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6090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/>
              <a:t>COMP408 Term Project</a:t>
            </a:r>
            <a:endParaRPr b="1" sz="3600"/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/>
              <a:t>Anomaly Detection in Crowded Scenes</a:t>
            </a:r>
            <a:endParaRPr b="1" sz="3600"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Arda Kırkağaç 49799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Gökberk Özsoy 49721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- Image Entropy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23" y="1634748"/>
            <a:ext cx="8786375" cy="34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788" y="5201750"/>
            <a:ext cx="3490425" cy="11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46275" y="3982170"/>
            <a:ext cx="29946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Normal scene from sample video sequence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pgDB1To69hP9zuAO3tdtECDWIecIGwoqo_eDc2uqjHiAYkIfljhH0MZ9-b-ZL926rkKRZPrp2880uI1p4arNTsnMlz3uDnRwnT6MD2youM0VoEqlLsWiiS3vNB4UFWT39vWysyi2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281502"/>
            <a:ext cx="3852217" cy="288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uVa9DBm4uCjeHA40jbXek0_5Vpk6U4G3ge3fA_kp3YYM5W7Qal--C6vT5-_IpvXJ9hqSODz1kTalmmiZvljA8EL87q_SjpBoqReuXrlrzR5df6dL8OusaAhF8ZYLTW4mUJ-kSI-"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0932" y="322037"/>
            <a:ext cx="3765851" cy="2824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46pQtf2xnJFHSjA562AL6YSkbTYYwKofF1kjfJPPNrfoSptD8jm7z200OyMwc3sf6rNN5fdoDxG7Sh4nTKxHICmqLqFunZ7wxbrauMI216ELqtbknnhVvOvY6tWbVXxAiBcdF-sG" id="162" name="Shape 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0416" y="322037"/>
            <a:ext cx="3765851" cy="2803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1uJ0SVS_UbC_C9oOrzrPe_VAHfCDBgg_xqtC4QoiqhkF0SZj_eRvq-W3eX4k2wwdlTuvWG0Q1UjtiG6bcpyPFNNnorCD8YCs4OGMxhbxQY4L6EhFf_XmLcPL_zonFiJyXdKkDv5q" id="163" name="Shape 1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657" y="3322863"/>
            <a:ext cx="3765851" cy="284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FMEFMhLPIyn2f04GkE4OZEHe6xE2bVxemSTwhqvPv4XxQClSKlBhh51iVB76bmFsrFez4kfUAqjus1nFwjMfZvfrJZ3gtblI4KlcgzY6t6YW8LsDWMSwRHqCb0pVtr_6qGEc8Y8G" id="164" name="Shape 1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2971" y="3327811"/>
            <a:ext cx="3839717" cy="283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PeoEqNw1py-_AR83eX1Rq4sz9NGnaszAwVqvAdGL4pc6OS5wYsPqtu8olyjqh8po5zLP9xO-8HRYVMByW1b1xcID7eMMNCNTXHmksyt8WqBZrx00Y6iO2DWclE2lke2w_O7QGXDD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07" y="309433"/>
            <a:ext cx="3820095" cy="2856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4FYLyP-W9Mt4eDB9e8mGNU0EiEAQMJm3xHILoydsjFmSUkDBg9noUaX8ZnOz2EYymgIzjsxM7o6hommSPwo94f6Cryj21Ft8tLiilGBD781Tk2PDfWbrTOHa2U60QfVIO4bPKxtC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682" y="309433"/>
            <a:ext cx="3820095" cy="2862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2XqKJ5QdnvKO_KX8XaKhQfhCppgSs3Ejeh5ymbbnzj_xFLG2ngKANIFHg33hEH47vrsAZ53MxpN9_Ks-HypvKHvEDIbXsnXl0R-LZ5CXZnCAihlQdgHgmOc1Q1rLfX9VmjySqe_T"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2714" y="309433"/>
            <a:ext cx="3816158" cy="2856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ha56h22IjwYOU6U3uY5fTU3JwsG8BHgbI65ZlnkNZjvHj4rMXcaVlyZ6yqe_lva07tb6ggu8yqpg1jYCyMedAvOt222VGb9eAXlc8Sj7m4iLPSRDKbknqX1Aj4iekv9lXC7F2ibj" id="174" name="Shape 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7761" y="3369309"/>
            <a:ext cx="3731935" cy="2801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txEH0bTriU0zGmCuO6hr61PefBnsTm-KjZl44WI7YQuIxZ3SxbQ6rQDSPLwrs4FIPX-pmuznFE2TMDrDcntoOwiBq19DP0ADgGgSAsRDgP9L1PAPN_MIDPI50X7uKmG_g0gWVPvg" id="175" name="Shape 1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14830" y="3363496"/>
            <a:ext cx="3731934" cy="281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646275" y="3982174"/>
            <a:ext cx="29946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Abn</a:t>
            </a:r>
            <a:r>
              <a:rPr lang="en-US"/>
              <a:t>ormal scene from sample video sequence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output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051" y="1783212"/>
            <a:ext cx="5918249" cy="4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- Plot for TOV and Entropy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00" y="1960538"/>
            <a:ext cx="5166125" cy="40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650" y="1960550"/>
            <a:ext cx="5380192" cy="40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2099263" y="6118275"/>
            <a:ext cx="2476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Image Frame Numbers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7915900" y="6100775"/>
            <a:ext cx="2476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Image Frame Numbers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 rot="-5400000">
            <a:off x="236550" y="3708348"/>
            <a:ext cx="617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TOV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 rot="-5400000">
            <a:off x="5719800" y="3544340"/>
            <a:ext cx="12615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Entropy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ROC PLOT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488" y="1549575"/>
            <a:ext cx="6116286" cy="490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00" y="1879000"/>
            <a:ext cx="47815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161" y="4606499"/>
            <a:ext cx="4304225" cy="1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Now, let’s have a demo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Then, get Questions and Comments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Thank you for listening!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anomaly?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4884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Anomaly (outlier) 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an item, event, or an observation which do not conform to an expected pattern or other items in a dataset.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448" y="1601286"/>
            <a:ext cx="5738425" cy="36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463" y="3802413"/>
            <a:ext cx="32480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Anomaly in Our Context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563"/>
            <a:ext cx="529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detection in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crowd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scenes is very important because of more concern with people safety in public place.</a:t>
            </a:r>
            <a:endParaRPr b="0" i="0" sz="24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601" y="2355175"/>
            <a:ext cx="5412691" cy="40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653777"/>
            <a:ext cx="4913675" cy="27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 - Example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945" y="2007625"/>
            <a:ext cx="8968125" cy="37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Method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90725" y="1825625"/>
            <a:ext cx="4500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Optical flow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optic flow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pattern of apparent motion of objects, surfaces, and edges in a visual scene caused by the relative motion between an observer and a scene.</a:t>
            </a:r>
            <a:endParaRPr sz="24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1690825"/>
            <a:ext cx="5938675" cy="4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Method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88" y="1825625"/>
            <a:ext cx="8017875" cy="45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1350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of Farneback’s Optical Flow Algorithm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00" y="1903150"/>
            <a:ext cx="5518625" cy="41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775" y="1898825"/>
            <a:ext cx="5518625" cy="4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Map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451125"/>
            <a:ext cx="106272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see temporal variation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Temporal (three-dimensional) window of length 30, which is equivalent to 1 second for a video of 30 fps.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225" y="3649950"/>
            <a:ext cx="2591375" cy="27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14915" l="16450" r="0" t="0"/>
          <a:stretch/>
        </p:blipFill>
        <p:spPr>
          <a:xfrm>
            <a:off x="6165525" y="3141825"/>
            <a:ext cx="4487650" cy="34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- Temporal Occupancy Variation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88" y="2415650"/>
            <a:ext cx="9776725" cy="296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