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94" r:id="rId6"/>
    <p:sldId id="295" r:id="rId7"/>
    <p:sldId id="296" r:id="rId8"/>
    <p:sldId id="297" r:id="rId9"/>
    <p:sldId id="299" r:id="rId10"/>
    <p:sldId id="300" r:id="rId11"/>
    <p:sldId id="301" r:id="rId12"/>
    <p:sldId id="309" r:id="rId13"/>
    <p:sldId id="311" r:id="rId14"/>
    <p:sldId id="315" r:id="rId15"/>
    <p:sldId id="302" r:id="rId16"/>
    <p:sldId id="303" r:id="rId17"/>
    <p:sldId id="304" r:id="rId18"/>
    <p:sldId id="305" r:id="rId19"/>
    <p:sldId id="306" r:id="rId20"/>
    <p:sldId id="307" r:id="rId21"/>
    <p:sldId id="2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7491" userDrawn="1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정원(***7***094)" initials="박" lastIdx="4" clrIdx="0">
    <p:extLst>
      <p:ext uri="{19B8F6BF-5375-455C-9EA6-DF929625EA0E}">
        <p15:presenceInfo xmlns:p15="http://schemas.microsoft.com/office/powerpoint/2012/main" userId="S::chwil2989@kau.kr::90f520ab-4dc2-4b14-ae4c-c4d5aec57787" providerId="AD"/>
      </p:ext>
    </p:extLst>
  </p:cmAuthor>
  <p:cmAuthor id="2" name="김민지(***7***033)" initials="김" lastIdx="6" clrIdx="1">
    <p:extLst>
      <p:ext uri="{19B8F6BF-5375-455C-9EA6-DF929625EA0E}">
        <p15:presenceInfo xmlns:p15="http://schemas.microsoft.com/office/powerpoint/2012/main" userId="김민지(***7***033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FE3997-5EAD-4C0E-9E59-1BBC747651C5}" v="17" dt="2021-03-11T12:30:35.472"/>
    <p1510:client id="{A8AB8858-E5F7-4C56-B2FD-FA7E7E2C6733}" v="99" dt="2021-03-11T12:25:13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82" y="197"/>
      </p:cViewPr>
      <p:guideLst>
        <p:guide orient="horz" pos="2160"/>
        <p:guide pos="211"/>
        <p:guide pos="7491"/>
        <p:guide pos="665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0T21:59:04.562" idx="2">
    <p:pos x="2985" y="1092"/>
    <p:text>한 층(layer)의 모든 뉴런이 그 다음 층(layer) 모든 뉴런과 연결된 상태, 1차원 배열의 형태로 평탄화 된 행렬을 통해 이미지를 분류하는데 사용되는 계층</p:text>
    <p:extLst>
      <p:ext uri="{C676402C-5697-4E1C-873F-D02D1690AC5C}">
        <p15:threadingInfo xmlns:p15="http://schemas.microsoft.com/office/powerpoint/2012/main" timeZoneBias="-540"/>
      </p:ext>
    </p:extLst>
  </p:cm>
  <p:cm authorId="1" dt="2021-03-10T22:40:04.479" idx="3">
    <p:pos x="5972" y="1110"/>
    <p:text>FC layer를 없애기 위한 방법, 평균으로 pooling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0T22:45:28.388" idx="4">
    <p:pos x="4977" y="1356"/>
    <p:text>기준 값을 두고 원하는 부분을 Pruning할 수 있고 비율도 조절 가능하기 때문에 파라미터 수의 한계점이 Quantization, Huffman coding등의 기법보다 비교적 높다.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1FD44-5D92-4E5A-B950-5EF87D809A01}" type="datetimeFigureOut">
              <a:rPr lang="en-ID" smtClean="0"/>
              <a:t>11/03/2021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1C047-F769-4795-BDAB-09C740A23A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3300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824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2376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200"/>
              <a:t>Pruning</a:t>
            </a:r>
            <a:r>
              <a:rPr lang="ko-KR" altLang="en-US" sz="1200"/>
              <a:t> </a:t>
            </a:r>
            <a:r>
              <a:rPr lang="en-US" altLang="ko-KR" sz="1200"/>
              <a:t>:</a:t>
            </a:r>
            <a:r>
              <a:rPr lang="ko-KR" altLang="en-US" sz="1200"/>
              <a:t> 압축 가능 파라미터 수의 한계 높다</a:t>
            </a:r>
            <a:endParaRPr lang="en-US" altLang="ko-KR" sz="12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200"/>
              <a:t>-&gt;pruning </a:t>
            </a:r>
            <a:r>
              <a:rPr lang="ko-KR" altLang="en-US" sz="1200"/>
              <a:t>비율 임의 조정 가능</a:t>
            </a:r>
            <a:r>
              <a:rPr lang="en-US" altLang="ko-KR" sz="1200"/>
              <a:t>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200"/>
              <a:t>-&gt;</a:t>
            </a:r>
            <a:r>
              <a:rPr lang="ko-KR" altLang="en-US" sz="1200"/>
              <a:t>각 </a:t>
            </a:r>
            <a:r>
              <a:rPr lang="ko-KR" altLang="en-US" sz="1200" err="1"/>
              <a:t>필터별</a:t>
            </a:r>
            <a:r>
              <a:rPr lang="ko-KR" altLang="en-US" sz="1200"/>
              <a:t> 압축 가능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501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396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006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7045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459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5984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720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847E-3FE6-4389-88E7-A28210B26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445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67006-5FCC-44F6-BD7B-839980130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580CB53-DE79-4F99-B4E1-759EFA1D18E1}"/>
              </a:ext>
            </a:extLst>
          </p:cNvPr>
          <p:cNvSpPr/>
          <p:nvPr userDrawn="1"/>
        </p:nvSpPr>
        <p:spPr>
          <a:xfrm>
            <a:off x="1302023" y="3383281"/>
            <a:ext cx="9587953" cy="45719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BDC6B5-BCFE-46DB-938F-D2097F5D7B9E}"/>
              </a:ext>
            </a:extLst>
          </p:cNvPr>
          <p:cNvSpPr txBox="1">
            <a:spLocks/>
          </p:cNvSpPr>
          <p:nvPr userDrawn="1"/>
        </p:nvSpPr>
        <p:spPr>
          <a:xfrm>
            <a:off x="9113838" y="6446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B511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56A732-4FB8-4730-9591-A21721F37EB6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453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3AB694A-04E3-423E-BD12-3CC3AC12E63F}"/>
              </a:ext>
            </a:extLst>
          </p:cNvPr>
          <p:cNvSpPr txBox="1">
            <a:spLocks/>
          </p:cNvSpPr>
          <p:nvPr userDrawn="1"/>
        </p:nvSpPr>
        <p:spPr>
          <a:xfrm>
            <a:off x="9113838" y="6446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B511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56A732-4FB8-4730-9591-A21721F37EB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4E5164F-6C91-4DB2-A486-BC7BF82E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1" y="304479"/>
            <a:ext cx="11484929" cy="670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A599AEB-5B51-4213-BF92-A4C821159157}"/>
              </a:ext>
            </a:extLst>
          </p:cNvPr>
          <p:cNvSpPr/>
          <p:nvPr userDrawn="1"/>
        </p:nvSpPr>
        <p:spPr>
          <a:xfrm>
            <a:off x="330202" y="1118239"/>
            <a:ext cx="11484929" cy="45719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154459C4-277B-436E-BDB8-0B023928A989}"/>
              </a:ext>
            </a:extLst>
          </p:cNvPr>
          <p:cNvSpPr/>
          <p:nvPr userDrawn="1"/>
        </p:nvSpPr>
        <p:spPr>
          <a:xfrm>
            <a:off x="14226" y="1415165"/>
            <a:ext cx="2778711" cy="5031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D98E59F7-E016-4367-9BBD-D82AF5922FFE}"/>
              </a:ext>
            </a:extLst>
          </p:cNvPr>
          <p:cNvSpPr/>
          <p:nvPr userDrawn="1"/>
        </p:nvSpPr>
        <p:spPr>
          <a:xfrm rot="10800000">
            <a:off x="10969952" y="1025056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19925C97-0C9D-4B31-A424-29EDC98CD6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00" y="1603911"/>
            <a:ext cx="11485563" cy="460846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5117"/>
                </a:solidFill>
              </a:defRPr>
            </a:lvl1pPr>
            <a:lvl2pPr>
              <a:defRPr sz="2400">
                <a:solidFill>
                  <a:srgbClr val="4B5117"/>
                </a:solidFill>
              </a:defRPr>
            </a:lvl2pPr>
            <a:lvl3pPr>
              <a:defRPr sz="2000">
                <a:solidFill>
                  <a:srgbClr val="4B5117"/>
                </a:solidFill>
              </a:defRPr>
            </a:lvl3pPr>
            <a:lvl4pPr>
              <a:defRPr sz="1800">
                <a:solidFill>
                  <a:srgbClr val="4B5117"/>
                </a:solidFill>
              </a:defRPr>
            </a:lvl4pPr>
            <a:lvl5pPr>
              <a:defRPr sz="1800">
                <a:solidFill>
                  <a:srgbClr val="4B5117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02580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pos="7469" userDrawn="1">
          <p15:clr>
            <a:srgbClr val="FBAE40"/>
          </p15:clr>
        </p15:guide>
        <p15:guide id="4" orient="horz" pos="6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9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E14C-F0FA-4944-A95A-2DA9D2E8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1" y="304479"/>
            <a:ext cx="11484929" cy="6707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51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935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38E0D8-33EB-4155-BB2C-FAD13C92D74B}"/>
              </a:ext>
            </a:extLst>
          </p:cNvPr>
          <p:cNvSpPr txBox="1">
            <a:spLocks/>
          </p:cNvSpPr>
          <p:nvPr userDrawn="1"/>
        </p:nvSpPr>
        <p:spPr>
          <a:xfrm>
            <a:off x="9113838" y="6446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B511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56A732-4FB8-4730-9591-A21721F37EB6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373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F9DB752D-F53A-4109-BA86-EDF6FF362EDF}"/>
              </a:ext>
            </a:extLst>
          </p:cNvPr>
          <p:cNvCxnSpPr/>
          <p:nvPr userDrawn="1"/>
        </p:nvCxnSpPr>
        <p:spPr>
          <a:xfrm>
            <a:off x="4578351" y="0"/>
            <a:ext cx="0" cy="6985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25">
            <a:extLst>
              <a:ext uri="{FF2B5EF4-FFF2-40B4-BE49-F238E27FC236}">
                <a16:creationId xmlns:a16="http://schemas.microsoft.com/office/drawing/2014/main" id="{0AA143AF-4672-4761-8459-0476C79F1CBC}"/>
              </a:ext>
            </a:extLst>
          </p:cNvPr>
          <p:cNvSpPr/>
          <p:nvPr userDrawn="1"/>
        </p:nvSpPr>
        <p:spPr>
          <a:xfrm rot="5400000">
            <a:off x="4155762" y="6305297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72EE746-6A17-4606-81B3-422A990C1B9E}"/>
              </a:ext>
            </a:extLst>
          </p:cNvPr>
          <p:cNvSpPr/>
          <p:nvPr userDrawn="1"/>
        </p:nvSpPr>
        <p:spPr>
          <a:xfrm>
            <a:off x="815787" y="3538435"/>
            <a:ext cx="3349286" cy="45719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FC994295-E30D-461F-8CEC-2E81DD016D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787" y="2754980"/>
            <a:ext cx="3263278" cy="67402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4B5117"/>
                </a:solidFill>
              </a:defRPr>
            </a:lvl1pPr>
          </a:lstStyle>
          <a:p>
            <a:r>
              <a:rPr lang="ko-KR" altLang="en-US"/>
              <a:t>제목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26C4B8C-2B98-4B7F-8633-3C47DEBF16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8351" y="313070"/>
            <a:ext cx="1166469" cy="430212"/>
          </a:xfrm>
          <a:prstGeom prst="rect">
            <a:avLst/>
          </a:prstGeom>
        </p:spPr>
        <p:txBody>
          <a:bodyPr/>
          <a:lstStyle>
            <a:lvl2pPr marL="457200" indent="0" algn="l">
              <a:buFont typeface="Arial" panose="020B0604020202020204" pitchFamily="34" charset="0"/>
              <a:buNone/>
              <a:defRPr sz="2800" b="1"/>
            </a:lvl2pPr>
          </a:lstStyle>
          <a:p>
            <a:pPr lvl="1"/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86FDE405-0828-4B7F-9AB3-38D61D9A8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94339" y="312738"/>
            <a:ext cx="5892862" cy="29771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i="0"/>
            </a:lvl1pPr>
          </a:lstStyle>
          <a:p>
            <a:pPr lvl="0"/>
            <a:r>
              <a:rPr lang="ko-KR" altLang="en-US" b="1"/>
              <a:t>소제목</a:t>
            </a:r>
            <a:endParaRPr lang="en-US" altLang="ko-KR" b="1"/>
          </a:p>
          <a:p>
            <a:pPr lvl="0"/>
            <a:endParaRPr lang="ko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E7F4D739-AB01-488E-BA21-20FC7BD908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94400" y="668338"/>
            <a:ext cx="5902325" cy="671512"/>
          </a:xfrm>
          <a:prstGeom prst="rect">
            <a:avLst/>
          </a:prstGeom>
        </p:spPr>
        <p:txBody>
          <a:bodyPr/>
          <a:lstStyle>
            <a:lvl1pPr>
              <a:buClr>
                <a:srgbClr val="4B5117"/>
              </a:buClr>
              <a:defRPr sz="1600"/>
            </a:lvl1pPr>
          </a:lstStyle>
          <a:p>
            <a:pPr lvl="0"/>
            <a:r>
              <a:rPr lang="ko-KR" altLang="en-US"/>
              <a:t>내용</a:t>
            </a:r>
          </a:p>
        </p:txBody>
      </p:sp>
      <p:sp>
        <p:nvSpPr>
          <p:cNvPr id="26" name="텍스트 개체 틀 20">
            <a:extLst>
              <a:ext uri="{FF2B5EF4-FFF2-40B4-BE49-F238E27FC236}">
                <a16:creationId xmlns:a16="http://schemas.microsoft.com/office/drawing/2014/main" id="{9E1BE56E-B732-4289-84FB-306C96406E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7705" y="1594854"/>
            <a:ext cx="1166469" cy="430212"/>
          </a:xfrm>
          <a:prstGeom prst="rect">
            <a:avLst/>
          </a:prstGeom>
        </p:spPr>
        <p:txBody>
          <a:bodyPr/>
          <a:lstStyle>
            <a:lvl2pPr marL="457200" indent="0" algn="l">
              <a:buNone/>
              <a:defRPr sz="2800" b="1"/>
            </a:lvl2pPr>
          </a:lstStyle>
          <a:p>
            <a:pPr lvl="1"/>
            <a:r>
              <a:rPr lang="en-US" altLang="ko-KR"/>
              <a:t>02</a:t>
            </a:r>
            <a:endParaRPr lang="ko-KR" altLang="en-US"/>
          </a:p>
        </p:txBody>
      </p:sp>
      <p:sp>
        <p:nvSpPr>
          <p:cNvPr id="27" name="텍스트 개체 틀 22">
            <a:extLst>
              <a:ext uri="{FF2B5EF4-FFF2-40B4-BE49-F238E27FC236}">
                <a16:creationId xmlns:a16="http://schemas.microsoft.com/office/drawing/2014/main" id="{74CB05E8-617A-4BF6-A4FE-0BE2C2E7C8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3693" y="1594522"/>
            <a:ext cx="5892862" cy="29771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</a:lstStyle>
          <a:p>
            <a:pPr lvl="0"/>
            <a:r>
              <a:rPr lang="ko-KR" altLang="en-US" b="1"/>
              <a:t>소제목</a:t>
            </a:r>
            <a:endParaRPr lang="en-US" altLang="ko-KR" b="1"/>
          </a:p>
          <a:p>
            <a:pPr lvl="0"/>
            <a:endParaRPr lang="ko-KR" altLang="en-US"/>
          </a:p>
        </p:txBody>
      </p:sp>
      <p:sp>
        <p:nvSpPr>
          <p:cNvPr id="28" name="텍스트 개체 틀 24">
            <a:extLst>
              <a:ext uri="{FF2B5EF4-FFF2-40B4-BE49-F238E27FC236}">
                <a16:creationId xmlns:a16="http://schemas.microsoft.com/office/drawing/2014/main" id="{D0A988E2-8D04-4D22-A590-567933185C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3754" y="1950122"/>
            <a:ext cx="5902325" cy="671512"/>
          </a:xfrm>
          <a:prstGeom prst="rect">
            <a:avLst/>
          </a:prstGeom>
        </p:spPr>
        <p:txBody>
          <a:bodyPr/>
          <a:lstStyle>
            <a:lvl1pPr>
              <a:buClr>
                <a:srgbClr val="4B5117"/>
              </a:buClr>
              <a:defRPr sz="1600"/>
            </a:lvl1pPr>
          </a:lstStyle>
          <a:p>
            <a:pPr lvl="0"/>
            <a:r>
              <a:rPr lang="ko-KR" altLang="en-US"/>
              <a:t>내용</a:t>
            </a:r>
          </a:p>
        </p:txBody>
      </p:sp>
      <p:sp>
        <p:nvSpPr>
          <p:cNvPr id="29" name="텍스트 개체 틀 20">
            <a:extLst>
              <a:ext uri="{FF2B5EF4-FFF2-40B4-BE49-F238E27FC236}">
                <a16:creationId xmlns:a16="http://schemas.microsoft.com/office/drawing/2014/main" id="{9B257C1F-2989-4C64-889F-ED33FCB228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68181" y="2876638"/>
            <a:ext cx="1166469" cy="430212"/>
          </a:xfrm>
          <a:prstGeom prst="rect">
            <a:avLst/>
          </a:prstGeom>
        </p:spPr>
        <p:txBody>
          <a:bodyPr/>
          <a:lstStyle>
            <a:lvl2pPr marL="457200" indent="0" algn="l">
              <a:buNone/>
              <a:defRPr sz="2800" b="1"/>
            </a:lvl2pPr>
          </a:lstStyle>
          <a:p>
            <a:pPr lvl="1"/>
            <a:r>
              <a:rPr lang="en-US" altLang="ko-KR"/>
              <a:t>03</a:t>
            </a:r>
            <a:endParaRPr lang="ko-KR" altLang="en-US"/>
          </a:p>
        </p:txBody>
      </p:sp>
      <p:sp>
        <p:nvSpPr>
          <p:cNvPr id="30" name="텍스트 개체 틀 22">
            <a:extLst>
              <a:ext uri="{FF2B5EF4-FFF2-40B4-BE49-F238E27FC236}">
                <a16:creationId xmlns:a16="http://schemas.microsoft.com/office/drawing/2014/main" id="{3BA36DA9-79A2-4D8F-828A-4437E19B73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84169" y="2876306"/>
            <a:ext cx="5892862" cy="29771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</a:lstStyle>
          <a:p>
            <a:pPr lvl="0"/>
            <a:r>
              <a:rPr lang="ko-KR" altLang="en-US" b="1"/>
              <a:t>소제목</a:t>
            </a:r>
            <a:endParaRPr lang="en-US" altLang="ko-KR" b="1"/>
          </a:p>
          <a:p>
            <a:pPr lvl="0"/>
            <a:endParaRPr lang="ko-KR" altLang="en-US"/>
          </a:p>
        </p:txBody>
      </p:sp>
      <p:sp>
        <p:nvSpPr>
          <p:cNvPr id="31" name="텍스트 개체 틀 24">
            <a:extLst>
              <a:ext uri="{FF2B5EF4-FFF2-40B4-BE49-F238E27FC236}">
                <a16:creationId xmlns:a16="http://schemas.microsoft.com/office/drawing/2014/main" id="{A8357950-9523-436D-A519-CDC9A85F20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84230" y="3231906"/>
            <a:ext cx="5902325" cy="671512"/>
          </a:xfrm>
          <a:prstGeom prst="rect">
            <a:avLst/>
          </a:prstGeom>
        </p:spPr>
        <p:txBody>
          <a:bodyPr/>
          <a:lstStyle>
            <a:lvl1pPr>
              <a:buClr>
                <a:srgbClr val="4B5117"/>
              </a:buClr>
              <a:defRPr sz="1600"/>
            </a:lvl1pPr>
          </a:lstStyle>
          <a:p>
            <a:pPr lvl="0"/>
            <a:r>
              <a:rPr lang="ko-KR" altLang="en-US"/>
              <a:t>내용</a:t>
            </a:r>
          </a:p>
        </p:txBody>
      </p:sp>
      <p:sp>
        <p:nvSpPr>
          <p:cNvPr id="32" name="텍스트 개체 틀 20">
            <a:extLst>
              <a:ext uri="{FF2B5EF4-FFF2-40B4-BE49-F238E27FC236}">
                <a16:creationId xmlns:a16="http://schemas.microsoft.com/office/drawing/2014/main" id="{49123874-A984-4CD0-A6AE-1D21823E1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58657" y="4158422"/>
            <a:ext cx="1166469" cy="430212"/>
          </a:xfrm>
          <a:prstGeom prst="rect">
            <a:avLst/>
          </a:prstGeom>
        </p:spPr>
        <p:txBody>
          <a:bodyPr/>
          <a:lstStyle>
            <a:lvl2pPr marL="457200" indent="0" algn="l">
              <a:buNone/>
              <a:defRPr sz="2800" b="1"/>
            </a:lvl2pPr>
          </a:lstStyle>
          <a:p>
            <a:pPr lvl="1"/>
            <a:r>
              <a:rPr lang="en-US" altLang="ko-KR"/>
              <a:t>04</a:t>
            </a:r>
            <a:endParaRPr lang="ko-KR" altLang="en-US"/>
          </a:p>
        </p:txBody>
      </p:sp>
      <p:sp>
        <p:nvSpPr>
          <p:cNvPr id="33" name="텍스트 개체 틀 22">
            <a:extLst>
              <a:ext uri="{FF2B5EF4-FFF2-40B4-BE49-F238E27FC236}">
                <a16:creationId xmlns:a16="http://schemas.microsoft.com/office/drawing/2014/main" id="{4ADCEA9E-E3F8-404A-A291-CA9E843FF8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74645" y="4158090"/>
            <a:ext cx="5892862" cy="29771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</a:lstStyle>
          <a:p>
            <a:pPr lvl="0"/>
            <a:r>
              <a:rPr lang="ko-KR" altLang="en-US" b="1"/>
              <a:t>소제목</a:t>
            </a:r>
            <a:endParaRPr lang="en-US" altLang="ko-KR" b="1"/>
          </a:p>
          <a:p>
            <a:pPr lvl="0"/>
            <a:endParaRPr lang="ko-KR" altLang="en-US"/>
          </a:p>
        </p:txBody>
      </p:sp>
      <p:sp>
        <p:nvSpPr>
          <p:cNvPr id="34" name="텍스트 개체 틀 24">
            <a:extLst>
              <a:ext uri="{FF2B5EF4-FFF2-40B4-BE49-F238E27FC236}">
                <a16:creationId xmlns:a16="http://schemas.microsoft.com/office/drawing/2014/main" id="{72546D16-2C2A-4698-8220-18E1586C94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74706" y="4513690"/>
            <a:ext cx="5902325" cy="671512"/>
          </a:xfrm>
          <a:prstGeom prst="rect">
            <a:avLst/>
          </a:prstGeom>
        </p:spPr>
        <p:txBody>
          <a:bodyPr/>
          <a:lstStyle>
            <a:lvl1pPr>
              <a:buClr>
                <a:srgbClr val="4B5117"/>
              </a:buClr>
              <a:defRPr sz="1600"/>
            </a:lvl1pPr>
          </a:lstStyle>
          <a:p>
            <a:pPr lvl="0"/>
            <a:r>
              <a:rPr lang="ko-KR" altLang="en-US"/>
              <a:t>내용</a:t>
            </a:r>
          </a:p>
        </p:txBody>
      </p:sp>
      <p:sp>
        <p:nvSpPr>
          <p:cNvPr id="38" name="텍스트 개체 틀 20">
            <a:extLst>
              <a:ext uri="{FF2B5EF4-FFF2-40B4-BE49-F238E27FC236}">
                <a16:creationId xmlns:a16="http://schemas.microsoft.com/office/drawing/2014/main" id="{2BFED2D5-31CE-4045-BE3E-A8E27ABC34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5767" y="5440206"/>
            <a:ext cx="1166469" cy="430212"/>
          </a:xfrm>
          <a:prstGeom prst="rect">
            <a:avLst/>
          </a:prstGeom>
        </p:spPr>
        <p:txBody>
          <a:bodyPr/>
          <a:lstStyle>
            <a:lvl2pPr marL="457200" indent="0" algn="l">
              <a:buNone/>
              <a:defRPr sz="2800" b="1"/>
            </a:lvl2pPr>
          </a:lstStyle>
          <a:p>
            <a:pPr lvl="1"/>
            <a:r>
              <a:rPr lang="en-US" altLang="ko-KR"/>
              <a:t>05</a:t>
            </a:r>
            <a:endParaRPr lang="ko-KR" altLang="en-US"/>
          </a:p>
        </p:txBody>
      </p:sp>
      <p:sp>
        <p:nvSpPr>
          <p:cNvPr id="39" name="텍스트 개체 틀 22">
            <a:extLst>
              <a:ext uri="{FF2B5EF4-FFF2-40B4-BE49-F238E27FC236}">
                <a16:creationId xmlns:a16="http://schemas.microsoft.com/office/drawing/2014/main" id="{501F0CB2-FA28-43A6-8928-5B3780191F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1755" y="5439874"/>
            <a:ext cx="5892862" cy="29771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</a:lstStyle>
          <a:p>
            <a:pPr lvl="0"/>
            <a:r>
              <a:rPr lang="ko-KR" altLang="en-US" b="1"/>
              <a:t>소제목</a:t>
            </a:r>
            <a:endParaRPr lang="en-US" altLang="ko-KR" b="1"/>
          </a:p>
          <a:p>
            <a:pPr lvl="0"/>
            <a:endParaRPr lang="ko-KR" altLang="en-US"/>
          </a:p>
        </p:txBody>
      </p:sp>
      <p:sp>
        <p:nvSpPr>
          <p:cNvPr id="40" name="텍스트 개체 틀 24">
            <a:extLst>
              <a:ext uri="{FF2B5EF4-FFF2-40B4-BE49-F238E27FC236}">
                <a16:creationId xmlns:a16="http://schemas.microsoft.com/office/drawing/2014/main" id="{E6A7E141-68F2-4E7D-AD5E-C82C2D7BFE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91816" y="5795474"/>
            <a:ext cx="5902325" cy="671512"/>
          </a:xfrm>
          <a:prstGeom prst="rect">
            <a:avLst/>
          </a:prstGeom>
        </p:spPr>
        <p:txBody>
          <a:bodyPr/>
          <a:lstStyle>
            <a:lvl1pPr>
              <a:buClr>
                <a:srgbClr val="4B5117"/>
              </a:buClr>
              <a:defRPr sz="1600"/>
            </a:lvl1pPr>
          </a:lstStyle>
          <a:p>
            <a:pPr lvl="0"/>
            <a:r>
              <a:rPr lang="ko-KR" altLang="en-US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54781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7478B31B-B736-4828-A126-E8771AD9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1" y="304479"/>
            <a:ext cx="11484929" cy="670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C25517-1105-4D66-B670-830390E5553C}"/>
              </a:ext>
            </a:extLst>
          </p:cNvPr>
          <p:cNvSpPr/>
          <p:nvPr userDrawn="1"/>
        </p:nvSpPr>
        <p:spPr>
          <a:xfrm>
            <a:off x="330202" y="1118239"/>
            <a:ext cx="11484929" cy="45719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B1FE260F-91B2-4C6A-BB06-992CD7A7ACE3}"/>
              </a:ext>
            </a:extLst>
          </p:cNvPr>
          <p:cNvSpPr/>
          <p:nvPr userDrawn="1"/>
        </p:nvSpPr>
        <p:spPr>
          <a:xfrm rot="10800000">
            <a:off x="10969952" y="1025056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Rectangle: Rounded Corners 37">
            <a:extLst>
              <a:ext uri="{FF2B5EF4-FFF2-40B4-BE49-F238E27FC236}">
                <a16:creationId xmlns:a16="http://schemas.microsoft.com/office/drawing/2014/main" id="{A0C4C89F-6E7F-4E62-80BC-FEA88B9B01BF}"/>
              </a:ext>
            </a:extLst>
          </p:cNvPr>
          <p:cNvSpPr/>
          <p:nvPr userDrawn="1"/>
        </p:nvSpPr>
        <p:spPr>
          <a:xfrm>
            <a:off x="809624" y="1921686"/>
            <a:ext cx="2437078" cy="3255286"/>
          </a:xfrm>
          <a:prstGeom prst="roundRect">
            <a:avLst>
              <a:gd name="adj" fmla="val 6896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: Rounded Corners 41">
            <a:extLst>
              <a:ext uri="{FF2B5EF4-FFF2-40B4-BE49-F238E27FC236}">
                <a16:creationId xmlns:a16="http://schemas.microsoft.com/office/drawing/2014/main" id="{5BE10202-9E53-4ACA-9F6F-C989F75C0292}"/>
              </a:ext>
            </a:extLst>
          </p:cNvPr>
          <p:cNvSpPr/>
          <p:nvPr userDrawn="1"/>
        </p:nvSpPr>
        <p:spPr>
          <a:xfrm>
            <a:off x="3521515" y="1921686"/>
            <a:ext cx="2437078" cy="3255286"/>
          </a:xfrm>
          <a:prstGeom prst="roundRect">
            <a:avLst>
              <a:gd name="adj" fmla="val 6896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: Rounded Corners 42">
            <a:extLst>
              <a:ext uri="{FF2B5EF4-FFF2-40B4-BE49-F238E27FC236}">
                <a16:creationId xmlns:a16="http://schemas.microsoft.com/office/drawing/2014/main" id="{92FC6624-F6C2-4FDF-9218-7E034C689D24}"/>
              </a:ext>
            </a:extLst>
          </p:cNvPr>
          <p:cNvSpPr/>
          <p:nvPr userDrawn="1"/>
        </p:nvSpPr>
        <p:spPr>
          <a:xfrm>
            <a:off x="6233406" y="1921686"/>
            <a:ext cx="2437078" cy="3255286"/>
          </a:xfrm>
          <a:prstGeom prst="roundRect">
            <a:avLst>
              <a:gd name="adj" fmla="val 6896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: Rounded Corners 43">
            <a:extLst>
              <a:ext uri="{FF2B5EF4-FFF2-40B4-BE49-F238E27FC236}">
                <a16:creationId xmlns:a16="http://schemas.microsoft.com/office/drawing/2014/main" id="{702EB783-EB49-4F50-AB70-FC407B76491D}"/>
              </a:ext>
            </a:extLst>
          </p:cNvPr>
          <p:cNvSpPr/>
          <p:nvPr userDrawn="1"/>
        </p:nvSpPr>
        <p:spPr>
          <a:xfrm>
            <a:off x="8945297" y="1921686"/>
            <a:ext cx="2437078" cy="3255286"/>
          </a:xfrm>
          <a:prstGeom prst="roundRect">
            <a:avLst>
              <a:gd name="adj" fmla="val 6896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B7567-0D0E-4F88-BC52-2BAE41238CF4}"/>
              </a:ext>
            </a:extLst>
          </p:cNvPr>
          <p:cNvSpPr txBox="1"/>
          <p:nvPr userDrawn="1"/>
        </p:nvSpPr>
        <p:spPr>
          <a:xfrm>
            <a:off x="1077031" y="2098754"/>
            <a:ext cx="1902265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id-ID" sz="4400" b="1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01.</a:t>
            </a:r>
            <a:endParaRPr lang="en-US" sz="4400" b="1">
              <a:solidFill>
                <a:srgbClr val="4B5117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73A92-063B-4004-A508-ABDEA92D2DBB}"/>
              </a:ext>
            </a:extLst>
          </p:cNvPr>
          <p:cNvSpPr txBox="1"/>
          <p:nvPr userDrawn="1"/>
        </p:nvSpPr>
        <p:spPr>
          <a:xfrm>
            <a:off x="3788922" y="2098754"/>
            <a:ext cx="1902265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d-ID" sz="4400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02.</a:t>
            </a:r>
            <a:endParaRPr lang="en-US" sz="4400">
              <a:solidFill>
                <a:srgbClr val="4B5117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4AA0CF-B7EC-4495-B519-5C8F8ABE9C0C}"/>
              </a:ext>
            </a:extLst>
          </p:cNvPr>
          <p:cNvSpPr txBox="1"/>
          <p:nvPr userDrawn="1"/>
        </p:nvSpPr>
        <p:spPr>
          <a:xfrm>
            <a:off x="6500813" y="2098754"/>
            <a:ext cx="190226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d-ID" sz="4400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03.</a:t>
            </a:r>
            <a:endParaRPr lang="en-US" sz="4400">
              <a:solidFill>
                <a:srgbClr val="4B5117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B1DB09-457A-472B-8DCA-0A5B27100652}"/>
              </a:ext>
            </a:extLst>
          </p:cNvPr>
          <p:cNvSpPr txBox="1"/>
          <p:nvPr userDrawn="1"/>
        </p:nvSpPr>
        <p:spPr>
          <a:xfrm>
            <a:off x="9212704" y="2098754"/>
            <a:ext cx="190226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d-ID" sz="4400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04.</a:t>
            </a:r>
            <a:endParaRPr lang="en-US" sz="4400">
              <a:solidFill>
                <a:srgbClr val="4B5117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F2649830-5B88-448F-B1FD-178A5A55B8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6325" y="2868613"/>
            <a:ext cx="1903413" cy="207645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4B5117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210F91EE-61EB-49B7-8C7F-AB480400BB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88922" y="2868195"/>
            <a:ext cx="1903413" cy="207645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4B5117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6CF261D0-32EC-4CAC-B53E-FE393774DA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99664" y="2868195"/>
            <a:ext cx="1903413" cy="207645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4B5117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539DC73B-7D2A-4C86-9D47-EEDBBA4FD3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11555" y="2868195"/>
            <a:ext cx="1903413" cy="207645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4B5117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0371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6F78C4BE-663E-4437-9CE7-173CCEE2489B}"/>
              </a:ext>
            </a:extLst>
          </p:cNvPr>
          <p:cNvSpPr/>
          <p:nvPr userDrawn="1"/>
        </p:nvSpPr>
        <p:spPr>
          <a:xfrm>
            <a:off x="3693826" y="2378500"/>
            <a:ext cx="4804348" cy="2101001"/>
          </a:xfrm>
          <a:prstGeom prst="rect">
            <a:avLst/>
          </a:prstGeom>
          <a:solidFill>
            <a:srgbClr val="4B5117"/>
          </a:solidFill>
          <a:ln>
            <a:solidFill>
              <a:srgbClr val="4B51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4B511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5074E-B3BE-4A59-AA9E-C642F8A45C4D}"/>
              </a:ext>
            </a:extLst>
          </p:cNvPr>
          <p:cNvSpPr txBox="1"/>
          <p:nvPr userDrawn="1"/>
        </p:nvSpPr>
        <p:spPr>
          <a:xfrm>
            <a:off x="4287044" y="3059668"/>
            <a:ext cx="361791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978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9C9E888-71E5-435B-B6E2-B2165856E612}"/>
              </a:ext>
            </a:extLst>
          </p:cNvPr>
          <p:cNvSpPr txBox="1">
            <a:spLocks/>
          </p:cNvSpPr>
          <p:nvPr userDrawn="1"/>
        </p:nvSpPr>
        <p:spPr>
          <a:xfrm>
            <a:off x="9113838" y="6446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B511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56A732-4FB8-4730-9591-A21721F37EB6}" type="slidenum">
              <a:rPr lang="en-ID" smtClean="0">
                <a:solidFill>
                  <a:srgbClr val="4B5117"/>
                </a:solidFill>
              </a:rPr>
              <a:pPr/>
              <a:t>‹#›</a:t>
            </a:fld>
            <a:endParaRPr lang="en-ID">
              <a:solidFill>
                <a:srgbClr val="4B51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84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4" r:id="rId4"/>
    <p:sldLayoutId id="2147483655" r:id="rId5"/>
    <p:sldLayoutId id="2147483656" r:id="rId6"/>
    <p:sldLayoutId id="2147483658" r:id="rId7"/>
    <p:sldLayoutId id="2147483657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B5117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B5117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B5117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B5117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B5117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B5117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4929-AB70-4A84-90F2-11048869A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9934" y="2725419"/>
            <a:ext cx="9021193" cy="609398"/>
          </a:xfrm>
        </p:spPr>
        <p:txBody>
          <a:bodyPr wrap="square" lIns="0" tIns="0" rIns="0" bIns="0" anchor="t" anchorCtr="0">
            <a:spAutoFit/>
          </a:bodyPr>
          <a:lstStyle/>
          <a:p>
            <a:r>
              <a:rPr lang="en-ID" sz="4400" b="1">
                <a:solidFill>
                  <a:srgbClr val="4B5117"/>
                </a:solidFill>
                <a:latin typeface="+mj-ea"/>
                <a:cs typeface="Segoe UI Light" panose="020B0502040204020203" pitchFamily="34" charset="0"/>
              </a:rPr>
              <a:t>XAI</a:t>
            </a:r>
            <a:r>
              <a:rPr lang="ko-KR" altLang="en-US" sz="4400" b="1">
                <a:solidFill>
                  <a:srgbClr val="4B5117"/>
                </a:solidFill>
                <a:latin typeface="+mj-ea"/>
                <a:cs typeface="Segoe UI Light" panose="020B0502040204020203" pitchFamily="34" charset="0"/>
              </a:rPr>
              <a:t>를 이용한 </a:t>
            </a:r>
            <a:r>
              <a:rPr lang="en-US" altLang="ko-KR" sz="4400" b="1">
                <a:solidFill>
                  <a:srgbClr val="4B5117"/>
                </a:solidFill>
                <a:latin typeface="+mj-ea"/>
                <a:cs typeface="Segoe UI Light" panose="020B0502040204020203" pitchFamily="34" charset="0"/>
              </a:rPr>
              <a:t>CNN </a:t>
            </a:r>
            <a:r>
              <a:rPr lang="ko-KR" altLang="en-US" sz="4400" b="1">
                <a:solidFill>
                  <a:srgbClr val="4B5117"/>
                </a:solidFill>
                <a:latin typeface="+mj-ea"/>
                <a:cs typeface="Segoe UI Light" panose="020B0502040204020203" pitchFamily="34" charset="0"/>
              </a:rPr>
              <a:t>경량화</a:t>
            </a:r>
            <a:endParaRPr lang="en-ID" sz="4400" b="1">
              <a:solidFill>
                <a:srgbClr val="4B5117"/>
              </a:solidFill>
              <a:latin typeface="+mj-ea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8EF0D-C413-4B2B-B789-8165C108E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5326"/>
            <a:ext cx="9144000" cy="1305354"/>
          </a:xfrm>
        </p:spPr>
        <p:txBody>
          <a:bodyPr>
            <a:normAutofit lnSpcReduction="10000"/>
          </a:bodyPr>
          <a:lstStyle/>
          <a:p>
            <a:r>
              <a:rPr lang="en-ID">
                <a:solidFill>
                  <a:srgbClr val="4B5117"/>
                </a:solidFill>
                <a:latin typeface="+mn-ea"/>
                <a:cs typeface="Segoe UI Light" panose="020B0502040204020203" pitchFamily="34" charset="0"/>
              </a:rPr>
              <a:t>2016124187 </a:t>
            </a:r>
            <a:r>
              <a:rPr lang="ko-KR" altLang="en-US">
                <a:solidFill>
                  <a:srgbClr val="4B5117"/>
                </a:solidFill>
                <a:latin typeface="+mn-ea"/>
                <a:cs typeface="Segoe UI Light" panose="020B0502040204020203" pitchFamily="34" charset="0"/>
              </a:rPr>
              <a:t>장민우</a:t>
            </a:r>
            <a:endParaRPr lang="en-US" altLang="ko-KR">
              <a:solidFill>
                <a:srgbClr val="4B5117"/>
              </a:solidFill>
              <a:latin typeface="+mn-ea"/>
              <a:cs typeface="Segoe UI Light" panose="020B0502040204020203" pitchFamily="34" charset="0"/>
            </a:endParaRPr>
          </a:p>
          <a:p>
            <a:r>
              <a:rPr lang="en-US">
                <a:solidFill>
                  <a:srgbClr val="4B5117"/>
                </a:solidFill>
                <a:latin typeface="+mn-ea"/>
                <a:cs typeface="Segoe UI Light" panose="020B0502040204020203" pitchFamily="34" charset="0"/>
              </a:rPr>
              <a:t>2017124033 </a:t>
            </a:r>
            <a:r>
              <a:rPr lang="ko-KR" altLang="en-US">
                <a:solidFill>
                  <a:srgbClr val="4B5117"/>
                </a:solidFill>
                <a:latin typeface="+mn-ea"/>
                <a:cs typeface="Segoe UI Light" panose="020B0502040204020203" pitchFamily="34" charset="0"/>
              </a:rPr>
              <a:t>김민지</a:t>
            </a:r>
            <a:endParaRPr lang="en-US" altLang="ko-KR">
              <a:solidFill>
                <a:srgbClr val="4B5117"/>
              </a:solidFill>
              <a:latin typeface="+mn-ea"/>
              <a:cs typeface="Segoe UI Light" panose="020B0502040204020203" pitchFamily="34" charset="0"/>
            </a:endParaRPr>
          </a:p>
          <a:p>
            <a:r>
              <a:rPr lang="en-US">
                <a:solidFill>
                  <a:srgbClr val="4B5117"/>
                </a:solidFill>
                <a:latin typeface="+mn-ea"/>
                <a:cs typeface="Segoe UI Light" panose="020B0502040204020203" pitchFamily="34" charset="0"/>
              </a:rPr>
              <a:t>2017124094 </a:t>
            </a:r>
            <a:r>
              <a:rPr lang="ko-KR" altLang="en-US">
                <a:solidFill>
                  <a:srgbClr val="4B5117"/>
                </a:solidFill>
                <a:latin typeface="+mn-ea"/>
                <a:cs typeface="Segoe UI Light" panose="020B0502040204020203" pitchFamily="34" charset="0"/>
              </a:rPr>
              <a:t>박정원</a:t>
            </a:r>
            <a:endParaRPr lang="en-ID">
              <a:solidFill>
                <a:srgbClr val="4B5117"/>
              </a:solidFill>
              <a:latin typeface="+mn-ea"/>
              <a:cs typeface="Segoe UI Light" panose="020B0502040204020203" pitchFamily="34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4FA5098-1CFF-473B-9FE4-1832DBE9A8A5}"/>
              </a:ext>
            </a:extLst>
          </p:cNvPr>
          <p:cNvSpPr/>
          <p:nvPr/>
        </p:nvSpPr>
        <p:spPr>
          <a:xfrm>
            <a:off x="1302023" y="3383281"/>
            <a:ext cx="9587953" cy="45719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089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FA997-D419-4D46-B1AC-484C9A2F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설계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F4C99B-9B68-4A38-AF4C-12341538D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Pruning</a:t>
            </a:r>
            <a:r>
              <a:rPr lang="ko-KR" altLang="en-US"/>
              <a:t>에 </a:t>
            </a:r>
            <a:r>
              <a:rPr lang="en-US" altLang="ko-KR"/>
              <a:t>Grad-CAM </a:t>
            </a:r>
            <a:r>
              <a:rPr lang="ko-KR" altLang="en-US"/>
              <a:t>적용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EB5D1D-3920-4D8B-8D3A-D79C5D90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67" y="2095926"/>
            <a:ext cx="7924615" cy="445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148F9-42BB-4460-B7BE-C58B359D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>
                <a:latin typeface="Microsoft GothicNeo"/>
                <a:ea typeface="Microsoft GothicNeo"/>
                <a:cs typeface="Microsoft GothicNeo"/>
              </a:rPr>
              <a:t>설계 과정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A3AC5-D45C-41FE-9775-9C9A6B9462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63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D449B-82DA-4A67-951A-504C116A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설계 검증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F28BA-CA1D-4479-83F7-CE390F2A4A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검증 기법 </a:t>
            </a:r>
            <a:r>
              <a:rPr lang="en-US" altLang="ko-KR"/>
              <a:t>: </a:t>
            </a:r>
            <a:r>
              <a:rPr lang="ko-KR" altLang="en-US"/>
              <a:t>정확도</a:t>
            </a:r>
            <a:r>
              <a:rPr lang="en-US" altLang="ko-KR"/>
              <a:t>, </a:t>
            </a:r>
            <a:r>
              <a:rPr lang="ko-KR" altLang="en-US"/>
              <a:t>소요 시간</a:t>
            </a:r>
            <a:endParaRPr lang="en-US" altLang="ko-KR"/>
          </a:p>
          <a:p>
            <a:r>
              <a:rPr lang="ko-KR" altLang="en-US"/>
              <a:t>설계 검증 </a:t>
            </a:r>
            <a:endParaRPr lang="en-US" altLang="ko-KR"/>
          </a:p>
          <a:p>
            <a:pPr lvl="1"/>
            <a:r>
              <a:rPr lang="ko-KR" altLang="en-US"/>
              <a:t> 사용 데이터</a:t>
            </a:r>
            <a:endParaRPr lang="en-US" altLang="ko-KR"/>
          </a:p>
          <a:p>
            <a:pPr marL="1371600" lvl="2" indent="-457200">
              <a:buFont typeface="+mj-lt"/>
              <a:buAutoNum type="arabicPeriod"/>
            </a:pPr>
            <a:r>
              <a:rPr lang="ko-KR" altLang="en-US"/>
              <a:t>정확도 </a:t>
            </a:r>
            <a:r>
              <a:rPr lang="en-US" altLang="ko-KR"/>
              <a:t>: MNIST test</a:t>
            </a:r>
            <a:r>
              <a:rPr lang="ko-KR" altLang="en-US"/>
              <a:t> </a:t>
            </a:r>
            <a:r>
              <a:rPr lang="en-US" altLang="ko-KR"/>
              <a:t>set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/>
              <a:t>소요시간 </a:t>
            </a:r>
            <a:r>
              <a:rPr lang="en-US" altLang="ko-KR"/>
              <a:t>: MNIST data set (1000</a:t>
            </a:r>
            <a:r>
              <a:rPr lang="ko-KR" altLang="en-US"/>
              <a:t>개</a:t>
            </a:r>
            <a:r>
              <a:rPr lang="en-US" altLang="ko-KR"/>
              <a:t>, 10000</a:t>
            </a:r>
            <a:r>
              <a:rPr lang="ko-KR" altLang="en-US"/>
              <a:t>개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Pruning </a:t>
            </a:r>
            <a:r>
              <a:rPr lang="ko-KR" altLang="en-US"/>
              <a:t>비율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     </a:t>
            </a:r>
            <a:r>
              <a:rPr lang="ko-KR" altLang="en-US" sz="2000"/>
              <a:t>조절</a:t>
            </a:r>
            <a:r>
              <a:rPr lang="en-US" altLang="ko-KR" sz="2000"/>
              <a:t>: </a:t>
            </a:r>
            <a:r>
              <a:rPr lang="ko-KR" altLang="en-US" sz="2000"/>
              <a:t>기준 값의 평균 및 표준편차 이용</a:t>
            </a:r>
            <a:endParaRPr lang="en-US" altLang="ko-KR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3DE044B-DE72-43BC-AF90-61B54DC65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4094"/>
              </p:ext>
            </p:extLst>
          </p:nvPr>
        </p:nvGraphicFramePr>
        <p:xfrm>
          <a:off x="1271868" y="4452332"/>
          <a:ext cx="4419929" cy="2204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6287">
                  <a:extLst>
                    <a:ext uri="{9D8B030D-6E8A-4147-A177-3AD203B41FA5}">
                      <a16:colId xmlns:a16="http://schemas.microsoft.com/office/drawing/2014/main" val="2674699470"/>
                    </a:ext>
                  </a:extLst>
                </a:gridCol>
                <a:gridCol w="994547">
                  <a:extLst>
                    <a:ext uri="{9D8B030D-6E8A-4147-A177-3AD203B41FA5}">
                      <a16:colId xmlns:a16="http://schemas.microsoft.com/office/drawing/2014/main" val="3682269868"/>
                    </a:ext>
                  </a:extLst>
                </a:gridCol>
                <a:gridCol w="994548">
                  <a:extLst>
                    <a:ext uri="{9D8B030D-6E8A-4147-A177-3AD203B41FA5}">
                      <a16:colId xmlns:a16="http://schemas.microsoft.com/office/drawing/2014/main" val="1454128144"/>
                    </a:ext>
                  </a:extLst>
                </a:gridCol>
                <a:gridCol w="994547">
                  <a:extLst>
                    <a:ext uri="{9D8B030D-6E8A-4147-A177-3AD203B41FA5}">
                      <a16:colId xmlns:a16="http://schemas.microsoft.com/office/drawing/2014/main" val="3923320083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Pruning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rate(%)</a:t>
                      </a:r>
                      <a:endParaRPr lang="ko-KR" altLang="en-US" b="1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0234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L1</a:t>
                      </a:r>
                      <a:endParaRPr lang="ko-KR" altLang="en-US" b="1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L2</a:t>
                      </a:r>
                      <a:endParaRPr lang="ko-KR" altLang="en-US" b="1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L3</a:t>
                      </a:r>
                      <a:endParaRPr lang="ko-KR" altLang="en-US" b="1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9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기존 </a:t>
                      </a:r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model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1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Pruning1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38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41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Pruning2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32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7942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Pruning3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100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100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47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61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EED20DB1-4315-427A-B6D6-966619AE9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75939"/>
              </p:ext>
            </p:extLst>
          </p:nvPr>
        </p:nvGraphicFramePr>
        <p:xfrm>
          <a:off x="466006" y="1998984"/>
          <a:ext cx="5606659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3110">
                  <a:extLst>
                    <a:ext uri="{9D8B030D-6E8A-4147-A177-3AD203B41FA5}">
                      <a16:colId xmlns:a16="http://schemas.microsoft.com/office/drawing/2014/main" val="2674699470"/>
                    </a:ext>
                  </a:extLst>
                </a:gridCol>
                <a:gridCol w="1034005">
                  <a:extLst>
                    <a:ext uri="{9D8B030D-6E8A-4147-A177-3AD203B41FA5}">
                      <a16:colId xmlns:a16="http://schemas.microsoft.com/office/drawing/2014/main" val="3682269868"/>
                    </a:ext>
                  </a:extLst>
                </a:gridCol>
                <a:gridCol w="1029848">
                  <a:extLst>
                    <a:ext uri="{9D8B030D-6E8A-4147-A177-3AD203B41FA5}">
                      <a16:colId xmlns:a16="http://schemas.microsoft.com/office/drawing/2014/main" val="1454128144"/>
                    </a:ext>
                  </a:extLst>
                </a:gridCol>
                <a:gridCol w="1029848">
                  <a:extLst>
                    <a:ext uri="{9D8B030D-6E8A-4147-A177-3AD203B41FA5}">
                      <a16:colId xmlns:a16="http://schemas.microsoft.com/office/drawing/2014/main" val="3923320083"/>
                    </a:ext>
                  </a:extLst>
                </a:gridCol>
                <a:gridCol w="1029848">
                  <a:extLst>
                    <a:ext uri="{9D8B030D-6E8A-4147-A177-3AD203B41FA5}">
                      <a16:colId xmlns:a16="http://schemas.microsoft.com/office/drawing/2014/main" val="861181167"/>
                    </a:ext>
                  </a:extLst>
                </a:gridCol>
              </a:tblGrid>
              <a:tr h="331558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Pruning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rate(%)</a:t>
                      </a:r>
                      <a:endParaRPr lang="ko-KR" altLang="en-US" b="1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정확도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02347"/>
                  </a:ext>
                </a:extLst>
              </a:tr>
              <a:tr h="331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L1</a:t>
                      </a:r>
                      <a:endParaRPr lang="ko-KR" altLang="en-US" b="1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L2</a:t>
                      </a:r>
                      <a:endParaRPr lang="ko-KR" altLang="en-US" b="1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L3</a:t>
                      </a:r>
                      <a:endParaRPr lang="ko-KR" altLang="en-US" b="1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94954"/>
                  </a:ext>
                </a:extLst>
              </a:tr>
              <a:tr h="346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기존 </a:t>
                      </a:r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model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0.9894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11302"/>
                  </a:ext>
                </a:extLst>
              </a:tr>
              <a:tr h="331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Pruning1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38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0.99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4107"/>
                  </a:ext>
                </a:extLst>
              </a:tr>
              <a:tr h="331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Pruning2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32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0.9894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794208"/>
                  </a:ext>
                </a:extLst>
              </a:tr>
              <a:tr h="331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Pruning3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100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100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0.99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47880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6BB6F9D3-9EFB-4860-B1EE-9156DBF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결과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B0FA9D7-620B-4CF3-B226-0B128FDA9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598513"/>
              </p:ext>
            </p:extLst>
          </p:nvPr>
        </p:nvGraphicFramePr>
        <p:xfrm>
          <a:off x="492221" y="4916331"/>
          <a:ext cx="812799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61243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701585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4259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1000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10000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기존</a:t>
                      </a:r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model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45.872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464.965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8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Pruning1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45.054(1.8% </a:t>
                      </a:r>
                      <a:r>
                        <a:rPr lang="ko-KR" altLang="en-US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개선</a:t>
                      </a:r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454.007(2.4% </a:t>
                      </a:r>
                      <a:r>
                        <a:rPr lang="ko-KR" altLang="en-US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개선</a:t>
                      </a:r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8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Pruning2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45.042(1.8% </a:t>
                      </a:r>
                      <a:r>
                        <a:rPr lang="ko-KR" altLang="en-US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개선</a:t>
                      </a:r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458.236(1.5% </a:t>
                      </a:r>
                      <a:r>
                        <a:rPr lang="ko-KR" altLang="en-US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개선</a:t>
                      </a:r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64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FD2DFD-E336-489E-8DA5-54F4C45DCF4E}"/>
              </a:ext>
            </a:extLst>
          </p:cNvPr>
          <p:cNvSpPr txBox="1"/>
          <p:nvPr/>
        </p:nvSpPr>
        <p:spPr>
          <a:xfrm>
            <a:off x="496454" y="1496291"/>
            <a:ext cx="220573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Clr>
                <a:srgbClr val="4B5117"/>
              </a:buClr>
              <a:buFont typeface="Wingdings" panose="05000000000000000000" pitchFamily="2" charset="2"/>
              <a:buChar char="§"/>
            </a:pPr>
            <a:r>
              <a:rPr lang="ko-KR" altLang="en-US" sz="2800" b="1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정확도 검증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41A3D7-9B91-4FB9-A5C7-520E1302F99F}"/>
              </a:ext>
            </a:extLst>
          </p:cNvPr>
          <p:cNvSpPr txBox="1"/>
          <p:nvPr/>
        </p:nvSpPr>
        <p:spPr>
          <a:xfrm>
            <a:off x="492221" y="4290844"/>
            <a:ext cx="253595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Clr>
                <a:srgbClr val="4B5117"/>
              </a:buClr>
              <a:buFont typeface="Wingdings" panose="05000000000000000000" pitchFamily="2" charset="2"/>
              <a:buChar char="§"/>
            </a:pPr>
            <a:r>
              <a:rPr lang="ko-KR" altLang="en-US" sz="2800" b="1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소요시간 검증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98D38-E68A-4566-9442-D81A5B2313DA}"/>
              </a:ext>
            </a:extLst>
          </p:cNvPr>
          <p:cNvSpPr txBox="1"/>
          <p:nvPr/>
        </p:nvSpPr>
        <p:spPr>
          <a:xfrm>
            <a:off x="6412831" y="2044012"/>
            <a:ext cx="3501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2000" b="1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Pruning1, 3:</a:t>
            </a:r>
            <a:r>
              <a:rPr lang="ko-KR" altLang="en-US" sz="2000" b="1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b="1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0.06% </a:t>
            </a:r>
            <a:r>
              <a:rPr lang="ko-KR" altLang="en-US" sz="2000" b="1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개선</a:t>
            </a:r>
            <a:endParaRPr lang="en-US" altLang="ko-KR" sz="2000" b="1">
              <a:solidFill>
                <a:srgbClr val="4B5117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874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71DFF-B823-4B4F-90A9-3129464C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결과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AEED1-5CA2-43F3-BD47-70C4D5BDEB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예상</a:t>
            </a:r>
            <a:endParaRPr lang="en-US" altLang="ko-KR"/>
          </a:p>
          <a:p>
            <a:pPr lvl="1"/>
            <a:r>
              <a:rPr lang="ko-KR" altLang="en-US"/>
              <a:t>적정 비율 </a:t>
            </a:r>
            <a:r>
              <a:rPr lang="en-US" altLang="ko-KR"/>
              <a:t>pruning: </a:t>
            </a:r>
            <a:r>
              <a:rPr lang="ko-KR" altLang="en-US"/>
              <a:t>정확도 유지 혹은 하락 </a:t>
            </a:r>
            <a:r>
              <a:rPr lang="en-US" altLang="ko-KR"/>
              <a:t>(</a:t>
            </a:r>
            <a:r>
              <a:rPr lang="ko-KR" altLang="en-US"/>
              <a:t>향상</a:t>
            </a:r>
            <a:r>
              <a:rPr lang="en-US" altLang="ko-KR" sz="2000"/>
              <a:t>[4]</a:t>
            </a:r>
            <a:r>
              <a:rPr lang="en-US" altLang="ko-KR"/>
              <a:t>)</a:t>
            </a:r>
            <a:endParaRPr lang="en-US" altLang="ko-KR" i="1"/>
          </a:p>
          <a:p>
            <a:pPr lvl="1"/>
            <a:r>
              <a:rPr lang="ko-KR" altLang="en-US"/>
              <a:t>과도 비율</a:t>
            </a:r>
            <a:r>
              <a:rPr lang="en-US" altLang="ko-KR"/>
              <a:t> pruning: </a:t>
            </a:r>
            <a:r>
              <a:rPr lang="ko-KR" altLang="en-US"/>
              <a:t>정확도 하락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소요시간 감소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결과</a:t>
            </a:r>
            <a:endParaRPr lang="en-US" altLang="ko-KR"/>
          </a:p>
          <a:p>
            <a:pPr lvl="1"/>
            <a:r>
              <a:rPr lang="ko-KR" altLang="en-US"/>
              <a:t>기존 모델과 비교하여 정확도 </a:t>
            </a:r>
            <a:r>
              <a:rPr lang="en-US" altLang="ko-KR"/>
              <a:t>0.06% </a:t>
            </a:r>
            <a:r>
              <a:rPr lang="ko-KR" altLang="en-US"/>
              <a:t>개선</a:t>
            </a:r>
            <a:endParaRPr lang="en-US" altLang="ko-KR"/>
          </a:p>
          <a:p>
            <a:pPr lvl="1"/>
            <a:r>
              <a:rPr lang="en-US" altLang="ko-KR"/>
              <a:t>Pruning </a:t>
            </a:r>
            <a:r>
              <a:rPr lang="ko-KR" altLang="en-US"/>
              <a:t>비율 과도하게 높여도</a:t>
            </a:r>
            <a:r>
              <a:rPr lang="en-US" altLang="ko-KR"/>
              <a:t>(Pruning1)</a:t>
            </a:r>
            <a:r>
              <a:rPr lang="ko-KR" altLang="en-US"/>
              <a:t> 높은 정확도</a:t>
            </a:r>
            <a:endParaRPr lang="en-US" altLang="ko-KR"/>
          </a:p>
          <a:p>
            <a:pPr lvl="1"/>
            <a:r>
              <a:rPr lang="ko-KR" altLang="en-US"/>
              <a:t>소요시간 감소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7188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DD303-174F-41CA-90DF-20ECD7D1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결과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037ED-86A0-4457-8BAC-7FCE8CB9C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정확도 향상</a:t>
            </a:r>
            <a:endParaRPr lang="en-US" altLang="ko-KR"/>
          </a:p>
          <a:p>
            <a:pPr lvl="1"/>
            <a:r>
              <a:rPr lang="ko-KR" altLang="en-US"/>
              <a:t>네트워크의 깊이가 성능</a:t>
            </a:r>
            <a:r>
              <a:rPr lang="en-US" altLang="ko-KR"/>
              <a:t>(</a:t>
            </a:r>
            <a:r>
              <a:rPr lang="ko-KR" altLang="en-US"/>
              <a:t>정확도</a:t>
            </a:r>
            <a:r>
              <a:rPr lang="en-US" altLang="ko-KR"/>
              <a:t>)</a:t>
            </a:r>
            <a:r>
              <a:rPr lang="ko-KR" altLang="en-US"/>
              <a:t>과 무조건적으로 비례하지 않음</a:t>
            </a:r>
            <a:r>
              <a:rPr lang="en-US" altLang="ko-KR" sz="1800"/>
              <a:t>[4]</a:t>
            </a:r>
          </a:p>
          <a:p>
            <a:pPr lvl="1"/>
            <a:r>
              <a:rPr lang="ko-KR" altLang="en-US"/>
              <a:t>간단한 분류 모델</a:t>
            </a:r>
            <a:r>
              <a:rPr lang="en-US" altLang="ko-KR"/>
              <a:t>: </a:t>
            </a:r>
            <a:r>
              <a:rPr lang="ko-KR" altLang="en-US"/>
              <a:t>첫 번째 합성 곱 계층의 기여도가 큼</a:t>
            </a:r>
            <a:endParaRPr lang="en-US" altLang="ko-KR"/>
          </a:p>
          <a:p>
            <a:pPr lvl="2"/>
            <a:r>
              <a:rPr lang="en-US" altLang="ko-KR"/>
              <a:t>Pruning 3: pruning1</a:t>
            </a:r>
            <a:r>
              <a:rPr lang="ko-KR" altLang="en-US"/>
              <a:t>과 같은 정확도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6BA93B2F-30AB-449C-8EC8-567A6837A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321190"/>
              </p:ext>
            </p:extLst>
          </p:nvPr>
        </p:nvGraphicFramePr>
        <p:xfrm>
          <a:off x="875080" y="3429000"/>
          <a:ext cx="5606659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3110">
                  <a:extLst>
                    <a:ext uri="{9D8B030D-6E8A-4147-A177-3AD203B41FA5}">
                      <a16:colId xmlns:a16="http://schemas.microsoft.com/office/drawing/2014/main" val="2674699470"/>
                    </a:ext>
                  </a:extLst>
                </a:gridCol>
                <a:gridCol w="1034005">
                  <a:extLst>
                    <a:ext uri="{9D8B030D-6E8A-4147-A177-3AD203B41FA5}">
                      <a16:colId xmlns:a16="http://schemas.microsoft.com/office/drawing/2014/main" val="3682269868"/>
                    </a:ext>
                  </a:extLst>
                </a:gridCol>
                <a:gridCol w="1029848">
                  <a:extLst>
                    <a:ext uri="{9D8B030D-6E8A-4147-A177-3AD203B41FA5}">
                      <a16:colId xmlns:a16="http://schemas.microsoft.com/office/drawing/2014/main" val="1454128144"/>
                    </a:ext>
                  </a:extLst>
                </a:gridCol>
                <a:gridCol w="1029848">
                  <a:extLst>
                    <a:ext uri="{9D8B030D-6E8A-4147-A177-3AD203B41FA5}">
                      <a16:colId xmlns:a16="http://schemas.microsoft.com/office/drawing/2014/main" val="3923320083"/>
                    </a:ext>
                  </a:extLst>
                </a:gridCol>
                <a:gridCol w="1029848">
                  <a:extLst>
                    <a:ext uri="{9D8B030D-6E8A-4147-A177-3AD203B41FA5}">
                      <a16:colId xmlns:a16="http://schemas.microsoft.com/office/drawing/2014/main" val="861181167"/>
                    </a:ext>
                  </a:extLst>
                </a:gridCol>
              </a:tblGrid>
              <a:tr h="331558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Pruning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rate(%)</a:t>
                      </a:r>
                      <a:endParaRPr lang="ko-KR" altLang="en-US" b="1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정확도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02347"/>
                  </a:ext>
                </a:extLst>
              </a:tr>
              <a:tr h="331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L1</a:t>
                      </a:r>
                      <a:endParaRPr lang="ko-KR" altLang="en-US" b="1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L2</a:t>
                      </a:r>
                      <a:endParaRPr lang="ko-KR" altLang="en-US" b="1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L3</a:t>
                      </a:r>
                      <a:endParaRPr lang="ko-KR" altLang="en-US" b="1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94954"/>
                  </a:ext>
                </a:extLst>
              </a:tr>
              <a:tr h="346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기존 </a:t>
                      </a:r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model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0.9894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11302"/>
                  </a:ext>
                </a:extLst>
              </a:tr>
              <a:tr h="331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Pruning1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38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0.99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4107"/>
                  </a:ext>
                </a:extLst>
              </a:tr>
              <a:tr h="331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Pruning2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32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0.9894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794208"/>
                  </a:ext>
                </a:extLst>
              </a:tr>
              <a:tr h="331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Pruning3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100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100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0.99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47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01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DCB07-81CA-4883-9A14-CB2C176B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결과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B7BAF-0B41-48E9-B142-EA8F723116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성능 개선 여부 관계 없이 특정 정확도 관찰</a:t>
            </a:r>
            <a:endParaRPr lang="en-US" altLang="ko-KR"/>
          </a:p>
          <a:p>
            <a:pPr lvl="1"/>
            <a:r>
              <a:rPr lang="ko-KR" altLang="en-US"/>
              <a:t>기존 모델의 성능</a:t>
            </a:r>
            <a:r>
              <a:rPr lang="en-US" altLang="ko-KR"/>
              <a:t>, </a:t>
            </a:r>
            <a:r>
              <a:rPr lang="ko-KR" altLang="en-US"/>
              <a:t>테스트 셋의 크기</a:t>
            </a:r>
            <a:endParaRPr lang="en-US" altLang="ko-KR"/>
          </a:p>
          <a:p>
            <a:pPr lvl="1"/>
            <a:r>
              <a:rPr lang="en-US" altLang="ko-KR"/>
              <a:t>Pruning </a:t>
            </a:r>
            <a:r>
              <a:rPr lang="ko-KR" altLang="en-US"/>
              <a:t>적용 대상 계층의 기여도</a:t>
            </a:r>
            <a:endParaRPr lang="en-US" altLang="ko-KR"/>
          </a:p>
          <a:p>
            <a:pPr lvl="1"/>
            <a:r>
              <a:rPr lang="ko-KR" altLang="en-US"/>
              <a:t>예측에 실패한 이미지 특징</a:t>
            </a:r>
            <a:endParaRPr lang="en-US" altLang="ko-KR"/>
          </a:p>
          <a:p>
            <a:pPr lvl="6">
              <a:buClr>
                <a:srgbClr val="4B5117"/>
              </a:buClr>
            </a:pPr>
            <a:r>
              <a:rPr lang="ko-KR" altLang="en-US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실제 값 </a:t>
            </a:r>
            <a:r>
              <a:rPr lang="en-US" altLang="ko-KR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3</a:t>
            </a:r>
          </a:p>
          <a:p>
            <a:pPr lvl="6">
              <a:buClr>
                <a:srgbClr val="4B5117"/>
              </a:buClr>
            </a:pPr>
            <a:r>
              <a:rPr lang="ko-KR" altLang="en-US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예측 결과 </a:t>
            </a:r>
            <a:r>
              <a:rPr lang="en-US" altLang="ko-KR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8</a:t>
            </a:r>
            <a:endParaRPr lang="ko-KR" altLang="en-US">
              <a:solidFill>
                <a:srgbClr val="4B5117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BD5566-B408-4211-8F8C-9B76B6BC52E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67" y="3260183"/>
            <a:ext cx="1753427" cy="1660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889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86A06-CA0E-42B9-8C75-CDA5938B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결과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82D37E-BFFF-462C-A407-7C8BE709C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모델 구조 변경과 </a:t>
            </a:r>
            <a:r>
              <a:rPr lang="en-US" altLang="ko-KR"/>
              <a:t>Pruning</a:t>
            </a:r>
            <a:r>
              <a:rPr lang="ko-KR" altLang="en-US"/>
              <a:t>의 비교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더 많은 소요 시간 및 데이터</a:t>
            </a:r>
            <a:r>
              <a:rPr lang="en-US" altLang="ko-KR"/>
              <a:t>, </a:t>
            </a:r>
            <a:r>
              <a:rPr lang="ko-KR" altLang="en-US"/>
              <a:t>더 낮은 정확도</a:t>
            </a:r>
            <a:endParaRPr lang="en-US" altLang="ko-KR"/>
          </a:p>
          <a:p>
            <a:pPr lvl="1"/>
            <a:r>
              <a:rPr lang="ko-KR" altLang="en-US"/>
              <a:t>훈련 과정의 증가로 </a:t>
            </a:r>
            <a:r>
              <a:rPr lang="ko-KR" altLang="en-US" err="1"/>
              <a:t>과적합</a:t>
            </a:r>
            <a:r>
              <a:rPr lang="ko-KR" altLang="en-US"/>
              <a:t> 발생 가능</a:t>
            </a:r>
            <a:endParaRPr lang="en-US" altLang="ko-KR"/>
          </a:p>
          <a:p>
            <a:r>
              <a:rPr lang="ko-KR" altLang="en-US"/>
              <a:t>평가</a:t>
            </a:r>
            <a:endParaRPr lang="en-US" altLang="ko-KR"/>
          </a:p>
          <a:p>
            <a:pPr lvl="1"/>
            <a:r>
              <a:rPr lang="ko-KR" altLang="en-US"/>
              <a:t>모델 구조 변경</a:t>
            </a:r>
            <a:r>
              <a:rPr lang="en-US" altLang="ko-KR"/>
              <a:t>: </a:t>
            </a:r>
            <a:r>
              <a:rPr lang="ko-KR" altLang="en-US"/>
              <a:t>훈련을 통한 합성 곱 계층 간의 상호작용 이득 </a:t>
            </a:r>
            <a:r>
              <a:rPr lang="en-US" altLang="ko-KR"/>
              <a:t>X</a:t>
            </a:r>
          </a:p>
          <a:p>
            <a:pPr lvl="1"/>
            <a:r>
              <a:rPr lang="en-US" altLang="ko-KR"/>
              <a:t>Pruning: </a:t>
            </a:r>
            <a:r>
              <a:rPr lang="ko-KR" altLang="en-US"/>
              <a:t>상호작용 이득</a:t>
            </a:r>
            <a:r>
              <a:rPr lang="en-US" altLang="ko-KR"/>
              <a:t>, </a:t>
            </a:r>
            <a:r>
              <a:rPr lang="ko-KR" altLang="en-US"/>
              <a:t>불필요한 노드 제거</a:t>
            </a:r>
            <a:endParaRPr lang="en-US" altLang="ko-KR"/>
          </a:p>
          <a:p>
            <a:pPr lvl="1"/>
            <a:endParaRPr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F654AE4-D5D8-4A49-A44E-0298593F2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98470"/>
              </p:ext>
            </p:extLst>
          </p:nvPr>
        </p:nvGraphicFramePr>
        <p:xfrm>
          <a:off x="822159" y="2088912"/>
          <a:ext cx="812799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61243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701585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4259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기존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구조 변경 모델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Conv layer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8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0.9893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0.85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8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훈련 양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4B5117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0.97</a:t>
                      </a:r>
                      <a:endParaRPr lang="ko-KR" altLang="en-US" b="1">
                        <a:solidFill>
                          <a:srgbClr val="4B5117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6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041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26371-0E99-41C9-B5E6-3888AFB5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Reference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0BE19-0BFF-4F7A-89C5-D468061D97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[1] Gunning, D., &amp; Aha, D. (2019). DARPA’s Explainable Artificial Intelligence (XAI) Program. AI Magazine, 40(2), 44-58.</a:t>
            </a:r>
          </a:p>
          <a:p>
            <a:pPr marL="0" indent="0">
              <a:buNone/>
            </a:pPr>
            <a:r>
              <a:rPr lang="en-US" altLang="ko-KR" sz="18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[2] Zhou, B., Khosla, A., </a:t>
            </a:r>
            <a:r>
              <a:rPr lang="en-US" altLang="ko-KR" sz="1800" b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Lapedriza</a:t>
            </a:r>
            <a:r>
              <a:rPr lang="en-US" altLang="ko-KR" sz="18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A., Oliva, A., &amp; Torralba, A. (2016). Learning deep features for discriminative localization. In Proceedings of the IEEE conference on computer vision and pattern recognition (pp. 2921-2929).</a:t>
            </a:r>
          </a:p>
          <a:p>
            <a:pPr marL="0" indent="0"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</a:rPr>
              <a:t>[3] </a:t>
            </a:r>
            <a:r>
              <a:rPr lang="en-US" altLang="ko-KR" sz="1800" b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Selvaraju</a:t>
            </a:r>
            <a:r>
              <a:rPr lang="en-US" altLang="ko-KR" sz="18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R. R., Cogswell, M., Das, A., </a:t>
            </a:r>
            <a:r>
              <a:rPr lang="en-US" altLang="ko-KR" sz="1800" b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Vedantam</a:t>
            </a:r>
            <a:r>
              <a:rPr lang="en-US" altLang="ko-KR" sz="18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R., Parikh, D., &amp; Batra, D. (2017). Grad-cam: Visual explanations from deep networks via gradient-based localization. In Proceedings of the IEEE International Conference on Computer Vision (pp. 618-626).</a:t>
            </a:r>
          </a:p>
          <a:p>
            <a:pPr marL="0" indent="0"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</a:rPr>
              <a:t>[4] </a:t>
            </a:r>
            <a:r>
              <a:rPr lang="en-US" altLang="ko-KR" sz="180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Kaiming</a:t>
            </a: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He, </a:t>
            </a:r>
            <a:r>
              <a:rPr lang="en-US" altLang="ko-KR" sz="180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Xiangyu</a:t>
            </a: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Zhang, </a:t>
            </a:r>
            <a:r>
              <a:rPr lang="en-US" altLang="ko-KR" sz="180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Shaoqing</a:t>
            </a: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Ren, Jian Sun: Deep Residual Learning for Image Recognition. In Proceedings of the IEEE Conference on Computer Vision and Pattern Recognition (CVPR), 2016, pp. 770-778</a:t>
            </a:r>
          </a:p>
        </p:txBody>
      </p:sp>
    </p:spTree>
    <p:extLst>
      <p:ext uri="{BB962C8B-B14F-4D97-AF65-F5344CB8AC3E}">
        <p14:creationId xmlns:p14="http://schemas.microsoft.com/office/powerpoint/2010/main" val="242636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E304B-72AA-4F70-ADFF-A66EAD1C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설계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EA4DC9-D350-48FF-BB18-33514EDB4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문제점</a:t>
            </a:r>
            <a:endParaRPr lang="en-US" altLang="ko-KR"/>
          </a:p>
          <a:p>
            <a:pPr lvl="1"/>
            <a:r>
              <a:rPr lang="ko-KR" altLang="en-US"/>
              <a:t>인공 지능 분야 발전으로 인한 고성능 프로세서 요구 </a:t>
            </a:r>
            <a:endParaRPr lang="en-US" altLang="ko-KR"/>
          </a:p>
          <a:p>
            <a:pPr lvl="1"/>
            <a:r>
              <a:rPr lang="ko-KR" altLang="en-US"/>
              <a:t>고성능이 아닌 프로세서에서 동작 어려움 </a:t>
            </a:r>
            <a:r>
              <a:rPr lang="en-US" altLang="ko-KR"/>
              <a:t>(ex. </a:t>
            </a:r>
            <a:r>
              <a:rPr lang="ko-KR" altLang="en-US"/>
              <a:t>모바일</a:t>
            </a:r>
            <a:r>
              <a:rPr lang="en-US" altLang="ko-KR"/>
              <a:t>, </a:t>
            </a:r>
            <a:r>
              <a:rPr lang="ko-KR" altLang="en-US"/>
              <a:t>센서</a:t>
            </a:r>
            <a:r>
              <a:rPr lang="en-US" altLang="ko-KR"/>
              <a:t>, </a:t>
            </a:r>
            <a:r>
              <a:rPr lang="ko-KR" altLang="en-US"/>
              <a:t>실시간 서비스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목표</a:t>
            </a:r>
            <a:endParaRPr lang="en-US" altLang="ko-KR"/>
          </a:p>
          <a:p>
            <a:pPr lvl="1"/>
            <a:r>
              <a:rPr lang="ko-KR" altLang="en-US"/>
              <a:t>깊고 복잡해지는 </a:t>
            </a:r>
            <a:r>
              <a:rPr lang="en-US" altLang="ko-KR"/>
              <a:t>CNN </a:t>
            </a:r>
            <a:r>
              <a:rPr lang="ko-KR" altLang="en-US"/>
              <a:t>경량화</a:t>
            </a:r>
            <a:endParaRPr lang="en-US" altLang="ko-KR"/>
          </a:p>
          <a:p>
            <a:pPr lvl="1"/>
            <a:r>
              <a:rPr lang="ko-KR" altLang="en-US"/>
              <a:t>정확도 손실 최소화</a:t>
            </a:r>
            <a:r>
              <a:rPr lang="en-US" altLang="ko-KR"/>
              <a:t>, </a:t>
            </a:r>
            <a:r>
              <a:rPr lang="ko-KR" altLang="en-US" err="1"/>
              <a:t>연산량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소요시간 감소</a:t>
            </a:r>
            <a:endParaRPr lang="en-US" altLang="ko-KR"/>
          </a:p>
          <a:p>
            <a:pPr lvl="1"/>
            <a:r>
              <a:rPr lang="en-US" altLang="ko-KR"/>
              <a:t>Pruning</a:t>
            </a:r>
            <a:r>
              <a:rPr lang="ko-KR" altLang="en-US"/>
              <a:t>에</a:t>
            </a:r>
            <a:r>
              <a:rPr lang="en-US" altLang="ko-KR"/>
              <a:t> XAI</a:t>
            </a:r>
            <a:r>
              <a:rPr lang="ko-KR" altLang="en-US"/>
              <a:t>기법</a:t>
            </a:r>
            <a:r>
              <a:rPr lang="en-US" altLang="ko-KR" sz="1800"/>
              <a:t>[1]</a:t>
            </a:r>
            <a:r>
              <a:rPr lang="ko-KR" altLang="en-US" sz="1800"/>
              <a:t> </a:t>
            </a:r>
            <a:r>
              <a:rPr lang="ko-KR" altLang="en-US"/>
              <a:t>적용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609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DF06-F20B-4393-8CC6-D0E12AF5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XAI(Explainable AI)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18B10-D5D1-45D1-9116-0D2791BFB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등장 배경</a:t>
            </a:r>
            <a:endParaRPr lang="en-US" altLang="ko-KR"/>
          </a:p>
          <a:p>
            <a:pPr lvl="1"/>
            <a:r>
              <a:rPr lang="ko-KR" altLang="en-US"/>
              <a:t>기존의 </a:t>
            </a:r>
            <a:r>
              <a:rPr lang="en-US" altLang="ko-KR"/>
              <a:t>AI, ‘</a:t>
            </a:r>
            <a:r>
              <a:rPr lang="ko-KR" altLang="en-US"/>
              <a:t>블랙박스 인공지능</a:t>
            </a:r>
            <a:r>
              <a:rPr lang="en-US" altLang="ko-KR"/>
              <a:t>’</a:t>
            </a:r>
          </a:p>
          <a:p>
            <a:pPr lvl="1"/>
            <a:r>
              <a:rPr lang="ko-KR" altLang="en-US"/>
              <a:t>신뢰를 기반으로 한 인공지능 시스템의 결과 도출 과정의 타당성 필요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개념</a:t>
            </a:r>
            <a:endParaRPr lang="en-US" altLang="ko-KR"/>
          </a:p>
          <a:p>
            <a:pPr lvl="1"/>
            <a:r>
              <a:rPr lang="ko-KR" altLang="en-US"/>
              <a:t> 사용자가 시스템 동작</a:t>
            </a:r>
            <a:r>
              <a:rPr lang="en-US" altLang="ko-KR"/>
              <a:t>, </a:t>
            </a:r>
            <a:r>
              <a:rPr lang="ko-KR" altLang="en-US"/>
              <a:t>최종 결과 이해하고 해석할 수 있도록 해주는 기술</a:t>
            </a:r>
            <a:endParaRPr lang="en-US" altLang="ko-KR"/>
          </a:p>
          <a:p>
            <a:pPr lvl="1"/>
            <a:r>
              <a:rPr lang="ko-KR" altLang="en-US"/>
              <a:t>인공지능의 판단과 그 근거를 제시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345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C6B473-98D8-4EEF-A543-0CE8489C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altLang="ko-KR" sz="2500">
                <a:solidFill>
                  <a:srgbClr val="FFFFFF"/>
                </a:solidFill>
              </a:rPr>
              <a:t>XAI</a:t>
            </a:r>
            <a:endParaRPr lang="ko-KR" altLang="en-US" sz="250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AB51D7-9C3D-4F99-8D1B-569FD3DFD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2283593"/>
            <a:ext cx="6780700" cy="2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4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2D1C-C87C-413B-8139-2DC621DD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400" b="1"/>
              <a:t>Grad-CAM(Gradient Class Activation Mapping)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9B18461-C2FB-4BA8-BB5E-7805DE3FCF4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/>
                  <a:t>CAM </a:t>
                </a:r>
                <a:r>
                  <a:rPr lang="en-US" altLang="ko-KR" sz="1800"/>
                  <a:t>[2]</a:t>
                </a:r>
              </a:p>
              <a:p>
                <a:pPr lvl="1"/>
                <a:r>
                  <a:rPr lang="en-US" altLang="ko-KR"/>
                  <a:t>CNN</a:t>
                </a:r>
                <a:r>
                  <a:rPr lang="ko-KR" altLang="en-US"/>
                  <a:t>에 </a:t>
                </a:r>
                <a:r>
                  <a:rPr lang="en-US" altLang="ko-KR"/>
                  <a:t>FC(Fully Connected) </a:t>
                </a:r>
                <a:r>
                  <a:rPr lang="ko-KR" altLang="en-US"/>
                  <a:t>대신 </a:t>
                </a:r>
                <a:r>
                  <a:rPr lang="en-US" altLang="ko-KR"/>
                  <a:t>GAP(Global Average Pooling) </a:t>
                </a:r>
                <a:r>
                  <a:rPr lang="ko-KR" altLang="en-US"/>
                  <a:t>사용</a:t>
                </a:r>
                <a:endParaRPr lang="en-US" altLang="ko-KR"/>
              </a:p>
              <a:p>
                <a:pPr lvl="1"/>
                <a:r>
                  <a:rPr lang="en-US" altLang="ko-KR"/>
                  <a:t>Class </a:t>
                </a:r>
                <a:r>
                  <a:rPr lang="ko-KR" altLang="en-US"/>
                  <a:t>판단 시 </a:t>
                </a:r>
                <a:r>
                  <a:rPr lang="en-US" altLang="ko-KR"/>
                  <a:t>pixel</a:t>
                </a:r>
                <a:r>
                  <a:rPr lang="ko-KR" altLang="en-US"/>
                  <a:t>들의 기여도 </a:t>
                </a:r>
                <a:r>
                  <a:rPr lang="en-US" altLang="ko-KR"/>
                  <a:t>heatmap</a:t>
                </a:r>
                <a:r>
                  <a:rPr lang="ko-KR" altLang="en-US"/>
                  <a:t>으로 표현</a:t>
                </a:r>
                <a:endParaRPr lang="en-US" altLang="ko-KR"/>
              </a:p>
              <a:p>
                <a:pPr lvl="1"/>
                <a:endParaRPr lang="en-US" altLang="ko-KR"/>
              </a:p>
              <a:p>
                <a:r>
                  <a:rPr lang="ko-KR" altLang="en-US"/>
                  <a:t> </a:t>
                </a:r>
                <a:r>
                  <a:rPr lang="en-US" altLang="ko-KR"/>
                  <a:t>Grad-CAM </a:t>
                </a:r>
                <a:r>
                  <a:rPr lang="en-US" altLang="ko-KR" sz="1800"/>
                  <a:t>[3]</a:t>
                </a:r>
              </a:p>
              <a:p>
                <a:pPr lvl="1"/>
                <a:r>
                  <a:rPr lang="en-US" altLang="ko-KR"/>
                  <a:t>CAM</a:t>
                </a:r>
                <a:r>
                  <a:rPr lang="ko-KR" altLang="en-US"/>
                  <a:t>의 일반화 버전</a:t>
                </a:r>
                <a:endParaRPr lang="en-US" altLang="ko-KR"/>
              </a:p>
              <a:p>
                <a:pPr lvl="1"/>
                <a:r>
                  <a:rPr lang="en-US" altLang="ko-KR"/>
                  <a:t>CAM</a:t>
                </a:r>
                <a:r>
                  <a:rPr lang="ko-KR" altLang="en-US"/>
                  <a:t>의 단점 해결</a:t>
                </a:r>
                <a:endParaRPr lang="en-US" altLang="ko-KR"/>
              </a:p>
              <a:p>
                <a:pPr lvl="1"/>
                <a:r>
                  <a:rPr lang="en-US" altLang="ko-KR"/>
                  <a:t>GAP </a:t>
                </a:r>
                <a:r>
                  <a:rPr lang="ko-KR" altLang="en-US"/>
                  <a:t>대신 </a:t>
                </a:r>
                <a:r>
                  <a:rPr lang="en-US" altLang="ko-KR"/>
                  <a:t>gradient</a:t>
                </a:r>
                <a:r>
                  <a:rPr lang="ko-KR" altLang="en-US"/>
                  <a:t> 활용</a:t>
                </a:r>
                <a:endParaRPr lang="en-US" altLang="ko-KR"/>
              </a:p>
              <a:p>
                <a:pPr lvl="1"/>
                <a:r>
                  <a:rPr lang="ko-KR" altLang="en-US"/>
                  <a:t>모든 </a:t>
                </a:r>
                <a:r>
                  <a:rPr lang="en-US" altLang="ko-KR"/>
                  <a:t>Conv layer</a:t>
                </a:r>
                <a:r>
                  <a:rPr lang="ko-KR" altLang="en-US"/>
                  <a:t>에서 사용 가능</a:t>
                </a:r>
                <a:endParaRPr lang="en-US" altLang="ko-KR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4B511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rgbClr val="4B5117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4B5117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4B5117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rgbClr val="4B511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4B511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4B511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4B5117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solidFill>
                              <a:srgbClr val="4B5117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solidFill>
                              <a:srgbClr val="4B5117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4B51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solidFill>
                                  <a:srgbClr val="4B5117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solidFill>
                                      <a:srgbClr val="4B51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b="0" i="1" smtClean="0">
                                    <a:solidFill>
                                      <a:srgbClr val="4B5117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rgbClr val="4B511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4B511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rgbClr val="4B511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ko-KR" altLang="en-US" b="0" i="1" smtClean="0">
                                    <a:solidFill>
                                      <a:srgbClr val="4B5117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rgbClr val="4B511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4B511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4B511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rgbClr val="4B511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ko-KR" altLang="en-US">
                  <a:solidFill>
                    <a:srgbClr val="4B5117"/>
                  </a:solidFill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9B18461-C2FB-4BA8-BB5E-7805DE3FC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02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50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A9F91B2-91A8-4251-884D-CE6F50F9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altLang="ko-KR" sz="3600">
                <a:solidFill>
                  <a:srgbClr val="FFFFFF"/>
                </a:solidFill>
              </a:rPr>
              <a:t>CAM(Class Activation Map)</a:t>
            </a:r>
            <a:endParaRPr lang="ko-KR" altLang="en-US" sz="360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FA9AF8-8D3E-49B9-827E-EC831A4D6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26" t="27600" r="24013" b="24800"/>
          <a:stretch/>
        </p:blipFill>
        <p:spPr>
          <a:xfrm>
            <a:off x="4777316" y="1890839"/>
            <a:ext cx="6780700" cy="307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0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5DB4F-CFCD-4947-B078-CB8F5C30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설계 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44DAA6-FC4C-47AC-AD52-AAB03CC6A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6475" y="1120592"/>
            <a:ext cx="1166469" cy="43021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873252-7C75-4C42-BD63-F223500F8C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82463" y="1120260"/>
            <a:ext cx="5892862" cy="297717"/>
          </a:xfrm>
        </p:spPr>
        <p:txBody>
          <a:bodyPr/>
          <a:lstStyle/>
          <a:p>
            <a:r>
              <a:rPr lang="en-US" altLang="ko-KR" b="1"/>
              <a:t>CNN </a:t>
            </a:r>
            <a:r>
              <a:rPr lang="ko-KR" altLang="en-US" b="1"/>
              <a:t>모델 경량화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CF5602-46F5-40FF-BDDC-28BFCBC254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524" y="1475860"/>
            <a:ext cx="5902325" cy="671512"/>
          </a:xfrm>
        </p:spPr>
        <p:txBody>
          <a:bodyPr/>
          <a:lstStyle/>
          <a:p>
            <a:r>
              <a:rPr lang="ko-KR" altLang="en-US"/>
              <a:t>정확도 유지 혹은 조금 감소</a:t>
            </a:r>
            <a:endParaRPr lang="en-US" altLang="ko-KR"/>
          </a:p>
          <a:p>
            <a:r>
              <a:rPr lang="ko-KR" altLang="en-US"/>
              <a:t>속도 개선 이득 크다면 의미 있는 개선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EBF80B7-3227-4010-B1EA-19A12B87EA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65829" y="2402376"/>
            <a:ext cx="1166469" cy="43021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4A50FFF-AEB9-4134-875D-AA20F660B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81817" y="2402044"/>
            <a:ext cx="5892862" cy="297717"/>
          </a:xfrm>
        </p:spPr>
        <p:txBody>
          <a:bodyPr/>
          <a:lstStyle/>
          <a:p>
            <a:r>
              <a:rPr lang="en-US" altLang="ko-KR" b="1"/>
              <a:t>Pruning</a:t>
            </a:r>
            <a:r>
              <a:rPr lang="ko-KR" altLang="en-US" b="1"/>
              <a:t> 기법 사용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97916EC-515C-4878-AC9A-A55163619B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1878" y="2757644"/>
            <a:ext cx="5902325" cy="671512"/>
          </a:xfrm>
        </p:spPr>
        <p:txBody>
          <a:bodyPr/>
          <a:lstStyle/>
          <a:p>
            <a:r>
              <a:rPr lang="ko-KR" altLang="en-US"/>
              <a:t>압축 가능 파라미터 수의 한계점 비교적 높음</a:t>
            </a:r>
            <a:endParaRPr lang="en-US" altLang="ko-KR"/>
          </a:p>
          <a:p>
            <a:r>
              <a:rPr lang="ko-KR" altLang="en-US"/>
              <a:t>모델 훈련 후 추가 적용 가능</a:t>
            </a:r>
            <a:endParaRPr lang="en-US" altLang="ko-KR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1197205-BA20-4FE0-B1F6-462DE816F8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6305" y="3684160"/>
            <a:ext cx="1166469" cy="43021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6ABFC93-11EE-4BD7-A0AD-B8990EA082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72293" y="3683828"/>
            <a:ext cx="5892862" cy="297717"/>
          </a:xfrm>
        </p:spPr>
        <p:txBody>
          <a:bodyPr/>
          <a:lstStyle/>
          <a:p>
            <a:r>
              <a:rPr lang="en-US" altLang="ko-KR" b="1"/>
              <a:t>Grad-CAM </a:t>
            </a:r>
            <a:r>
              <a:rPr lang="ko-KR" altLang="en-US" b="1"/>
              <a:t>기법 사용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6A9CA20-9121-4ABF-810E-574A604D96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72354" y="4039428"/>
            <a:ext cx="5902325" cy="671512"/>
          </a:xfrm>
        </p:spPr>
        <p:txBody>
          <a:bodyPr/>
          <a:lstStyle/>
          <a:p>
            <a:r>
              <a:rPr lang="en-US" altLang="ko-KR"/>
              <a:t>CNN</a:t>
            </a:r>
            <a:r>
              <a:rPr lang="ko-KR" altLang="en-US"/>
              <a:t>에 해당 </a:t>
            </a:r>
            <a:r>
              <a:rPr lang="en-US" altLang="ko-KR"/>
              <a:t>feature map</a:t>
            </a:r>
            <a:r>
              <a:rPr lang="ko-KR" altLang="en-US"/>
              <a:t>을 생산한 필터 중요도 결정</a:t>
            </a:r>
            <a:endParaRPr lang="en-US" altLang="ko-KR"/>
          </a:p>
          <a:p>
            <a:r>
              <a:rPr lang="ko-KR" altLang="en-US"/>
              <a:t>필터 </a:t>
            </a:r>
            <a:r>
              <a:rPr lang="en-US" altLang="ko-KR"/>
              <a:t>Pruning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5AE4E2E-C99E-4049-BCCD-F322A5421E0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46781" y="4965944"/>
            <a:ext cx="1166469" cy="43021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469EF4A-0640-41D5-92B1-B69738318A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62769" y="4965612"/>
            <a:ext cx="5892862" cy="297717"/>
          </a:xfrm>
        </p:spPr>
        <p:txBody>
          <a:bodyPr/>
          <a:lstStyle/>
          <a:p>
            <a:r>
              <a:rPr lang="en-US" altLang="ko-KR" b="1"/>
              <a:t>CNN </a:t>
            </a:r>
            <a:r>
              <a:rPr lang="ko-KR" altLang="en-US" b="1"/>
              <a:t>모델에 적용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2394EA-2DDA-4DB6-BA1D-BC32AF3C5CD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62830" y="5321212"/>
            <a:ext cx="5902325" cy="671512"/>
          </a:xfrm>
        </p:spPr>
        <p:txBody>
          <a:bodyPr/>
          <a:lstStyle/>
          <a:p>
            <a:r>
              <a:rPr lang="ko-KR" altLang="en-US"/>
              <a:t>직관적 확인 가능한 </a:t>
            </a:r>
            <a:r>
              <a:rPr lang="en-US" altLang="ko-KR"/>
              <a:t>MNIST</a:t>
            </a:r>
            <a:r>
              <a:rPr lang="ko-KR" altLang="en-US"/>
              <a:t>분류기에 적용</a:t>
            </a:r>
            <a:endParaRPr lang="en-US" altLang="ko-KR"/>
          </a:p>
          <a:p>
            <a:r>
              <a:rPr lang="en-US" altLang="ko-KR"/>
              <a:t>Grad-CAM </a:t>
            </a:r>
            <a:r>
              <a:rPr lang="ko-KR" altLang="en-US"/>
              <a:t>값을 기준으로 </a:t>
            </a:r>
            <a:r>
              <a:rPr lang="en-US" altLang="ko-KR"/>
              <a:t>pruning </a:t>
            </a:r>
            <a:r>
              <a:rPr lang="ko-KR" altLang="en-US" err="1"/>
              <a:t>기준값</a:t>
            </a:r>
            <a:r>
              <a:rPr lang="ko-KR" altLang="en-US"/>
              <a:t> 설정</a:t>
            </a:r>
            <a:endParaRPr lang="en-US" altLang="ko-KR"/>
          </a:p>
          <a:p>
            <a:r>
              <a:rPr lang="ko-KR" altLang="en-US"/>
              <a:t>모델의 정확도 소요시간 확인</a:t>
            </a:r>
          </a:p>
        </p:txBody>
      </p:sp>
    </p:spTree>
    <p:extLst>
      <p:ext uri="{BB962C8B-B14F-4D97-AF65-F5344CB8AC3E}">
        <p14:creationId xmlns:p14="http://schemas.microsoft.com/office/powerpoint/2010/main" val="175491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C54C37CF-D235-4F41-8C0A-1BC315B5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설계 과정</a:t>
            </a:r>
          </a:p>
        </p:txBody>
      </p:sp>
      <p:sp>
        <p:nvSpPr>
          <p:cNvPr id="10" name="Rectangle: Rounded Corners 37">
            <a:extLst>
              <a:ext uri="{FF2B5EF4-FFF2-40B4-BE49-F238E27FC236}">
                <a16:creationId xmlns:a16="http://schemas.microsoft.com/office/drawing/2014/main" id="{9ADC2904-B4F9-4BEB-BDDB-B71B4CE5FC57}"/>
              </a:ext>
            </a:extLst>
          </p:cNvPr>
          <p:cNvSpPr/>
          <p:nvPr/>
        </p:nvSpPr>
        <p:spPr>
          <a:xfrm>
            <a:off x="809624" y="1921686"/>
            <a:ext cx="2437078" cy="3255286"/>
          </a:xfrm>
          <a:prstGeom prst="roundRect">
            <a:avLst>
              <a:gd name="adj" fmla="val 6896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: Rounded Corners 41">
            <a:extLst>
              <a:ext uri="{FF2B5EF4-FFF2-40B4-BE49-F238E27FC236}">
                <a16:creationId xmlns:a16="http://schemas.microsoft.com/office/drawing/2014/main" id="{7D66022E-4382-4C6F-AA89-80D113D0B2DC}"/>
              </a:ext>
            </a:extLst>
          </p:cNvPr>
          <p:cNvSpPr/>
          <p:nvPr/>
        </p:nvSpPr>
        <p:spPr>
          <a:xfrm>
            <a:off x="3521515" y="1921686"/>
            <a:ext cx="2437078" cy="3255286"/>
          </a:xfrm>
          <a:prstGeom prst="roundRect">
            <a:avLst>
              <a:gd name="adj" fmla="val 6896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: Rounded Corners 42">
            <a:extLst>
              <a:ext uri="{FF2B5EF4-FFF2-40B4-BE49-F238E27FC236}">
                <a16:creationId xmlns:a16="http://schemas.microsoft.com/office/drawing/2014/main" id="{5CB8362E-D6F3-47F6-98B1-21A1E247B76A}"/>
              </a:ext>
            </a:extLst>
          </p:cNvPr>
          <p:cNvSpPr/>
          <p:nvPr/>
        </p:nvSpPr>
        <p:spPr>
          <a:xfrm>
            <a:off x="6233406" y="1921686"/>
            <a:ext cx="2437078" cy="3255286"/>
          </a:xfrm>
          <a:prstGeom prst="roundRect">
            <a:avLst>
              <a:gd name="adj" fmla="val 6896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43">
            <a:extLst>
              <a:ext uri="{FF2B5EF4-FFF2-40B4-BE49-F238E27FC236}">
                <a16:creationId xmlns:a16="http://schemas.microsoft.com/office/drawing/2014/main" id="{24E754CE-5399-46CB-9F78-809E0E120195}"/>
              </a:ext>
            </a:extLst>
          </p:cNvPr>
          <p:cNvSpPr/>
          <p:nvPr/>
        </p:nvSpPr>
        <p:spPr>
          <a:xfrm>
            <a:off x="8945297" y="1921686"/>
            <a:ext cx="2437078" cy="3255286"/>
          </a:xfrm>
          <a:prstGeom prst="roundRect">
            <a:avLst>
              <a:gd name="adj" fmla="val 6896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44D132-0912-475C-A80A-81EA13BEBBD6}"/>
              </a:ext>
            </a:extLst>
          </p:cNvPr>
          <p:cNvSpPr txBox="1"/>
          <p:nvPr/>
        </p:nvSpPr>
        <p:spPr>
          <a:xfrm>
            <a:off x="1077031" y="2098754"/>
            <a:ext cx="1902265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id-ID" sz="4400" b="1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01.</a:t>
            </a:r>
            <a:endParaRPr lang="en-US" sz="4400" b="1">
              <a:solidFill>
                <a:srgbClr val="4B5117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0EB36-D167-41EC-83A3-58ABE292258D}"/>
              </a:ext>
            </a:extLst>
          </p:cNvPr>
          <p:cNvSpPr txBox="1"/>
          <p:nvPr/>
        </p:nvSpPr>
        <p:spPr>
          <a:xfrm>
            <a:off x="3788922" y="2098754"/>
            <a:ext cx="1902265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d-ID" sz="4400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02.</a:t>
            </a:r>
            <a:endParaRPr lang="en-US" sz="4400">
              <a:solidFill>
                <a:srgbClr val="4B5117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62A556-84C9-4DBE-8B0C-09EB94D278B8}"/>
              </a:ext>
            </a:extLst>
          </p:cNvPr>
          <p:cNvSpPr txBox="1"/>
          <p:nvPr/>
        </p:nvSpPr>
        <p:spPr>
          <a:xfrm>
            <a:off x="6500813" y="2098754"/>
            <a:ext cx="190226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d-ID" sz="4400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03.</a:t>
            </a:r>
            <a:endParaRPr lang="en-US" sz="4400">
              <a:solidFill>
                <a:srgbClr val="4B5117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0EB34C-822A-4053-8064-1FF2CFD54879}"/>
              </a:ext>
            </a:extLst>
          </p:cNvPr>
          <p:cNvSpPr txBox="1"/>
          <p:nvPr/>
        </p:nvSpPr>
        <p:spPr>
          <a:xfrm>
            <a:off x="9212704" y="2098754"/>
            <a:ext cx="190226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d-ID" sz="4400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04.</a:t>
            </a:r>
            <a:endParaRPr lang="en-US" sz="4400">
              <a:solidFill>
                <a:srgbClr val="4B5117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AFA79AB2-0C7A-42A3-9825-0F707E8511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6325" y="2868613"/>
            <a:ext cx="1903413" cy="207645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4B5117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ko-KR" altLang="en-US" sz="2400"/>
              <a:t>모델 생성 및 훈련</a:t>
            </a:r>
            <a:endParaRPr lang="en-US" altLang="ko-KR" sz="2400"/>
          </a:p>
          <a:p>
            <a:pPr lvl="0"/>
            <a:endParaRPr lang="ko-KR" altLang="en-US" sz="2400"/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8864DEA1-DD04-4F78-B79E-8EEB6CC7BF52}"/>
              </a:ext>
            </a:extLst>
          </p:cNvPr>
          <p:cNvSpPr txBox="1">
            <a:spLocks/>
          </p:cNvSpPr>
          <p:nvPr/>
        </p:nvSpPr>
        <p:spPr>
          <a:xfrm>
            <a:off x="3788922" y="2868195"/>
            <a:ext cx="1903413" cy="2076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/>
              <a:t>모델에 </a:t>
            </a:r>
            <a:r>
              <a:rPr lang="en-US" altLang="ko-KR" sz="2400"/>
              <a:t>grad-CAM </a:t>
            </a:r>
            <a:r>
              <a:rPr lang="ko-KR" altLang="en-US" sz="2400"/>
              <a:t>적용하여 기준 값 추출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21FD0D7-7B99-4D19-AC06-036AEAAE3A15}"/>
              </a:ext>
            </a:extLst>
          </p:cNvPr>
          <p:cNvSpPr txBox="1">
            <a:spLocks/>
          </p:cNvSpPr>
          <p:nvPr/>
        </p:nvSpPr>
        <p:spPr>
          <a:xfrm>
            <a:off x="6499664" y="2868195"/>
            <a:ext cx="1903413" cy="2076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/>
              <a:t>기준 값을 이용하여 모델</a:t>
            </a:r>
            <a:r>
              <a:rPr lang="en-US" altLang="ko-KR" sz="2400"/>
              <a:t> Pruning</a:t>
            </a:r>
            <a:r>
              <a:rPr lang="ko-KR" altLang="en-US" sz="2400"/>
              <a:t> 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B28CF0C3-926F-45C7-9031-61EAF4BF807D}"/>
              </a:ext>
            </a:extLst>
          </p:cNvPr>
          <p:cNvSpPr txBox="1">
            <a:spLocks/>
          </p:cNvSpPr>
          <p:nvPr/>
        </p:nvSpPr>
        <p:spPr>
          <a:xfrm>
            <a:off x="9211555" y="2868195"/>
            <a:ext cx="1903413" cy="2076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/>
              <a:t>Pruning</a:t>
            </a:r>
            <a:r>
              <a:rPr lang="ko-KR" altLang="en-US" sz="2400"/>
              <a:t>된 </a:t>
            </a:r>
            <a:r>
              <a:rPr lang="en-US" altLang="ko-KR" sz="2400"/>
              <a:t>model</a:t>
            </a:r>
            <a:r>
              <a:rPr lang="ko-KR" altLang="en-US" sz="2400"/>
              <a:t>의 정확도 및 소요시간 측정</a:t>
            </a:r>
          </a:p>
        </p:txBody>
      </p:sp>
    </p:spTree>
    <p:extLst>
      <p:ext uri="{BB962C8B-B14F-4D97-AF65-F5344CB8AC3E}">
        <p14:creationId xmlns:p14="http://schemas.microsoft.com/office/powerpoint/2010/main" val="59796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0B450-8D7F-4F69-B8A1-47E2E908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설계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4960D-51E4-4C35-A16F-A8BB2DC9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모델 생성</a:t>
            </a:r>
            <a:endParaRPr lang="en-US" altLang="ko-KR"/>
          </a:p>
          <a:p>
            <a:pPr lvl="1"/>
            <a:r>
              <a:rPr lang="ko-KR" altLang="en-US"/>
              <a:t>모델 </a:t>
            </a:r>
            <a:r>
              <a:rPr lang="en-US" altLang="ko-KR"/>
              <a:t>: Conv layer 3</a:t>
            </a:r>
            <a:r>
              <a:rPr lang="ko-KR" altLang="en-US"/>
              <a:t>개로 구성된 </a:t>
            </a:r>
            <a:r>
              <a:rPr lang="en-US" altLang="ko-KR"/>
              <a:t>CNN</a:t>
            </a:r>
          </a:p>
          <a:p>
            <a:pPr lvl="1"/>
            <a:r>
              <a:rPr lang="ko-KR" altLang="en-US"/>
              <a:t>데이터셋 </a:t>
            </a:r>
            <a:r>
              <a:rPr lang="en-US" altLang="ko-KR"/>
              <a:t>: MNIST</a:t>
            </a:r>
          </a:p>
          <a:p>
            <a:pPr lvl="1"/>
            <a:endParaRPr lang="en-US" altLang="ko-KR"/>
          </a:p>
          <a:p>
            <a:r>
              <a:rPr lang="en-US" altLang="ko-KR"/>
              <a:t>Grad-CAM </a:t>
            </a:r>
            <a:r>
              <a:rPr lang="ko-KR" altLang="en-US"/>
              <a:t>적용 및 </a:t>
            </a:r>
            <a:r>
              <a:rPr lang="en-US" altLang="ko-KR"/>
              <a:t>filter</a:t>
            </a:r>
            <a:r>
              <a:rPr lang="ko-KR" altLang="en-US"/>
              <a:t>별 추출 </a:t>
            </a:r>
            <a:r>
              <a:rPr lang="en-US" altLang="ko-KR"/>
              <a:t>(1</a:t>
            </a:r>
            <a:r>
              <a:rPr lang="ko-KR" altLang="en-US"/>
              <a:t>개의 이미지</a:t>
            </a:r>
            <a:r>
              <a:rPr lang="en-US" altLang="ko-KR"/>
              <a:t>)</a:t>
            </a:r>
          </a:p>
          <a:p>
            <a:pPr lvl="1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72F506-2628-42D4-9627-D37113AD4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4227113"/>
            <a:ext cx="1627423" cy="1627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8B35D9-A0E3-4298-8D98-A2314F92E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98" y="4227114"/>
            <a:ext cx="1627422" cy="16274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EC5749-EE7F-4C09-AB33-2B9EC5681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480" y="4227110"/>
            <a:ext cx="1627426" cy="16274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62AE2C-6C90-4C8C-9305-8F65691FF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40" y="4227114"/>
            <a:ext cx="1627422" cy="16274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3DF94E3-9801-46DF-9862-E8D8BE693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49" y="4238814"/>
            <a:ext cx="1639688" cy="16396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E2D12C6-ECCE-4D6E-ABC0-9299657B82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78" y="4251080"/>
            <a:ext cx="1627422" cy="1627422"/>
          </a:xfrm>
          <a:prstGeom prst="rect">
            <a:avLst/>
          </a:prstGeom>
        </p:spPr>
      </p:pic>
      <p:sp>
        <p:nvSpPr>
          <p:cNvPr id="16" name="TextBox 23">
            <a:extLst>
              <a:ext uri="{FF2B5EF4-FFF2-40B4-BE49-F238E27FC236}">
                <a16:creationId xmlns:a16="http://schemas.microsoft.com/office/drawing/2014/main" id="{69C75D3F-AE8C-446B-9992-88EA64A6A8FA}"/>
              </a:ext>
            </a:extLst>
          </p:cNvPr>
          <p:cNvSpPr txBox="1"/>
          <p:nvPr/>
        </p:nvSpPr>
        <p:spPr>
          <a:xfrm>
            <a:off x="376237" y="3809354"/>
            <a:ext cx="1132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layer1</a:t>
            </a:r>
            <a:endParaRPr lang="ko-KR" altLang="en-US" sz="1500" b="1">
              <a:solidFill>
                <a:srgbClr val="4B5117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0DAA88ED-8E71-4A41-9360-4D1A38732032}"/>
              </a:ext>
            </a:extLst>
          </p:cNvPr>
          <p:cNvSpPr txBox="1"/>
          <p:nvPr/>
        </p:nvSpPr>
        <p:spPr>
          <a:xfrm>
            <a:off x="4406480" y="3786763"/>
            <a:ext cx="1132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layer2</a:t>
            </a:r>
            <a:endParaRPr lang="ko-KR" altLang="en-US" sz="1500" b="1">
              <a:solidFill>
                <a:srgbClr val="4B5117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4A4C8559-9157-4CA7-8B9F-A8B51AAF736D}"/>
              </a:ext>
            </a:extLst>
          </p:cNvPr>
          <p:cNvSpPr txBox="1"/>
          <p:nvPr/>
        </p:nvSpPr>
        <p:spPr>
          <a:xfrm>
            <a:off x="8398449" y="3809354"/>
            <a:ext cx="1132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solidFill>
                  <a:srgbClr val="4B5117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layer3</a:t>
            </a:r>
            <a:endParaRPr lang="ko-KR" altLang="en-US" sz="1500" b="1">
              <a:solidFill>
                <a:srgbClr val="4B5117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52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2800" b="1" dirty="0">
            <a:solidFill>
              <a:srgbClr val="4B5117"/>
            </a:solidFill>
            <a:latin typeface="Microsoft GothicNeo" panose="020B0500000101010101" pitchFamily="50" charset="-127"/>
            <a:ea typeface="Microsoft GothicNeo" panose="020B0500000101010101" pitchFamily="50" charset="-127"/>
            <a:cs typeface="Microsoft GothicNeo" panose="020B05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764B7C2E7C4B943971157A3316DEF22" ma:contentTypeVersion="2" ma:contentTypeDescription="새 문서를 만듭니다." ma:contentTypeScope="" ma:versionID="5e629c0c6f9bf64b17915b5d5ff154ed">
  <xsd:schema xmlns:xsd="http://www.w3.org/2001/XMLSchema" xmlns:xs="http://www.w3.org/2001/XMLSchema" xmlns:p="http://schemas.microsoft.com/office/2006/metadata/properties" xmlns:ns2="2b2bf9d9-4bfc-40d3-81f0-b9ecdc2e2d44" targetNamespace="http://schemas.microsoft.com/office/2006/metadata/properties" ma:root="true" ma:fieldsID="74d63b7a59d0b33d61b0725a314c0651" ns2:_="">
    <xsd:import namespace="2b2bf9d9-4bfc-40d3-81f0-b9ecdc2e2d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2bf9d9-4bfc-40d3-81f0-b9ecdc2e2d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74731-B179-4AC3-A051-791BF30EF1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4BDD9F-5897-458E-9D4D-B96D78D3583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ABA17C5-A001-4197-B94D-5CFB4CBBAC54}">
  <ds:schemaRefs>
    <ds:schemaRef ds:uri="2b2bf9d9-4bfc-40d3-81f0-b9ecdc2e2d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Microsoft Office PowerPoint</Application>
  <PresentationFormat>와이드스크린</PresentationFormat>
  <Paragraphs>224</Paragraphs>
  <Slides>18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Microsoft GothicNeo</vt:lpstr>
      <vt:lpstr>맑은 고딕</vt:lpstr>
      <vt:lpstr>Arial</vt:lpstr>
      <vt:lpstr>Calibri</vt:lpstr>
      <vt:lpstr>Cambria Math</vt:lpstr>
      <vt:lpstr>Segoe UI</vt:lpstr>
      <vt:lpstr>Wingdings</vt:lpstr>
      <vt:lpstr>Office Theme</vt:lpstr>
      <vt:lpstr>XAI를 이용한 CNN 경량화</vt:lpstr>
      <vt:lpstr>설계 목표</vt:lpstr>
      <vt:lpstr>XAI(Explainable AI)</vt:lpstr>
      <vt:lpstr>XAI</vt:lpstr>
      <vt:lpstr>Grad-CAM(Gradient Class Activation Mapping)</vt:lpstr>
      <vt:lpstr>CAM(Class Activation Map)</vt:lpstr>
      <vt:lpstr>설계 내용</vt:lpstr>
      <vt:lpstr>설계 과정</vt:lpstr>
      <vt:lpstr>설계 과정</vt:lpstr>
      <vt:lpstr>설계 과정</vt:lpstr>
      <vt:lpstr>설계 과정</vt:lpstr>
      <vt:lpstr>설계 검증</vt:lpstr>
      <vt:lpstr>결과</vt:lpstr>
      <vt:lpstr>결과 분석</vt:lpstr>
      <vt:lpstr>결과 분석</vt:lpstr>
      <vt:lpstr>결과 분석</vt:lpstr>
      <vt:lpstr>결과 분석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장민우(***6***187)</cp:lastModifiedBy>
  <cp:revision>2</cp:revision>
  <dcterms:created xsi:type="dcterms:W3CDTF">2019-08-15T08:51:54Z</dcterms:created>
  <dcterms:modified xsi:type="dcterms:W3CDTF">2021-03-11T13:27:09Z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0x010100D764B7C2E7C4B943971157A3316DEF22</vt:lpwstr>
  </property>
</Properties>
</file>