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70" r:id="rId3"/>
    <p:sldId id="271" r:id="rId4"/>
    <p:sldId id="272" r:id="rId5"/>
    <p:sldId id="261" r:id="rId6"/>
    <p:sldId id="277" r:id="rId7"/>
    <p:sldId id="267" r:id="rId8"/>
    <p:sldId id="273" r:id="rId9"/>
    <p:sldId id="278" r:id="rId10"/>
    <p:sldId id="279" r:id="rId11"/>
    <p:sldId id="268" r:id="rId12"/>
    <p:sldId id="274" r:id="rId13"/>
    <p:sldId id="280" r:id="rId14"/>
    <p:sldId id="281" r:id="rId15"/>
    <p:sldId id="276" r:id="rId16"/>
    <p:sldId id="28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45D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8" d="100"/>
          <a:sy n="78" d="100"/>
        </p:scale>
        <p:origin x="-1650" y="-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FF4A0-DA06-4751-9CB1-A2788FFAFC77}" type="datetimeFigureOut">
              <a:rPr lang="en-US" smtClean="0"/>
              <a:t>7/26/2014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8F8F-D10F-4158-A275-CCC4CECCB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01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FF4A0-DA06-4751-9CB1-A2788FFAFC77}" type="datetimeFigureOut">
              <a:rPr lang="en-US" smtClean="0"/>
              <a:t>7/26/2014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8F8F-D10F-4158-A275-CCC4CECCB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201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FF4A0-DA06-4751-9CB1-A2788FFAFC77}" type="datetimeFigureOut">
              <a:rPr lang="en-US" smtClean="0"/>
              <a:t>7/26/2014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8F8F-D10F-4158-A275-CCC4CECCB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418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FF4A0-DA06-4751-9CB1-A2788FFAFC77}" type="datetimeFigureOut">
              <a:rPr lang="en-US" smtClean="0"/>
              <a:t>7/26/2014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8F8F-D10F-4158-A275-CCC4CECCB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19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FF4A0-DA06-4751-9CB1-A2788FFAFC77}" type="datetimeFigureOut">
              <a:rPr lang="en-US" smtClean="0"/>
              <a:t>7/26/2014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8F8F-D10F-4158-A275-CCC4CECCB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895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FF4A0-DA06-4751-9CB1-A2788FFAFC77}" type="datetimeFigureOut">
              <a:rPr lang="en-US" smtClean="0"/>
              <a:t>7/26/2014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8F8F-D10F-4158-A275-CCC4CECCB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720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FF4A0-DA06-4751-9CB1-A2788FFAFC77}" type="datetimeFigureOut">
              <a:rPr lang="en-US" smtClean="0"/>
              <a:t>7/26/2014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8F8F-D10F-4158-A275-CCC4CECCB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81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FF4A0-DA06-4751-9CB1-A2788FFAFC77}" type="datetimeFigureOut">
              <a:rPr lang="en-US" smtClean="0"/>
              <a:t>7/26/2014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8F8F-D10F-4158-A275-CCC4CECCB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FF4A0-DA06-4751-9CB1-A2788FFAFC77}" type="datetimeFigureOut">
              <a:rPr lang="en-US" smtClean="0"/>
              <a:t>7/26/2014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8F8F-D10F-4158-A275-CCC4CECCB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301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FF4A0-DA06-4751-9CB1-A2788FFAFC77}" type="datetimeFigureOut">
              <a:rPr lang="en-US" smtClean="0"/>
              <a:t>7/26/2014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8F8F-D10F-4158-A275-CCC4CECCB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604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FF4A0-DA06-4751-9CB1-A2788FFAFC77}" type="datetimeFigureOut">
              <a:rPr lang="en-US" smtClean="0"/>
              <a:t>7/26/2014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8F8F-D10F-4158-A275-CCC4CECCB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83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FF4A0-DA06-4751-9CB1-A2788FFAFC77}" type="datetimeFigureOut">
              <a:rPr lang="en-US" smtClean="0"/>
              <a:t>7/26/2014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18F8F-D10F-4158-A275-CCC4CECCB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570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710684"/>
              </p:ext>
            </p:extLst>
          </p:nvPr>
        </p:nvGraphicFramePr>
        <p:xfrm>
          <a:off x="152400" y="152400"/>
          <a:ext cx="8763003" cy="603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215"/>
                <a:gridCol w="2207385"/>
                <a:gridCol w="1676400"/>
                <a:gridCol w="1292211"/>
                <a:gridCol w="1527189"/>
                <a:gridCol w="1752603"/>
              </a:tblGrid>
              <a:tr h="280411">
                <a:tc>
                  <a:txBody>
                    <a:bodyPr/>
                    <a:lstStyle/>
                    <a:p>
                      <a:pPr algn="ctr"/>
                      <a:endParaRPr lang="en-US" sz="1050" b="1" dirty="0"/>
                    </a:p>
                  </a:txBody>
                  <a:tcPr vert="vert27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Learning Target (What Knowledge is Expected)</a:t>
                      </a:r>
                      <a:endParaRPr lang="en-US" sz="1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Guiding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Questions</a:t>
                      </a:r>
                      <a:r>
                        <a:rPr lang="en-US" sz="1200" baseline="0" dirty="0" smtClean="0"/>
                        <a:t> to be Answered </a:t>
                      </a:r>
                      <a:endParaRPr lang="en-US" sz="1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How Knowledge</a:t>
                      </a:r>
                      <a:r>
                        <a:rPr lang="en-US" sz="1200" baseline="0" dirty="0" smtClean="0"/>
                        <a:t> is Acquired</a:t>
                      </a:r>
                      <a:endParaRPr lang="en-US" sz="1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Materials</a:t>
                      </a:r>
                      <a:r>
                        <a:rPr lang="en-US" sz="1200" baseline="0" dirty="0" smtClean="0"/>
                        <a:t> used to Acquire Knowledge</a:t>
                      </a:r>
                      <a:endParaRPr lang="en-US" sz="1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Evidence of Knowledge</a:t>
                      </a:r>
                      <a:endParaRPr lang="en-US" sz="1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997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Culture</a:t>
                      </a:r>
                      <a:endParaRPr lang="en-US" sz="1050" b="1" dirty="0"/>
                    </a:p>
                  </a:txBody>
                  <a:tcPr vert="vert27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>
                        <a:buSzPct val="79000"/>
                        <a:buFont typeface="Arial" pitchFamily="34" charset="0"/>
                        <a:buChar char="•"/>
                      </a:pPr>
                      <a:r>
                        <a:rPr lang="en-US" sz="1200" dirty="0" smtClean="0"/>
                        <a:t>I can understand and explain</a:t>
                      </a:r>
                      <a:r>
                        <a:rPr lang="en-US" sz="1200" baseline="0" dirty="0" smtClean="0"/>
                        <a:t> the concept of what a culture is and why it is important.</a:t>
                      </a:r>
                    </a:p>
                    <a:p>
                      <a:pPr marL="171450" indent="-171450">
                        <a:buSzPct val="79000"/>
                        <a:buFont typeface="Arial" pitchFamily="34" charset="0"/>
                        <a:buChar char="•"/>
                      </a:pPr>
                      <a:r>
                        <a:rPr lang="en-US" sz="1200" baseline="0" dirty="0" smtClean="0"/>
                        <a:t>I can describe the different elements that make up a culture.</a:t>
                      </a:r>
                      <a:endParaRPr lang="en-US" sz="1200" dirty="0"/>
                    </a:p>
                  </a:txBody>
                  <a:tcPr marR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SzPct val="79000"/>
                        <a:buFont typeface="Arial" pitchFamily="34" charset="0"/>
                        <a:buChar char="•"/>
                      </a:pPr>
                      <a:r>
                        <a:rPr lang="en-US" sz="1200" dirty="0" smtClean="0"/>
                        <a:t>What is a culture?</a:t>
                      </a:r>
                    </a:p>
                    <a:p>
                      <a:pPr marL="171450" indent="-171450">
                        <a:buSzPct val="79000"/>
                        <a:buFont typeface="Arial" pitchFamily="34" charset="0"/>
                        <a:buChar char="•"/>
                      </a:pPr>
                      <a:r>
                        <a:rPr lang="en-US" sz="1200" dirty="0" smtClean="0"/>
                        <a:t>Why is it important?</a:t>
                      </a:r>
                    </a:p>
                    <a:p>
                      <a:pPr marL="171450" indent="-171450">
                        <a:buSzPct val="79000"/>
                        <a:buFont typeface="Arial" pitchFamily="34" charset="0"/>
                        <a:buChar char="•"/>
                      </a:pPr>
                      <a:r>
                        <a:rPr lang="en-US" sz="1200" dirty="0" smtClean="0"/>
                        <a:t>Does</a:t>
                      </a:r>
                      <a:r>
                        <a:rPr lang="en-US" sz="1200" baseline="0" dirty="0" smtClean="0"/>
                        <a:t> every one have a culture?</a:t>
                      </a:r>
                    </a:p>
                    <a:p>
                      <a:pPr marL="171450" indent="-171450">
                        <a:buSzPct val="79000"/>
                        <a:buFont typeface="Arial" pitchFamily="34" charset="0"/>
                        <a:buChar char="•"/>
                      </a:pPr>
                      <a:r>
                        <a:rPr lang="en-US" sz="1200" baseline="0" dirty="0" smtClean="0"/>
                        <a:t>Are all cultures the same? Different?</a:t>
                      </a:r>
                    </a:p>
                    <a:p>
                      <a:pPr marL="171450" indent="-171450">
                        <a:buSzPct val="79000"/>
                        <a:buFont typeface="Arial" pitchFamily="34" charset="0"/>
                        <a:buChar char="•"/>
                      </a:pPr>
                      <a:r>
                        <a:rPr lang="en-US" sz="1200" baseline="0" dirty="0" smtClean="0"/>
                        <a:t>Do all cultures have the same types of categories?</a:t>
                      </a:r>
                    </a:p>
                    <a:p>
                      <a:pPr marL="171450" indent="-171450">
                        <a:buSzPct val="79000"/>
                        <a:buFont typeface="Arial" pitchFamily="34" charset="0"/>
                        <a:buChar char="•"/>
                      </a:pPr>
                      <a:r>
                        <a:rPr lang="en-US" sz="1200" baseline="0" dirty="0" smtClean="0"/>
                        <a:t>Why are cultures different?</a:t>
                      </a:r>
                      <a:endParaRPr lang="en-US" sz="1200" dirty="0"/>
                    </a:p>
                  </a:txBody>
                  <a:tcPr marR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SzPct val="79000"/>
                        <a:buFont typeface="Arial" pitchFamily="34" charset="0"/>
                        <a:buChar char="•"/>
                      </a:pPr>
                      <a:r>
                        <a:rPr lang="en-US" sz="1200" dirty="0" smtClean="0"/>
                        <a:t>We</a:t>
                      </a:r>
                      <a:r>
                        <a:rPr lang="en-US" sz="1200" baseline="0" dirty="0" smtClean="0"/>
                        <a:t> learn </a:t>
                      </a:r>
                      <a:r>
                        <a:rPr lang="en-US" sz="1200" b="1" baseline="0" dirty="0" smtClean="0"/>
                        <a:t>what is culture </a:t>
                      </a:r>
                      <a:r>
                        <a:rPr lang="en-US" sz="1200" baseline="0" dirty="0" smtClean="0"/>
                        <a:t>together as a whole group.</a:t>
                      </a:r>
                      <a:endParaRPr lang="en-US" sz="1200" dirty="0"/>
                    </a:p>
                  </a:txBody>
                  <a:tcPr marR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SzPct val="79000"/>
                        <a:buFont typeface="Arial" pitchFamily="34" charset="0"/>
                        <a:buChar char="•"/>
                      </a:pPr>
                      <a:r>
                        <a:rPr lang="en-US" sz="1200" b="1" dirty="0" smtClean="0"/>
                        <a:t>Culture</a:t>
                      </a:r>
                      <a:r>
                        <a:rPr lang="en-US" sz="1200" b="1" baseline="0" dirty="0" smtClean="0"/>
                        <a:t> Sort (C1)</a:t>
                      </a:r>
                    </a:p>
                    <a:p>
                      <a:pPr marL="171450" indent="-171450">
                        <a:buSzPct val="79000"/>
                        <a:buFont typeface="Arial" pitchFamily="34" charset="0"/>
                        <a:buChar char="•"/>
                      </a:pPr>
                      <a:r>
                        <a:rPr lang="en-US" sz="1200" b="1" baseline="0" dirty="0" smtClean="0"/>
                        <a:t>Video about Culture</a:t>
                      </a:r>
                    </a:p>
                    <a:p>
                      <a:pPr marL="171450" indent="-171450">
                        <a:buSzPct val="79000"/>
                        <a:buFont typeface="Arial" pitchFamily="34" charset="0"/>
                        <a:buChar char="•"/>
                      </a:pPr>
                      <a:r>
                        <a:rPr lang="en-US" sz="1200" b="1" baseline="0" dirty="0" smtClean="0"/>
                        <a:t>Video about Cultures around the world</a:t>
                      </a:r>
                      <a:endParaRPr lang="en-US" sz="1200" b="1" dirty="0"/>
                    </a:p>
                  </a:txBody>
                  <a:tcPr marR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SzPct val="79000"/>
                        <a:buFont typeface="Arial" pitchFamily="34" charset="0"/>
                        <a:buChar char="•"/>
                      </a:pPr>
                      <a:r>
                        <a:rPr lang="en-US" sz="1200" dirty="0" smtClean="0"/>
                        <a:t>Students do a </a:t>
                      </a:r>
                      <a:r>
                        <a:rPr lang="en-US" sz="1200" b="1" dirty="0" smtClean="0"/>
                        <a:t>Culture</a:t>
                      </a:r>
                      <a:r>
                        <a:rPr lang="en-US" sz="1200" b="1" baseline="0" dirty="0" smtClean="0"/>
                        <a:t> Sort (C1)</a:t>
                      </a:r>
                      <a:endParaRPr lang="en-US" sz="1200" b="1" dirty="0"/>
                    </a:p>
                  </a:txBody>
                  <a:tcPr marR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10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AMERICAN</a:t>
                      </a:r>
                      <a:r>
                        <a:rPr lang="en-US" sz="1050" b="1" baseline="0" dirty="0" smtClean="0"/>
                        <a:t> CULTURE</a:t>
                      </a:r>
                      <a:endParaRPr lang="en-US" sz="1050" b="1" dirty="0"/>
                    </a:p>
                  </a:txBody>
                  <a:tcPr vert="vert27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200" dirty="0" smtClean="0"/>
                        <a:t>I can explore daily</a:t>
                      </a:r>
                      <a:r>
                        <a:rPr lang="en-US" sz="1200" baseline="0" dirty="0" smtClean="0"/>
                        <a:t> life in America </a:t>
                      </a:r>
                      <a:r>
                        <a:rPr lang="en-US" sz="1200" dirty="0" smtClean="0"/>
                        <a:t>by using text, artifacts, and conversations.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200" dirty="0" smtClean="0"/>
                        <a:t>I can read, analyze, and sort information (about culture) on a graphic organizer.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200" dirty="0" smtClean="0"/>
                        <a:t>I can express</a:t>
                      </a:r>
                      <a:r>
                        <a:rPr lang="en-US" sz="1200" baseline="0" dirty="0" smtClean="0"/>
                        <a:t> my thoughts on daily life in America in a clear and organized paragraph.</a:t>
                      </a:r>
                      <a:endParaRPr lang="en-US" sz="1200" dirty="0" smtClean="0"/>
                    </a:p>
                    <a:p>
                      <a:pPr marL="171450" indent="-171450">
                        <a:buSzPct val="79000"/>
                        <a:buFont typeface="Arial" pitchFamily="34" charset="0"/>
                        <a:buChar char="•"/>
                      </a:pPr>
                      <a:endParaRPr lang="en-US" sz="1200" dirty="0"/>
                    </a:p>
                  </a:txBody>
                  <a:tcPr marR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SzPct val="79000"/>
                        <a:buFont typeface="Arial" pitchFamily="34" charset="0"/>
                        <a:buChar char="•"/>
                      </a:pPr>
                      <a:r>
                        <a:rPr lang="en-US" sz="1200" dirty="0" smtClean="0"/>
                        <a:t>Wha</a:t>
                      </a:r>
                      <a:r>
                        <a:rPr lang="en-US" sz="1200" baseline="0" dirty="0" smtClean="0"/>
                        <a:t>t is daily life like in America?</a:t>
                      </a:r>
                      <a:endParaRPr lang="en-US" sz="1200" dirty="0"/>
                    </a:p>
                  </a:txBody>
                  <a:tcPr marR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SzPct val="79000"/>
                        <a:buFont typeface="Arial" pitchFamily="34" charset="0"/>
                        <a:buChar char="•"/>
                      </a:pPr>
                      <a:r>
                        <a:rPr lang="en-US" sz="1200" dirty="0" smtClean="0"/>
                        <a:t>We learn</a:t>
                      </a:r>
                      <a:r>
                        <a:rPr lang="en-US" sz="1200" baseline="0" dirty="0" smtClean="0"/>
                        <a:t> about </a:t>
                      </a:r>
                      <a:r>
                        <a:rPr lang="en-US" sz="1200" b="1" baseline="0" dirty="0" smtClean="0">
                          <a:solidFill>
                            <a:srgbClr val="FF0000"/>
                          </a:solidFill>
                        </a:rPr>
                        <a:t>daily life </a:t>
                      </a:r>
                      <a:r>
                        <a:rPr lang="en-US" sz="1200" baseline="0" dirty="0" smtClean="0"/>
                        <a:t>in America together as a whole group.</a:t>
                      </a:r>
                      <a:endParaRPr lang="en-US" sz="1200" dirty="0"/>
                    </a:p>
                  </a:txBody>
                  <a:tcPr marR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SzPct val="79000"/>
                        <a:buFont typeface="Arial" pitchFamily="34" charset="0"/>
                        <a:buChar char="•"/>
                      </a:pPr>
                      <a:r>
                        <a:rPr lang="en-US" sz="1200" b="1" dirty="0" smtClean="0"/>
                        <a:t>Daily Life Graphic Organizer (C2)</a:t>
                      </a:r>
                      <a:endParaRPr lang="en-US" sz="1200" b="1" dirty="0"/>
                    </a:p>
                  </a:txBody>
                  <a:tcPr marR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SzPct val="79000"/>
                        <a:buFont typeface="Arial" pitchFamily="34" charset="0"/>
                        <a:buChar char="•"/>
                      </a:pPr>
                      <a:r>
                        <a:rPr lang="en-US" sz="1200" dirty="0" smtClean="0"/>
                        <a:t>Students answer questions (we make class poster) on a </a:t>
                      </a:r>
                      <a:r>
                        <a:rPr lang="en-US" sz="1200" b="1" dirty="0" smtClean="0"/>
                        <a:t>Daily Life Graphic Organizer (C2)</a:t>
                      </a:r>
                    </a:p>
                    <a:p>
                      <a:pPr marL="171450" indent="-171450">
                        <a:buSzPct val="79000"/>
                        <a:buFont typeface="Arial" pitchFamily="34" charset="0"/>
                        <a:buChar char="•"/>
                      </a:pPr>
                      <a:r>
                        <a:rPr lang="en-US" sz="1200" dirty="0" smtClean="0"/>
                        <a:t>Students write a paragraph</a:t>
                      </a:r>
                      <a:r>
                        <a:rPr lang="en-US" sz="1200" baseline="0" dirty="0" smtClean="0"/>
                        <a:t> for each daily life section (family, school, food, </a:t>
                      </a:r>
                      <a:r>
                        <a:rPr lang="en-US" sz="1200" baseline="0" dirty="0" err="1" smtClean="0"/>
                        <a:t>etc</a:t>
                      </a:r>
                      <a:r>
                        <a:rPr lang="en-US" sz="1200" baseline="0" dirty="0" smtClean="0"/>
                        <a:t>).</a:t>
                      </a:r>
                      <a:endParaRPr lang="en-US" sz="1200" dirty="0" smtClean="0"/>
                    </a:p>
                    <a:p>
                      <a:pPr marL="171450" indent="-171450">
                        <a:buSzPct val="79000"/>
                        <a:buFont typeface="Arial" pitchFamily="34" charset="0"/>
                        <a:buChar char="•"/>
                      </a:pPr>
                      <a:endParaRPr lang="en-US" sz="1200" dirty="0"/>
                    </a:p>
                  </a:txBody>
                  <a:tcPr marR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704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SzPct val="79000"/>
                        <a:buFont typeface="Arial" pitchFamily="34" charset="0"/>
                        <a:buChar char="•"/>
                      </a:pPr>
                      <a:r>
                        <a:rPr lang="en-US" sz="1200" dirty="0" smtClean="0"/>
                        <a:t>I can use artifacts,</a:t>
                      </a:r>
                      <a:r>
                        <a:rPr lang="en-US" sz="1200" baseline="0" dirty="0" smtClean="0"/>
                        <a:t> texts, and conversations to explore American customs and expression.</a:t>
                      </a:r>
                    </a:p>
                    <a:p>
                      <a:pPr marL="171450" indent="-171450">
                        <a:buSzPct val="79000"/>
                        <a:buFont typeface="Arial" pitchFamily="34" charset="0"/>
                        <a:buChar char="•"/>
                      </a:pPr>
                      <a:r>
                        <a:rPr lang="en-US" sz="1200" baseline="0" dirty="0" smtClean="0"/>
                        <a:t>I can research and sort information on a graphic organizer</a:t>
                      </a:r>
                      <a:endParaRPr lang="en-US" sz="1200" dirty="0"/>
                    </a:p>
                  </a:txBody>
                  <a:tcPr marR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SzPct val="79000"/>
                        <a:buFont typeface="Arial" pitchFamily="34" charset="0"/>
                        <a:buChar char="•"/>
                      </a:pPr>
                      <a:r>
                        <a:rPr lang="en-US" sz="1200" dirty="0" smtClean="0"/>
                        <a:t>What are American customs?</a:t>
                      </a:r>
                    </a:p>
                    <a:p>
                      <a:pPr marL="171450" indent="-171450">
                        <a:buSzPct val="79000"/>
                        <a:buFont typeface="Arial" pitchFamily="34" charset="0"/>
                        <a:buChar char="•"/>
                      </a:pPr>
                      <a:r>
                        <a:rPr lang="en-US" sz="1200" dirty="0" smtClean="0"/>
                        <a:t>How do Americans express</a:t>
                      </a:r>
                      <a:r>
                        <a:rPr lang="en-US" sz="1200" baseline="0" dirty="0" smtClean="0"/>
                        <a:t> themselves?</a:t>
                      </a:r>
                      <a:endParaRPr lang="en-US" sz="1200" dirty="0"/>
                    </a:p>
                  </a:txBody>
                  <a:tcPr marR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SzPct val="79000"/>
                        <a:buFont typeface="Arial" pitchFamily="34" charset="0"/>
                        <a:buChar char="•"/>
                      </a:pPr>
                      <a:r>
                        <a:rPr lang="en-US" sz="1200" dirty="0" smtClean="0"/>
                        <a:t>We</a:t>
                      </a:r>
                      <a:r>
                        <a:rPr lang="en-US" sz="1200" baseline="0" dirty="0" smtClean="0"/>
                        <a:t> learn about </a:t>
                      </a:r>
                      <a:r>
                        <a:rPr lang="en-US" sz="1200" b="1" baseline="0" dirty="0" smtClean="0">
                          <a:solidFill>
                            <a:srgbClr val="7030A0"/>
                          </a:solidFill>
                        </a:rPr>
                        <a:t>customs</a:t>
                      </a:r>
                      <a:r>
                        <a:rPr lang="en-US" sz="1200" baseline="0" dirty="0" smtClean="0"/>
                        <a:t> and </a:t>
                      </a:r>
                      <a:r>
                        <a:rPr lang="en-US" sz="1200" b="1" baseline="0" dirty="0" smtClean="0">
                          <a:solidFill>
                            <a:srgbClr val="0000FF"/>
                          </a:solidFill>
                        </a:rPr>
                        <a:t>expression</a:t>
                      </a:r>
                      <a:r>
                        <a:rPr lang="en-US" sz="1200" baseline="0" dirty="0" smtClean="0"/>
                        <a:t> in America in small groups.</a:t>
                      </a:r>
                      <a:endParaRPr lang="en-US" sz="1200" dirty="0"/>
                    </a:p>
                  </a:txBody>
                  <a:tcPr marR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SzPct val="79000"/>
                        <a:buFont typeface="Arial" pitchFamily="34" charset="0"/>
                        <a:buChar char="•"/>
                      </a:pPr>
                      <a:r>
                        <a:rPr lang="en-US" sz="1200" b="0" dirty="0" smtClean="0"/>
                        <a:t>Artifacts</a:t>
                      </a:r>
                      <a:r>
                        <a:rPr lang="en-US" sz="1200" b="0" baseline="0" dirty="0" smtClean="0"/>
                        <a:t>: Art, Music, Clothing, holiday artifacts, pictures of celebrations, </a:t>
                      </a:r>
                      <a:r>
                        <a:rPr lang="en-US" sz="1200" b="0" baseline="0" dirty="0" err="1" smtClean="0"/>
                        <a:t>etc</a:t>
                      </a:r>
                      <a:endParaRPr lang="en-US" sz="1200" b="0" baseline="0" dirty="0" smtClean="0"/>
                    </a:p>
                    <a:p>
                      <a:pPr marL="171450" indent="-171450">
                        <a:buSzPct val="79000"/>
                        <a:buFont typeface="Arial" pitchFamily="34" charset="0"/>
                        <a:buChar char="•"/>
                      </a:pPr>
                      <a:r>
                        <a:rPr lang="en-US" sz="1200" b="1" baseline="0" dirty="0" smtClean="0"/>
                        <a:t>Text on American Culture by </a:t>
                      </a:r>
                      <a:r>
                        <a:rPr lang="en-US" sz="1200" b="1" baseline="0" dirty="0" err="1" smtClean="0"/>
                        <a:t>Jeromie</a:t>
                      </a:r>
                      <a:r>
                        <a:rPr lang="en-US" sz="1200" b="1" baseline="0" dirty="0" smtClean="0"/>
                        <a:t> Heath</a:t>
                      </a:r>
                    </a:p>
                  </a:txBody>
                  <a:tcPr marR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SzPct val="79000"/>
                        <a:buFont typeface="Arial" pitchFamily="34" charset="0"/>
                        <a:buChar char="•"/>
                      </a:pPr>
                      <a:r>
                        <a:rPr lang="en-US" sz="1200" dirty="0" smtClean="0"/>
                        <a:t>Students use artifacts,</a:t>
                      </a:r>
                      <a:r>
                        <a:rPr lang="en-US" sz="1200" baseline="0" dirty="0" smtClean="0"/>
                        <a:t> readings, and conversations to </a:t>
                      </a:r>
                      <a:r>
                        <a:rPr lang="en-US" sz="1200" dirty="0" smtClean="0"/>
                        <a:t>answer questions on a </a:t>
                      </a:r>
                      <a:r>
                        <a:rPr lang="en-US" sz="1200" b="1" dirty="0" smtClean="0"/>
                        <a:t>Customs/Expression graphic organizer (C3)</a:t>
                      </a:r>
                      <a:endParaRPr lang="en-US" sz="1200" b="1" dirty="0"/>
                    </a:p>
                  </a:txBody>
                  <a:tcPr marR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073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800636" y="-76200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/>
              <a:t>C5</a:t>
            </a:r>
            <a:endParaRPr lang="en-US" sz="1200" b="1" i="1" dirty="0"/>
          </a:p>
        </p:txBody>
      </p:sp>
      <p:sp>
        <p:nvSpPr>
          <p:cNvPr id="2" name="TextBox 1"/>
          <p:cNvSpPr txBox="1"/>
          <p:nvPr/>
        </p:nvSpPr>
        <p:spPr>
          <a:xfrm>
            <a:off x="1635554" y="76200"/>
            <a:ext cx="58320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Using the Expression and Customs Questions, fill in this graphic organizer with facts about America.</a:t>
            </a:r>
            <a:endParaRPr lang="en-US" sz="11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300335"/>
            <a:ext cx="7696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haroni" pitchFamily="2" charset="-79"/>
                <a:cs typeface="Aharoni" pitchFamily="2" charset="-79"/>
              </a:rPr>
              <a:t>Exploring CHINESE Culture: Expression and Customs</a:t>
            </a:r>
            <a:endParaRPr lang="en-US" sz="2400" b="1" dirty="0">
              <a:latin typeface="Aharoni" pitchFamily="2" charset="-79"/>
              <a:cs typeface="Aharoni" pitchFamily="2" charset="-79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194198"/>
              </p:ext>
            </p:extLst>
          </p:nvPr>
        </p:nvGraphicFramePr>
        <p:xfrm>
          <a:off x="152400" y="762000"/>
          <a:ext cx="8839199" cy="579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9969"/>
                <a:gridCol w="3927231"/>
                <a:gridCol w="304800"/>
                <a:gridCol w="4267199"/>
              </a:tblGrid>
              <a:tr h="424832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EXPRESSION</a:t>
                      </a:r>
                      <a:endParaRPr lang="en-US" sz="2000" b="1" dirty="0"/>
                    </a:p>
                  </a:txBody>
                  <a:tcPr anchor="ctr" anchorCtr="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anchor="ctr" anchorCtr="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800" b="1" baseline="0" dirty="0" smtClean="0"/>
                        <a:t>CUSTOMS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sz="1200" baseline="0" dirty="0" smtClean="0"/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373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Language</a:t>
                      </a:r>
                      <a:endParaRPr lang="en-US" sz="1400" b="1" dirty="0"/>
                    </a:p>
                  </a:txBody>
                  <a:tcPr vert="vert270" anchor="ctr" anchorCtr="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1200" b="0" baseline="0" dirty="0" smtClean="0"/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Holidays and Celebrations</a:t>
                      </a:r>
                    </a:p>
                  </a:txBody>
                  <a:tcPr vert="vert270" anchor="ctr" anchorCtr="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sz="1200" baseline="0" dirty="0" smtClean="0"/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002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Art</a:t>
                      </a:r>
                      <a:endParaRPr lang="en-US" sz="1400" b="1" dirty="0"/>
                    </a:p>
                  </a:txBody>
                  <a:tcPr vert="vert270" anchor="ctr" anchorCtr="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endParaRPr lang="en-US" sz="1200" b="0" dirty="0" smtClean="0"/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itchFamily="34" charset="0"/>
                        <a:buNone/>
                      </a:pPr>
                      <a:r>
                        <a:rPr lang="en-US" sz="1400" b="1" dirty="0" smtClean="0"/>
                        <a:t>Wonders</a:t>
                      </a:r>
                      <a:endParaRPr lang="en-US" sz="1400" b="1" dirty="0"/>
                    </a:p>
                  </a:txBody>
                  <a:tcPr vert="vert270" anchor="ctr" anchorCtr="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endParaRPr lang="en-US" sz="1200" b="0" dirty="0"/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88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Music/Dance</a:t>
                      </a:r>
                      <a:endParaRPr lang="en-US" sz="1400" b="1" dirty="0"/>
                    </a:p>
                  </a:txBody>
                  <a:tcPr vert="vert270" anchor="ctr" anchorCtr="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endParaRPr lang="en-US" sz="1200" b="0" dirty="0" smtClean="0"/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Beliefs</a:t>
                      </a:r>
                      <a:endParaRPr lang="en-US" sz="1200" b="1" dirty="0"/>
                    </a:p>
                  </a:txBody>
                  <a:tcPr vert="vert270" anchor="ctr" anchorCtr="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sz="1200" b="0" baseline="0" dirty="0" smtClean="0"/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321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8376" y="86380"/>
            <a:ext cx="7956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haroni" pitchFamily="2" charset="-79"/>
                <a:cs typeface="Aharoni" pitchFamily="2" charset="-79"/>
              </a:rPr>
              <a:t>Compare/Contrast of American and Chinese Daily Life</a:t>
            </a:r>
            <a:endParaRPr lang="en-US" sz="2400" b="1" dirty="0">
              <a:latin typeface="Aharoni" pitchFamily="2" charset="-79"/>
              <a:cs typeface="Aharoni" pitchFamily="2" charset="-79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425491"/>
              </p:ext>
            </p:extLst>
          </p:nvPr>
        </p:nvGraphicFramePr>
        <p:xfrm>
          <a:off x="228599" y="457200"/>
          <a:ext cx="8763000" cy="63246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425"/>
                <a:gridCol w="2623176"/>
                <a:gridCol w="3048000"/>
                <a:gridCol w="2819399"/>
              </a:tblGrid>
              <a:tr h="383301"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vert="vert270" anchor="ctr" anchorCtr="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800" b="1" i="1" baseline="0" dirty="0" smtClean="0"/>
                        <a:t>AMERICA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800" b="1" i="1" baseline="0" dirty="0" smtClean="0"/>
                        <a:t>CHINA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800" b="1" i="1" baseline="0" dirty="0" smtClean="0"/>
                        <a:t>BOTH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8826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Family</a:t>
                      </a:r>
                      <a:endParaRPr lang="en-US" sz="1200" b="1" dirty="0"/>
                    </a:p>
                  </a:txBody>
                  <a:tcPr vert="vert270" anchor="ctr" anchorCtr="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sz="1200" baseline="0" dirty="0" smtClean="0"/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sz="1200" baseline="0" dirty="0" smtClean="0"/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sz="1200" baseline="0" dirty="0" smtClean="0"/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8826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School</a:t>
                      </a:r>
                      <a:endParaRPr lang="en-US" sz="1200" b="1" dirty="0"/>
                    </a:p>
                  </a:txBody>
                  <a:tcPr vert="vert270" anchor="ctr" anchorCtr="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sz="1200" baseline="0" dirty="0" smtClean="0"/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sz="1200" baseline="0" dirty="0" smtClean="0"/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sz="1200" baseline="0" dirty="0" smtClean="0"/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8826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Food</a:t>
                      </a:r>
                      <a:endParaRPr lang="en-US" sz="1200" b="1" dirty="0"/>
                    </a:p>
                  </a:txBody>
                  <a:tcPr vert="vert270" anchor="ctr" anchorCtr="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endParaRPr lang="en-US" sz="1200" b="1" dirty="0"/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endParaRPr lang="en-US" sz="1200" b="1" dirty="0"/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endParaRPr lang="en-US" sz="1200" b="1" dirty="0"/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8826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Entertainment</a:t>
                      </a:r>
                      <a:endParaRPr lang="en-US" sz="1200" b="1" dirty="0"/>
                    </a:p>
                  </a:txBody>
                  <a:tcPr vert="vert270" anchor="ctr" anchorCtr="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sz="1200" b="0" baseline="0" dirty="0" smtClean="0"/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sz="1200" b="0" baseline="0" dirty="0" smtClean="0"/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sz="1200" b="0" baseline="0" dirty="0" smtClean="0"/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8826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Clothing</a:t>
                      </a:r>
                      <a:endParaRPr lang="en-US" sz="1200" b="1" dirty="0"/>
                    </a:p>
                  </a:txBody>
                  <a:tcPr vert="vert270" anchor="ctr" anchorCtr="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endParaRPr lang="en-US" sz="1200" b="0" dirty="0"/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endParaRPr lang="en-US" sz="1200" b="0" dirty="0"/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endParaRPr lang="en-US" sz="1200" b="0" dirty="0"/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724436" y="-76200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/>
              <a:t>C6</a:t>
            </a:r>
            <a:endParaRPr lang="en-US" sz="1200" b="1" i="1" dirty="0"/>
          </a:p>
        </p:txBody>
      </p:sp>
    </p:spTree>
    <p:extLst>
      <p:ext uri="{BB962C8B-B14F-4D97-AF65-F5344CB8AC3E}">
        <p14:creationId xmlns:p14="http://schemas.microsoft.com/office/powerpoint/2010/main" val="224185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931915"/>
              </p:ext>
            </p:extLst>
          </p:nvPr>
        </p:nvGraphicFramePr>
        <p:xfrm>
          <a:off x="228598" y="533400"/>
          <a:ext cx="8578852" cy="62139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156"/>
                <a:gridCol w="2745232"/>
                <a:gridCol w="2745232"/>
                <a:gridCol w="2745232"/>
              </a:tblGrid>
              <a:tr h="344630">
                <a:tc rowSpan="2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vert="vert270" anchor="ctr" anchorCtr="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400" b="1" baseline="0" dirty="0" smtClean="0"/>
                        <a:t>Different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400" b="1" baseline="0" dirty="0" smtClean="0"/>
                        <a:t>Same (Similar)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3349">
                <a:tc vMerge="1"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vert="vert270" anchor="ctr" anchorCtr="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600" b="1" i="1" baseline="0" dirty="0" smtClean="0"/>
                        <a:t>AMERICA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600" b="1" i="1" baseline="0" dirty="0" smtClean="0"/>
                        <a:t>CHINA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sz="1200" baseline="0" dirty="0" smtClean="0"/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184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Expression</a:t>
                      </a:r>
                      <a:endParaRPr lang="en-US" sz="1800" b="1" dirty="0"/>
                    </a:p>
                  </a:txBody>
                  <a:tcPr vert="vert270" anchor="ctr" anchorCtr="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sz="1200" baseline="0" dirty="0" smtClean="0"/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sz="1200" baseline="0" dirty="0" smtClean="0"/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7753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Customs</a:t>
                      </a:r>
                      <a:endParaRPr lang="en-US" sz="1800" b="1" dirty="0"/>
                    </a:p>
                  </a:txBody>
                  <a:tcPr vert="vert270" anchor="ctr" anchorCtr="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sz="1200" baseline="0" dirty="0" smtClean="0"/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sz="1200" baseline="0" dirty="0" smtClean="0"/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sz="1200" baseline="0" dirty="0" smtClean="0"/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686800" y="-76200"/>
            <a:ext cx="330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/>
              <a:t>C7</a:t>
            </a:r>
            <a:endParaRPr lang="en-US" sz="1100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76200"/>
            <a:ext cx="85026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haroni" pitchFamily="2" charset="-79"/>
                <a:cs typeface="Aharoni" pitchFamily="2" charset="-79"/>
              </a:rPr>
              <a:t>Compare/Contrast of American and Chinese Expressions and Customs</a:t>
            </a:r>
            <a:endParaRPr lang="en-US" sz="2000" b="1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426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257145"/>
            <a:ext cx="67072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haroni" pitchFamily="2" charset="-79"/>
                <a:cs typeface="Aharoni" pitchFamily="2" charset="-79"/>
              </a:rPr>
              <a:t>Exploring </a:t>
            </a:r>
            <a:r>
              <a:rPr lang="en-US" sz="2800" b="1" dirty="0" smtClean="0">
                <a:latin typeface="Aharoni" pitchFamily="2" charset="-79"/>
                <a:cs typeface="Aharoni" pitchFamily="2" charset="-79"/>
              </a:rPr>
              <a:t>__________</a:t>
            </a:r>
            <a:r>
              <a:rPr lang="en-US" sz="2400" b="1" dirty="0" smtClean="0">
                <a:latin typeface="Aharoni" pitchFamily="2" charset="-79"/>
                <a:cs typeface="Aharoni" pitchFamily="2" charset="-79"/>
              </a:rPr>
              <a:t> Culture: The Daily Life</a:t>
            </a:r>
            <a:endParaRPr lang="en-US" sz="2400" b="1" dirty="0">
              <a:latin typeface="Aharoni" pitchFamily="2" charset="-79"/>
              <a:cs typeface="Aharoni" pitchFamily="2" charset="-79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327632"/>
              </p:ext>
            </p:extLst>
          </p:nvPr>
        </p:nvGraphicFramePr>
        <p:xfrm>
          <a:off x="152400" y="762000"/>
          <a:ext cx="8686800" cy="6019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4218"/>
                <a:gridCol w="8072582"/>
              </a:tblGrid>
              <a:tr h="120396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Family</a:t>
                      </a:r>
                      <a:endParaRPr lang="en-US" sz="1400" b="1" dirty="0"/>
                    </a:p>
                  </a:txBody>
                  <a:tcPr vert="vert270" anchor="ctr" anchorCtr="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sz="1200" baseline="0" dirty="0" smtClean="0"/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0396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School</a:t>
                      </a:r>
                      <a:endParaRPr lang="en-US" sz="1400" b="1" dirty="0"/>
                    </a:p>
                  </a:txBody>
                  <a:tcPr vert="vert270" anchor="ctr" anchorCtr="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sz="1200" baseline="0" dirty="0" smtClean="0"/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0396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Food</a:t>
                      </a:r>
                      <a:endParaRPr lang="en-US" sz="1400" b="1" dirty="0"/>
                    </a:p>
                  </a:txBody>
                  <a:tcPr vert="vert270" anchor="ctr" anchorCtr="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endParaRPr lang="en-US" sz="1200" b="1" dirty="0"/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0396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Entertainment</a:t>
                      </a:r>
                      <a:endParaRPr lang="en-US" sz="1400" b="1" dirty="0"/>
                    </a:p>
                  </a:txBody>
                  <a:tcPr vert="vert270" anchor="ctr" anchorCtr="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sz="1200" b="0" baseline="0" dirty="0" smtClean="0"/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0396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Clothing</a:t>
                      </a:r>
                      <a:endParaRPr lang="en-US" sz="1400" b="1" dirty="0"/>
                    </a:p>
                  </a:txBody>
                  <a:tcPr vert="vert270" anchor="ctr" anchorCtr="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endParaRPr lang="en-US" sz="1200" b="0" dirty="0"/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686800" y="11668"/>
            <a:ext cx="330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/>
              <a:t>C8</a:t>
            </a:r>
            <a:endParaRPr lang="en-US" sz="1100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1676400" y="0"/>
            <a:ext cx="6011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Using the Daily Life questions sheet, fill in this graphic organizer with facts about your selected culture.</a:t>
            </a:r>
            <a:endParaRPr lang="en-US" sz="1100" i="1" dirty="0"/>
          </a:p>
        </p:txBody>
      </p:sp>
    </p:spTree>
    <p:extLst>
      <p:ext uri="{BB962C8B-B14F-4D97-AF65-F5344CB8AC3E}">
        <p14:creationId xmlns:p14="http://schemas.microsoft.com/office/powerpoint/2010/main" val="224552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686800" y="-76200"/>
            <a:ext cx="330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i="1" dirty="0" smtClean="0"/>
              <a:t>C9</a:t>
            </a:r>
            <a:endParaRPr lang="en-US" sz="1050" b="1" i="1" dirty="0"/>
          </a:p>
        </p:txBody>
      </p:sp>
      <p:sp>
        <p:nvSpPr>
          <p:cNvPr id="2" name="TextBox 1"/>
          <p:cNvSpPr txBox="1"/>
          <p:nvPr/>
        </p:nvSpPr>
        <p:spPr>
          <a:xfrm>
            <a:off x="1635554" y="76200"/>
            <a:ext cx="6542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Using the Expression and Customs Questions, fill in this graphic organizer with facts about your selected culture.</a:t>
            </a:r>
            <a:endParaRPr lang="en-US" sz="11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300335"/>
            <a:ext cx="8403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haroni" pitchFamily="2" charset="-79"/>
                <a:cs typeface="Aharoni" pitchFamily="2" charset="-79"/>
              </a:rPr>
              <a:t>Exploring _____________Culture: Expression and Customs</a:t>
            </a:r>
            <a:endParaRPr lang="en-US" sz="2400" b="1" dirty="0">
              <a:latin typeface="Aharoni" pitchFamily="2" charset="-79"/>
              <a:cs typeface="Aharoni" pitchFamily="2" charset="-79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424419"/>
              </p:ext>
            </p:extLst>
          </p:nvPr>
        </p:nvGraphicFramePr>
        <p:xfrm>
          <a:off x="152400" y="762000"/>
          <a:ext cx="8839199" cy="579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9969"/>
                <a:gridCol w="3927231"/>
                <a:gridCol w="304800"/>
                <a:gridCol w="4267199"/>
              </a:tblGrid>
              <a:tr h="424832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EXPRESSION</a:t>
                      </a:r>
                      <a:endParaRPr lang="en-US" sz="2000" b="1" dirty="0"/>
                    </a:p>
                  </a:txBody>
                  <a:tcPr anchor="ctr" anchorCtr="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anchor="ctr" anchorCtr="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800" b="1" baseline="0" dirty="0" smtClean="0"/>
                        <a:t>CUSTOMS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sz="1200" baseline="0" dirty="0" smtClean="0"/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373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Language</a:t>
                      </a:r>
                      <a:endParaRPr lang="en-US" sz="1400" b="1" dirty="0"/>
                    </a:p>
                  </a:txBody>
                  <a:tcPr vert="vert270" anchor="ctr" anchorCtr="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1200" b="0" baseline="0" dirty="0" smtClean="0"/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Holidays and Celebrations</a:t>
                      </a:r>
                    </a:p>
                  </a:txBody>
                  <a:tcPr vert="vert270" anchor="ctr" anchorCtr="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sz="1200" baseline="0" dirty="0" smtClean="0"/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002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Art</a:t>
                      </a:r>
                      <a:endParaRPr lang="en-US" sz="1400" b="1" dirty="0"/>
                    </a:p>
                  </a:txBody>
                  <a:tcPr vert="vert270" anchor="ctr" anchorCtr="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endParaRPr lang="en-US" sz="1200" b="0" dirty="0" smtClean="0"/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itchFamily="34" charset="0"/>
                        <a:buNone/>
                      </a:pPr>
                      <a:r>
                        <a:rPr lang="en-US" sz="1400" b="1" dirty="0" smtClean="0"/>
                        <a:t>Wonders</a:t>
                      </a:r>
                      <a:endParaRPr lang="en-US" sz="1400" b="1" dirty="0"/>
                    </a:p>
                  </a:txBody>
                  <a:tcPr vert="vert270" anchor="ctr" anchorCtr="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endParaRPr lang="en-US" sz="1200" b="0" dirty="0"/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88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Music/Dance</a:t>
                      </a:r>
                      <a:endParaRPr lang="en-US" sz="1400" b="1" dirty="0"/>
                    </a:p>
                  </a:txBody>
                  <a:tcPr vert="vert270" anchor="ctr" anchorCtr="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endParaRPr lang="en-US" sz="1200" b="0" dirty="0" smtClean="0"/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Beliefs</a:t>
                      </a:r>
                      <a:endParaRPr lang="en-US" sz="1200" b="1" dirty="0"/>
                    </a:p>
                  </a:txBody>
                  <a:tcPr vert="vert270" anchor="ctr" anchorCtr="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sz="1200" b="0" baseline="0" dirty="0" smtClean="0"/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958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607903"/>
              </p:ext>
            </p:extLst>
          </p:nvPr>
        </p:nvGraphicFramePr>
        <p:xfrm>
          <a:off x="228599" y="533400"/>
          <a:ext cx="8763000" cy="618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425"/>
                <a:gridCol w="2623176"/>
                <a:gridCol w="3048000"/>
                <a:gridCol w="2819399"/>
              </a:tblGrid>
              <a:tr h="426604"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vert="vert270" anchor="ctr" anchorCtr="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2800" b="1" i="1" baseline="0" dirty="0" smtClean="0"/>
                        <a:t>AMERICA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2800" b="1" i="1" baseline="0" dirty="0" smtClean="0"/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2800" b="1" i="1" baseline="0" dirty="0" smtClean="0"/>
                        <a:t>BOTH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338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Family</a:t>
                      </a:r>
                      <a:endParaRPr lang="en-US" sz="1200" b="1" dirty="0"/>
                    </a:p>
                  </a:txBody>
                  <a:tcPr vert="vert270" anchor="ctr" anchorCtr="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sz="1200" baseline="0" dirty="0" smtClean="0"/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sz="1200" baseline="0" dirty="0" smtClean="0"/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sz="1200" baseline="0" dirty="0" smtClean="0"/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338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School</a:t>
                      </a:r>
                      <a:endParaRPr lang="en-US" sz="1200" b="1" dirty="0"/>
                    </a:p>
                  </a:txBody>
                  <a:tcPr vert="vert270" anchor="ctr" anchorCtr="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sz="1200" baseline="0" dirty="0" smtClean="0"/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sz="1200" baseline="0" dirty="0" smtClean="0"/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sz="1200" baseline="0" dirty="0" smtClean="0"/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338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Food</a:t>
                      </a:r>
                      <a:endParaRPr lang="en-US" sz="1200" b="1" dirty="0"/>
                    </a:p>
                  </a:txBody>
                  <a:tcPr vert="vert270" anchor="ctr" anchorCtr="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endParaRPr lang="en-US" sz="1200" b="1" dirty="0"/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endParaRPr lang="en-US" sz="1200" b="1" dirty="0"/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endParaRPr lang="en-US" sz="1200" b="1" dirty="0"/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338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Entertainment</a:t>
                      </a:r>
                      <a:endParaRPr lang="en-US" sz="1200" b="1" dirty="0"/>
                    </a:p>
                  </a:txBody>
                  <a:tcPr vert="vert270" anchor="ctr" anchorCtr="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sz="1200" b="0" baseline="0" dirty="0" smtClean="0"/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sz="1200" b="0" baseline="0" dirty="0" smtClean="0"/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sz="1200" b="0" baseline="0" dirty="0" smtClean="0"/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338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Clothing</a:t>
                      </a:r>
                      <a:endParaRPr lang="en-US" sz="1200" b="1" dirty="0"/>
                    </a:p>
                  </a:txBody>
                  <a:tcPr vert="vert270" anchor="ctr" anchorCtr="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endParaRPr lang="en-US" sz="1200" b="0" dirty="0"/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endParaRPr lang="en-US" sz="1200" b="0" dirty="0"/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endParaRPr lang="en-US" sz="1200" b="0" dirty="0"/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741326" y="-76200"/>
            <a:ext cx="402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/>
              <a:t>C10</a:t>
            </a:r>
            <a:endParaRPr lang="en-US" sz="1100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105291" y="76200"/>
            <a:ext cx="8860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haroni" pitchFamily="2" charset="-79"/>
                <a:cs typeface="Aharoni" pitchFamily="2" charset="-79"/>
              </a:rPr>
              <a:t>Compare/Contrast of American and _____________ Daily Life</a:t>
            </a:r>
            <a:endParaRPr lang="en-US" sz="2400" b="1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4923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794764"/>
              </p:ext>
            </p:extLst>
          </p:nvPr>
        </p:nvGraphicFramePr>
        <p:xfrm>
          <a:off x="228598" y="533400"/>
          <a:ext cx="8578852" cy="62139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156"/>
                <a:gridCol w="2745232"/>
                <a:gridCol w="2745232"/>
                <a:gridCol w="2745232"/>
              </a:tblGrid>
              <a:tr h="344630">
                <a:tc rowSpan="2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vert="vert270" anchor="ctr" anchorCtr="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400" b="1" baseline="0" dirty="0" smtClean="0"/>
                        <a:t>Different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400" b="1" baseline="0" dirty="0" smtClean="0"/>
                        <a:t>Same (Similar)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3349">
                <a:tc vMerge="1"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vert="vert270" anchor="ctr" anchorCtr="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600" b="1" i="1" baseline="0" dirty="0" smtClean="0"/>
                        <a:t>AMERICA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1600" b="1" i="1" baseline="0" dirty="0" smtClean="0"/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sz="1200" baseline="0" dirty="0" smtClean="0"/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184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Expression</a:t>
                      </a:r>
                      <a:endParaRPr lang="en-US" sz="1800" b="1" dirty="0"/>
                    </a:p>
                  </a:txBody>
                  <a:tcPr vert="vert270" anchor="ctr" anchorCtr="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sz="1200" baseline="0" dirty="0" smtClean="0"/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sz="1200" baseline="0" dirty="0" smtClean="0"/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7753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Customs</a:t>
                      </a:r>
                      <a:endParaRPr lang="en-US" sz="1800" b="1" dirty="0"/>
                    </a:p>
                  </a:txBody>
                  <a:tcPr vert="vert270" anchor="ctr" anchorCtr="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sz="1200" baseline="0" dirty="0" smtClean="0"/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sz="1200" baseline="0" dirty="0" smtClean="0"/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sz="1200" baseline="0" dirty="0" smtClean="0"/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686800" y="-76200"/>
            <a:ext cx="402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i="1" dirty="0" smtClean="0"/>
              <a:t>C11</a:t>
            </a:r>
            <a:endParaRPr lang="en-US" sz="1050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164068"/>
            <a:ext cx="835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haroni" pitchFamily="2" charset="-79"/>
                <a:cs typeface="Aharoni" pitchFamily="2" charset="-79"/>
              </a:rPr>
              <a:t>Compare/Contrast of American and _____________Expressions and Customs</a:t>
            </a:r>
            <a:endParaRPr lang="en-US" b="1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8287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309270"/>
              </p:ext>
            </p:extLst>
          </p:nvPr>
        </p:nvGraphicFramePr>
        <p:xfrm>
          <a:off x="152400" y="152400"/>
          <a:ext cx="8763003" cy="603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215"/>
                <a:gridCol w="2207385"/>
                <a:gridCol w="1676400"/>
                <a:gridCol w="1292211"/>
                <a:gridCol w="1527189"/>
                <a:gridCol w="1752603"/>
              </a:tblGrid>
              <a:tr h="280411">
                <a:tc>
                  <a:txBody>
                    <a:bodyPr/>
                    <a:lstStyle/>
                    <a:p>
                      <a:pPr algn="ctr"/>
                      <a:endParaRPr lang="en-US" sz="1050" b="1" dirty="0"/>
                    </a:p>
                  </a:txBody>
                  <a:tcPr vert="vert27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Learning Target (What Knowledge is Expected)</a:t>
                      </a:r>
                      <a:endParaRPr lang="en-US" sz="1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Guiding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Questions</a:t>
                      </a:r>
                      <a:r>
                        <a:rPr lang="en-US" sz="1200" baseline="0" dirty="0" smtClean="0"/>
                        <a:t> to be Answered </a:t>
                      </a:r>
                      <a:endParaRPr lang="en-US" sz="1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How Knowledge</a:t>
                      </a:r>
                      <a:r>
                        <a:rPr lang="en-US" sz="1200" baseline="0" dirty="0" smtClean="0"/>
                        <a:t> is Acquired</a:t>
                      </a:r>
                      <a:endParaRPr lang="en-US" sz="1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Materials</a:t>
                      </a:r>
                      <a:r>
                        <a:rPr lang="en-US" sz="1200" baseline="0" dirty="0" smtClean="0"/>
                        <a:t> used to Acquire Knowledge</a:t>
                      </a:r>
                      <a:endParaRPr lang="en-US" sz="1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Evidence of Knowledge</a:t>
                      </a:r>
                      <a:endParaRPr lang="en-US" sz="1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6280">
                <a:tc rowSpan="3"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CHINESE CULTURE</a:t>
                      </a:r>
                      <a:endParaRPr lang="en-US" sz="1050" b="1" dirty="0"/>
                    </a:p>
                  </a:txBody>
                  <a:tcPr vert="vert27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200" dirty="0" smtClean="0"/>
                        <a:t>I can explore daily</a:t>
                      </a:r>
                      <a:r>
                        <a:rPr lang="en-US" sz="1200" baseline="0" dirty="0" smtClean="0"/>
                        <a:t> life in China </a:t>
                      </a:r>
                      <a:r>
                        <a:rPr lang="en-US" sz="1200" dirty="0" smtClean="0"/>
                        <a:t>by using text, artifacts, and conversations.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200" dirty="0" smtClean="0"/>
                        <a:t>I can read, analyze, and sort information (about culture) on a graphic organizer.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200" dirty="0" smtClean="0"/>
                        <a:t>I can express</a:t>
                      </a:r>
                      <a:r>
                        <a:rPr lang="en-US" sz="1200" baseline="0" dirty="0" smtClean="0"/>
                        <a:t> my thoughts on daily life in China in a clear and organized paragraph.</a:t>
                      </a:r>
                      <a:endParaRPr lang="en-US" sz="1200" dirty="0" smtClean="0"/>
                    </a:p>
                    <a:p>
                      <a:pPr marL="171450" indent="-171450">
                        <a:buSzPct val="79000"/>
                        <a:buFont typeface="Arial" pitchFamily="34" charset="0"/>
                        <a:buChar char="•"/>
                      </a:pPr>
                      <a:endParaRPr lang="en-US" sz="1200" dirty="0"/>
                    </a:p>
                  </a:txBody>
                  <a:tcPr marR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9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dirty="0" smtClean="0"/>
                        <a:t>Wha</a:t>
                      </a:r>
                      <a:r>
                        <a:rPr lang="en-US" sz="1200" baseline="0" dirty="0" smtClean="0"/>
                        <a:t>t is daily life like in China?</a:t>
                      </a:r>
                      <a:endParaRPr lang="en-US" sz="1200" dirty="0" smtClean="0"/>
                    </a:p>
                    <a:p>
                      <a:pPr marL="171450" indent="-171450">
                        <a:buSzPct val="79000"/>
                        <a:buFont typeface="Arial" pitchFamily="34" charset="0"/>
                        <a:buChar char="•"/>
                      </a:pPr>
                      <a:endParaRPr lang="en-US" sz="1200" dirty="0"/>
                    </a:p>
                  </a:txBody>
                  <a:tcPr marR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SzPct val="79000"/>
                        <a:buFont typeface="Arial" pitchFamily="34" charset="0"/>
                        <a:buChar char="•"/>
                      </a:pPr>
                      <a:r>
                        <a:rPr lang="en-US" sz="1200" dirty="0" smtClean="0"/>
                        <a:t>We learn about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daily life</a:t>
                      </a:r>
                      <a:r>
                        <a:rPr lang="en-US" sz="1200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baseline="0" dirty="0" smtClean="0"/>
                        <a:t>in China together as a whole group.</a:t>
                      </a:r>
                      <a:endParaRPr lang="en-US" sz="1200" dirty="0"/>
                    </a:p>
                  </a:txBody>
                  <a:tcPr marR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171450" indent="-171450">
                        <a:buSzPct val="79000"/>
                        <a:buFont typeface="Arial" pitchFamily="34" charset="0"/>
                        <a:buChar char="•"/>
                      </a:pPr>
                      <a:r>
                        <a:rPr lang="en-US" sz="1200" b="0" dirty="0" smtClean="0"/>
                        <a:t>Artifacts</a:t>
                      </a:r>
                      <a:r>
                        <a:rPr lang="en-US" sz="1200" b="0" baseline="0" dirty="0" smtClean="0"/>
                        <a:t>: Art, Music, Clothing, holiday artifacts, pictures of celebrations, </a:t>
                      </a:r>
                      <a:r>
                        <a:rPr lang="en-US" sz="1200" b="0" baseline="0" dirty="0" err="1" smtClean="0"/>
                        <a:t>etc</a:t>
                      </a:r>
                      <a:endParaRPr lang="en-US" sz="1200" b="0" baseline="0" dirty="0" smtClean="0"/>
                    </a:p>
                    <a:p>
                      <a:pPr marL="171450" indent="-171450">
                        <a:buSzPct val="79000"/>
                        <a:buFont typeface="Arial" pitchFamily="34" charset="0"/>
                        <a:buChar char="•"/>
                      </a:pPr>
                      <a:endParaRPr lang="en-US" sz="1200" b="0" baseline="0" dirty="0" smtClean="0"/>
                    </a:p>
                    <a:p>
                      <a:pPr marL="171450" indent="-171450">
                        <a:buSzPct val="79000"/>
                        <a:buFont typeface="Arial" pitchFamily="34" charset="0"/>
                        <a:buChar char="•"/>
                      </a:pPr>
                      <a:r>
                        <a:rPr lang="en-US" sz="1200" b="0" baseline="0" dirty="0" smtClean="0"/>
                        <a:t>Text on China (nonfiction)</a:t>
                      </a:r>
                    </a:p>
                    <a:p>
                      <a:pPr marL="171450" indent="-171450">
                        <a:buSzPct val="79000"/>
                        <a:buFont typeface="Arial" pitchFamily="34" charset="0"/>
                        <a:buChar char="•"/>
                      </a:pPr>
                      <a:endParaRPr lang="en-US" sz="1200" b="0" baseline="0" dirty="0" smtClean="0"/>
                    </a:p>
                    <a:p>
                      <a:pPr marL="0" indent="0">
                        <a:buSzPct val="79000"/>
                        <a:buFont typeface="Arial" pitchFamily="34" charset="0"/>
                        <a:buNone/>
                      </a:pPr>
                      <a:r>
                        <a:rPr lang="en-US" sz="1200" b="0" u="sng" baseline="0" dirty="0" smtClean="0"/>
                        <a:t>Videos of China:</a:t>
                      </a:r>
                    </a:p>
                    <a:p>
                      <a:pPr marL="171450" indent="-171450">
                        <a:buSzPct val="79000"/>
                        <a:buFont typeface="Arial" pitchFamily="34" charset="0"/>
                        <a:buChar char="•"/>
                      </a:pPr>
                      <a:r>
                        <a:rPr lang="en-US" sz="1200" b="0" baseline="0" dirty="0" smtClean="0"/>
                        <a:t>Family video</a:t>
                      </a:r>
                    </a:p>
                    <a:p>
                      <a:pPr marL="171450" indent="-171450">
                        <a:buSzPct val="79000"/>
                        <a:buFont typeface="Arial" pitchFamily="34" charset="0"/>
                        <a:buChar char="•"/>
                      </a:pPr>
                      <a:r>
                        <a:rPr lang="en-US" sz="1200" b="0" baseline="0" dirty="0" smtClean="0"/>
                        <a:t>School video</a:t>
                      </a:r>
                    </a:p>
                    <a:p>
                      <a:pPr marL="171450" indent="-171450">
                        <a:buSzPct val="79000"/>
                        <a:buFont typeface="Arial" pitchFamily="34" charset="0"/>
                        <a:buChar char="•"/>
                      </a:pPr>
                      <a:r>
                        <a:rPr lang="en-US" sz="1200" b="0" baseline="0" dirty="0" smtClean="0"/>
                        <a:t>Entertainment video</a:t>
                      </a:r>
                    </a:p>
                    <a:p>
                      <a:pPr marL="171450" indent="-171450">
                        <a:buSzPct val="79000"/>
                        <a:buFont typeface="Arial" pitchFamily="34" charset="0"/>
                        <a:buChar char="•"/>
                      </a:pPr>
                      <a:r>
                        <a:rPr lang="en-US" sz="1200" b="0" baseline="0" dirty="0" smtClean="0"/>
                        <a:t>Clothing video</a:t>
                      </a:r>
                    </a:p>
                    <a:p>
                      <a:pPr marL="171450" indent="-171450">
                        <a:buSzPct val="79000"/>
                        <a:buFont typeface="Arial" pitchFamily="34" charset="0"/>
                        <a:buChar char="•"/>
                      </a:pPr>
                      <a:r>
                        <a:rPr lang="en-US" sz="1200" b="0" baseline="0" dirty="0" smtClean="0"/>
                        <a:t>Food Video</a:t>
                      </a:r>
                    </a:p>
                    <a:p>
                      <a:pPr marL="171450" indent="-171450">
                        <a:buSzPct val="79000"/>
                        <a:buFont typeface="Arial" pitchFamily="34" charset="0"/>
                        <a:buChar char="•"/>
                      </a:pPr>
                      <a:endParaRPr lang="en-US" sz="1200" b="0" baseline="0" dirty="0" smtClean="0"/>
                    </a:p>
                    <a:p>
                      <a:pPr marL="171450" indent="-171450">
                        <a:buSzPct val="79000"/>
                        <a:buFont typeface="Arial" pitchFamily="34" charset="0"/>
                        <a:buChar char="•"/>
                      </a:pPr>
                      <a:r>
                        <a:rPr lang="en-US" sz="1200" b="0" baseline="0" dirty="0" smtClean="0"/>
                        <a:t>Art</a:t>
                      </a:r>
                    </a:p>
                    <a:p>
                      <a:pPr marL="171450" indent="-171450">
                        <a:buSzPct val="79000"/>
                        <a:buFont typeface="Arial" pitchFamily="34" charset="0"/>
                        <a:buChar char="•"/>
                      </a:pPr>
                      <a:r>
                        <a:rPr lang="en-US" sz="1200" b="0" baseline="0" dirty="0" smtClean="0"/>
                        <a:t>Music/Dance</a:t>
                      </a:r>
                    </a:p>
                    <a:p>
                      <a:pPr marL="171450" indent="-171450">
                        <a:buSzPct val="79000"/>
                        <a:buFont typeface="Arial" pitchFamily="34" charset="0"/>
                        <a:buChar char="•"/>
                      </a:pPr>
                      <a:r>
                        <a:rPr lang="en-US" sz="1200" b="0" baseline="0" dirty="0" smtClean="0"/>
                        <a:t>Language</a:t>
                      </a:r>
                    </a:p>
                    <a:p>
                      <a:pPr marL="171450" indent="-171450">
                        <a:buSzPct val="79000"/>
                        <a:buFont typeface="Arial" pitchFamily="34" charset="0"/>
                        <a:buChar char="•"/>
                      </a:pPr>
                      <a:endParaRPr lang="en-US" sz="1200" b="0" baseline="0" dirty="0" smtClean="0"/>
                    </a:p>
                    <a:p>
                      <a:pPr marL="171450" indent="-171450">
                        <a:buSzPct val="79000"/>
                        <a:buFont typeface="Arial" pitchFamily="34" charset="0"/>
                        <a:buChar char="•"/>
                      </a:pPr>
                      <a:r>
                        <a:rPr lang="en-US" sz="1200" b="0" baseline="0" dirty="0" smtClean="0"/>
                        <a:t>Wonders</a:t>
                      </a:r>
                    </a:p>
                    <a:p>
                      <a:pPr marL="171450" indent="-171450">
                        <a:buSzPct val="79000"/>
                        <a:buFont typeface="Arial" pitchFamily="34" charset="0"/>
                        <a:buChar char="•"/>
                      </a:pPr>
                      <a:r>
                        <a:rPr lang="en-US" sz="1200" b="0" baseline="0" dirty="0" smtClean="0"/>
                        <a:t>Beliefs</a:t>
                      </a:r>
                    </a:p>
                    <a:p>
                      <a:pPr marL="171450" indent="-171450">
                        <a:buSzPct val="79000"/>
                        <a:buFont typeface="Arial" pitchFamily="34" charset="0"/>
                        <a:buChar char="•"/>
                      </a:pPr>
                      <a:endParaRPr lang="en-US" sz="1200" b="0" baseline="0" dirty="0" smtClean="0"/>
                    </a:p>
                    <a:p>
                      <a:pPr marL="171450" indent="-171450">
                        <a:buSzPct val="79000"/>
                        <a:buFont typeface="Arial" pitchFamily="34" charset="0"/>
                        <a:buChar char="•"/>
                      </a:pPr>
                      <a:endParaRPr lang="en-US" sz="1200" b="0" baseline="0" dirty="0" smtClean="0"/>
                    </a:p>
                    <a:p>
                      <a:pPr marL="171450" indent="-171450">
                        <a:buSzPct val="79000"/>
                        <a:buFont typeface="Arial" pitchFamily="34" charset="0"/>
                        <a:buChar char="•"/>
                      </a:pPr>
                      <a:endParaRPr lang="en-US" sz="1200" b="0" dirty="0"/>
                    </a:p>
                  </a:txBody>
                  <a:tcPr marR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SzPct val="79000"/>
                        <a:buFont typeface="Arial" pitchFamily="34" charset="0"/>
                        <a:buChar char="•"/>
                      </a:pPr>
                      <a:r>
                        <a:rPr lang="en-US" sz="1200" dirty="0" smtClean="0"/>
                        <a:t>Students have discussions about the texts,</a:t>
                      </a:r>
                      <a:r>
                        <a:rPr lang="en-US" sz="1200" baseline="0" dirty="0" smtClean="0"/>
                        <a:t> artifacts, &amp; videos.</a:t>
                      </a:r>
                      <a:endParaRPr lang="en-US" sz="1200" dirty="0" smtClean="0"/>
                    </a:p>
                    <a:p>
                      <a:pPr marL="171450" indent="-171450">
                        <a:buSzPct val="79000"/>
                        <a:buFont typeface="Arial" pitchFamily="34" charset="0"/>
                        <a:buChar char="•"/>
                      </a:pPr>
                      <a:r>
                        <a:rPr lang="en-US" sz="1200" dirty="0" smtClean="0"/>
                        <a:t>Students use the sources to find answers to daily life sections and write down answers to questions on </a:t>
                      </a:r>
                      <a:r>
                        <a:rPr lang="en-US" sz="1200" b="1" dirty="0" smtClean="0"/>
                        <a:t>Daily Life Graphic Organizer (C4).</a:t>
                      </a:r>
                    </a:p>
                    <a:p>
                      <a:pPr marL="171450" indent="-171450">
                        <a:buSzPct val="79000"/>
                        <a:buFont typeface="Arial" pitchFamily="34" charset="0"/>
                        <a:buChar char="•"/>
                      </a:pPr>
                      <a:r>
                        <a:rPr lang="en-US" sz="1200" dirty="0" smtClean="0"/>
                        <a:t>Students write a paragraph for each daily</a:t>
                      </a:r>
                      <a:r>
                        <a:rPr lang="en-US" sz="1200" baseline="0" dirty="0" smtClean="0"/>
                        <a:t> life section (family, school, food, </a:t>
                      </a:r>
                      <a:r>
                        <a:rPr lang="en-US" sz="1200" baseline="0" dirty="0" err="1" smtClean="0"/>
                        <a:t>etc</a:t>
                      </a:r>
                      <a:r>
                        <a:rPr lang="en-US" sz="1200" baseline="0" dirty="0" smtClean="0"/>
                        <a:t>)</a:t>
                      </a:r>
                      <a:r>
                        <a:rPr lang="en-US" sz="1200" dirty="0" smtClean="0"/>
                        <a:t>.</a:t>
                      </a:r>
                      <a:endParaRPr lang="en-US" sz="1200" dirty="0"/>
                    </a:p>
                  </a:txBody>
                  <a:tcPr marR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99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SzPct val="79000"/>
                        <a:buFont typeface="Arial" pitchFamily="34" charset="0"/>
                        <a:buChar char="•"/>
                      </a:pPr>
                      <a:r>
                        <a:rPr lang="en-US" sz="1200" dirty="0" smtClean="0"/>
                        <a:t>I can use artifacts,</a:t>
                      </a:r>
                      <a:r>
                        <a:rPr lang="en-US" sz="1200" baseline="0" dirty="0" smtClean="0"/>
                        <a:t> texts, and conversations to explore Chinese customs and expression.</a:t>
                      </a:r>
                    </a:p>
                    <a:p>
                      <a:pPr marL="171450" indent="-171450">
                        <a:buSzPct val="79000"/>
                        <a:buFont typeface="Arial" pitchFamily="34" charset="0"/>
                        <a:buChar char="•"/>
                      </a:pPr>
                      <a:r>
                        <a:rPr lang="en-US" sz="1200" baseline="0" dirty="0" smtClean="0"/>
                        <a:t>I can research and sort information on a graphic organizer</a:t>
                      </a:r>
                      <a:endParaRPr lang="en-US" sz="1200" dirty="0" smtClean="0"/>
                    </a:p>
                    <a:p>
                      <a:pPr marL="171450" indent="-171450">
                        <a:buSzPct val="79000"/>
                        <a:buFont typeface="Arial" pitchFamily="34" charset="0"/>
                        <a:buChar char="•"/>
                      </a:pPr>
                      <a:endParaRPr lang="en-US" sz="1200" dirty="0"/>
                    </a:p>
                  </a:txBody>
                  <a:tcPr marR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171450" indent="-171450">
                        <a:buSzPct val="79000"/>
                        <a:buFont typeface="Arial" pitchFamily="34" charset="0"/>
                        <a:buChar char="•"/>
                      </a:pPr>
                      <a:r>
                        <a:rPr lang="en-US" sz="1200" dirty="0" smtClean="0"/>
                        <a:t>What are Chinese customs?</a:t>
                      </a:r>
                    </a:p>
                    <a:p>
                      <a:pPr marL="171450" indent="-171450">
                        <a:buSzPct val="79000"/>
                        <a:buFont typeface="Arial" pitchFamily="34" charset="0"/>
                        <a:buChar char="•"/>
                      </a:pPr>
                      <a:r>
                        <a:rPr lang="en-US" sz="1200" dirty="0" smtClean="0"/>
                        <a:t>How do Chinese people express</a:t>
                      </a:r>
                      <a:r>
                        <a:rPr lang="en-US" sz="1200" baseline="0" dirty="0" smtClean="0"/>
                        <a:t> themselves?</a:t>
                      </a:r>
                      <a:endParaRPr lang="en-US" sz="1200" dirty="0" smtClean="0"/>
                    </a:p>
                    <a:p>
                      <a:pPr marL="171450" indent="-171450">
                        <a:buSzPct val="79000"/>
                        <a:buFont typeface="Arial" pitchFamily="34" charset="0"/>
                        <a:buChar char="•"/>
                      </a:pPr>
                      <a:endParaRPr lang="en-US" sz="1200" dirty="0"/>
                    </a:p>
                  </a:txBody>
                  <a:tcPr marR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SzPct val="79000"/>
                        <a:buFont typeface="Arial" pitchFamily="34" charset="0"/>
                        <a:buChar char="•"/>
                      </a:pPr>
                      <a:r>
                        <a:rPr lang="en-US" sz="1200" dirty="0" smtClean="0"/>
                        <a:t>We learn about </a:t>
                      </a:r>
                      <a:r>
                        <a:rPr lang="en-US" sz="1200" b="1" dirty="0" smtClean="0">
                          <a:solidFill>
                            <a:srgbClr val="7030A0"/>
                          </a:solidFill>
                        </a:rPr>
                        <a:t>customs</a:t>
                      </a:r>
                      <a:r>
                        <a:rPr lang="en-US" sz="1200" dirty="0" smtClean="0"/>
                        <a:t> and </a:t>
                      </a:r>
                      <a:r>
                        <a:rPr lang="en-US" sz="1200" b="1" dirty="0" smtClean="0">
                          <a:solidFill>
                            <a:srgbClr val="0000FF"/>
                          </a:solidFill>
                        </a:rPr>
                        <a:t>expression </a:t>
                      </a:r>
                      <a:r>
                        <a:rPr lang="en-US" sz="1200" dirty="0" smtClean="0"/>
                        <a:t>in China</a:t>
                      </a:r>
                      <a:r>
                        <a:rPr lang="en-US" sz="1200" baseline="0" dirty="0" smtClean="0"/>
                        <a:t> in small groups.</a:t>
                      </a:r>
                      <a:endParaRPr lang="en-US" sz="1200" dirty="0"/>
                    </a:p>
                  </a:txBody>
                  <a:tcPr marR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9000"/>
                        <a:buFont typeface="Arial" pitchFamily="34" charset="0"/>
                        <a:buNone/>
                        <a:tabLst/>
                        <a:defRPr/>
                      </a:pPr>
                      <a:endParaRPr lang="en-US" sz="1200" b="1" dirty="0" smtClean="0"/>
                    </a:p>
                  </a:txBody>
                  <a:tcPr marR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9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dirty="0" smtClean="0"/>
                        <a:t>Students answer questions on a </a:t>
                      </a:r>
                      <a:r>
                        <a:rPr lang="en-US" sz="1200" b="1" dirty="0" smtClean="0"/>
                        <a:t>Customs/Expression graphic organizer (C5)</a:t>
                      </a:r>
                    </a:p>
                  </a:txBody>
                  <a:tcPr marR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997">
                <a:tc vMerge="1">
                  <a:txBody>
                    <a:bodyPr/>
                    <a:lstStyle/>
                    <a:p>
                      <a:pPr algn="ctr"/>
                      <a:endParaRPr lang="en-US" sz="1050" b="1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171450" indent="-171450">
                        <a:buSzPct val="79000"/>
                        <a:buFont typeface="Arial" pitchFamily="34" charset="0"/>
                        <a:buChar char="•"/>
                      </a:pPr>
                      <a:r>
                        <a:rPr lang="en-US" sz="1200" dirty="0" smtClean="0"/>
                        <a:t>I can demonstrate</a:t>
                      </a:r>
                      <a:r>
                        <a:rPr lang="en-US" sz="1200" baseline="0" dirty="0" smtClean="0"/>
                        <a:t> what I have learned through my research on Chinese customs and expression by writing clear and organized paragraphs</a:t>
                      </a:r>
                      <a:endParaRPr lang="en-US" sz="1200" dirty="0"/>
                    </a:p>
                  </a:txBody>
                  <a:tcPr marR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171450" indent="-171450">
                        <a:buSzPct val="79000"/>
                        <a:buFont typeface="Arial" pitchFamily="34" charset="0"/>
                        <a:buChar char="•"/>
                      </a:pPr>
                      <a:endParaRPr 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9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dirty="0" smtClean="0"/>
                        <a:t>We report their learning of </a:t>
                      </a:r>
                      <a:r>
                        <a:rPr lang="en-US" sz="1200" b="1" dirty="0" smtClean="0">
                          <a:solidFill>
                            <a:srgbClr val="7030A0"/>
                          </a:solidFill>
                        </a:rPr>
                        <a:t>customs</a:t>
                      </a:r>
                      <a:r>
                        <a:rPr lang="en-US" sz="1200" dirty="0" smtClean="0"/>
                        <a:t> and </a:t>
                      </a:r>
                      <a:r>
                        <a:rPr lang="en-US" sz="1200" b="1" dirty="0" smtClean="0">
                          <a:solidFill>
                            <a:srgbClr val="0000FF"/>
                          </a:solidFill>
                        </a:rPr>
                        <a:t>expression </a:t>
                      </a:r>
                      <a:r>
                        <a:rPr lang="en-US" sz="1200" dirty="0" smtClean="0"/>
                        <a:t>in China</a:t>
                      </a:r>
                      <a:r>
                        <a:rPr lang="en-US" sz="1200" baseline="0" dirty="0" smtClean="0"/>
                        <a:t> by ourselves.</a:t>
                      </a:r>
                      <a:endParaRPr lang="en-US" sz="1200" dirty="0" smtClean="0"/>
                    </a:p>
                    <a:p>
                      <a:pPr marL="171450" indent="-171450">
                        <a:buSzPct val="79000"/>
                        <a:buFont typeface="Arial" pitchFamily="34" charset="0"/>
                        <a:buChar char="•"/>
                      </a:pPr>
                      <a:endParaRPr lang="en-US" sz="1200" dirty="0"/>
                    </a:p>
                  </a:txBody>
                  <a:tcPr marR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9000"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sz="1200" b="0" dirty="0" smtClean="0"/>
                    </a:p>
                  </a:txBody>
                  <a:tcPr marR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9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b="0" dirty="0" smtClean="0"/>
                        <a:t>Students write</a:t>
                      </a:r>
                      <a:r>
                        <a:rPr lang="en-US" sz="1200" b="0" baseline="0" dirty="0" smtClean="0"/>
                        <a:t> a paragraph for Customs and a paragraph for Expression</a:t>
                      </a:r>
                      <a:endParaRPr lang="en-US" sz="1200" b="0" dirty="0" smtClean="0"/>
                    </a:p>
                  </a:txBody>
                  <a:tcPr marR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55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259645"/>
              </p:ext>
            </p:extLst>
          </p:nvPr>
        </p:nvGraphicFramePr>
        <p:xfrm>
          <a:off x="152400" y="152400"/>
          <a:ext cx="8763003" cy="548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215"/>
                <a:gridCol w="2207385"/>
                <a:gridCol w="1676400"/>
                <a:gridCol w="1292211"/>
                <a:gridCol w="1527189"/>
                <a:gridCol w="1752603"/>
              </a:tblGrid>
              <a:tr h="280411">
                <a:tc>
                  <a:txBody>
                    <a:bodyPr/>
                    <a:lstStyle/>
                    <a:p>
                      <a:pPr algn="ctr"/>
                      <a:endParaRPr lang="en-US" sz="1050" b="1" dirty="0"/>
                    </a:p>
                  </a:txBody>
                  <a:tcPr vert="vert27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Learning Target (What Knowledge is Expected)</a:t>
                      </a:r>
                      <a:endParaRPr lang="en-US" sz="1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Guiding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Questions</a:t>
                      </a:r>
                      <a:r>
                        <a:rPr lang="en-US" sz="1200" baseline="0" dirty="0" smtClean="0"/>
                        <a:t> to be Answered </a:t>
                      </a:r>
                      <a:endParaRPr lang="en-US" sz="1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How Knowledge</a:t>
                      </a:r>
                      <a:r>
                        <a:rPr lang="en-US" sz="1200" baseline="0" dirty="0" smtClean="0"/>
                        <a:t> is Acquired</a:t>
                      </a:r>
                      <a:endParaRPr lang="en-US" sz="1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Materials</a:t>
                      </a:r>
                      <a:r>
                        <a:rPr lang="en-US" sz="1200" baseline="0" dirty="0" smtClean="0"/>
                        <a:t> used to Acquire Knowledge</a:t>
                      </a:r>
                      <a:endParaRPr lang="en-US" sz="1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Evidence of Knowledge</a:t>
                      </a:r>
                      <a:endParaRPr lang="en-US" sz="1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1425">
                <a:tc rowSpan="3"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AMERICAN &amp; CHINESE CULTURE</a:t>
                      </a:r>
                      <a:endParaRPr lang="en-US" sz="1050" b="1" dirty="0"/>
                    </a:p>
                  </a:txBody>
                  <a:tcPr vert="vert27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171450" indent="-171450">
                        <a:buSzPct val="79000"/>
                        <a:buFont typeface="Arial" pitchFamily="34" charset="0"/>
                        <a:buChar char="•"/>
                      </a:pPr>
                      <a:r>
                        <a:rPr lang="en-US" sz="1200" dirty="0" smtClean="0"/>
                        <a:t>I can compare and contrast</a:t>
                      </a:r>
                      <a:r>
                        <a:rPr lang="en-US" sz="1200" baseline="0" dirty="0" smtClean="0"/>
                        <a:t> American daily life and Chinese daily life by using what I learned in my research.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9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dirty="0" smtClean="0"/>
                        <a:t>I can compare and contrast</a:t>
                      </a:r>
                      <a:r>
                        <a:rPr lang="en-US" sz="1200" baseline="0" dirty="0" smtClean="0"/>
                        <a:t> American customs and Chinese customs by using what I learned in my research.</a:t>
                      </a:r>
                      <a:endParaRPr lang="en-US" sz="1200" dirty="0" smtClean="0"/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9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dirty="0" smtClean="0"/>
                        <a:t>I can compare and contrast</a:t>
                      </a:r>
                      <a:r>
                        <a:rPr lang="en-US" sz="1200" baseline="0" dirty="0" smtClean="0"/>
                        <a:t> American expression and Chinese expression by using what I learned in my research.</a:t>
                      </a:r>
                      <a:endParaRPr lang="en-US" sz="1200" dirty="0" smtClean="0"/>
                    </a:p>
                    <a:p>
                      <a:pPr marL="171450" indent="-171450">
                        <a:buSzPct val="79000"/>
                        <a:buFont typeface="Arial" pitchFamily="34" charset="0"/>
                        <a:buChar char="•"/>
                      </a:pPr>
                      <a:endParaRPr lang="en-US" sz="1200" dirty="0"/>
                    </a:p>
                  </a:txBody>
                  <a:tcPr marR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171450" indent="-171450">
                        <a:buSzPct val="79000"/>
                        <a:buFont typeface="Arial" pitchFamily="34" charset="0"/>
                        <a:buChar char="•"/>
                      </a:pPr>
                      <a:r>
                        <a:rPr lang="en-US" sz="1200" dirty="0" smtClean="0"/>
                        <a:t>How are American and Chinese daily lives different? How are they the same?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9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dirty="0" smtClean="0"/>
                        <a:t>How are American and Chinese customs different? How are they the same?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9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dirty="0" smtClean="0"/>
                        <a:t>How are American and Chinese expressions different? How are they the same?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9000"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sz="1200" dirty="0" smtClean="0"/>
                    </a:p>
                    <a:p>
                      <a:pPr marL="171450" indent="-171450">
                        <a:buSzPct val="79000"/>
                        <a:buFont typeface="Arial" pitchFamily="34" charset="0"/>
                        <a:buChar char="•"/>
                      </a:pPr>
                      <a:endParaRPr lang="en-US" sz="1200" dirty="0" smtClean="0"/>
                    </a:p>
                    <a:p>
                      <a:pPr marL="171450" indent="-171450">
                        <a:buSzPct val="79000"/>
                        <a:buFont typeface="Arial" pitchFamily="34" charset="0"/>
                        <a:buChar char="•"/>
                      </a:pPr>
                      <a:endParaRPr lang="en-US" sz="1200" dirty="0"/>
                    </a:p>
                  </a:txBody>
                  <a:tcPr marR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SzPct val="79000"/>
                        <a:buFont typeface="Arial" pitchFamily="34" charset="0"/>
                        <a:buChar char="•"/>
                      </a:pPr>
                      <a:r>
                        <a:rPr lang="en-US" sz="1200" dirty="0" smtClean="0"/>
                        <a:t>We do a compare/contrast of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daily</a:t>
                      </a:r>
                      <a:r>
                        <a:rPr lang="en-US" sz="1200" b="1" baseline="0" dirty="0" smtClean="0">
                          <a:solidFill>
                            <a:srgbClr val="FF0000"/>
                          </a:solidFill>
                        </a:rPr>
                        <a:t> life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="1" baseline="0" dirty="0" smtClean="0">
                          <a:solidFill>
                            <a:srgbClr val="7030A0"/>
                          </a:solidFill>
                        </a:rPr>
                        <a:t>customs</a:t>
                      </a:r>
                      <a:r>
                        <a:rPr lang="en-US" sz="1200" baseline="0" dirty="0" smtClean="0"/>
                        <a:t>, and </a:t>
                      </a:r>
                      <a:r>
                        <a:rPr lang="en-US" sz="1200" b="1" baseline="0" dirty="0" smtClean="0">
                          <a:solidFill>
                            <a:srgbClr val="0000FF"/>
                          </a:solidFill>
                        </a:rPr>
                        <a:t>expression</a:t>
                      </a:r>
                      <a:r>
                        <a:rPr lang="en-US" sz="1200" baseline="0" dirty="0" smtClean="0"/>
                        <a:t> of America and China </a:t>
                      </a:r>
                      <a:r>
                        <a:rPr lang="en-US" sz="1200" dirty="0" smtClean="0"/>
                        <a:t>in small groups.</a:t>
                      </a:r>
                      <a:endParaRPr lang="en-US" sz="1200" dirty="0"/>
                    </a:p>
                  </a:txBody>
                  <a:tcPr marR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171450" indent="-171450">
                        <a:buSzPct val="79000"/>
                        <a:buFont typeface="Arial" pitchFamily="34" charset="0"/>
                        <a:buChar char="•"/>
                      </a:pPr>
                      <a:r>
                        <a:rPr lang="en-US" sz="1200" b="1" dirty="0" smtClean="0"/>
                        <a:t>Compare</a:t>
                      </a:r>
                      <a:r>
                        <a:rPr lang="en-US" sz="1200" b="1" baseline="0" dirty="0" smtClean="0"/>
                        <a:t>/Contrast Organizer (C6)</a:t>
                      </a:r>
                      <a:endParaRPr lang="en-US" sz="1200" b="1" dirty="0"/>
                    </a:p>
                  </a:txBody>
                  <a:tcPr marR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SzPct val="79000"/>
                        <a:buFont typeface="Arial" pitchFamily="34" charset="0"/>
                        <a:buChar char="•"/>
                      </a:pPr>
                      <a:r>
                        <a:rPr lang="en-US" sz="1200" dirty="0" smtClean="0"/>
                        <a:t>Students fill out the </a:t>
                      </a:r>
                      <a:r>
                        <a:rPr lang="en-US" sz="1200" b="1" dirty="0" smtClean="0"/>
                        <a:t>Daily Life, Customs/Expression</a:t>
                      </a:r>
                      <a:r>
                        <a:rPr lang="en-US" sz="1200" b="1" baseline="0" dirty="0" smtClean="0"/>
                        <a:t> graphic organizers </a:t>
                      </a:r>
                      <a:r>
                        <a:rPr lang="en-US" sz="1200" baseline="0" dirty="0" smtClean="0"/>
                        <a:t>in groups (C4-C5)</a:t>
                      </a:r>
                      <a:endParaRPr lang="en-US" sz="1200" dirty="0"/>
                    </a:p>
                  </a:txBody>
                  <a:tcPr marR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99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171450" indent="-171450">
                        <a:buSzPct val="79000"/>
                        <a:buFont typeface="Arial" pitchFamily="34" charset="0"/>
                        <a:buChar char="•"/>
                      </a:pPr>
                      <a:endParaRPr lang="en-US" sz="1200" dirty="0"/>
                    </a:p>
                  </a:txBody>
                  <a:tcPr marL="0" marR="0"/>
                </a:tc>
                <a:tc vMerge="1">
                  <a:txBody>
                    <a:bodyPr/>
                    <a:lstStyle/>
                    <a:p>
                      <a:pPr marL="171450" indent="-171450">
                        <a:buSzPct val="79000"/>
                        <a:buFont typeface="Arial" pitchFamily="34" charset="0"/>
                        <a:buChar char="•"/>
                      </a:pPr>
                      <a:endParaRPr 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171450" indent="-171450">
                        <a:buSzPct val="79000"/>
                        <a:buFont typeface="Arial" pitchFamily="34" charset="0"/>
                        <a:buChar char="•"/>
                      </a:pPr>
                      <a:r>
                        <a:rPr lang="en-US" sz="1200" dirty="0" smtClean="0"/>
                        <a:t>We share our compare/contrast together</a:t>
                      </a:r>
                      <a:r>
                        <a:rPr lang="en-US" sz="1200" baseline="0" dirty="0" smtClean="0"/>
                        <a:t> as a whole group.</a:t>
                      </a:r>
                      <a:endParaRPr lang="en-US" sz="1200" dirty="0"/>
                    </a:p>
                  </a:txBody>
                  <a:tcPr marR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285750" indent="-285750">
                        <a:buSzPct val="79000"/>
                        <a:buFont typeface="Arial" pitchFamily="34" charset="0"/>
                        <a:buChar char="•"/>
                      </a:pPr>
                      <a:endParaRPr lang="en-US" sz="1200" b="1" dirty="0"/>
                    </a:p>
                  </a:txBody>
                  <a:tcPr marL="0" marR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SzPct val="79000"/>
                        <a:buFont typeface="Arial" pitchFamily="34" charset="0"/>
                        <a:buChar char="•"/>
                      </a:pPr>
                      <a:r>
                        <a:rPr lang="en-US" sz="1200" dirty="0" smtClean="0"/>
                        <a:t>Students add items to</a:t>
                      </a:r>
                      <a:r>
                        <a:rPr lang="en-US" sz="1200" baseline="0" dirty="0" smtClean="0"/>
                        <a:t> our Daily Life </a:t>
                      </a:r>
                      <a:r>
                        <a:rPr lang="en-US" sz="1200" b="1" baseline="0" dirty="0" smtClean="0"/>
                        <a:t>Compare/Contrast graphic organizer (C6)</a:t>
                      </a:r>
                    </a:p>
                    <a:p>
                      <a:pPr marL="171450" indent="-171450">
                        <a:buSzPct val="79000"/>
                        <a:buFont typeface="Arial" pitchFamily="34" charset="0"/>
                        <a:buChar char="•"/>
                      </a:pPr>
                      <a:endParaRPr lang="en-US" sz="1200" b="1" baseline="0" dirty="0" smtClean="0"/>
                    </a:p>
                    <a:p>
                      <a:pPr marL="171450" indent="-171450">
                        <a:buSzPct val="79000"/>
                        <a:buFont typeface="Arial" pitchFamily="34" charset="0"/>
                        <a:buChar char="•"/>
                      </a:pPr>
                      <a:r>
                        <a:rPr lang="en-US" sz="1200" b="0" baseline="0" dirty="0" smtClean="0"/>
                        <a:t>Students add items to </a:t>
                      </a:r>
                      <a:r>
                        <a:rPr lang="en-US" sz="1200" b="1" baseline="0" dirty="0" smtClean="0"/>
                        <a:t>Compare/Contrast graphic organizer for Expressions and Customs (C7)</a:t>
                      </a:r>
                      <a:endParaRPr lang="en-US" sz="1200" b="1" dirty="0"/>
                    </a:p>
                  </a:txBody>
                  <a:tcPr marR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997">
                <a:tc vMerge="1">
                  <a:txBody>
                    <a:bodyPr/>
                    <a:lstStyle/>
                    <a:p>
                      <a:pPr algn="ctr"/>
                      <a:endParaRPr lang="en-US" sz="1050" b="1" dirty="0"/>
                    </a:p>
                  </a:txBody>
                  <a:tcPr vert="vert270"/>
                </a:tc>
                <a:tc vMerge="1">
                  <a:txBody>
                    <a:bodyPr/>
                    <a:lstStyle/>
                    <a:p>
                      <a:pPr marL="171450" indent="-171450">
                        <a:buSzPct val="79000"/>
                        <a:buFont typeface="Arial" pitchFamily="34" charset="0"/>
                        <a:buChar char="•"/>
                      </a:pPr>
                      <a:endParaRPr lang="en-US" sz="1200" dirty="0"/>
                    </a:p>
                  </a:txBody>
                  <a:tcPr marL="0" marR="0"/>
                </a:tc>
                <a:tc vMerge="1">
                  <a:txBody>
                    <a:bodyPr/>
                    <a:lstStyle/>
                    <a:p>
                      <a:pPr marL="171450" indent="-171450">
                        <a:buSzPct val="79000"/>
                        <a:buFont typeface="Arial" pitchFamily="34" charset="0"/>
                        <a:buChar char="•"/>
                      </a:pPr>
                      <a:endParaRPr 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171450" indent="-171450">
                        <a:buSzPct val="79000"/>
                        <a:buFont typeface="Arial" pitchFamily="34" charset="0"/>
                        <a:buChar char="•"/>
                      </a:pPr>
                      <a:r>
                        <a:rPr lang="en-US" sz="1200" dirty="0" smtClean="0"/>
                        <a:t>We</a:t>
                      </a:r>
                      <a:r>
                        <a:rPr lang="en-US" sz="1200" baseline="0" dirty="0" smtClean="0"/>
                        <a:t> compare American culture to Chinese culture by ourselves.</a:t>
                      </a:r>
                      <a:endParaRPr lang="en-US" sz="1200" dirty="0"/>
                    </a:p>
                  </a:txBody>
                  <a:tcPr marR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285750" indent="-285750">
                        <a:buSzPct val="79000"/>
                        <a:buFont typeface="Arial" pitchFamily="34" charset="0"/>
                        <a:buChar char="•"/>
                      </a:pPr>
                      <a:endParaRPr lang="en-US" sz="1200" b="0" dirty="0"/>
                    </a:p>
                  </a:txBody>
                  <a:tcPr marL="0" marR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SzPct val="79000"/>
                        <a:buFont typeface="Arial" pitchFamily="34" charset="0"/>
                        <a:buChar char="•"/>
                      </a:pPr>
                      <a:r>
                        <a:rPr lang="en-US" sz="1200" b="0" dirty="0" smtClean="0"/>
                        <a:t>Students create a writing that finds</a:t>
                      </a:r>
                      <a:r>
                        <a:rPr lang="en-US" sz="1200" b="0" baseline="0" dirty="0" smtClean="0"/>
                        <a:t> similarities and differences in American and Chinese culture for each category (daily life, customs, and expression)</a:t>
                      </a:r>
                      <a:endParaRPr lang="en-US" sz="1200" b="0" dirty="0"/>
                    </a:p>
                  </a:txBody>
                  <a:tcPr marR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329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060330"/>
              </p:ext>
            </p:extLst>
          </p:nvPr>
        </p:nvGraphicFramePr>
        <p:xfrm>
          <a:off x="152400" y="152400"/>
          <a:ext cx="8763003" cy="6766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215"/>
                <a:gridCol w="2207385"/>
                <a:gridCol w="1676400"/>
                <a:gridCol w="1292211"/>
                <a:gridCol w="1527189"/>
                <a:gridCol w="1752603"/>
              </a:tblGrid>
              <a:tr h="437635">
                <a:tc>
                  <a:txBody>
                    <a:bodyPr/>
                    <a:lstStyle/>
                    <a:p>
                      <a:pPr algn="ctr"/>
                      <a:endParaRPr lang="en-US" sz="1050" b="1" dirty="0"/>
                    </a:p>
                  </a:txBody>
                  <a:tcPr vert="vert27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Learning Target (What Knowledge is Expected)</a:t>
                      </a:r>
                      <a:endParaRPr lang="en-US" sz="1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Guiding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Questions</a:t>
                      </a:r>
                      <a:r>
                        <a:rPr lang="en-US" sz="1200" baseline="0" dirty="0" smtClean="0"/>
                        <a:t> to be Answered </a:t>
                      </a:r>
                      <a:endParaRPr lang="en-US" sz="1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How Knowledge</a:t>
                      </a:r>
                      <a:r>
                        <a:rPr lang="en-US" sz="1200" baseline="0" dirty="0" smtClean="0"/>
                        <a:t> is Acquired</a:t>
                      </a:r>
                      <a:endParaRPr lang="en-US" sz="1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Materials</a:t>
                      </a:r>
                      <a:r>
                        <a:rPr lang="en-US" sz="1200" baseline="0" dirty="0" smtClean="0"/>
                        <a:t> used to Acquire Knowledge</a:t>
                      </a:r>
                      <a:endParaRPr lang="en-US" sz="1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Evidence of Knowledge</a:t>
                      </a:r>
                      <a:endParaRPr lang="en-US" sz="1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8068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NEW</a:t>
                      </a:r>
                      <a:r>
                        <a:rPr lang="en-US" sz="1050" b="1" baseline="0" dirty="0" smtClean="0"/>
                        <a:t> CULTURE</a:t>
                      </a:r>
                      <a:endParaRPr lang="en-US" sz="1050" b="1" dirty="0"/>
                    </a:p>
                  </a:txBody>
                  <a:tcPr vert="vert27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SzPct val="79000"/>
                        <a:buFont typeface="Arial" pitchFamily="34" charset="0"/>
                        <a:buChar char="•"/>
                      </a:pPr>
                      <a:r>
                        <a:rPr lang="en-US" sz="1200" dirty="0" smtClean="0"/>
                        <a:t>I can</a:t>
                      </a:r>
                      <a:r>
                        <a:rPr lang="en-US" sz="1200" baseline="0" dirty="0" smtClean="0"/>
                        <a:t> read and organize facts about daily life, customs, and expression of another culture using texts, videos, artifacts, and conversations.</a:t>
                      </a:r>
                    </a:p>
                  </a:txBody>
                  <a:tcPr marR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SzPct val="79000"/>
                        <a:buFont typeface="Arial" pitchFamily="34" charset="0"/>
                        <a:buChar char="•"/>
                      </a:pPr>
                      <a:r>
                        <a:rPr lang="en-US" sz="1200" dirty="0" smtClean="0"/>
                        <a:t>What is daily life, customs, and expressions like in another country?</a:t>
                      </a:r>
                      <a:endParaRPr lang="en-US" sz="1200" dirty="0"/>
                    </a:p>
                  </a:txBody>
                  <a:tcPr marR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SzPct val="79000"/>
                        <a:buFont typeface="Arial" pitchFamily="34" charset="0"/>
                        <a:buChar char="•"/>
                      </a:pPr>
                      <a:r>
                        <a:rPr lang="en-US" sz="1200" dirty="0" smtClean="0"/>
                        <a:t>We research</a:t>
                      </a:r>
                      <a:r>
                        <a:rPr lang="en-US" sz="1200" baseline="0" dirty="0" smtClean="0"/>
                        <a:t> about another culture (</a:t>
                      </a:r>
                      <a:r>
                        <a:rPr lang="en-US" sz="1200" b="1" baseline="0" dirty="0" smtClean="0">
                          <a:solidFill>
                            <a:srgbClr val="FF0000"/>
                          </a:solidFill>
                        </a:rPr>
                        <a:t>daily life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="1" baseline="0" dirty="0" smtClean="0">
                          <a:solidFill>
                            <a:srgbClr val="7030A0"/>
                          </a:solidFill>
                        </a:rPr>
                        <a:t>customs</a:t>
                      </a:r>
                      <a:r>
                        <a:rPr lang="en-US" sz="1200" baseline="0" dirty="0" smtClean="0"/>
                        <a:t>, and </a:t>
                      </a:r>
                      <a:r>
                        <a:rPr lang="en-US" sz="1200" b="1" baseline="0" dirty="0" smtClean="0">
                          <a:solidFill>
                            <a:srgbClr val="0000FF"/>
                          </a:solidFill>
                        </a:rPr>
                        <a:t>expression</a:t>
                      </a:r>
                      <a:r>
                        <a:rPr lang="en-US" sz="1200" baseline="0" dirty="0" smtClean="0"/>
                        <a:t>) in small groups (each group assigned a different culture).</a:t>
                      </a:r>
                      <a:endParaRPr lang="en-US" sz="1200" dirty="0"/>
                    </a:p>
                  </a:txBody>
                  <a:tcPr marR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SzPct val="79000"/>
                        <a:buFont typeface="Arial" pitchFamily="34" charset="0"/>
                        <a:buChar char="•"/>
                      </a:pPr>
                      <a:r>
                        <a:rPr lang="en-US" sz="1200" dirty="0" smtClean="0"/>
                        <a:t>Artifacts</a:t>
                      </a:r>
                      <a:r>
                        <a:rPr lang="en-US" sz="1200" baseline="0" dirty="0" smtClean="0"/>
                        <a:t> from the country</a:t>
                      </a:r>
                    </a:p>
                    <a:p>
                      <a:pPr marL="171450" indent="-171450">
                        <a:buSzPct val="79000"/>
                        <a:buFont typeface="Arial" pitchFamily="34" charset="0"/>
                        <a:buChar char="•"/>
                      </a:pPr>
                      <a:r>
                        <a:rPr lang="en-US" sz="1200" baseline="0" dirty="0" smtClean="0"/>
                        <a:t>Nonfiction texts from the country</a:t>
                      </a:r>
                    </a:p>
                    <a:p>
                      <a:pPr marL="171450" indent="-171450">
                        <a:buSzPct val="79000"/>
                        <a:buFont typeface="Arial" pitchFamily="34" charset="0"/>
                        <a:buChar char="•"/>
                      </a:pPr>
                      <a:r>
                        <a:rPr lang="en-US" sz="1200" baseline="0" dirty="0" smtClean="0"/>
                        <a:t>Videos from the country</a:t>
                      </a:r>
                      <a:endParaRPr lang="en-US" sz="1200" dirty="0"/>
                    </a:p>
                  </a:txBody>
                  <a:tcPr marR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9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dirty="0" smtClean="0"/>
                        <a:t>Students fill out the </a:t>
                      </a:r>
                      <a:r>
                        <a:rPr lang="en-US" sz="1200" b="1" dirty="0" smtClean="0"/>
                        <a:t>Daily Life, Customs/Expression</a:t>
                      </a:r>
                      <a:r>
                        <a:rPr lang="en-US" sz="1200" b="1" baseline="0" dirty="0" smtClean="0"/>
                        <a:t> graphic organizers </a:t>
                      </a:r>
                      <a:r>
                        <a:rPr lang="en-US" sz="1200" baseline="0" dirty="0" smtClean="0"/>
                        <a:t>in groups</a:t>
                      </a:r>
                      <a:endParaRPr lang="en-US" sz="1200" dirty="0" smtClean="0"/>
                    </a:p>
                    <a:p>
                      <a:pPr marL="171450" indent="-171450">
                        <a:buSzPct val="79000"/>
                        <a:buFont typeface="Arial" pitchFamily="34" charset="0"/>
                        <a:buChar char="•"/>
                      </a:pPr>
                      <a:endParaRPr lang="en-US" sz="1200" dirty="0"/>
                    </a:p>
                  </a:txBody>
                  <a:tcPr marR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2905">
                <a:tc rowSpan="2"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AMERICAN &amp; NEW CULTURE</a:t>
                      </a:r>
                      <a:endParaRPr lang="en-US" sz="1050" b="1" dirty="0"/>
                    </a:p>
                  </a:txBody>
                  <a:tcPr vert="vert27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71450" indent="-171450">
                        <a:buSzPct val="79000"/>
                        <a:buFont typeface="Arial" pitchFamily="34" charset="0"/>
                        <a:buChar char="•"/>
                      </a:pPr>
                      <a:r>
                        <a:rPr lang="en-US" sz="1200" dirty="0" smtClean="0"/>
                        <a:t>I can compare/contrast daily life, customs, and expression</a:t>
                      </a:r>
                      <a:r>
                        <a:rPr lang="en-US" sz="1200" baseline="0" dirty="0" smtClean="0"/>
                        <a:t> of American culture and another culture.</a:t>
                      </a:r>
                      <a:endParaRPr lang="en-US" sz="1200" dirty="0"/>
                    </a:p>
                  </a:txBody>
                  <a:tcPr marR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171450" indent="-171450">
                        <a:buSzPct val="79000"/>
                        <a:buFont typeface="Arial" pitchFamily="34" charset="0"/>
                        <a:buChar char="•"/>
                      </a:pPr>
                      <a:r>
                        <a:rPr lang="en-US" sz="1200" dirty="0" smtClean="0"/>
                        <a:t>How are American and another cultures’ daily lives different? How are they the same?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9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dirty="0" smtClean="0"/>
                        <a:t>How are American and another</a:t>
                      </a:r>
                      <a:r>
                        <a:rPr lang="en-US" sz="1200" baseline="0" dirty="0" smtClean="0"/>
                        <a:t> cultures’</a:t>
                      </a:r>
                      <a:r>
                        <a:rPr lang="en-US" sz="1200" dirty="0" smtClean="0"/>
                        <a:t> customs different? How are they the same?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9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dirty="0" smtClean="0"/>
                        <a:t>How are American and another cultures’ expressions different? How are they the same?</a:t>
                      </a:r>
                    </a:p>
                  </a:txBody>
                  <a:tcPr marR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SzPct val="79000"/>
                        <a:buFont typeface="Arial" pitchFamily="34" charset="0"/>
                        <a:buChar char="•"/>
                      </a:pPr>
                      <a:r>
                        <a:rPr lang="en-US" sz="1200" dirty="0" smtClean="0"/>
                        <a:t>We do</a:t>
                      </a:r>
                      <a:r>
                        <a:rPr lang="en-US" sz="1200" baseline="0" dirty="0" smtClean="0"/>
                        <a:t> a compare/contrast of America and the assigned culture) in small groups.</a:t>
                      </a:r>
                      <a:endParaRPr lang="en-US" sz="1200" dirty="0"/>
                    </a:p>
                  </a:txBody>
                  <a:tcPr marR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171450" indent="-171450">
                        <a:buSzPct val="79000"/>
                        <a:buFont typeface="Arial" pitchFamily="34" charset="0"/>
                        <a:buChar char="•"/>
                      </a:pPr>
                      <a:r>
                        <a:rPr lang="en-US" sz="1200" b="1" dirty="0" smtClean="0"/>
                        <a:t>Compare/Contrast</a:t>
                      </a:r>
                      <a:r>
                        <a:rPr lang="en-US" sz="1200" b="1" baseline="0" dirty="0" smtClean="0"/>
                        <a:t> Organizer</a:t>
                      </a:r>
                      <a:endParaRPr lang="en-US" sz="1200" b="1" dirty="0"/>
                    </a:p>
                  </a:txBody>
                  <a:tcPr marR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9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dirty="0" smtClean="0"/>
                        <a:t>Students add items to</a:t>
                      </a:r>
                      <a:r>
                        <a:rPr lang="en-US" sz="1200" baseline="0" dirty="0" smtClean="0"/>
                        <a:t> our </a:t>
                      </a:r>
                      <a:r>
                        <a:rPr lang="en-US" sz="1200" b="1" baseline="0" dirty="0" smtClean="0"/>
                        <a:t>Compare/Contrast graphic Organizer</a:t>
                      </a:r>
                      <a:endParaRPr lang="en-US" sz="1200" b="1" dirty="0" smtClean="0"/>
                    </a:p>
                    <a:p>
                      <a:pPr marL="171450" indent="-171450">
                        <a:buSzPct val="79000"/>
                        <a:buFont typeface="Arial" pitchFamily="34" charset="0"/>
                        <a:buChar char="•"/>
                      </a:pPr>
                      <a:endParaRPr lang="en-US" sz="1200" dirty="0"/>
                    </a:p>
                  </a:txBody>
                  <a:tcPr marR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2537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171450" indent="-171450">
                        <a:buSzPct val="79000"/>
                        <a:buFont typeface="Arial" pitchFamily="34" charset="0"/>
                        <a:buChar char="•"/>
                      </a:pPr>
                      <a:endParaRPr lang="en-US" sz="1200" dirty="0"/>
                    </a:p>
                  </a:txBody>
                  <a:tcPr marL="0" marR="0"/>
                </a:tc>
                <a:tc vMerge="1">
                  <a:txBody>
                    <a:bodyPr/>
                    <a:lstStyle/>
                    <a:p>
                      <a:pPr marL="171450" indent="-171450">
                        <a:buSzPct val="79000"/>
                        <a:buFont typeface="Arial" pitchFamily="34" charset="0"/>
                        <a:buChar char="•"/>
                      </a:pPr>
                      <a:endParaRPr 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171450" indent="-171450">
                        <a:buSzPct val="79000"/>
                        <a:buFont typeface="Arial" pitchFamily="34" charset="0"/>
                        <a:buChar char="•"/>
                      </a:pPr>
                      <a:r>
                        <a:rPr lang="en-US" sz="1200" dirty="0" smtClean="0"/>
                        <a:t>We share our compare</a:t>
                      </a:r>
                      <a:r>
                        <a:rPr lang="en-US" sz="1200" baseline="0" dirty="0" smtClean="0"/>
                        <a:t>/contrasts together as a whole group.</a:t>
                      </a:r>
                      <a:endParaRPr lang="en-US" sz="1200" dirty="0"/>
                    </a:p>
                  </a:txBody>
                  <a:tcPr marR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285750" indent="-285750">
                        <a:buSzPct val="79000"/>
                        <a:buFont typeface="Arial" pitchFamily="34" charset="0"/>
                        <a:buChar char="•"/>
                      </a:pPr>
                      <a:endParaRPr lang="en-US" sz="1200" dirty="0"/>
                    </a:p>
                  </a:txBody>
                  <a:tcPr marL="0" marR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SzPct val="79000"/>
                        <a:buFont typeface="Arial" pitchFamily="34" charset="0"/>
                        <a:buChar char="•"/>
                      </a:pPr>
                      <a:r>
                        <a:rPr lang="en-US" sz="1200" dirty="0" smtClean="0"/>
                        <a:t>Students present their research</a:t>
                      </a:r>
                      <a:r>
                        <a:rPr lang="en-US" sz="1200" baseline="0" dirty="0" smtClean="0"/>
                        <a:t> to the class and other groups</a:t>
                      </a:r>
                      <a:endParaRPr lang="en-US" sz="1200" dirty="0"/>
                    </a:p>
                  </a:txBody>
                  <a:tcPr marR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3014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CULTURE</a:t>
                      </a:r>
                      <a:endParaRPr lang="en-US" sz="1050" b="1" dirty="0"/>
                    </a:p>
                  </a:txBody>
                  <a:tcPr vert="vert27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SzPct val="79000"/>
                        <a:buFont typeface="Arial" pitchFamily="34" charset="0"/>
                        <a:buChar char="•"/>
                      </a:pPr>
                      <a:r>
                        <a:rPr lang="en-US" sz="1200" dirty="0" smtClean="0"/>
                        <a:t>I can use the research</a:t>
                      </a:r>
                      <a:r>
                        <a:rPr lang="en-US" sz="1200" baseline="0" dirty="0" smtClean="0"/>
                        <a:t> that I have collected on China, America and another country to discuss and write about how cultures are the same and different.</a:t>
                      </a:r>
                    </a:p>
                    <a:p>
                      <a:pPr marL="171450" indent="-171450">
                        <a:buSzPct val="79000"/>
                        <a:buFont typeface="Arial" pitchFamily="34" charset="0"/>
                        <a:buChar char="•"/>
                      </a:pPr>
                      <a:r>
                        <a:rPr lang="en-US" sz="1200" baseline="0" dirty="0" smtClean="0"/>
                        <a:t>I can explain what culture is and how it helps people understand each other.</a:t>
                      </a:r>
                      <a:endParaRPr lang="en-US" sz="1200" dirty="0"/>
                    </a:p>
                  </a:txBody>
                  <a:tcPr marR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SzPct val="79000"/>
                        <a:buFont typeface="Arial" pitchFamily="34" charset="0"/>
                        <a:buChar char="•"/>
                      </a:pPr>
                      <a:r>
                        <a:rPr lang="en-US" sz="1200" dirty="0" smtClean="0"/>
                        <a:t>How does learning about someone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elses</a:t>
                      </a:r>
                      <a:r>
                        <a:rPr lang="en-US" sz="1200" baseline="0" dirty="0" smtClean="0"/>
                        <a:t>’ culture help us to communicate and live with each other?</a:t>
                      </a:r>
                    </a:p>
                    <a:p>
                      <a:pPr marL="171450" indent="-171450">
                        <a:buSzPct val="79000"/>
                        <a:buFont typeface="Arial" pitchFamily="34" charset="0"/>
                        <a:buChar char="•"/>
                      </a:pPr>
                      <a:r>
                        <a:rPr lang="en-US" sz="1200" baseline="0" dirty="0" smtClean="0"/>
                        <a:t>What makes our cultures different?</a:t>
                      </a:r>
                    </a:p>
                    <a:p>
                      <a:pPr marL="171450" indent="-171450">
                        <a:buSzPct val="79000"/>
                        <a:buFont typeface="Arial" pitchFamily="34" charset="0"/>
                        <a:buChar char="•"/>
                      </a:pPr>
                      <a:r>
                        <a:rPr lang="en-US" sz="1200" baseline="0" dirty="0" smtClean="0"/>
                        <a:t>What makes our cultures the same?</a:t>
                      </a:r>
                      <a:endParaRPr lang="en-US" sz="1200" dirty="0"/>
                    </a:p>
                  </a:txBody>
                  <a:tcPr marR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SzPct val="79000"/>
                        <a:buFont typeface="Arial" pitchFamily="34" charset="0"/>
                        <a:buChar char="•"/>
                      </a:pPr>
                      <a:r>
                        <a:rPr lang="en-US" sz="1200" dirty="0" smtClean="0"/>
                        <a:t>We write a</a:t>
                      </a:r>
                      <a:r>
                        <a:rPr lang="en-US" sz="1200" baseline="0" dirty="0" smtClean="0"/>
                        <a:t> reflection about culture and its impact on our lives by ourselves.</a:t>
                      </a:r>
                      <a:endParaRPr lang="en-US" sz="1200" dirty="0"/>
                    </a:p>
                  </a:txBody>
                  <a:tcPr marR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SzPct val="79000"/>
                        <a:buFont typeface="Arial" pitchFamily="34" charset="0"/>
                        <a:buChar char="•"/>
                      </a:pPr>
                      <a:r>
                        <a:rPr lang="en-US" sz="1200" b="1" dirty="0" smtClean="0"/>
                        <a:t>Comparing Cultures Graphic Organizer</a:t>
                      </a:r>
                      <a:endParaRPr lang="en-US" sz="1200" b="1" dirty="0"/>
                    </a:p>
                  </a:txBody>
                  <a:tcPr marR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9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b="0" dirty="0" smtClean="0"/>
                        <a:t>Students create a writing that answers</a:t>
                      </a:r>
                      <a:r>
                        <a:rPr lang="en-US" sz="1200" b="0" baseline="0" dirty="0" smtClean="0"/>
                        <a:t> the guiding questions</a:t>
                      </a:r>
                      <a:endParaRPr lang="en-US" sz="1200" b="0" dirty="0" smtClean="0"/>
                    </a:p>
                    <a:p>
                      <a:pPr marL="171450" indent="-171450">
                        <a:buSzPct val="79000"/>
                        <a:buFont typeface="Arial" pitchFamily="34" charset="0"/>
                        <a:buChar char="•"/>
                      </a:pPr>
                      <a:endParaRPr lang="en-US" sz="1200" dirty="0"/>
                    </a:p>
                  </a:txBody>
                  <a:tcPr marR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146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278673"/>
              </p:ext>
            </p:extLst>
          </p:nvPr>
        </p:nvGraphicFramePr>
        <p:xfrm>
          <a:off x="304800" y="1981201"/>
          <a:ext cx="8534400" cy="39481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44800"/>
                <a:gridCol w="2844800"/>
                <a:gridCol w="2844800"/>
              </a:tblGrid>
              <a:tr h="685799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latin typeface="Aharoni" pitchFamily="2" charset="-79"/>
                          <a:cs typeface="Aharoni" pitchFamily="2" charset="-79"/>
                        </a:rPr>
                        <a:t>Daily Life</a:t>
                      </a:r>
                      <a:endParaRPr lang="en-US" sz="3600" b="1" dirty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anchor="ctr" anchorCtr="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latin typeface="Aharoni" pitchFamily="2" charset="-79"/>
                          <a:cs typeface="Aharoni" pitchFamily="2" charset="-79"/>
                        </a:rPr>
                        <a:t>Customs</a:t>
                      </a:r>
                      <a:endParaRPr lang="en-US" sz="3600" b="1" dirty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anchor="ctr" anchorCtr="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45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latin typeface="Aharoni" pitchFamily="2" charset="-79"/>
                          <a:cs typeface="Aharoni" pitchFamily="2" charset="-79"/>
                        </a:rPr>
                        <a:t>Expression</a:t>
                      </a:r>
                      <a:endParaRPr lang="en-US" sz="3600" b="1" dirty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anchor="ctr" anchorCtr="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47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Family</a:t>
                      </a:r>
                      <a:endParaRPr lang="en-US" sz="2000" b="1" dirty="0"/>
                    </a:p>
                  </a:txBody>
                  <a:tcPr anchor="ctr" anchorCtr="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Holidays/ Celebrations</a:t>
                      </a:r>
                      <a:endParaRPr lang="en-US" sz="2000" b="1" dirty="0"/>
                    </a:p>
                  </a:txBody>
                  <a:tcPr anchor="ctr" anchorCtr="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45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Language</a:t>
                      </a:r>
                      <a:endParaRPr lang="en-US" sz="2000" b="1" dirty="0"/>
                    </a:p>
                  </a:txBody>
                  <a:tcPr anchor="ctr" anchorCtr="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47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School</a:t>
                      </a:r>
                      <a:endParaRPr lang="en-US" sz="2000" b="1" dirty="0"/>
                    </a:p>
                  </a:txBody>
                  <a:tcPr anchor="ctr" anchorCtr="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Wonders</a:t>
                      </a:r>
                      <a:endParaRPr lang="en-US" sz="2000" b="1" dirty="0"/>
                    </a:p>
                  </a:txBody>
                  <a:tcPr anchor="ctr" anchorCtr="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45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Art</a:t>
                      </a:r>
                    </a:p>
                  </a:txBody>
                  <a:tcPr anchor="ctr" anchorCtr="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47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Food</a:t>
                      </a:r>
                      <a:endParaRPr lang="en-US" sz="2000" b="1" dirty="0"/>
                    </a:p>
                  </a:txBody>
                  <a:tcPr anchor="ctr" anchorCtr="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Beliefs</a:t>
                      </a:r>
                      <a:endParaRPr lang="en-US" sz="2000" b="1" dirty="0"/>
                    </a:p>
                  </a:txBody>
                  <a:tcPr anchor="ctr" anchorCtr="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45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Music</a:t>
                      </a:r>
                      <a:r>
                        <a:rPr lang="en-US" sz="2000" b="1" baseline="0" dirty="0" smtClean="0"/>
                        <a:t>/Dance</a:t>
                      </a:r>
                      <a:endParaRPr lang="en-US" sz="2000" b="1" dirty="0" smtClean="0"/>
                    </a:p>
                  </a:txBody>
                  <a:tcPr anchor="ctr" anchorCtr="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47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Entertainment</a:t>
                      </a:r>
                      <a:endParaRPr lang="en-US" sz="2000" b="1" dirty="0"/>
                    </a:p>
                  </a:txBody>
                  <a:tcPr anchor="ctr" anchorCtr="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anchor="ctr" anchorCtr="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anchor="ctr" anchorCtr="1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5247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Clothing</a:t>
                      </a:r>
                      <a:endParaRPr lang="en-US" sz="2000" b="1" dirty="0"/>
                    </a:p>
                  </a:txBody>
                  <a:tcPr anchor="ctr" anchorCtr="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anchor="ctr" anchorCtr="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anchor="ctr" anchorCtr="1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Down Arrow 2"/>
          <p:cNvSpPr/>
          <p:nvPr/>
        </p:nvSpPr>
        <p:spPr>
          <a:xfrm rot="3251317">
            <a:off x="1736282" y="752591"/>
            <a:ext cx="489837" cy="1447800"/>
          </a:xfrm>
          <a:prstGeom prst="downArrow">
            <a:avLst>
              <a:gd name="adj1" fmla="val 50000"/>
              <a:gd name="adj2" fmla="val 110000"/>
            </a:avLst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 rot="18337295">
            <a:off x="7039373" y="751118"/>
            <a:ext cx="489837" cy="1447800"/>
          </a:xfrm>
          <a:prstGeom prst="downArrow">
            <a:avLst>
              <a:gd name="adj1" fmla="val 50000"/>
              <a:gd name="adj2" fmla="val 110000"/>
            </a:avLst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4423131" y="1133490"/>
            <a:ext cx="489837" cy="781020"/>
          </a:xfrm>
          <a:prstGeom prst="downArrow">
            <a:avLst>
              <a:gd name="adj1" fmla="val 50000"/>
              <a:gd name="adj2" fmla="val 60998"/>
            </a:avLst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057400" y="-45660"/>
            <a:ext cx="5221301" cy="1569660"/>
            <a:chOff x="2133600" y="-240030"/>
            <a:chExt cx="5221301" cy="1569660"/>
          </a:xfrm>
        </p:grpSpPr>
        <p:sp>
          <p:nvSpPr>
            <p:cNvPr id="5" name="TextBox 4"/>
            <p:cNvSpPr txBox="1"/>
            <p:nvPr/>
          </p:nvSpPr>
          <p:spPr>
            <a:xfrm>
              <a:off x="2133600" y="-240030"/>
              <a:ext cx="5221301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b="1" dirty="0" smtClean="0">
                  <a:ln w="152400">
                    <a:solidFill>
                      <a:schemeClr val="tx1"/>
                    </a:solidFill>
                  </a:ln>
                  <a:latin typeface="Aharoni" pitchFamily="2" charset="-79"/>
                  <a:cs typeface="Aharoni" pitchFamily="2" charset="-79"/>
                </a:rPr>
                <a:t>CULTURE</a:t>
              </a:r>
              <a:endParaRPr lang="en-US" sz="9600" b="1" dirty="0">
                <a:ln w="152400">
                  <a:solidFill>
                    <a:schemeClr val="tx1"/>
                  </a:solidFill>
                </a:ln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133600" y="-240030"/>
              <a:ext cx="5221301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b="1" dirty="0" smtClean="0">
                  <a:gradFill flip="none" rotWithShape="1">
                    <a:gsLst>
                      <a:gs pos="53000">
                        <a:srgbClr val="7030A0"/>
                      </a:gs>
                      <a:gs pos="18000">
                        <a:srgbClr val="FF0000"/>
                      </a:gs>
                      <a:gs pos="100000">
                        <a:srgbClr val="00B0F0"/>
                      </a:gs>
                    </a:gsLst>
                    <a:lin ang="0" scaled="1"/>
                    <a:tileRect/>
                  </a:gradFill>
                  <a:latin typeface="Aharoni" pitchFamily="2" charset="-79"/>
                  <a:cs typeface="Aharoni" pitchFamily="2" charset="-79"/>
                </a:rPr>
                <a:t>CULTURE</a:t>
              </a:r>
              <a:endParaRPr lang="en-US" sz="9600" b="1" dirty="0">
                <a:gradFill flip="none" rotWithShape="1">
                  <a:gsLst>
                    <a:gs pos="53000">
                      <a:srgbClr val="7030A0"/>
                    </a:gs>
                    <a:gs pos="18000">
                      <a:srgbClr val="FF0000"/>
                    </a:gs>
                    <a:gs pos="100000">
                      <a:srgbClr val="00B0F0"/>
                    </a:gs>
                  </a:gsLst>
                  <a:lin ang="0" scaled="1"/>
                  <a:tileRect/>
                </a:gradFill>
                <a:latin typeface="Aharoni" pitchFamily="2" charset="-79"/>
                <a:cs typeface="Aharoni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18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600263"/>
              </p:ext>
            </p:extLst>
          </p:nvPr>
        </p:nvGraphicFramePr>
        <p:xfrm>
          <a:off x="304800" y="914398"/>
          <a:ext cx="8534400" cy="4978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44800"/>
                <a:gridCol w="2844800"/>
                <a:gridCol w="2844800"/>
              </a:tblGrid>
              <a:tr h="10148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 smtClean="0"/>
                        <a:t>Wonders</a:t>
                      </a:r>
                    </a:p>
                  </a:txBody>
                  <a:tcPr anchor="ctr" anchorCtr="1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 smtClean="0"/>
                        <a:t>Food</a:t>
                      </a:r>
                    </a:p>
                  </a:txBody>
                  <a:tcPr anchor="ctr" anchorCtr="1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 smtClean="0"/>
                        <a:t>Family</a:t>
                      </a:r>
                    </a:p>
                  </a:txBody>
                  <a:tcPr anchor="ctr" anchorCtr="1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654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 smtClean="0"/>
                        <a:t>Language</a:t>
                      </a:r>
                    </a:p>
                  </a:txBody>
                  <a:tcPr anchor="ctr" anchorCtr="1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Holidays/ Celebrations</a:t>
                      </a:r>
                      <a:endParaRPr lang="en-US" sz="3200" b="1" dirty="0"/>
                    </a:p>
                  </a:txBody>
                  <a:tcPr anchor="ctr" anchorCtr="1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 smtClean="0"/>
                        <a:t>Daily Life</a:t>
                      </a:r>
                    </a:p>
                  </a:txBody>
                  <a:tcPr anchor="ctr" anchorCtr="1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654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baseline="0" dirty="0" smtClean="0"/>
                        <a:t>Dance</a:t>
                      </a:r>
                      <a:endParaRPr lang="en-US" sz="3200" b="1" dirty="0" smtClean="0"/>
                    </a:p>
                  </a:txBody>
                  <a:tcPr anchor="ctr" anchorCtr="1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 smtClean="0"/>
                        <a:t>School</a:t>
                      </a:r>
                    </a:p>
                  </a:txBody>
                  <a:tcPr anchor="ctr" anchorCtr="1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 smtClean="0"/>
                        <a:t>Expression</a:t>
                      </a:r>
                    </a:p>
                  </a:txBody>
                  <a:tcPr anchor="ctr" anchorCtr="1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654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 smtClean="0"/>
                        <a:t>Customs</a:t>
                      </a:r>
                    </a:p>
                  </a:txBody>
                  <a:tcPr anchor="ctr" anchorCtr="1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Beliefs</a:t>
                      </a:r>
                      <a:endParaRPr lang="en-US" sz="3200" b="1" dirty="0"/>
                    </a:p>
                  </a:txBody>
                  <a:tcPr anchor="ctr" anchorCtr="1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Music</a:t>
                      </a:r>
                      <a:endParaRPr lang="en-US" sz="3200" b="1" dirty="0"/>
                    </a:p>
                  </a:txBody>
                  <a:tcPr anchor="ctr" anchorCtr="1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6549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Entertainment</a:t>
                      </a:r>
                      <a:endParaRPr lang="en-US" sz="3200" b="1" dirty="0"/>
                    </a:p>
                  </a:txBody>
                  <a:tcPr anchor="ctr" anchorCtr="1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 smtClean="0"/>
                        <a:t>Art</a:t>
                      </a:r>
                    </a:p>
                  </a:txBody>
                  <a:tcPr anchor="ctr" anchorCtr="1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 smtClean="0"/>
                        <a:t>Clothing</a:t>
                      </a:r>
                    </a:p>
                  </a:txBody>
                  <a:tcPr anchor="ctr" anchorCtr="1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819400" y="-83641"/>
            <a:ext cx="29674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i="1" dirty="0" smtClean="0"/>
              <a:t>Culture Sort</a:t>
            </a:r>
            <a:endParaRPr lang="en-US" sz="44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8735658" y="0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C1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28917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300335"/>
            <a:ext cx="6482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haroni" pitchFamily="2" charset="-79"/>
                <a:cs typeface="Aharoni" pitchFamily="2" charset="-79"/>
              </a:rPr>
              <a:t>Exploring AMERICAN Culture: The Daily Life</a:t>
            </a:r>
            <a:endParaRPr lang="en-US" sz="2400" b="1" dirty="0">
              <a:latin typeface="Aharoni" pitchFamily="2" charset="-79"/>
              <a:cs typeface="Aharoni" pitchFamily="2" charset="-79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576765"/>
              </p:ext>
            </p:extLst>
          </p:nvPr>
        </p:nvGraphicFramePr>
        <p:xfrm>
          <a:off x="152400" y="762000"/>
          <a:ext cx="8686800" cy="6019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4218"/>
                <a:gridCol w="8072582"/>
              </a:tblGrid>
              <a:tr h="120396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Family</a:t>
                      </a:r>
                      <a:endParaRPr lang="en-US" sz="1400" b="1" dirty="0"/>
                    </a:p>
                  </a:txBody>
                  <a:tcPr vert="vert270" anchor="ctr" anchorCtr="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sz="1200" baseline="0" dirty="0" smtClean="0"/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0396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School</a:t>
                      </a:r>
                      <a:endParaRPr lang="en-US" sz="1400" b="1" dirty="0"/>
                    </a:p>
                  </a:txBody>
                  <a:tcPr vert="vert270" anchor="ctr" anchorCtr="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sz="1200" baseline="0" dirty="0" smtClean="0"/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0396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Food</a:t>
                      </a:r>
                      <a:endParaRPr lang="en-US" sz="1400" b="1" dirty="0"/>
                    </a:p>
                  </a:txBody>
                  <a:tcPr vert="vert270" anchor="ctr" anchorCtr="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endParaRPr lang="en-US" sz="1200" b="1" dirty="0"/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0396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Entertainment</a:t>
                      </a:r>
                      <a:endParaRPr lang="en-US" sz="1400" b="1" dirty="0"/>
                    </a:p>
                  </a:txBody>
                  <a:tcPr vert="vert270" anchor="ctr" anchorCtr="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sz="1200" b="0" baseline="0" dirty="0" smtClean="0"/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0396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Clothing</a:t>
                      </a:r>
                      <a:endParaRPr lang="en-US" sz="1400" b="1" dirty="0"/>
                    </a:p>
                  </a:txBody>
                  <a:tcPr vert="vert270" anchor="ctr" anchorCtr="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endParaRPr lang="en-US" sz="1200" b="0" dirty="0"/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686800" y="11668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/>
              <a:t>C2</a:t>
            </a:r>
            <a:endParaRPr lang="en-US" sz="1200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2013749" y="0"/>
            <a:ext cx="53014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Using the Daily Life questions sheet, fill in this graphic organizer with facts about America.</a:t>
            </a:r>
            <a:endParaRPr lang="en-US" sz="1100" i="1" dirty="0"/>
          </a:p>
        </p:txBody>
      </p:sp>
    </p:spTree>
    <p:extLst>
      <p:ext uri="{BB962C8B-B14F-4D97-AF65-F5344CB8AC3E}">
        <p14:creationId xmlns:p14="http://schemas.microsoft.com/office/powerpoint/2010/main" val="266691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7258"/>
              </p:ext>
            </p:extLst>
          </p:nvPr>
        </p:nvGraphicFramePr>
        <p:xfrm>
          <a:off x="152400" y="685801"/>
          <a:ext cx="8839199" cy="579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9969"/>
                <a:gridCol w="3927231"/>
                <a:gridCol w="304800"/>
                <a:gridCol w="4267199"/>
              </a:tblGrid>
              <a:tr h="424832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EXPRESSION</a:t>
                      </a:r>
                      <a:endParaRPr lang="en-US" sz="2000" b="1" dirty="0"/>
                    </a:p>
                  </a:txBody>
                  <a:tcPr anchor="ctr" anchorCtr="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anchor="ctr" anchorCtr="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800" b="1" baseline="0" dirty="0" smtClean="0"/>
                        <a:t>CUSTOMS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sz="1200" baseline="0" dirty="0" smtClean="0"/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373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Language</a:t>
                      </a:r>
                      <a:endParaRPr lang="en-US" sz="1400" b="1" dirty="0"/>
                    </a:p>
                  </a:txBody>
                  <a:tcPr vert="vert270" anchor="ctr" anchorCtr="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1200" b="0" baseline="0" dirty="0" smtClean="0"/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Holidays and Celebrations</a:t>
                      </a:r>
                    </a:p>
                  </a:txBody>
                  <a:tcPr vert="vert270" anchor="ctr" anchorCtr="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sz="1200" baseline="0" dirty="0" smtClean="0"/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002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Art</a:t>
                      </a:r>
                      <a:endParaRPr lang="en-US" sz="1400" b="1" dirty="0"/>
                    </a:p>
                  </a:txBody>
                  <a:tcPr vert="vert270" anchor="ctr" anchorCtr="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endParaRPr lang="en-US" sz="1200" b="0" dirty="0" smtClean="0"/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itchFamily="34" charset="0"/>
                        <a:buNone/>
                      </a:pPr>
                      <a:r>
                        <a:rPr lang="en-US" sz="1400" b="1" dirty="0" smtClean="0"/>
                        <a:t>Wonders</a:t>
                      </a:r>
                      <a:endParaRPr lang="en-US" sz="1400" b="1" dirty="0"/>
                    </a:p>
                  </a:txBody>
                  <a:tcPr vert="vert270" anchor="ctr" anchorCtr="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endParaRPr lang="en-US" sz="1200" b="0" dirty="0"/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88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Music/Dance</a:t>
                      </a:r>
                      <a:endParaRPr lang="en-US" sz="1400" b="1" dirty="0"/>
                    </a:p>
                  </a:txBody>
                  <a:tcPr vert="vert270" anchor="ctr" anchorCtr="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endParaRPr lang="en-US" sz="1200" b="0" dirty="0" smtClean="0"/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Beliefs</a:t>
                      </a:r>
                      <a:endParaRPr lang="en-US" sz="1200" b="1" dirty="0"/>
                    </a:p>
                  </a:txBody>
                  <a:tcPr vert="vert270" anchor="ctr" anchorCtr="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sz="1200" b="0" baseline="0" dirty="0" smtClean="0"/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724436" y="-76200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/>
              <a:t>C3</a:t>
            </a:r>
            <a:endParaRPr lang="en-US" sz="1200" b="1" i="1" dirty="0"/>
          </a:p>
        </p:txBody>
      </p:sp>
      <p:sp>
        <p:nvSpPr>
          <p:cNvPr id="2" name="TextBox 1"/>
          <p:cNvSpPr txBox="1"/>
          <p:nvPr/>
        </p:nvSpPr>
        <p:spPr>
          <a:xfrm>
            <a:off x="1635554" y="76200"/>
            <a:ext cx="58320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Using the Expression and Customs Questions, fill in this graphic organizer with facts about America.</a:t>
            </a:r>
            <a:endParaRPr lang="en-US" sz="11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300335"/>
            <a:ext cx="8053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haroni" pitchFamily="2" charset="-79"/>
                <a:cs typeface="Aharoni" pitchFamily="2" charset="-79"/>
              </a:rPr>
              <a:t>Exploring AMERICAN Culture: Expression and Customs</a:t>
            </a:r>
            <a:endParaRPr lang="en-US" sz="2400" b="1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4046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1821" y="257145"/>
            <a:ext cx="6330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haroni" pitchFamily="2" charset="-79"/>
                <a:cs typeface="Aharoni" pitchFamily="2" charset="-79"/>
              </a:rPr>
              <a:t>Exploring </a:t>
            </a:r>
            <a:r>
              <a:rPr lang="en-US" sz="2800" b="1" dirty="0" smtClean="0">
                <a:latin typeface="Aharoni" pitchFamily="2" charset="-79"/>
                <a:cs typeface="Aharoni" pitchFamily="2" charset="-79"/>
              </a:rPr>
              <a:t>CHINESE</a:t>
            </a:r>
            <a:r>
              <a:rPr lang="en-US" sz="2400" b="1" dirty="0" smtClean="0">
                <a:latin typeface="Aharoni" pitchFamily="2" charset="-79"/>
                <a:cs typeface="Aharoni" pitchFamily="2" charset="-79"/>
              </a:rPr>
              <a:t> Culture: The Daily Life</a:t>
            </a:r>
            <a:endParaRPr lang="en-US" sz="2400" b="1" dirty="0">
              <a:latin typeface="Aharoni" pitchFamily="2" charset="-79"/>
              <a:cs typeface="Aharoni" pitchFamily="2" charset="-79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750739"/>
              </p:ext>
            </p:extLst>
          </p:nvPr>
        </p:nvGraphicFramePr>
        <p:xfrm>
          <a:off x="152400" y="762000"/>
          <a:ext cx="8686800" cy="6019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4218"/>
                <a:gridCol w="8072582"/>
              </a:tblGrid>
              <a:tr h="120396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Family</a:t>
                      </a:r>
                      <a:endParaRPr lang="en-US" sz="1400" b="1" dirty="0"/>
                    </a:p>
                  </a:txBody>
                  <a:tcPr vert="vert270" anchor="ctr" anchorCtr="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sz="1200" baseline="0" dirty="0" smtClean="0"/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0396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School</a:t>
                      </a:r>
                      <a:endParaRPr lang="en-US" sz="1400" b="1" dirty="0"/>
                    </a:p>
                  </a:txBody>
                  <a:tcPr vert="vert270" anchor="ctr" anchorCtr="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sz="1200" baseline="0" dirty="0" smtClean="0"/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0396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Food</a:t>
                      </a:r>
                      <a:endParaRPr lang="en-US" sz="1400" b="1" dirty="0"/>
                    </a:p>
                  </a:txBody>
                  <a:tcPr vert="vert270" anchor="ctr" anchorCtr="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endParaRPr lang="en-US" sz="1200" b="1" dirty="0"/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0396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Entertainment</a:t>
                      </a:r>
                      <a:endParaRPr lang="en-US" sz="1400" b="1" dirty="0"/>
                    </a:p>
                  </a:txBody>
                  <a:tcPr vert="vert270" anchor="ctr" anchorCtr="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sz="1200" b="0" baseline="0" dirty="0" smtClean="0"/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0396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Clothing</a:t>
                      </a:r>
                      <a:endParaRPr lang="en-US" sz="1400" b="1" dirty="0"/>
                    </a:p>
                  </a:txBody>
                  <a:tcPr vert="vert270" anchor="ctr" anchorCtr="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endParaRPr lang="en-US" sz="1200" b="0" dirty="0"/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686800" y="11668"/>
            <a:ext cx="330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/>
              <a:t>C4</a:t>
            </a:r>
            <a:endParaRPr lang="en-US" sz="1100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2013749" y="0"/>
            <a:ext cx="53014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Using the Daily Life questions sheet, fill in this graphic organizer with facts about America.</a:t>
            </a:r>
            <a:endParaRPr lang="en-US" sz="1100" i="1" dirty="0"/>
          </a:p>
        </p:txBody>
      </p:sp>
    </p:spTree>
    <p:extLst>
      <p:ext uri="{BB962C8B-B14F-4D97-AF65-F5344CB8AC3E}">
        <p14:creationId xmlns:p14="http://schemas.microsoft.com/office/powerpoint/2010/main" val="11111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1524</Words>
  <Application>Microsoft Office PowerPoint</Application>
  <PresentationFormat>On-screen Show (4:3)</PresentationFormat>
  <Paragraphs>255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Jeromie</dc:creator>
  <cp:lastModifiedBy>Jeromie</cp:lastModifiedBy>
  <cp:revision>69</cp:revision>
  <dcterms:created xsi:type="dcterms:W3CDTF">2014-05-13T14:44:21Z</dcterms:created>
  <dcterms:modified xsi:type="dcterms:W3CDTF">2014-07-26T15:34:14Z</dcterms:modified>
</cp:coreProperties>
</file>