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8" r:id="rId5"/>
    <p:sldId id="267" r:id="rId6"/>
    <p:sldId id="268" r:id="rId7"/>
    <p:sldId id="269" r:id="rId8"/>
  </p:sldIdLst>
  <p:sldSz cx="6858000" cy="9144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6BD3"/>
    <a:srgbClr val="FF66CC"/>
    <a:srgbClr val="66FFCC"/>
    <a:srgbClr val="D3A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2004" y="-72"/>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484DB-32FE-4C15-BDE3-1737AE12A941}"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50009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84DB-32FE-4C15-BDE3-1737AE12A941}"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86295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84DB-32FE-4C15-BDE3-1737AE12A941}"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263153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484DB-32FE-4C15-BDE3-1737AE12A941}"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389354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484DB-32FE-4C15-BDE3-1737AE12A941}"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347279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484DB-32FE-4C15-BDE3-1737AE12A941}"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356245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484DB-32FE-4C15-BDE3-1737AE12A941}"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337005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484DB-32FE-4C15-BDE3-1737AE12A941}"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398684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484DB-32FE-4C15-BDE3-1737AE12A941}"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85744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484DB-32FE-4C15-BDE3-1737AE12A941}"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117036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484DB-32FE-4C15-BDE3-1737AE12A941}"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1E7B9-0AA6-4B18-BBC9-DA7511C77C4E}" type="slidenum">
              <a:rPr lang="en-US" smtClean="0"/>
              <a:t>‹#›</a:t>
            </a:fld>
            <a:endParaRPr lang="en-US"/>
          </a:p>
        </p:txBody>
      </p:sp>
    </p:spTree>
    <p:extLst>
      <p:ext uri="{BB962C8B-B14F-4D97-AF65-F5344CB8AC3E}">
        <p14:creationId xmlns:p14="http://schemas.microsoft.com/office/powerpoint/2010/main" val="425511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3A484DB-32FE-4C15-BDE3-1737AE12A941}" type="datetimeFigureOut">
              <a:rPr lang="en-US" smtClean="0"/>
              <a:t>7/23/2014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9D1E7B9-0AA6-4B18-BBC9-DA7511C77C4E}" type="slidenum">
              <a:rPr lang="en-US" smtClean="0"/>
              <a:t>‹#›</a:t>
            </a:fld>
            <a:endParaRPr lang="en-US"/>
          </a:p>
        </p:txBody>
      </p:sp>
    </p:spTree>
    <p:extLst>
      <p:ext uri="{BB962C8B-B14F-4D97-AF65-F5344CB8AC3E}">
        <p14:creationId xmlns:p14="http://schemas.microsoft.com/office/powerpoint/2010/main" val="26257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www.google.com/url?sa=i&amp;rct=j&amp;q=&amp;esrc=s&amp;source=images&amp;cd=&amp;cad=rja&amp;uact=8&amp;docid=fcqF2pO4LHBG2M&amp;tbnid=q1l1zkFMQO7eNM:&amp;ved=0CAUQjRw&amp;url=http://www.ameredia.com/&amp;ei=z5VvU6HUAozeoATfnoKABw&amp;bvm=bv.66330100,d.cGU&amp;psig=AFQjCNGb8U4q9_t6rb3UCHWi9LqBeLalkg&amp;ust=1399908165117950"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meredia.com/images/map_self.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00" y="304800"/>
            <a:ext cx="8229600" cy="38660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102161496"/>
              </p:ext>
            </p:extLst>
          </p:nvPr>
        </p:nvGraphicFramePr>
        <p:xfrm>
          <a:off x="228600" y="6019800"/>
          <a:ext cx="6343650" cy="2727960"/>
        </p:xfrm>
        <a:graphic>
          <a:graphicData uri="http://schemas.openxmlformats.org/drawingml/2006/table">
            <a:tbl>
              <a:tblPr firstRow="1" bandRow="1">
                <a:tableStyleId>{5940675A-B579-460E-94D1-54222C63F5DA}</a:tableStyleId>
              </a:tblPr>
              <a:tblGrid>
                <a:gridCol w="1268730"/>
                <a:gridCol w="1268730"/>
                <a:gridCol w="1268730"/>
                <a:gridCol w="1268730"/>
                <a:gridCol w="1268730"/>
              </a:tblGrid>
              <a:tr h="1864360">
                <a:tc>
                  <a:txBody>
                    <a:bodyPr/>
                    <a:lstStyle/>
                    <a:p>
                      <a:pPr algn="ctr"/>
                      <a:r>
                        <a:rPr lang="en-US" sz="1900" b="1" dirty="0" smtClean="0"/>
                        <a:t>LESSON 1: </a:t>
                      </a:r>
                    </a:p>
                    <a:p>
                      <a:pPr algn="ctr"/>
                      <a:r>
                        <a:rPr lang="en-US" sz="1900" b="1" dirty="0" smtClean="0"/>
                        <a:t>What Is Culture?</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c>
                  <a:txBody>
                    <a:bodyPr/>
                    <a:lstStyle/>
                    <a:p>
                      <a:pPr algn="ctr"/>
                      <a:r>
                        <a:rPr lang="en-US" sz="1900" b="1" dirty="0" smtClean="0"/>
                        <a:t>LESSON 2: </a:t>
                      </a:r>
                    </a:p>
                    <a:p>
                      <a:pPr algn="ctr"/>
                      <a:r>
                        <a:rPr lang="en-US" sz="1900" b="1" dirty="0" smtClean="0"/>
                        <a:t>What Is The Culture We All Share? (American)</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C000"/>
                    </a:solidFill>
                  </a:tcPr>
                </a:tc>
                <a:tc>
                  <a:txBody>
                    <a:bodyPr/>
                    <a:lstStyle/>
                    <a:p>
                      <a:pPr algn="ctr"/>
                      <a:r>
                        <a:rPr lang="en-US" sz="1900" b="1" dirty="0" smtClean="0"/>
                        <a:t>LESSON 3: </a:t>
                      </a:r>
                    </a:p>
                    <a:p>
                      <a:pPr algn="ctr"/>
                      <a:r>
                        <a:rPr lang="en-US" sz="1900" b="1" dirty="0" smtClean="0"/>
                        <a:t>What Is The Chinese Culture?</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pPr algn="ctr"/>
                      <a:r>
                        <a:rPr lang="en-US" sz="1900" b="1" dirty="0" smtClean="0"/>
                        <a:t>LESSON 4: </a:t>
                      </a:r>
                    </a:p>
                    <a:p>
                      <a:pPr algn="ctr"/>
                      <a:r>
                        <a:rPr lang="en-US" sz="1900" b="1" dirty="0" smtClean="0"/>
                        <a:t>What Are The Cultures Of Your Friends And Of Your Family?</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c>
                  <a:txBody>
                    <a:bodyPr/>
                    <a:lstStyle/>
                    <a:p>
                      <a:pPr algn="ctr"/>
                      <a:r>
                        <a:rPr lang="en-US" sz="1900" b="1" dirty="0" smtClean="0"/>
                        <a:t>LESSON 5: </a:t>
                      </a:r>
                    </a:p>
                    <a:p>
                      <a:pPr algn="ctr"/>
                      <a:r>
                        <a:rPr lang="en-US" sz="1900" b="1" dirty="0" smtClean="0"/>
                        <a:t>What Can</a:t>
                      </a:r>
                      <a:r>
                        <a:rPr lang="en-US" sz="1900" b="1" baseline="0" dirty="0" smtClean="0"/>
                        <a:t> We Learn By Exploring Culture?</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F0"/>
                    </a:solidFill>
                  </a:tcPr>
                </a:tc>
              </a:tr>
            </a:tbl>
          </a:graphicData>
        </a:graphic>
      </p:graphicFrame>
      <p:sp>
        <p:nvSpPr>
          <p:cNvPr id="7" name="TextBox 6"/>
          <p:cNvSpPr txBox="1"/>
          <p:nvPr/>
        </p:nvSpPr>
        <p:spPr>
          <a:xfrm>
            <a:off x="243840" y="4881771"/>
            <a:ext cx="6461760" cy="1061829"/>
          </a:xfrm>
          <a:prstGeom prst="rect">
            <a:avLst/>
          </a:prstGeom>
          <a:noFill/>
        </p:spPr>
        <p:txBody>
          <a:bodyPr wrap="square" rtlCol="0">
            <a:spAutoFit/>
          </a:bodyPr>
          <a:lstStyle/>
          <a:p>
            <a:r>
              <a:rPr lang="en-US" sz="1050" b="1" i="1" dirty="0" smtClean="0"/>
              <a:t>Throughout the unit, students will explore the importance of making connections between their culture and the cultures of others.  Students will learn more about their own cultures, learn about the cultures of others, and communicate the similarities and differences that they find.  Students will use texts, artifacts, videos, discussions, and pictures to find ways that they are similar and different to the cultures of their peers .  By doing so, these students will have a better understanding of how they ‘fit’ into society and will be better equipped for social interactions in their adult life.</a:t>
            </a:r>
            <a:endParaRPr lang="en-US" sz="1050" b="1" i="1" dirty="0"/>
          </a:p>
        </p:txBody>
      </p:sp>
      <p:pic>
        <p:nvPicPr>
          <p:cNvPr id="3" name="Picture 2" descr="Render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584199"/>
            <a:ext cx="370522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nder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517" y="1409699"/>
            <a:ext cx="4933083"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der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12" y="2505475"/>
            <a:ext cx="5584215" cy="694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nder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315" y="4074553"/>
            <a:ext cx="6268085" cy="2688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nder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343400"/>
            <a:ext cx="6477000" cy="4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8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8199338"/>
              </p:ext>
            </p:extLst>
          </p:nvPr>
        </p:nvGraphicFramePr>
        <p:xfrm>
          <a:off x="152400" y="152400"/>
          <a:ext cx="6553199" cy="8808720"/>
        </p:xfrm>
        <a:graphic>
          <a:graphicData uri="http://schemas.openxmlformats.org/drawingml/2006/table">
            <a:tbl>
              <a:tblPr firstRow="1" bandRow="1">
                <a:tableStyleId>{5940675A-B579-460E-94D1-54222C63F5DA}</a:tableStyleId>
              </a:tblPr>
              <a:tblGrid>
                <a:gridCol w="728133"/>
                <a:gridCol w="1941689"/>
                <a:gridCol w="1941688"/>
                <a:gridCol w="1941689"/>
              </a:tblGrid>
              <a:tr h="444840">
                <a:tc gridSpan="4">
                  <a:txBody>
                    <a:bodyPr/>
                    <a:lstStyle/>
                    <a:p>
                      <a:pPr algn="ctr"/>
                      <a:r>
                        <a:rPr lang="en-US" sz="1800" b="1" dirty="0" smtClean="0"/>
                        <a:t>UNIT</a:t>
                      </a:r>
                      <a:r>
                        <a:rPr lang="en-US" sz="1800" b="1" baseline="0" dirty="0" smtClean="0"/>
                        <a:t> PLAN: MAKING CULTURE CONNECTIONS</a:t>
                      </a:r>
                      <a:endParaRPr lang="en-US" sz="18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pPr algn="ctr"/>
                      <a:endParaRPr lang="en-US" sz="24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r>
              <a:tr h="479058">
                <a:tc gridSpan="2">
                  <a:txBody>
                    <a:bodyPr/>
                    <a:lstStyle/>
                    <a:p>
                      <a:pPr marL="0" indent="0" algn="ctr">
                        <a:buFont typeface="Arial" pitchFamily="34" charset="0"/>
                        <a:buNone/>
                      </a:pPr>
                      <a:r>
                        <a:rPr lang="en-US" sz="1000" b="1" dirty="0" err="1" smtClean="0">
                          <a:latin typeface="+mj-lt"/>
                        </a:rPr>
                        <a:t>Jeromie</a:t>
                      </a:r>
                      <a:r>
                        <a:rPr lang="en-US" sz="1000" b="1" dirty="0" smtClean="0">
                          <a:latin typeface="+mj-lt"/>
                        </a:rPr>
                        <a:t> Heath</a:t>
                      </a:r>
                    </a:p>
                    <a:p>
                      <a:pPr marL="0" indent="0" algn="ctr">
                        <a:buFont typeface="Arial" pitchFamily="34" charset="0"/>
                        <a:buNone/>
                      </a:pPr>
                      <a:r>
                        <a:rPr lang="en-US" sz="1000" b="1" dirty="0" err="1" smtClean="0">
                          <a:latin typeface="+mj-lt"/>
                        </a:rPr>
                        <a:t>Alki</a:t>
                      </a:r>
                      <a:r>
                        <a:rPr lang="en-US" sz="1000" b="1" dirty="0" smtClean="0">
                          <a:latin typeface="+mj-lt"/>
                        </a:rPr>
                        <a:t> Elementary</a:t>
                      </a:r>
                      <a:endParaRPr lang="en-US" sz="1000" b="1"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pPr marL="285750" indent="-285750">
                        <a:buFont typeface="Arial" pitchFamily="34" charset="0"/>
                        <a:buChar char="•"/>
                      </a:pPr>
                      <a:endParaRPr lang="en-US" sz="1300"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indent="0" algn="ctr">
                        <a:buFont typeface="Arial" pitchFamily="34" charset="0"/>
                        <a:buNone/>
                      </a:pPr>
                      <a:r>
                        <a:rPr lang="en-US" sz="1000" dirty="0" smtClean="0">
                          <a:latin typeface="+mj-lt"/>
                        </a:rPr>
                        <a:t>Subjects:</a:t>
                      </a:r>
                    </a:p>
                    <a:p>
                      <a:pPr marL="0" indent="0" algn="ctr">
                        <a:buFont typeface="Arial" pitchFamily="34" charset="0"/>
                        <a:buNone/>
                      </a:pPr>
                      <a:r>
                        <a:rPr lang="en-US" sz="1000" dirty="0" smtClean="0">
                          <a:latin typeface="+mj-lt"/>
                        </a:rPr>
                        <a:t>Reading/Writing/Social Studies</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indent="0" algn="ctr">
                        <a:buFont typeface="Arial" pitchFamily="34" charset="0"/>
                        <a:buNone/>
                      </a:pPr>
                      <a:r>
                        <a:rPr lang="en-US" sz="1000" dirty="0" smtClean="0">
                          <a:latin typeface="+mj-lt"/>
                        </a:rPr>
                        <a:t>Topic: Culture Studies </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650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Over-view:</a:t>
                      </a:r>
                    </a:p>
                    <a:p>
                      <a:pPr algn="ct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gridSpan="3">
                  <a:txBody>
                    <a:bodyPr/>
                    <a:lstStyle/>
                    <a:p>
                      <a:pPr marL="0" indent="0">
                        <a:buFont typeface="Arial" pitchFamily="34" charset="0"/>
                        <a:buNone/>
                      </a:pPr>
                      <a:r>
                        <a:rPr lang="en-US" sz="1000" dirty="0" smtClean="0">
                          <a:latin typeface="+mj-lt"/>
                        </a:rPr>
                        <a:t>Study American, Chinese and another culture</a:t>
                      </a:r>
                      <a:r>
                        <a:rPr lang="en-US" sz="1000" baseline="0" dirty="0" smtClean="0">
                          <a:latin typeface="+mj-lt"/>
                        </a:rPr>
                        <a:t> and explore the similarities and differences among them.  We do this by investigating Daily Life, Expression, and Customs of each culture – by using texts and artifacts.  We use what we learned to understand ourselves and each other a little better.</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821242">
                <a:tc>
                  <a:txBody>
                    <a:bodyPr/>
                    <a:lstStyle/>
                    <a:p>
                      <a:pPr algn="ctr"/>
                      <a:r>
                        <a:rPr lang="en-US" sz="1000" b="1" dirty="0" smtClean="0"/>
                        <a:t>Materials:</a:t>
                      </a:r>
                    </a:p>
                    <a:p>
                      <a:pPr algn="ct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gridSpan="3">
                  <a:txBody>
                    <a:bodyPr/>
                    <a:lstStyle/>
                    <a:p>
                      <a:pPr marL="171450" indent="-171450">
                        <a:buFont typeface="Arial" pitchFamily="34" charset="0"/>
                        <a:buChar char="•"/>
                      </a:pPr>
                      <a:r>
                        <a:rPr lang="en-US" sz="1000" dirty="0" smtClean="0">
                          <a:latin typeface="+mj-lt"/>
                        </a:rPr>
                        <a:t>Artifacts</a:t>
                      </a:r>
                      <a:r>
                        <a:rPr lang="en-US" sz="1000" baseline="0" dirty="0" smtClean="0">
                          <a:latin typeface="+mj-lt"/>
                        </a:rPr>
                        <a:t> from different cultures</a:t>
                      </a:r>
                    </a:p>
                    <a:p>
                      <a:pPr marL="171450" indent="-171450">
                        <a:buFont typeface="Arial" pitchFamily="34" charset="0"/>
                        <a:buChar char="•"/>
                      </a:pPr>
                      <a:r>
                        <a:rPr lang="en-US" sz="1000" baseline="0" dirty="0" smtClean="0">
                          <a:latin typeface="+mj-lt"/>
                        </a:rPr>
                        <a:t>Non-fiction texts of different countries/cultures</a:t>
                      </a:r>
                    </a:p>
                    <a:p>
                      <a:pPr marL="171450" indent="-171450">
                        <a:buFont typeface="Arial" pitchFamily="34" charset="0"/>
                        <a:buChar char="•"/>
                      </a:pPr>
                      <a:r>
                        <a:rPr lang="en-US" sz="1000" baseline="0" dirty="0" smtClean="0">
                          <a:latin typeface="+mj-lt"/>
                        </a:rPr>
                        <a:t>Graphic Organizers</a:t>
                      </a:r>
                    </a:p>
                    <a:p>
                      <a:pPr marL="171450" indent="-171450">
                        <a:buFont typeface="Arial" pitchFamily="34" charset="0"/>
                        <a:buChar char="•"/>
                      </a:pPr>
                      <a:r>
                        <a:rPr lang="en-US" sz="1000" baseline="0" dirty="0" smtClean="0">
                          <a:latin typeface="+mj-lt"/>
                        </a:rPr>
                        <a:t>Videos (of cultures)</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805110">
                <a:tc>
                  <a:txBody>
                    <a:bodyPr/>
                    <a:lstStyle/>
                    <a:p>
                      <a:pPr algn="ctr"/>
                      <a:r>
                        <a:rPr lang="en-US" sz="1000" b="1" dirty="0" smtClean="0"/>
                        <a:t>Objectives:</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gridSpan="3">
                  <a:txBody>
                    <a:bodyPr/>
                    <a:lstStyle/>
                    <a:p>
                      <a:pPr marL="0" indent="0">
                        <a:buFont typeface="Arial" pitchFamily="34" charset="0"/>
                        <a:buNone/>
                      </a:pPr>
                      <a:r>
                        <a:rPr lang="en-US" sz="1200" dirty="0" smtClean="0">
                          <a:latin typeface="+mj-lt"/>
                        </a:rPr>
                        <a:t>Students will use nonfiction/fiction</a:t>
                      </a:r>
                      <a:r>
                        <a:rPr lang="en-US" sz="1200" baseline="0" dirty="0" smtClean="0">
                          <a:latin typeface="+mj-lt"/>
                        </a:rPr>
                        <a:t> texts, videos, artifacts, and conversations to explore 3 cultures (American, Chinese, and another of their choice) and compare/contrast them.</a:t>
                      </a:r>
                      <a:endParaRPr lang="en-US" sz="1200" dirty="0" smtClean="0">
                        <a:latin typeface="+mj-lt"/>
                      </a:endParaRPr>
                    </a:p>
                    <a:p>
                      <a:pPr marL="0" indent="0">
                        <a:buFont typeface="Arial" pitchFamily="34" charset="0"/>
                        <a:buNone/>
                      </a:pPr>
                      <a:endParaRPr lang="en-US" sz="300" dirty="0" smtClean="0">
                        <a:latin typeface="+mj-lt"/>
                      </a:endParaRPr>
                    </a:p>
                    <a:p>
                      <a:pPr marL="0" indent="0">
                        <a:buFont typeface="Arial" pitchFamily="34" charset="0"/>
                        <a:buNone/>
                      </a:pPr>
                      <a:r>
                        <a:rPr lang="en-US" sz="1000" dirty="0" smtClean="0">
                          <a:latin typeface="+mj-lt"/>
                        </a:rPr>
                        <a:t>Full</a:t>
                      </a:r>
                      <a:r>
                        <a:rPr lang="en-US" sz="1000" baseline="0" dirty="0" smtClean="0">
                          <a:latin typeface="+mj-lt"/>
                        </a:rPr>
                        <a:t> detailed l</a:t>
                      </a:r>
                      <a:r>
                        <a:rPr lang="en-US" sz="1000" dirty="0" smtClean="0">
                          <a:latin typeface="+mj-lt"/>
                        </a:rPr>
                        <a:t>ist</a:t>
                      </a:r>
                      <a:r>
                        <a:rPr lang="en-US" sz="1000" baseline="0" dirty="0" smtClean="0">
                          <a:latin typeface="+mj-lt"/>
                        </a:rPr>
                        <a:t> </a:t>
                      </a:r>
                      <a:r>
                        <a:rPr lang="en-US" sz="1000" baseline="0" dirty="0" smtClean="0">
                          <a:latin typeface="+mj-lt"/>
                        </a:rPr>
                        <a:t>on next page (See Learning Targets)</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676703">
                <a:tc>
                  <a:txBody>
                    <a:bodyPr/>
                    <a:lstStyle/>
                    <a:p>
                      <a:pPr algn="ctr"/>
                      <a:r>
                        <a:rPr lang="en-US" sz="1000" b="1" dirty="0" smtClean="0"/>
                        <a:t>Procedures:</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gridSpan="3">
                  <a:txBody>
                    <a:bodyPr/>
                    <a:lstStyle/>
                    <a:p>
                      <a:pPr marL="228600" indent="-228600">
                        <a:buFont typeface="+mj-lt"/>
                        <a:buAutoNum type="arabicPeriod"/>
                      </a:pPr>
                      <a:r>
                        <a:rPr lang="en-US" sz="1200" dirty="0" smtClean="0">
                          <a:latin typeface="+mj-lt"/>
                        </a:rPr>
                        <a:t>Discuss what culture is </a:t>
                      </a:r>
                      <a:r>
                        <a:rPr lang="en-US" sz="1200" dirty="0" smtClean="0">
                          <a:latin typeface="+mj-lt"/>
                        </a:rPr>
                        <a:t>– Daily Life, Expression,</a:t>
                      </a:r>
                      <a:r>
                        <a:rPr lang="en-US" sz="1200" baseline="0" dirty="0" smtClean="0">
                          <a:latin typeface="+mj-lt"/>
                        </a:rPr>
                        <a:t> Customs :</a:t>
                      </a:r>
                    </a:p>
                    <a:p>
                      <a:pPr marL="685800" lvl="1" indent="-228600">
                        <a:buFont typeface="+mj-lt"/>
                        <a:buAutoNum type="alphaUcPeriod"/>
                      </a:pPr>
                      <a:r>
                        <a:rPr lang="en-US" sz="1200" dirty="0" smtClean="0">
                          <a:latin typeface="+mj-lt"/>
                        </a:rPr>
                        <a:t>Do</a:t>
                      </a:r>
                      <a:r>
                        <a:rPr lang="en-US" sz="1200" baseline="0" dirty="0" smtClean="0">
                          <a:latin typeface="+mj-lt"/>
                        </a:rPr>
                        <a:t> the culture sort, hold a conversation, and do a student talk</a:t>
                      </a:r>
                      <a:endParaRPr lang="en-US" sz="1200" dirty="0" smtClean="0">
                        <a:latin typeface="+mj-lt"/>
                      </a:endParaRPr>
                    </a:p>
                    <a:p>
                      <a:pPr marL="228600" indent="-228600">
                        <a:buFont typeface="+mj-lt"/>
                        <a:buAutoNum type="arabicPeriod"/>
                      </a:pPr>
                      <a:r>
                        <a:rPr lang="en-US" sz="1200" dirty="0" smtClean="0">
                          <a:latin typeface="+mj-lt"/>
                        </a:rPr>
                        <a:t>Fill out graphic organizers about American</a:t>
                      </a:r>
                      <a:r>
                        <a:rPr lang="en-US" sz="1200" baseline="0" dirty="0" smtClean="0">
                          <a:latin typeface="+mj-lt"/>
                        </a:rPr>
                        <a:t> culture – using texts, conversations, </a:t>
                      </a:r>
                      <a:r>
                        <a:rPr lang="en-US" sz="1200" baseline="0" dirty="0" smtClean="0">
                          <a:latin typeface="+mj-lt"/>
                        </a:rPr>
                        <a:t>&amp; artifacts</a:t>
                      </a:r>
                    </a:p>
                    <a:p>
                      <a:pPr marL="685800" lvl="1" indent="-228600">
                        <a:buFont typeface="+mj-lt"/>
                        <a:buAutoNum type="alphaUcPeriod"/>
                      </a:pPr>
                      <a:r>
                        <a:rPr lang="en-US" sz="1200" baseline="0" dirty="0" smtClean="0">
                          <a:latin typeface="+mj-lt"/>
                        </a:rPr>
                        <a:t>Fill out the Daily Life Organizer with whole group</a:t>
                      </a:r>
                    </a:p>
                    <a:p>
                      <a:pPr marL="685800" lvl="1" indent="-228600">
                        <a:buFont typeface="+mj-lt"/>
                        <a:buAutoNum type="alphaUcPeriod"/>
                      </a:pPr>
                      <a:r>
                        <a:rPr lang="en-US" sz="1200" baseline="0" dirty="0" smtClean="0">
                          <a:latin typeface="+mj-lt"/>
                        </a:rPr>
                        <a:t>Have kids work in pairs to fill out Expressions and Customs</a:t>
                      </a:r>
                    </a:p>
                    <a:p>
                      <a:pPr marL="685800" lvl="1" indent="-228600">
                        <a:buFont typeface="+mj-lt"/>
                        <a:buAutoNum type="alphaUcPeriod"/>
                      </a:pPr>
                      <a:r>
                        <a:rPr lang="en-US" sz="1200" baseline="0" dirty="0" smtClean="0">
                          <a:latin typeface="+mj-lt"/>
                        </a:rPr>
                        <a:t>Read “</a:t>
                      </a:r>
                      <a:r>
                        <a:rPr lang="en-US" sz="1200" u="sng" baseline="0" dirty="0" smtClean="0">
                          <a:latin typeface="+mj-lt"/>
                        </a:rPr>
                        <a:t>American Culture: As told by 5</a:t>
                      </a:r>
                      <a:r>
                        <a:rPr lang="en-US" sz="1200" u="sng" baseline="30000" dirty="0" smtClean="0">
                          <a:latin typeface="+mj-lt"/>
                        </a:rPr>
                        <a:t>th</a:t>
                      </a:r>
                      <a:r>
                        <a:rPr lang="en-US" sz="1200" u="sng" baseline="0" dirty="0" smtClean="0">
                          <a:latin typeface="+mj-lt"/>
                        </a:rPr>
                        <a:t> grade class</a:t>
                      </a:r>
                      <a:r>
                        <a:rPr lang="en-US" sz="1200" baseline="0" dirty="0" smtClean="0">
                          <a:latin typeface="+mj-lt"/>
                        </a:rPr>
                        <a:t>” with students – students will add more info to their organizers</a:t>
                      </a:r>
                    </a:p>
                    <a:p>
                      <a:pPr marL="685800" lvl="1" indent="-228600">
                        <a:buFont typeface="+mj-lt"/>
                        <a:buAutoNum type="alphaUcPeriod"/>
                      </a:pPr>
                      <a:r>
                        <a:rPr lang="en-US" sz="1200" baseline="0" dirty="0" smtClean="0">
                          <a:latin typeface="+mj-lt"/>
                        </a:rPr>
                        <a:t>You can choose to have students write a paragraph for each section</a:t>
                      </a:r>
                      <a:endParaRPr lang="en-US" sz="1200" baseline="0" dirty="0" smtClean="0">
                        <a:latin typeface="+mj-lt"/>
                      </a:endParaRPr>
                    </a:p>
                    <a:p>
                      <a:pPr marL="228600" indent="-228600">
                        <a:buFont typeface="+mj-lt"/>
                        <a:buAutoNum type="arabicPeriod"/>
                      </a:pPr>
                      <a:r>
                        <a:rPr lang="en-US" sz="1200" kern="1200" dirty="0" smtClean="0">
                          <a:solidFill>
                            <a:schemeClr val="tx1"/>
                          </a:solidFill>
                          <a:latin typeface="+mn-lt"/>
                          <a:ea typeface="+mn-ea"/>
                          <a:cs typeface="+mn-cs"/>
                        </a:rPr>
                        <a:t>Fill out graphic organizers about Chinese</a:t>
                      </a:r>
                      <a:r>
                        <a:rPr lang="en-US" sz="1200" kern="1200" baseline="0" dirty="0" smtClean="0">
                          <a:solidFill>
                            <a:schemeClr val="tx1"/>
                          </a:solidFill>
                          <a:latin typeface="+mn-lt"/>
                          <a:ea typeface="+mn-ea"/>
                          <a:cs typeface="+mn-cs"/>
                        </a:rPr>
                        <a:t> culture – using texts, conversations, </a:t>
                      </a:r>
                      <a:r>
                        <a:rPr lang="en-US" sz="1200" kern="1200" baseline="0" dirty="0" smtClean="0">
                          <a:solidFill>
                            <a:schemeClr val="tx1"/>
                          </a:solidFill>
                          <a:latin typeface="+mn-lt"/>
                          <a:ea typeface="+mn-ea"/>
                          <a:cs typeface="+mn-cs"/>
                        </a:rPr>
                        <a:t>videos &amp; artifacts</a:t>
                      </a:r>
                    </a:p>
                    <a:p>
                      <a:pPr marL="685800" lvl="1" indent="-228600">
                        <a:buFont typeface="+mj-lt"/>
                        <a:buAutoNum type="alphaUcPeriod"/>
                      </a:pPr>
                      <a:r>
                        <a:rPr lang="en-US" sz="1200" kern="1200" baseline="0" dirty="0" smtClean="0">
                          <a:solidFill>
                            <a:schemeClr val="tx1"/>
                          </a:solidFill>
                          <a:latin typeface="+mn-lt"/>
                          <a:ea typeface="+mn-ea"/>
                          <a:cs typeface="+mn-cs"/>
                        </a:rPr>
                        <a:t>Read “</a:t>
                      </a:r>
                      <a:r>
                        <a:rPr lang="en-US" sz="1200" u="sng" kern="1200" baseline="0" dirty="0" smtClean="0">
                          <a:solidFill>
                            <a:schemeClr val="tx1"/>
                          </a:solidFill>
                          <a:latin typeface="+mn-lt"/>
                          <a:ea typeface="+mn-ea"/>
                          <a:cs typeface="+mn-cs"/>
                        </a:rPr>
                        <a:t>Chinese Culture</a:t>
                      </a:r>
                      <a:r>
                        <a:rPr lang="en-US" sz="1200" kern="1200" baseline="0" dirty="0" smtClean="0">
                          <a:solidFill>
                            <a:schemeClr val="tx1"/>
                          </a:solidFill>
                          <a:latin typeface="+mn-lt"/>
                          <a:ea typeface="+mn-ea"/>
                          <a:cs typeface="+mn-cs"/>
                        </a:rPr>
                        <a:t>” book and watch videos one at a time with class for each section</a:t>
                      </a:r>
                    </a:p>
                    <a:p>
                      <a:pPr marL="685800" lvl="1" indent="-228600">
                        <a:buFont typeface="+mj-lt"/>
                        <a:buAutoNum type="alphaUcPeriod"/>
                      </a:pPr>
                      <a:r>
                        <a:rPr lang="en-US" sz="1200" kern="1200" baseline="0" dirty="0" smtClean="0">
                          <a:solidFill>
                            <a:schemeClr val="tx1"/>
                          </a:solidFill>
                          <a:latin typeface="+mn-lt"/>
                          <a:ea typeface="+mn-ea"/>
                          <a:cs typeface="+mn-cs"/>
                        </a:rPr>
                        <a:t>As you teach, read, and discuss each video segment/book page- students also look at and explore artifacts</a:t>
                      </a:r>
                    </a:p>
                    <a:p>
                      <a:pPr marL="685800" lvl="1" indent="-228600">
                        <a:buFont typeface="+mj-lt"/>
                        <a:buAutoNum type="alphaUcPeriod"/>
                      </a:pPr>
                      <a:r>
                        <a:rPr lang="en-US" sz="1200" kern="1200" baseline="0" dirty="0" smtClean="0">
                          <a:solidFill>
                            <a:schemeClr val="tx1"/>
                          </a:solidFill>
                          <a:latin typeface="+mn-lt"/>
                          <a:ea typeface="+mn-ea"/>
                          <a:cs typeface="+mn-cs"/>
                        </a:rPr>
                        <a:t>Students add facts to their graphic organizer</a:t>
                      </a:r>
                    </a:p>
                    <a:p>
                      <a:pPr marL="228600" indent="-228600">
                        <a:buFont typeface="+mj-lt"/>
                        <a:buAutoNum type="arabicPeriod"/>
                      </a:pPr>
                      <a:r>
                        <a:rPr lang="en-US" sz="1200" kern="1200" baseline="0" dirty="0" smtClean="0">
                          <a:solidFill>
                            <a:schemeClr val="tx1"/>
                          </a:solidFill>
                          <a:latin typeface="+mn-lt"/>
                          <a:ea typeface="+mn-ea"/>
                          <a:cs typeface="+mn-cs"/>
                        </a:rPr>
                        <a:t>Complete </a:t>
                      </a:r>
                      <a:r>
                        <a:rPr lang="en-US" sz="1200" kern="1200" baseline="0" dirty="0" smtClean="0">
                          <a:solidFill>
                            <a:schemeClr val="tx1"/>
                          </a:solidFill>
                          <a:latin typeface="+mn-lt"/>
                          <a:ea typeface="+mn-ea"/>
                          <a:cs typeface="+mn-cs"/>
                        </a:rPr>
                        <a:t>a compare/contrast of American and Chinese </a:t>
                      </a:r>
                      <a:r>
                        <a:rPr lang="en-US" sz="1200" kern="1200" baseline="0" dirty="0" smtClean="0">
                          <a:solidFill>
                            <a:schemeClr val="tx1"/>
                          </a:solidFill>
                          <a:latin typeface="+mn-lt"/>
                          <a:ea typeface="+mn-ea"/>
                          <a:cs typeface="+mn-cs"/>
                        </a:rPr>
                        <a:t>culture</a:t>
                      </a:r>
                    </a:p>
                    <a:p>
                      <a:pPr marL="685800" lvl="1" indent="-228600">
                        <a:buFont typeface="+mj-lt"/>
                        <a:buAutoNum type="alphaUcPeriod"/>
                      </a:pPr>
                      <a:r>
                        <a:rPr lang="en-US" sz="1200" kern="1200" baseline="0" dirty="0" smtClean="0">
                          <a:solidFill>
                            <a:schemeClr val="tx1"/>
                          </a:solidFill>
                          <a:latin typeface="+mn-lt"/>
                          <a:ea typeface="+mn-ea"/>
                          <a:cs typeface="+mn-cs"/>
                        </a:rPr>
                        <a:t>Use the fact sheets to complete the compare/contrast organizer</a:t>
                      </a:r>
                    </a:p>
                    <a:p>
                      <a:pPr marL="685800" lvl="1" indent="-228600">
                        <a:buFont typeface="+mj-lt"/>
                        <a:buAutoNum type="alphaUcPeriod"/>
                      </a:pPr>
                      <a:r>
                        <a:rPr lang="en-US" sz="1200" kern="1200" baseline="0" dirty="0" smtClean="0">
                          <a:solidFill>
                            <a:schemeClr val="tx1"/>
                          </a:solidFill>
                          <a:latin typeface="+mn-lt"/>
                          <a:ea typeface="+mn-ea"/>
                          <a:cs typeface="+mn-cs"/>
                        </a:rPr>
                        <a:t>Students share their information with the class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kern="1200" dirty="0" smtClean="0">
                          <a:solidFill>
                            <a:schemeClr val="tx1"/>
                          </a:solidFill>
                          <a:latin typeface="+mn-lt"/>
                          <a:ea typeface="+mn-ea"/>
                          <a:cs typeface="+mn-cs"/>
                        </a:rPr>
                        <a:t>Fill out graphic organizers about a selected</a:t>
                      </a:r>
                      <a:r>
                        <a:rPr lang="en-US" sz="1200" kern="1200" baseline="0" dirty="0" smtClean="0">
                          <a:solidFill>
                            <a:schemeClr val="tx1"/>
                          </a:solidFill>
                          <a:latin typeface="+mn-lt"/>
                          <a:ea typeface="+mn-ea"/>
                          <a:cs typeface="+mn-cs"/>
                        </a:rPr>
                        <a:t> culture (may be a totally separate culture or the culture of the student) – using texts, conversations, &amp; </a:t>
                      </a:r>
                      <a:r>
                        <a:rPr lang="en-US" sz="1200" kern="1200" baseline="0" dirty="0" smtClean="0">
                          <a:solidFill>
                            <a:schemeClr val="tx1"/>
                          </a:solidFill>
                          <a:latin typeface="+mn-lt"/>
                          <a:ea typeface="+mn-ea"/>
                          <a:cs typeface="+mn-cs"/>
                        </a:rPr>
                        <a:t>artifacts</a:t>
                      </a:r>
                    </a:p>
                    <a:p>
                      <a:pPr marL="685800" lvl="1" indent="-228600">
                        <a:buFont typeface="+mj-lt"/>
                        <a:buAutoNum type="alphaUcPeriod"/>
                      </a:pPr>
                      <a:r>
                        <a:rPr lang="en-US" sz="1200" kern="1200" baseline="0" dirty="0" smtClean="0">
                          <a:solidFill>
                            <a:schemeClr val="tx1"/>
                          </a:solidFill>
                          <a:latin typeface="+mn-lt"/>
                          <a:ea typeface="+mn-ea"/>
                          <a:cs typeface="+mn-cs"/>
                        </a:rPr>
                        <a:t>Students collect texts, research online and use videos to fill out a graphic organizer on their own culture or choose one that is unfamiliar to their culture</a:t>
                      </a:r>
                    </a:p>
                    <a:p>
                      <a:pPr marL="685800" lvl="1" indent="-228600">
                        <a:buFont typeface="+mj-lt"/>
                        <a:buAutoNum type="alphaUcPeriod"/>
                      </a:pPr>
                      <a:r>
                        <a:rPr lang="en-US" sz="1200" kern="1200" baseline="0" dirty="0" smtClean="0">
                          <a:solidFill>
                            <a:schemeClr val="tx1"/>
                          </a:solidFill>
                          <a:latin typeface="+mn-lt"/>
                          <a:ea typeface="+mn-ea"/>
                          <a:cs typeface="+mn-cs"/>
                        </a:rPr>
                        <a:t>Students either bring in artifacts or pictures of their artifacts (possible technology connection)</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dirty="0" smtClean="0">
                          <a:latin typeface="+mj-lt"/>
                        </a:rPr>
                        <a:t>Complete a compare/contrast of Selected</a:t>
                      </a:r>
                      <a:r>
                        <a:rPr lang="en-US" sz="1200" baseline="0" dirty="0" smtClean="0">
                          <a:latin typeface="+mj-lt"/>
                        </a:rPr>
                        <a:t> Culture and American </a:t>
                      </a:r>
                      <a:r>
                        <a:rPr lang="en-US" sz="1200" baseline="0" dirty="0" smtClean="0">
                          <a:latin typeface="+mj-lt"/>
                        </a:rPr>
                        <a:t>culture</a:t>
                      </a:r>
                    </a:p>
                    <a:p>
                      <a:pPr marL="685800" lvl="1" indent="-228600">
                        <a:buFont typeface="+mj-lt"/>
                        <a:buAutoNum type="alphaUcPeriod"/>
                      </a:pPr>
                      <a:r>
                        <a:rPr lang="en-US" sz="1200" baseline="0" dirty="0" smtClean="0">
                          <a:latin typeface="+mj-lt"/>
                        </a:rPr>
                        <a:t>Students fill out the organizer and then do a writing that shares what they learned about ‘culture’ and how learning about cultures can improve your life</a:t>
                      </a:r>
                      <a:endParaRPr lang="en-US" sz="1200" baseline="0" dirty="0" smtClean="0">
                        <a:latin typeface="+mj-lt"/>
                      </a:endParaRPr>
                    </a:p>
                    <a:p>
                      <a:pPr marL="228600" indent="-228600">
                        <a:buFont typeface="+mj-lt"/>
                        <a:buAutoNum type="arabicPeriod"/>
                      </a:pPr>
                      <a:r>
                        <a:rPr lang="en-US" sz="1200" baseline="0" dirty="0" smtClean="0">
                          <a:latin typeface="+mj-lt"/>
                        </a:rPr>
                        <a:t>Discuss (and write about) how learning different cultures improves communication and understanding of the world around you</a:t>
                      </a:r>
                      <a:endParaRPr lang="en-US" sz="12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9174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43457483"/>
              </p:ext>
            </p:extLst>
          </p:nvPr>
        </p:nvGraphicFramePr>
        <p:xfrm>
          <a:off x="152400" y="152400"/>
          <a:ext cx="6553199" cy="4572000"/>
        </p:xfrm>
        <a:graphic>
          <a:graphicData uri="http://schemas.openxmlformats.org/drawingml/2006/table">
            <a:tbl>
              <a:tblPr firstRow="1" bandRow="1">
                <a:tableStyleId>{5940675A-B579-460E-94D1-54222C63F5DA}</a:tableStyleId>
              </a:tblPr>
              <a:tblGrid>
                <a:gridCol w="728133"/>
                <a:gridCol w="5825066"/>
              </a:tblGrid>
              <a:tr h="444840">
                <a:tc gridSpan="2">
                  <a:txBody>
                    <a:bodyPr/>
                    <a:lstStyle/>
                    <a:p>
                      <a:pPr algn="ctr"/>
                      <a:r>
                        <a:rPr lang="en-US" sz="1800" b="1" dirty="0" smtClean="0"/>
                        <a:t>UNIT</a:t>
                      </a:r>
                      <a:r>
                        <a:rPr lang="en-US" sz="1800" b="1" baseline="0" dirty="0" smtClean="0"/>
                        <a:t> PLAN: MAKING CULTURE </a:t>
                      </a:r>
                      <a:r>
                        <a:rPr lang="en-US" sz="1800" b="1" baseline="0" dirty="0" smtClean="0"/>
                        <a:t>CONNECTIONS (continued)</a:t>
                      </a:r>
                      <a:endParaRPr lang="en-US" sz="18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pPr algn="ctr"/>
                      <a:endParaRPr lang="en-US" sz="24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r>
              <a:tr h="990297">
                <a:tc>
                  <a:txBody>
                    <a:bodyPr/>
                    <a:lstStyle/>
                    <a:p>
                      <a:pPr algn="ctr"/>
                      <a:r>
                        <a:rPr lang="en-US" sz="1000" b="1" dirty="0" smtClean="0"/>
                        <a:t>Evaluation/</a:t>
                      </a:r>
                    </a:p>
                    <a:p>
                      <a:pPr algn="ctr"/>
                      <a:r>
                        <a:rPr lang="en-US" sz="1000" b="1" dirty="0" smtClean="0"/>
                        <a:t>Assessment:</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171450" indent="-171450">
                        <a:buFont typeface="Arial" pitchFamily="34" charset="0"/>
                        <a:buChar char="•"/>
                      </a:pPr>
                      <a:r>
                        <a:rPr lang="en-US" sz="1000" dirty="0" smtClean="0">
                          <a:latin typeface="+mj-lt"/>
                        </a:rPr>
                        <a:t>Completion</a:t>
                      </a:r>
                      <a:r>
                        <a:rPr lang="en-US" sz="1000" baseline="0" dirty="0" smtClean="0">
                          <a:latin typeface="+mj-lt"/>
                        </a:rPr>
                        <a:t> of graphic organizers for each lesson</a:t>
                      </a:r>
                    </a:p>
                    <a:p>
                      <a:pPr marL="171450" indent="-171450">
                        <a:buFont typeface="Arial" pitchFamily="34" charset="0"/>
                        <a:buChar char="•"/>
                      </a:pPr>
                      <a:r>
                        <a:rPr lang="en-US" sz="1000" baseline="0" dirty="0" smtClean="0">
                          <a:latin typeface="+mj-lt"/>
                        </a:rPr>
                        <a:t>A short writing for each </a:t>
                      </a:r>
                      <a:r>
                        <a:rPr lang="en-US" sz="1000" baseline="0" dirty="0" smtClean="0">
                          <a:latin typeface="+mj-lt"/>
                        </a:rPr>
                        <a:t>lesson- paragraph writing</a:t>
                      </a:r>
                      <a:endParaRPr lang="en-US" sz="1000" baseline="0" dirty="0" smtClean="0">
                        <a:latin typeface="+mj-lt"/>
                      </a:endParaRPr>
                    </a:p>
                    <a:p>
                      <a:pPr marL="171450" indent="-171450">
                        <a:buFont typeface="Arial" pitchFamily="34" charset="0"/>
                        <a:buChar char="•"/>
                      </a:pPr>
                      <a:r>
                        <a:rPr lang="en-US" sz="1000" baseline="0" dirty="0" smtClean="0">
                          <a:latin typeface="+mj-lt"/>
                        </a:rPr>
                        <a:t>A longer writing to end the unit</a:t>
                      </a:r>
                    </a:p>
                    <a:p>
                      <a:pPr marL="171450" indent="-171450">
                        <a:buFont typeface="Arial" pitchFamily="34" charset="0"/>
                        <a:buChar char="•"/>
                      </a:pPr>
                      <a:r>
                        <a:rPr lang="en-US" sz="1000" baseline="0" dirty="0" smtClean="0">
                          <a:latin typeface="+mj-lt"/>
                        </a:rPr>
                        <a:t>Presentations of different cultures</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1143000">
                <a:tc>
                  <a:txBody>
                    <a:bodyPr/>
                    <a:lstStyle/>
                    <a:p>
                      <a:pPr algn="ctr"/>
                      <a:r>
                        <a:rPr lang="en-US" sz="1000" b="1" dirty="0" smtClean="0"/>
                        <a:t>Extension</a:t>
                      </a:r>
                      <a:r>
                        <a:rPr lang="en-US" sz="1000" b="1" baseline="0" dirty="0" smtClean="0"/>
                        <a:t> Possibilities/</a:t>
                      </a:r>
                    </a:p>
                    <a:p>
                      <a:pPr algn="ctr"/>
                      <a:r>
                        <a:rPr lang="en-US" sz="1000" b="1" baseline="0" dirty="0" smtClean="0"/>
                        <a:t>Interdisciplinary Connections</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lang="en-US" sz="1000" dirty="0" smtClean="0">
                          <a:latin typeface="+mj-lt"/>
                        </a:rPr>
                        <a:t>Could</a:t>
                      </a:r>
                      <a:r>
                        <a:rPr lang="en-US" sz="1000" baseline="0" dirty="0" smtClean="0">
                          <a:latin typeface="+mj-lt"/>
                        </a:rPr>
                        <a:t> expand this unit to include:</a:t>
                      </a:r>
                    </a:p>
                    <a:p>
                      <a:pPr marL="171450" indent="-171450">
                        <a:buFont typeface="Arial" pitchFamily="34" charset="0"/>
                        <a:buChar char="•"/>
                      </a:pPr>
                      <a:r>
                        <a:rPr lang="en-US" sz="1000" baseline="0" dirty="0" smtClean="0">
                          <a:latin typeface="+mj-lt"/>
                        </a:rPr>
                        <a:t>Comparisons of fictional literature (</a:t>
                      </a:r>
                      <a:r>
                        <a:rPr lang="en-US" sz="1000" baseline="0" dirty="0" err="1" smtClean="0">
                          <a:latin typeface="+mj-lt"/>
                        </a:rPr>
                        <a:t>ie</a:t>
                      </a:r>
                      <a:r>
                        <a:rPr lang="en-US" sz="1000" baseline="0" dirty="0" smtClean="0">
                          <a:latin typeface="+mj-lt"/>
                        </a:rPr>
                        <a:t>: folktales, fairytales, and myths from the different cultures)</a:t>
                      </a:r>
                    </a:p>
                    <a:p>
                      <a:pPr marL="171450" indent="-171450">
                        <a:buFont typeface="Arial" pitchFamily="34" charset="0"/>
                        <a:buChar char="•"/>
                      </a:pPr>
                      <a:r>
                        <a:rPr lang="en-US" sz="1000" dirty="0" smtClean="0">
                          <a:latin typeface="+mj-lt"/>
                        </a:rPr>
                        <a:t>Geography and mapping of major cities</a:t>
                      </a:r>
                      <a:r>
                        <a:rPr lang="en-US" sz="1000" baseline="0" dirty="0" smtClean="0">
                          <a:latin typeface="+mj-lt"/>
                        </a:rPr>
                        <a:t> and/or how topography effects a culture</a:t>
                      </a:r>
                    </a:p>
                    <a:p>
                      <a:pPr marL="171450" indent="-171450">
                        <a:buFont typeface="Arial" pitchFamily="34" charset="0"/>
                        <a:buChar char="•"/>
                      </a:pPr>
                      <a:r>
                        <a:rPr lang="en-US" sz="1000" baseline="0" dirty="0" smtClean="0">
                          <a:latin typeface="+mj-lt"/>
                        </a:rPr>
                        <a:t>Extension into math to discuss comparisons of populations of </a:t>
                      </a:r>
                      <a:r>
                        <a:rPr lang="en-US" sz="1000" baseline="0" dirty="0" smtClean="0">
                          <a:latin typeface="+mj-lt"/>
                        </a:rPr>
                        <a:t>countries</a:t>
                      </a:r>
                    </a:p>
                    <a:p>
                      <a:pPr marL="171450" indent="-171450">
                        <a:buFont typeface="Arial" pitchFamily="34" charset="0"/>
                        <a:buChar char="•"/>
                      </a:pPr>
                      <a:r>
                        <a:rPr lang="en-US" sz="1000" baseline="0" dirty="0" smtClean="0">
                          <a:latin typeface="+mj-lt"/>
                        </a:rPr>
                        <a:t>Research online using valid websites</a:t>
                      </a:r>
                    </a:p>
                    <a:p>
                      <a:pPr marL="171450" indent="-171450">
                        <a:buFont typeface="Arial" pitchFamily="34" charset="0"/>
                        <a:buChar char="•"/>
                      </a:pPr>
                      <a:endParaRPr lang="en-US" sz="1000" baseline="0" dirty="0" smtClean="0">
                        <a:latin typeface="+mj-lt"/>
                      </a:endParaRPr>
                    </a:p>
                    <a:p>
                      <a:pPr marL="0" indent="0">
                        <a:buFont typeface="Arial" pitchFamily="34" charset="0"/>
                        <a:buNone/>
                      </a:pP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1163427">
                <a:tc>
                  <a:txBody>
                    <a:bodyPr/>
                    <a:lstStyle/>
                    <a:p>
                      <a:pPr algn="ctr"/>
                      <a:r>
                        <a:rPr lang="en-US" sz="1000" b="1" dirty="0" smtClean="0"/>
                        <a:t>Tips And Reflections:</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lang="en-US" sz="1000" dirty="0" smtClean="0">
                          <a:latin typeface="+mj-lt"/>
                        </a:rPr>
                        <a:t>The</a:t>
                      </a:r>
                      <a:r>
                        <a:rPr lang="en-US" sz="1000" baseline="0" dirty="0" smtClean="0">
                          <a:latin typeface="+mj-lt"/>
                        </a:rPr>
                        <a:t> countries and activities in this unit can be adjusted depending on the availability of the artifacts or texts.  You could supplement different cultures depending on your students’ cultural background or artifact availability.</a:t>
                      </a:r>
                    </a:p>
                    <a:p>
                      <a:pPr marL="0" indent="0">
                        <a:buFont typeface="Arial" pitchFamily="34" charset="0"/>
                        <a:buNone/>
                      </a:pPr>
                      <a:endParaRPr lang="en-US" sz="1000" baseline="0" dirty="0" smtClean="0">
                        <a:latin typeface="+mj-lt"/>
                      </a:endParaRPr>
                    </a:p>
                    <a:p>
                      <a:pPr marL="0" indent="0">
                        <a:buFont typeface="Arial" pitchFamily="34" charset="0"/>
                        <a:buNone/>
                      </a:pPr>
                      <a:r>
                        <a:rPr lang="en-US" sz="1000" baseline="0" dirty="0" smtClean="0">
                          <a:latin typeface="+mj-lt"/>
                        </a:rPr>
                        <a:t>You can alter or modify the assignments to fit your students’ needs.  For example, in place of one paragraph writing, you could do 3 or 4.  Or you could extend the sources to include multiple texts or higher level texts.</a:t>
                      </a:r>
                      <a:endParaRPr lang="en-US" sz="1000" dirty="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784716">
                <a:tc>
                  <a:txBody>
                    <a:bodyPr/>
                    <a:lstStyle/>
                    <a:p>
                      <a:pPr algn="ctr"/>
                      <a:r>
                        <a:rPr lang="en-US" sz="1000" b="1" dirty="0" smtClean="0"/>
                        <a:t>Sources Consulted</a:t>
                      </a:r>
                      <a:endParaRPr lang="en-US" sz="1000" b="1" dirty="0"/>
                    </a:p>
                  </a:txBody>
                  <a:tcPr marL="68580" marR="68580" marT="60960" marB="60960" vert="vert27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marL="0" indent="0">
                        <a:buFont typeface="Arial" pitchFamily="34" charset="0"/>
                        <a:buNone/>
                      </a:pPr>
                      <a:r>
                        <a:rPr lang="en-US" sz="1000" dirty="0" smtClean="0">
                          <a:latin typeface="+mj-lt"/>
                        </a:rPr>
                        <a:t>Videos taken in China/Taiwan</a:t>
                      </a:r>
                    </a:p>
                    <a:p>
                      <a:pPr marL="0" indent="0">
                        <a:buFont typeface="Arial" pitchFamily="34" charset="0"/>
                        <a:buNone/>
                      </a:pPr>
                      <a:r>
                        <a:rPr lang="en-US" sz="1000" dirty="0" smtClean="0">
                          <a:latin typeface="+mj-lt"/>
                        </a:rPr>
                        <a:t>Interviews</a:t>
                      </a:r>
                      <a:r>
                        <a:rPr lang="en-US" sz="1000" baseline="0" dirty="0" smtClean="0">
                          <a:latin typeface="+mj-lt"/>
                        </a:rPr>
                        <a:t> from Tom, Liz, Troy, and visits/interviews with families</a:t>
                      </a:r>
                    </a:p>
                    <a:p>
                      <a:pPr marL="0" indent="0">
                        <a:buFont typeface="Arial" pitchFamily="34" charset="0"/>
                        <a:buNone/>
                      </a:pPr>
                      <a:endParaRPr lang="en-US" sz="1000" dirty="0" smtClean="0">
                        <a:latin typeface="+mj-lt"/>
                      </a:endParaRPr>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83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87730111"/>
              </p:ext>
            </p:extLst>
          </p:nvPr>
        </p:nvGraphicFramePr>
        <p:xfrm>
          <a:off x="152400" y="76200"/>
          <a:ext cx="6553200" cy="8739593"/>
        </p:xfrm>
        <a:graphic>
          <a:graphicData uri="http://schemas.openxmlformats.org/drawingml/2006/table">
            <a:tbl>
              <a:tblPr firstRow="1" bandRow="1">
                <a:tableStyleId>{5940675A-B579-460E-94D1-54222C63F5DA}</a:tableStyleId>
              </a:tblPr>
              <a:tblGrid>
                <a:gridCol w="1143000"/>
                <a:gridCol w="5410200"/>
              </a:tblGrid>
              <a:tr h="436002">
                <a:tc gridSpan="2">
                  <a:txBody>
                    <a:bodyPr/>
                    <a:lstStyle/>
                    <a:p>
                      <a:pPr algn="ctr"/>
                      <a:r>
                        <a:rPr lang="en-US" sz="1900" b="1" dirty="0" smtClean="0"/>
                        <a:t>LEARNING</a:t>
                      </a:r>
                      <a:r>
                        <a:rPr lang="en-US" sz="1900" b="1" baseline="0" dirty="0" smtClean="0"/>
                        <a:t> TARGETS  (Objectives)</a:t>
                      </a: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hMerge="1">
                  <a:txBody>
                    <a:bodyPr/>
                    <a:lstStyle/>
                    <a:p>
                      <a:pPr algn="ctr"/>
                      <a:endParaRPr lang="en-US" sz="1900" b="1"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892154">
                <a:tc>
                  <a:txBody>
                    <a:bodyPr/>
                    <a:lstStyle/>
                    <a:p>
                      <a:pPr algn="ctr"/>
                      <a:r>
                        <a:rPr lang="en-US" sz="1100" b="1" dirty="0" smtClean="0"/>
                        <a:t>LESSON 1: </a:t>
                      </a:r>
                    </a:p>
                    <a:p>
                      <a:pPr algn="ctr"/>
                      <a:r>
                        <a:rPr lang="en-US" sz="1100" b="1" dirty="0" smtClean="0"/>
                        <a:t>What Is Culture?</a:t>
                      </a:r>
                    </a:p>
                  </a:txBody>
                  <a:tcPr marL="68580" marR="68580" marT="60960" marB="60960"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c>
                  <a:txBody>
                    <a:bodyPr/>
                    <a:lstStyle/>
                    <a:p>
                      <a:pPr marL="285750" indent="-285750">
                        <a:buSzPct val="79000"/>
                        <a:buFont typeface="Arial" pitchFamily="34" charset="0"/>
                        <a:buChar char="•"/>
                      </a:pPr>
                      <a:r>
                        <a:rPr lang="en-US" sz="1300" dirty="0" smtClean="0"/>
                        <a:t>I can understand and explain</a:t>
                      </a:r>
                      <a:r>
                        <a:rPr lang="en-US" sz="1300" baseline="0" dirty="0" smtClean="0"/>
                        <a:t> the concept of what a culture is and why it is important.</a:t>
                      </a:r>
                    </a:p>
                    <a:p>
                      <a:pPr marL="285750" indent="-285750">
                        <a:buSzPct val="79000"/>
                        <a:buFont typeface="Arial" pitchFamily="34" charset="0"/>
                        <a:buChar char="•"/>
                      </a:pPr>
                      <a:r>
                        <a:rPr lang="en-US" sz="1300" baseline="0" dirty="0" smtClean="0"/>
                        <a:t>I can describe the different elements that make up a culture</a:t>
                      </a:r>
                      <a:endParaRPr lang="en-US" sz="1300" dirty="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1578523">
                <a:tc>
                  <a:txBody>
                    <a:bodyPr/>
                    <a:lstStyle/>
                    <a:p>
                      <a:pPr algn="ctr"/>
                      <a:r>
                        <a:rPr lang="en-US" sz="1100" b="1" dirty="0" smtClean="0"/>
                        <a:t>LESSON 2: </a:t>
                      </a:r>
                    </a:p>
                    <a:p>
                      <a:pPr algn="ctr"/>
                      <a:r>
                        <a:rPr lang="en-US" sz="1100" b="1" dirty="0" smtClean="0"/>
                        <a:t>What Is The</a:t>
                      </a:r>
                      <a:r>
                        <a:rPr lang="en-US" sz="1100" b="1" baseline="0" dirty="0" smtClean="0"/>
                        <a:t> </a:t>
                      </a:r>
                      <a:r>
                        <a:rPr lang="en-US" sz="1100" b="1" dirty="0" smtClean="0"/>
                        <a:t>Culture We</a:t>
                      </a:r>
                      <a:r>
                        <a:rPr lang="en-US" sz="1100" b="1" baseline="0" dirty="0" smtClean="0"/>
                        <a:t> All Share</a:t>
                      </a:r>
                      <a:r>
                        <a:rPr lang="en-US" sz="1100" b="1" dirty="0" smtClean="0"/>
                        <a:t>? (American)</a:t>
                      </a:r>
                      <a:endParaRPr lang="en-US" sz="1100" b="1" dirty="0"/>
                    </a:p>
                  </a:txBody>
                  <a:tcPr marL="68580" marR="68580" marT="60960" marB="60960"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C000"/>
                    </a:solidFill>
                  </a:tcPr>
                </a:tc>
                <a:tc>
                  <a:txBody>
                    <a:bodyPr/>
                    <a:lstStyle/>
                    <a:p>
                      <a:pPr marL="171450" indent="-171450">
                        <a:buFont typeface="Arial" pitchFamily="34" charset="0"/>
                        <a:buChar char="•"/>
                      </a:pPr>
                      <a:r>
                        <a:rPr lang="en-US" sz="1300" dirty="0" smtClean="0"/>
                        <a:t>I can explore daily</a:t>
                      </a:r>
                      <a:r>
                        <a:rPr lang="en-US" sz="1300" baseline="0" dirty="0" smtClean="0"/>
                        <a:t> life in America </a:t>
                      </a:r>
                      <a:r>
                        <a:rPr lang="en-US" sz="1300" dirty="0" smtClean="0"/>
                        <a:t>by using text, artifacts, and conversations.</a:t>
                      </a:r>
                    </a:p>
                    <a:p>
                      <a:pPr marL="171450" indent="-171450">
                        <a:buFont typeface="Arial" pitchFamily="34" charset="0"/>
                        <a:buChar char="•"/>
                      </a:pPr>
                      <a:r>
                        <a:rPr lang="en-US" sz="1300" dirty="0" smtClean="0"/>
                        <a:t>I can read, analyze, and sort information (about culture) on a graphic organizer.</a:t>
                      </a:r>
                    </a:p>
                    <a:p>
                      <a:pPr marL="171450" indent="-171450">
                        <a:buFont typeface="Arial" pitchFamily="34" charset="0"/>
                        <a:buChar char="•"/>
                      </a:pPr>
                      <a:r>
                        <a:rPr lang="en-US" sz="1300" dirty="0" smtClean="0"/>
                        <a:t>I can express</a:t>
                      </a:r>
                      <a:r>
                        <a:rPr lang="en-US" sz="1300" baseline="0" dirty="0" smtClean="0"/>
                        <a:t> my thoughts on daily life in America in a clear and organized paragraph.</a:t>
                      </a:r>
                      <a:endParaRPr lang="en-US" sz="1300" baseline="0" dirty="0"/>
                    </a:p>
                    <a:p>
                      <a:pPr marL="171450" indent="-171450">
                        <a:buSzPct val="79000"/>
                        <a:buFont typeface="Arial" pitchFamily="34" charset="0"/>
                        <a:buChar char="•"/>
                      </a:pPr>
                      <a:r>
                        <a:rPr lang="en-US" sz="1300" dirty="0" smtClean="0"/>
                        <a:t>I can use artifacts,</a:t>
                      </a:r>
                      <a:r>
                        <a:rPr lang="en-US" sz="1300" baseline="0" dirty="0" smtClean="0"/>
                        <a:t> texts, and conversations to explore American customs and expression.</a:t>
                      </a:r>
                    </a:p>
                    <a:p>
                      <a:pPr marL="171450" indent="-171450">
                        <a:buSzPct val="79000"/>
                        <a:buFont typeface="Arial" pitchFamily="34" charset="0"/>
                        <a:buChar char="•"/>
                      </a:pPr>
                      <a:r>
                        <a:rPr lang="en-US" sz="1300" baseline="0" dirty="0" smtClean="0"/>
                        <a:t>I can research and sort information on a graphic organizer.</a:t>
                      </a:r>
                      <a:endParaRPr lang="en-US" sz="1300" dirty="0" smtClean="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3215005">
                <a:tc>
                  <a:txBody>
                    <a:bodyPr/>
                    <a:lstStyle/>
                    <a:p>
                      <a:pPr algn="ctr"/>
                      <a:r>
                        <a:rPr lang="en-US" sz="1100" b="1" dirty="0" smtClean="0"/>
                        <a:t>LESSON 3: </a:t>
                      </a:r>
                    </a:p>
                    <a:p>
                      <a:pPr algn="ctr"/>
                      <a:r>
                        <a:rPr lang="en-US" sz="1100" b="1" dirty="0" smtClean="0"/>
                        <a:t>What Is The Chinese Culture?</a:t>
                      </a:r>
                    </a:p>
                    <a:p>
                      <a:endParaRPr lang="en-US" sz="1100" b="1" dirty="0"/>
                    </a:p>
                  </a:txBody>
                  <a:tcPr marL="68580" marR="68580" marT="60960" marB="60960"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pPr marL="285750" indent="-285750">
                        <a:buFont typeface="Arial" pitchFamily="34" charset="0"/>
                        <a:buChar char="•"/>
                      </a:pPr>
                      <a:r>
                        <a:rPr lang="en-US" sz="1300" dirty="0" smtClean="0"/>
                        <a:t>I can explore daily</a:t>
                      </a:r>
                      <a:r>
                        <a:rPr lang="en-US" sz="1300" baseline="0" dirty="0" smtClean="0"/>
                        <a:t> life in China </a:t>
                      </a:r>
                      <a:r>
                        <a:rPr lang="en-US" sz="1300" dirty="0" smtClean="0"/>
                        <a:t>by using text, artifacts, and conversations.</a:t>
                      </a:r>
                    </a:p>
                    <a:p>
                      <a:pPr marL="285750" indent="-285750">
                        <a:buFont typeface="Arial" pitchFamily="34" charset="0"/>
                        <a:buChar char="•"/>
                      </a:pPr>
                      <a:r>
                        <a:rPr lang="en-US" sz="1300" dirty="0" smtClean="0"/>
                        <a:t>I can read, analyze, and sort information (about culture) on a graphic organizer.</a:t>
                      </a:r>
                    </a:p>
                    <a:p>
                      <a:pPr marL="285750" indent="-285750">
                        <a:buFont typeface="Arial" pitchFamily="34" charset="0"/>
                        <a:buChar char="•"/>
                      </a:pPr>
                      <a:r>
                        <a:rPr lang="en-US" sz="1300" dirty="0" smtClean="0"/>
                        <a:t>I can express</a:t>
                      </a:r>
                      <a:r>
                        <a:rPr lang="en-US" sz="1300" baseline="0" dirty="0" smtClean="0"/>
                        <a:t> my thoughts on daily life in China in a clear and organized paragraph.</a:t>
                      </a:r>
                      <a:endParaRPr lang="en-US" sz="1300" dirty="0" smtClean="0"/>
                    </a:p>
                    <a:p>
                      <a:pPr marL="285750" indent="-285750">
                        <a:buSzPct val="79000"/>
                        <a:buFont typeface="Arial" pitchFamily="34" charset="0"/>
                        <a:buChar char="•"/>
                      </a:pPr>
                      <a:r>
                        <a:rPr lang="en-US" sz="1300" dirty="0" smtClean="0"/>
                        <a:t>I can use artifacts,</a:t>
                      </a:r>
                      <a:r>
                        <a:rPr lang="en-US" sz="1300" baseline="0" dirty="0" smtClean="0"/>
                        <a:t> texts, and conversations to explore Chinese customs and expression.</a:t>
                      </a:r>
                    </a:p>
                    <a:p>
                      <a:pPr marL="285750" indent="-285750">
                        <a:buSzPct val="79000"/>
                        <a:buFont typeface="Arial" pitchFamily="34" charset="0"/>
                        <a:buChar char="•"/>
                      </a:pPr>
                      <a:r>
                        <a:rPr lang="en-US" sz="1300" baseline="0" dirty="0" smtClean="0"/>
                        <a:t>I can research and sort information on a graphic organizer</a:t>
                      </a:r>
                      <a:endParaRPr lang="en-US" sz="1300" dirty="0" smtClean="0"/>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dirty="0" smtClean="0"/>
                        <a:t>I can demonstrate</a:t>
                      </a:r>
                      <a:r>
                        <a:rPr lang="en-US" sz="1300" baseline="0" dirty="0" smtClean="0"/>
                        <a:t> what I have learned through my research on Chinese customs and expression by writing clear and organized paragraphs</a:t>
                      </a:r>
                      <a:endParaRPr lang="en-US" sz="1300" dirty="0" smtClean="0"/>
                    </a:p>
                    <a:p>
                      <a:pPr marL="285750" indent="-285750">
                        <a:buSzPct val="79000"/>
                        <a:buFont typeface="Arial" pitchFamily="34" charset="0"/>
                        <a:buChar char="•"/>
                      </a:pPr>
                      <a:r>
                        <a:rPr lang="en-US" sz="1300" dirty="0" smtClean="0"/>
                        <a:t>I can compare and contrast</a:t>
                      </a:r>
                      <a:r>
                        <a:rPr lang="en-US" sz="1300" baseline="0" dirty="0" smtClean="0"/>
                        <a:t> American daily life and Chinese daily life by using what I learned in my research.</a:t>
                      </a:r>
                    </a:p>
                    <a:p>
                      <a:pPr marL="285750" marR="0" indent="-285750" algn="l" defTabSz="914400" rtl="0" eaLnBrk="1" fontAlgn="auto" latinLnBrk="0" hangingPunct="1">
                        <a:lnSpc>
                          <a:spcPct val="100000"/>
                        </a:lnSpc>
                        <a:spcBef>
                          <a:spcPts val="0"/>
                        </a:spcBef>
                        <a:spcAft>
                          <a:spcPts val="0"/>
                        </a:spcAft>
                        <a:buClrTx/>
                        <a:buSzPct val="79000"/>
                        <a:buFont typeface="Arial" pitchFamily="34" charset="0"/>
                        <a:buChar char="•"/>
                        <a:tabLst/>
                        <a:defRPr/>
                      </a:pPr>
                      <a:r>
                        <a:rPr lang="en-US" sz="1300" dirty="0" smtClean="0"/>
                        <a:t>I can compare and contrast</a:t>
                      </a:r>
                      <a:r>
                        <a:rPr lang="en-US" sz="1300" baseline="0" dirty="0" smtClean="0"/>
                        <a:t> American customs and Chinese customs by using what I learned in my research.</a:t>
                      </a:r>
                      <a:endParaRPr lang="en-US" sz="1300" dirty="0" smtClean="0"/>
                    </a:p>
                    <a:p>
                      <a:pPr marL="285750" marR="0" indent="-285750" algn="l" defTabSz="914400" rtl="0" eaLnBrk="1" fontAlgn="auto" latinLnBrk="0" hangingPunct="1">
                        <a:lnSpc>
                          <a:spcPct val="100000"/>
                        </a:lnSpc>
                        <a:spcBef>
                          <a:spcPts val="0"/>
                        </a:spcBef>
                        <a:spcAft>
                          <a:spcPts val="0"/>
                        </a:spcAft>
                        <a:buClrTx/>
                        <a:buSzPct val="79000"/>
                        <a:buFont typeface="Arial" pitchFamily="34" charset="0"/>
                        <a:buChar char="•"/>
                        <a:tabLst/>
                        <a:defRPr/>
                      </a:pPr>
                      <a:r>
                        <a:rPr lang="en-US" sz="1300" dirty="0" smtClean="0"/>
                        <a:t>I can compare and contrast</a:t>
                      </a:r>
                      <a:r>
                        <a:rPr lang="en-US" sz="1300" baseline="0" dirty="0" smtClean="0"/>
                        <a:t> American expression and Chinese expression by using what I learned in my research.</a:t>
                      </a:r>
                      <a:endParaRPr lang="en-US" sz="1300" dirty="0" smtClean="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1287855">
                <a:tc>
                  <a:txBody>
                    <a:bodyPr/>
                    <a:lstStyle/>
                    <a:p>
                      <a:pPr algn="ctr"/>
                      <a:r>
                        <a:rPr lang="en-US" sz="1100" b="1" dirty="0" smtClean="0"/>
                        <a:t>LESSON 4: </a:t>
                      </a:r>
                    </a:p>
                    <a:p>
                      <a:pPr algn="ctr"/>
                      <a:r>
                        <a:rPr lang="en-US" sz="1100" b="1" dirty="0" smtClean="0"/>
                        <a:t>What Are The Cultures Of Your Friends And Of Your Family?</a:t>
                      </a:r>
                    </a:p>
                    <a:p>
                      <a:endParaRPr lang="en-US" sz="1100" b="1" dirty="0"/>
                    </a:p>
                  </a:txBody>
                  <a:tcPr marL="68580" marR="68580" marT="60960" marB="60960"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dirty="0" smtClean="0"/>
                        <a:t>I can</a:t>
                      </a:r>
                      <a:r>
                        <a:rPr lang="en-US" sz="1300" baseline="0" dirty="0" smtClean="0"/>
                        <a:t> read and organize facts about daily life, customs, and expression of another culture using texts, videos, artifacts, and conversations.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dirty="0" smtClean="0"/>
                        <a:t>I can compare/contrast daily life, customs, and expression</a:t>
                      </a:r>
                      <a:r>
                        <a:rPr lang="en-US" sz="1300" baseline="0" dirty="0" smtClean="0"/>
                        <a:t> of American culture and another culture.</a:t>
                      </a:r>
                      <a:endParaRPr lang="en-US" sz="1300" dirty="0" smtClean="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r h="1124862">
                <a:tc>
                  <a:txBody>
                    <a:bodyPr/>
                    <a:lstStyle/>
                    <a:p>
                      <a:pPr algn="ctr"/>
                      <a:r>
                        <a:rPr lang="en-US" sz="1100" b="1" dirty="0" smtClean="0"/>
                        <a:t>LESSON 5: </a:t>
                      </a:r>
                    </a:p>
                    <a:p>
                      <a:pPr algn="ctr"/>
                      <a:r>
                        <a:rPr lang="en-US" sz="1100" b="1" dirty="0" smtClean="0"/>
                        <a:t>What Can</a:t>
                      </a:r>
                      <a:r>
                        <a:rPr lang="en-US" sz="1100" b="1" baseline="0" dirty="0" smtClean="0"/>
                        <a:t> We Learn By Exploring Culture?</a:t>
                      </a:r>
                      <a:endParaRPr lang="en-US" sz="1100" b="1" dirty="0" smtClean="0"/>
                    </a:p>
                    <a:p>
                      <a:endParaRPr lang="en-US" sz="1100" b="1" dirty="0"/>
                    </a:p>
                  </a:txBody>
                  <a:tcPr marL="68580" marR="68580" marT="60960" marB="60960"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F0"/>
                    </a:solidFill>
                  </a:tcPr>
                </a:tc>
                <a:tc>
                  <a:txBody>
                    <a:bodyPr/>
                    <a:lstStyle/>
                    <a:p>
                      <a:pPr marL="171450" indent="-171450">
                        <a:buSzPct val="79000"/>
                        <a:buFont typeface="Arial" pitchFamily="34" charset="0"/>
                        <a:buChar char="•"/>
                      </a:pPr>
                      <a:r>
                        <a:rPr lang="en-US" sz="1300" dirty="0" smtClean="0"/>
                        <a:t>I can use the research</a:t>
                      </a:r>
                      <a:r>
                        <a:rPr lang="en-US" sz="1300" baseline="0" dirty="0" smtClean="0"/>
                        <a:t> that I have collected on China, America and another country to discuss and write about how cultures are the same and different.</a:t>
                      </a:r>
                    </a:p>
                    <a:p>
                      <a:pPr marL="171450" indent="-171450">
                        <a:buSzPct val="79000"/>
                        <a:buFont typeface="Arial" pitchFamily="34" charset="0"/>
                        <a:buChar char="•"/>
                      </a:pPr>
                      <a:r>
                        <a:rPr lang="en-US" sz="1300" baseline="0" dirty="0" smtClean="0"/>
                        <a:t>I can explain what culture is and how it helps people understand each other.</a:t>
                      </a:r>
                      <a:endParaRPr lang="en-US" sz="1300" dirty="0" smtClean="0"/>
                    </a:p>
                  </a:txBody>
                  <a:tcPr marL="68580" marR="68580" marT="60960" marB="60960">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87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5023254"/>
              </p:ext>
            </p:extLst>
          </p:nvPr>
        </p:nvGraphicFramePr>
        <p:xfrm>
          <a:off x="381000" y="152400"/>
          <a:ext cx="6248400" cy="8839200"/>
        </p:xfrm>
        <a:graphic>
          <a:graphicData uri="http://schemas.openxmlformats.org/drawingml/2006/table">
            <a:tbl>
              <a:tblPr firstRow="1" bandRow="1">
                <a:tableStyleId>{5940675A-B579-460E-94D1-54222C63F5DA}</a:tableStyleId>
              </a:tblPr>
              <a:tblGrid>
                <a:gridCol w="533400"/>
                <a:gridCol w="5715000"/>
              </a:tblGrid>
              <a:tr h="377758">
                <a:tc gridSpan="2">
                  <a:txBody>
                    <a:bodyPr/>
                    <a:lstStyle/>
                    <a:p>
                      <a:pPr algn="ctr"/>
                      <a:r>
                        <a:rPr lang="en-US" sz="4000" b="1" dirty="0" smtClean="0"/>
                        <a:t>Daily Life</a:t>
                      </a:r>
                      <a:endParaRPr lang="en-US" sz="4000" b="1" dirty="0"/>
                    </a:p>
                  </a:txBody>
                  <a:tcPr anchor="ctr" anchorCtr="1">
                    <a:lnL w="76200" cap="flat" cmpd="sng" algn="ctr">
                      <a:solidFill>
                        <a:srgbClr val="FF0000"/>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c hMerge="1">
                  <a:txBody>
                    <a:bodyPr/>
                    <a:lstStyle/>
                    <a:p>
                      <a:pPr algn="ctr"/>
                      <a:endParaRPr lang="en-US" sz="2000" b="1" dirty="0"/>
                    </a:p>
                  </a:txBody>
                  <a:tcPr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r>
              <a:tr h="1307625">
                <a:tc>
                  <a:txBody>
                    <a:bodyPr/>
                    <a:lstStyle/>
                    <a:p>
                      <a:pPr algn="ctr"/>
                      <a:r>
                        <a:rPr lang="en-US" sz="1400" b="1" dirty="0" smtClean="0"/>
                        <a:t>Family</a:t>
                      </a:r>
                      <a:endParaRPr lang="en-US" sz="1400" b="1" dirty="0"/>
                    </a:p>
                  </a:txBody>
                  <a:tcPr vert="vert270" anchor="ctr" anchorCtr="1">
                    <a:lnL w="76200" cap="flat" cmpd="sng" algn="ctr">
                      <a:solidFill>
                        <a:srgbClr val="FF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D3A77B"/>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What pets do you have?</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Who lives in your house?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How often do you visit family?</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How does your family express care/love?</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What activities do you do with your family?</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How do you get rewarded for good behavior? How do you get punished for bad behavior?</a:t>
                      </a:r>
                    </a:p>
                  </a:txBody>
                  <a:tcPr anchor="ctr">
                    <a:lnL w="5715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780185">
                <a:tc>
                  <a:txBody>
                    <a:bodyPr/>
                    <a:lstStyle/>
                    <a:p>
                      <a:pPr algn="ctr"/>
                      <a:r>
                        <a:rPr lang="en-US" sz="1400" b="1" dirty="0" smtClean="0"/>
                        <a:t>School</a:t>
                      </a:r>
                      <a:endParaRPr lang="en-US" sz="1400" b="1" dirty="0"/>
                    </a:p>
                  </a:txBody>
                  <a:tcPr vert="vert270" anchor="ctr" anchorCtr="1">
                    <a:lnL w="76200" cap="flat" cmpd="sng" algn="ctr">
                      <a:solidFill>
                        <a:srgbClr val="FF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C00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How</a:t>
                      </a:r>
                      <a:r>
                        <a:rPr lang="en-US" sz="1200" baseline="0" dirty="0" smtClean="0"/>
                        <a:t> long is your school day? School year?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What do you learn in school? Subjects? </a:t>
                      </a:r>
                    </a:p>
                    <a:p>
                      <a:pPr marL="171450" indent="-171450">
                        <a:buFont typeface="Arial" pitchFamily="34" charset="0"/>
                        <a:buChar char="•"/>
                      </a:pPr>
                      <a:r>
                        <a:rPr lang="en-US" sz="1200" kern="1200" dirty="0" smtClean="0">
                          <a:solidFill>
                            <a:schemeClr val="tx1"/>
                          </a:solidFill>
                          <a:effectLst/>
                          <a:latin typeface="+mn-lt"/>
                          <a:ea typeface="+mn-ea"/>
                          <a:cs typeface="+mn-cs"/>
                        </a:rPr>
                        <a:t>Do you have music class?</a:t>
                      </a:r>
                    </a:p>
                    <a:p>
                      <a:pPr marL="171450" indent="-171450">
                        <a:buFont typeface="Arial" pitchFamily="34" charset="0"/>
                        <a:buChar char="•"/>
                      </a:pPr>
                      <a:r>
                        <a:rPr lang="en-US" sz="1200" kern="1200" dirty="0" smtClean="0">
                          <a:solidFill>
                            <a:schemeClr val="tx1"/>
                          </a:solidFill>
                          <a:effectLst/>
                          <a:latin typeface="+mn-lt"/>
                          <a:ea typeface="+mn-ea"/>
                          <a:cs typeface="+mn-cs"/>
                        </a:rPr>
                        <a:t>Do you have PE?</a:t>
                      </a:r>
                    </a:p>
                    <a:p>
                      <a:pPr marL="171450" indent="-171450">
                        <a:buFont typeface="Arial" pitchFamily="34" charset="0"/>
                        <a:buChar char="•"/>
                      </a:pPr>
                      <a:r>
                        <a:rPr lang="en-US" sz="1200" kern="1200" dirty="0" smtClean="0">
                          <a:solidFill>
                            <a:schemeClr val="tx1"/>
                          </a:solidFill>
                          <a:effectLst/>
                          <a:latin typeface="+mn-lt"/>
                          <a:ea typeface="+mn-ea"/>
                          <a:cs typeface="+mn-cs"/>
                        </a:rPr>
                        <a:t>Do you have tests?</a:t>
                      </a:r>
                    </a:p>
                    <a:p>
                      <a:pPr marL="171450" indent="-171450">
                        <a:buFont typeface="Arial" pitchFamily="34" charset="0"/>
                        <a:buChar char="•"/>
                      </a:pPr>
                      <a:r>
                        <a:rPr lang="en-US" sz="1200" kern="1200" dirty="0" smtClean="0">
                          <a:solidFill>
                            <a:schemeClr val="tx1"/>
                          </a:solidFill>
                          <a:effectLst/>
                          <a:latin typeface="+mn-lt"/>
                          <a:ea typeface="+mn-ea"/>
                          <a:cs typeface="+mn-cs"/>
                        </a:rPr>
                        <a:t>Do you have wall ball?</a:t>
                      </a:r>
                    </a:p>
                    <a:p>
                      <a:pPr marL="171450" indent="-171450">
                        <a:buFont typeface="Arial" pitchFamily="34" charset="0"/>
                        <a:buChar char="•"/>
                      </a:pPr>
                      <a:r>
                        <a:rPr lang="en-US" sz="1200" kern="1200" dirty="0" smtClean="0">
                          <a:solidFill>
                            <a:schemeClr val="tx1"/>
                          </a:solidFill>
                          <a:effectLst/>
                          <a:latin typeface="+mn-lt"/>
                          <a:ea typeface="+mn-ea"/>
                          <a:cs typeface="+mn-cs"/>
                        </a:rPr>
                        <a:t>Do you have assemblies?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Do you pay a lot of money for college?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Do you speak English all day at school?</a:t>
                      </a:r>
                    </a:p>
                    <a:p>
                      <a:pPr marL="171450" indent="-171450">
                        <a:buFont typeface="Arial" pitchFamily="34" charset="0"/>
                        <a:buChar char="•"/>
                      </a:pPr>
                      <a:r>
                        <a:rPr lang="en-US" sz="1200" kern="1200" dirty="0" smtClean="0">
                          <a:solidFill>
                            <a:schemeClr val="tx1"/>
                          </a:solidFill>
                          <a:effectLst/>
                          <a:latin typeface="+mn-lt"/>
                          <a:ea typeface="+mn-ea"/>
                          <a:cs typeface="+mn-cs"/>
                        </a:rPr>
                        <a:t>Do you learn art at school?</a:t>
                      </a:r>
                    </a:p>
                    <a:p>
                      <a:pPr marL="171450" indent="-171450">
                        <a:buFont typeface="Arial" pitchFamily="34" charset="0"/>
                        <a:buChar char="•"/>
                      </a:pPr>
                      <a:r>
                        <a:rPr lang="en-US" sz="1200" kern="1200" dirty="0" smtClean="0">
                          <a:solidFill>
                            <a:schemeClr val="tx1"/>
                          </a:solidFill>
                          <a:effectLst/>
                          <a:latin typeface="+mn-lt"/>
                          <a:ea typeface="+mn-ea"/>
                          <a:cs typeface="+mn-cs"/>
                        </a:rPr>
                        <a:t>What are your school rules?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Can you talk to your classmates during lessons?</a:t>
                      </a:r>
                      <a:endParaRPr lang="en-US" sz="1200" baseline="0" dirty="0" smtClean="0"/>
                    </a:p>
                  </a:txBody>
                  <a:tcPr anchor="ctr">
                    <a:lnL w="5715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1307625">
                <a:tc>
                  <a:txBody>
                    <a:bodyPr/>
                    <a:lstStyle/>
                    <a:p>
                      <a:pPr algn="ctr"/>
                      <a:r>
                        <a:rPr lang="en-US" sz="1400" b="1" dirty="0" smtClean="0"/>
                        <a:t>Food</a:t>
                      </a:r>
                      <a:endParaRPr lang="en-US" sz="1400" b="1" dirty="0"/>
                    </a:p>
                  </a:txBody>
                  <a:tcPr vert="vert270" anchor="ctr" anchorCtr="1">
                    <a:lnL w="76200" cap="flat" cmpd="sng" algn="ctr">
                      <a:solidFill>
                        <a:srgbClr val="FF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FF00"/>
                    </a:solidFill>
                  </a:tcPr>
                </a:tc>
                <a:tc>
                  <a:txBody>
                    <a:bodyPr/>
                    <a:lstStyle/>
                    <a:p>
                      <a:pPr marL="171450" indent="-171450">
                        <a:buFont typeface="Arial" pitchFamily="34" charset="0"/>
                        <a:buChar char="•"/>
                      </a:pPr>
                      <a:r>
                        <a:rPr lang="en-US" sz="1200" dirty="0" smtClean="0"/>
                        <a:t>What kind of food do</a:t>
                      </a:r>
                      <a:r>
                        <a:rPr lang="en-US" sz="1200" baseline="0" dirty="0" smtClean="0"/>
                        <a:t> you eat every week? Eat most often?</a:t>
                      </a:r>
                    </a:p>
                    <a:p>
                      <a:pPr marL="171450" indent="-171450">
                        <a:buFont typeface="Arial" pitchFamily="34" charset="0"/>
                        <a:buChar char="•"/>
                      </a:pPr>
                      <a:r>
                        <a:rPr lang="en-US" sz="1200" baseline="0" dirty="0" smtClean="0"/>
                        <a:t>What kind of food do you have but you don’t like?</a:t>
                      </a:r>
                    </a:p>
                    <a:p>
                      <a:pPr marL="171450" indent="-171450">
                        <a:buFont typeface="Arial" pitchFamily="34" charset="0"/>
                        <a:buChar char="•"/>
                      </a:pPr>
                      <a:r>
                        <a:rPr lang="en-US" sz="1200" baseline="0" dirty="0" smtClean="0"/>
                        <a:t>What is your favorite food?</a:t>
                      </a:r>
                    </a:p>
                    <a:p>
                      <a:pPr marL="171450" indent="-171450">
                        <a:buFont typeface="Arial" pitchFamily="34" charset="0"/>
                        <a:buChar char="•"/>
                      </a:pPr>
                      <a:r>
                        <a:rPr lang="en-US" sz="1200" baseline="0" dirty="0" smtClean="0"/>
                        <a:t>What foods are only found in this area?</a:t>
                      </a:r>
                    </a:p>
                    <a:p>
                      <a:pPr marL="171450" indent="-171450">
                        <a:buFont typeface="Arial" pitchFamily="34" charset="0"/>
                        <a:buChar char="•"/>
                      </a:pPr>
                      <a:r>
                        <a:rPr lang="en-US" sz="1200" baseline="0" dirty="0" smtClean="0"/>
                        <a:t>What foods are eaten only on special occasions?</a:t>
                      </a:r>
                    </a:p>
                    <a:p>
                      <a:pPr marL="171450" indent="-171450">
                        <a:buFont typeface="Arial" pitchFamily="34" charset="0"/>
                        <a:buChar char="•"/>
                      </a:pPr>
                      <a:r>
                        <a:rPr lang="en-US" sz="1200" baseline="0" dirty="0" smtClean="0"/>
                        <a:t>What foods are considered rare?</a:t>
                      </a:r>
                    </a:p>
                    <a:p>
                      <a:pPr marL="171450" indent="-171450">
                        <a:buFont typeface="Arial" pitchFamily="34" charset="0"/>
                        <a:buChar char="•"/>
                      </a:pPr>
                      <a:r>
                        <a:rPr lang="en-US" sz="1200" kern="1200" dirty="0" smtClean="0">
                          <a:solidFill>
                            <a:schemeClr val="tx1"/>
                          </a:solidFill>
                          <a:effectLst/>
                          <a:latin typeface="+mn-lt"/>
                          <a:ea typeface="+mn-ea"/>
                          <a:cs typeface="+mn-cs"/>
                        </a:rPr>
                        <a:t>Do you have forks?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How often do you eat junk food?</a:t>
                      </a:r>
                    </a:p>
                  </a:txBody>
                  <a:tcPr anchor="ctr">
                    <a:lnL w="5715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1676603">
                <a:tc>
                  <a:txBody>
                    <a:bodyPr/>
                    <a:lstStyle/>
                    <a:p>
                      <a:pPr algn="ctr"/>
                      <a:r>
                        <a:rPr lang="en-US" sz="1400" b="1" dirty="0" smtClean="0"/>
                        <a:t>Entertainment</a:t>
                      </a:r>
                      <a:endParaRPr lang="en-US" sz="1400" b="1" dirty="0"/>
                    </a:p>
                  </a:txBody>
                  <a:tcPr vert="vert270" anchor="ctr" anchorCtr="1">
                    <a:lnL w="76200" cap="flat" cmpd="sng" algn="ctr">
                      <a:solidFill>
                        <a:srgbClr val="FF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Where do you spend the most time during the day  besides school?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What activities do you do with your friends?</a:t>
                      </a:r>
                    </a:p>
                    <a:p>
                      <a:pPr marL="171450" indent="-171450" algn="l">
                        <a:buFont typeface="Arial" pitchFamily="34" charset="0"/>
                        <a:buChar char="•"/>
                      </a:pPr>
                      <a:r>
                        <a:rPr lang="en-US" sz="1200" b="0" dirty="0" smtClean="0"/>
                        <a:t>What sports do you play?</a:t>
                      </a:r>
                    </a:p>
                    <a:p>
                      <a:pPr marL="171450" indent="-171450" algn="l">
                        <a:buFont typeface="Arial" pitchFamily="34" charset="0"/>
                        <a:buChar char="•"/>
                      </a:pPr>
                      <a:r>
                        <a:rPr lang="en-US" sz="1200" b="0" dirty="0" smtClean="0"/>
                        <a:t>What do you do for fun?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What video games or outside games do you play?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What kind of hobbies do you have?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What kind of movies do you watch? TV shows?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What kind of technology do you use for fun?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What kind of board games do you play?</a:t>
                      </a:r>
                    </a:p>
                  </a:txBody>
                  <a:tcPr anchor="ctr">
                    <a:lnL w="5715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780185">
                <a:tc>
                  <a:txBody>
                    <a:bodyPr/>
                    <a:lstStyle/>
                    <a:p>
                      <a:pPr algn="ctr"/>
                      <a:r>
                        <a:rPr lang="en-US" sz="1400" b="1" dirty="0" smtClean="0"/>
                        <a:t>Clothing</a:t>
                      </a:r>
                      <a:endParaRPr lang="en-US" sz="1400" b="1" dirty="0"/>
                    </a:p>
                  </a:txBody>
                  <a:tcPr vert="vert270" anchor="ctr" anchorCtr="1">
                    <a:lnL w="76200" cap="flat" cmpd="sng" algn="ctr">
                      <a:solidFill>
                        <a:srgbClr val="FF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66FFCC"/>
                    </a:solidFill>
                  </a:tcPr>
                </a:tc>
                <a:tc>
                  <a:txBody>
                    <a:bodyPr/>
                    <a:lstStyle/>
                    <a:p>
                      <a:pPr marL="171450" indent="-171450" algn="l">
                        <a:buFont typeface="Arial" pitchFamily="34" charset="0"/>
                        <a:buChar char="•"/>
                      </a:pPr>
                      <a:r>
                        <a:rPr lang="en-US" sz="1200" b="0" dirty="0" smtClean="0"/>
                        <a:t>What clothes do you wear regularly?</a:t>
                      </a:r>
                    </a:p>
                    <a:p>
                      <a:pPr marL="171450" indent="-171450" algn="l">
                        <a:buFont typeface="Arial" pitchFamily="34" charset="0"/>
                        <a:buChar char="•"/>
                      </a:pPr>
                      <a:r>
                        <a:rPr lang="en-US" sz="1200" b="0" dirty="0" smtClean="0"/>
                        <a:t>What clothes do you wear only for special occasions?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What</a:t>
                      </a:r>
                      <a:r>
                        <a:rPr lang="en-US" sz="1200" b="0" baseline="0" dirty="0" smtClean="0"/>
                        <a:t> do you wear to </a:t>
                      </a:r>
                      <a:r>
                        <a:rPr lang="en-US" sz="1200" b="0" dirty="0" smtClean="0"/>
                        <a:t>School? Play? </a:t>
                      </a:r>
                    </a:p>
                    <a:p>
                      <a:pPr marL="171450" indent="-171450" algn="l">
                        <a:buFont typeface="Arial" pitchFamily="34" charset="0"/>
                        <a:buChar char="•"/>
                      </a:pPr>
                      <a:r>
                        <a:rPr lang="en-US" sz="1200" kern="1200" dirty="0" smtClean="0">
                          <a:solidFill>
                            <a:schemeClr val="tx1"/>
                          </a:solidFill>
                          <a:effectLst/>
                          <a:latin typeface="+mn-lt"/>
                          <a:ea typeface="+mn-ea"/>
                          <a:cs typeface="+mn-cs"/>
                        </a:rPr>
                        <a:t>Do you have tattoos?</a:t>
                      </a:r>
                    </a:p>
                    <a:p>
                      <a:pPr marL="171450" indent="-171450">
                        <a:buFont typeface="Arial" pitchFamily="34" charset="0"/>
                        <a:buChar char="•"/>
                      </a:pPr>
                      <a:r>
                        <a:rPr lang="en-US" sz="1200" kern="1200" dirty="0" smtClean="0">
                          <a:solidFill>
                            <a:schemeClr val="tx1"/>
                          </a:solidFill>
                          <a:effectLst/>
                          <a:latin typeface="+mn-lt"/>
                          <a:ea typeface="+mn-ea"/>
                          <a:cs typeface="+mn-cs"/>
                        </a:rPr>
                        <a:t>Do you wear jewelry to school?</a:t>
                      </a:r>
                    </a:p>
                    <a:p>
                      <a:pPr marL="171450" indent="-171450">
                        <a:buFont typeface="Arial" pitchFamily="34" charset="0"/>
                        <a:buChar char="•"/>
                      </a:pPr>
                      <a:r>
                        <a:rPr lang="en-US" sz="1200" kern="1200" dirty="0" smtClean="0">
                          <a:solidFill>
                            <a:schemeClr val="tx1"/>
                          </a:solidFill>
                          <a:effectLst/>
                          <a:latin typeface="+mn-lt"/>
                          <a:ea typeface="+mn-ea"/>
                          <a:cs typeface="+mn-cs"/>
                        </a:rPr>
                        <a:t>Can you wear makeup? At what age? Where are you allowed to wear it?</a:t>
                      </a:r>
                    </a:p>
                  </a:txBody>
                  <a:tcPr anchor="ctr">
                    <a:lnL w="5715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006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0292809"/>
              </p:ext>
            </p:extLst>
          </p:nvPr>
        </p:nvGraphicFramePr>
        <p:xfrm>
          <a:off x="457200" y="426720"/>
          <a:ext cx="6019800" cy="7650480"/>
        </p:xfrm>
        <a:graphic>
          <a:graphicData uri="http://schemas.openxmlformats.org/drawingml/2006/table">
            <a:tbl>
              <a:tblPr firstRow="1" bandRow="1">
                <a:tableStyleId>{5940675A-B579-460E-94D1-54222C63F5DA}</a:tableStyleId>
              </a:tblPr>
              <a:tblGrid>
                <a:gridCol w="690797"/>
                <a:gridCol w="5329003"/>
              </a:tblGrid>
              <a:tr h="481413">
                <a:tc gridSpan="2">
                  <a:txBody>
                    <a:bodyPr/>
                    <a:lstStyle/>
                    <a:p>
                      <a:pPr algn="ctr"/>
                      <a:r>
                        <a:rPr lang="en-US" sz="4000" b="1" dirty="0" smtClean="0"/>
                        <a:t>Expression</a:t>
                      </a:r>
                      <a:endParaRPr lang="en-US" sz="4000" b="1" dirty="0"/>
                    </a:p>
                  </a:txBody>
                  <a:tcPr anchor="ctr" anchorCtr="1">
                    <a:lnL w="76200" cap="flat" cmpd="sng" algn="ctr">
                      <a:solidFill>
                        <a:srgbClr val="00B0F0"/>
                      </a:solidFill>
                      <a:prstDash val="solid"/>
                      <a:round/>
                      <a:headEnd type="none" w="med" len="med"/>
                      <a:tailEnd type="none" w="med" len="med"/>
                    </a:lnL>
                    <a:lnR w="76200" cap="flat" cmpd="sng" algn="ctr">
                      <a:solidFill>
                        <a:srgbClr val="00B0F0"/>
                      </a:solidFill>
                      <a:prstDash val="solid"/>
                      <a:round/>
                      <a:headEnd type="none" w="med" len="med"/>
                      <a:tailEnd type="none" w="med" len="med"/>
                    </a:lnR>
                    <a:lnT w="76200" cap="flat" cmpd="sng" algn="ctr">
                      <a:solidFill>
                        <a:srgbClr val="00B0F0"/>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F0"/>
                    </a:solidFill>
                  </a:tcPr>
                </a:tc>
                <a:tc hMerge="1">
                  <a:txBody>
                    <a:bodyPr/>
                    <a:lstStyle/>
                    <a:p>
                      <a:pPr algn="ctr"/>
                      <a:endParaRPr lang="en-US" sz="2000" b="1" dirty="0"/>
                    </a:p>
                  </a:txBody>
                  <a:tcPr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r>
              <a:tr h="1444239">
                <a:tc rowSpan="2">
                  <a:txBody>
                    <a:bodyPr/>
                    <a:lstStyle/>
                    <a:p>
                      <a:pPr algn="ctr"/>
                      <a:r>
                        <a:rPr lang="en-US" sz="1400" b="1" dirty="0" smtClean="0"/>
                        <a:t>Language</a:t>
                      </a:r>
                      <a:endParaRPr lang="en-US" sz="1400" b="1" dirty="0"/>
                    </a:p>
                  </a:txBody>
                  <a:tcPr vert="vert270" anchor="ctr" anchorCtr="1">
                    <a:lnL w="76200" cap="flat" cmpd="sng" algn="ctr">
                      <a:solidFill>
                        <a:srgbClr val="00B0F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66CC"/>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baseline="0" dirty="0" smtClean="0"/>
                        <a:t>What are some basic rules of writing? Capitals? Grammar? Paragraphs?</a:t>
                      </a:r>
                    </a:p>
                    <a:p>
                      <a:pPr marL="171450" indent="-171450" algn="l">
                        <a:buFont typeface="Arial" pitchFamily="34" charset="0"/>
                        <a:buChar char="•"/>
                      </a:pPr>
                      <a:r>
                        <a:rPr lang="en-US" sz="1600" b="0" dirty="0" smtClean="0"/>
                        <a:t>How many letters are in</a:t>
                      </a:r>
                      <a:r>
                        <a:rPr lang="en-US" sz="1600" b="0" baseline="0" dirty="0" smtClean="0"/>
                        <a:t> your alphabet?</a:t>
                      </a:r>
                    </a:p>
                    <a:p>
                      <a:pPr marL="171450" indent="-171450" algn="l">
                        <a:buFont typeface="Arial" pitchFamily="34" charset="0"/>
                        <a:buChar char="•"/>
                      </a:pPr>
                      <a:r>
                        <a:rPr lang="en-US" sz="1600" b="0" baseline="0" dirty="0" smtClean="0"/>
                        <a:t>What kind of writing do you do?</a:t>
                      </a:r>
                    </a:p>
                    <a:p>
                      <a:pPr marL="171450" indent="-171450" algn="l">
                        <a:buFont typeface="Arial" pitchFamily="34" charset="0"/>
                        <a:buChar char="•"/>
                      </a:pPr>
                      <a:r>
                        <a:rPr lang="en-US" sz="1600" b="0" baseline="0" dirty="0" smtClean="0"/>
                        <a:t>When do you write? </a:t>
                      </a:r>
                    </a:p>
                    <a:p>
                      <a:pPr marL="171450" indent="-171450" algn="l">
                        <a:buFont typeface="Arial" pitchFamily="34" charset="0"/>
                        <a:buChar char="•"/>
                      </a:pPr>
                      <a:endParaRPr lang="en-US" sz="1600" b="0" dirty="0"/>
                    </a:p>
                  </a:txBody>
                  <a:tcPr anchor="ctr">
                    <a:lnL w="57150" cap="flat" cmpd="sng" algn="ctr">
                      <a:solidFill>
                        <a:schemeClr val="tx1"/>
                      </a:solidFill>
                      <a:prstDash val="solid"/>
                      <a:round/>
                      <a:headEnd type="none" w="med" len="med"/>
                      <a:tailEnd type="none" w="med" len="med"/>
                    </a:lnL>
                    <a:lnR w="76200" cap="flat" cmpd="sng" algn="ctr">
                      <a:solidFill>
                        <a:srgbClr val="00B0F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2110811">
                <a:tc vMerge="1">
                  <a:txBody>
                    <a:bodyPr/>
                    <a:lstStyle/>
                    <a:p>
                      <a:pPr algn="ctr"/>
                      <a:endParaRPr lang="en-US" sz="1400" b="1" dirty="0"/>
                    </a:p>
                  </a:txBody>
                  <a:tcPr vert="vert270"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dirty="0" smtClean="0"/>
                        <a:t>What languages do you speak?</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dirty="0" smtClean="0"/>
                        <a:t>What language is spoken the most?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dirty="0" smtClean="0"/>
                        <a:t>Are there different things</a:t>
                      </a:r>
                      <a:r>
                        <a:rPr lang="en-US" sz="1600" b="0" baseline="0" dirty="0" smtClean="0"/>
                        <a:t> you say to friends than to family?</a:t>
                      </a:r>
                      <a:endParaRPr lang="en-US" sz="1600" b="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dirty="0" smtClean="0"/>
                        <a:t>What is considered very rude/bad?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dirty="0" smtClean="0"/>
                        <a:t>What do you consider to be very polite/good?</a:t>
                      </a:r>
                    </a:p>
                    <a:p>
                      <a:pPr marL="171450" indent="-171450" algn="l">
                        <a:buFont typeface="Arial" pitchFamily="34" charset="0"/>
                        <a:buChar char="•"/>
                      </a:pPr>
                      <a:r>
                        <a:rPr lang="en-US" sz="1600" b="0" baseline="0" dirty="0" smtClean="0"/>
                        <a:t>Are there things you say to adults?</a:t>
                      </a:r>
                    </a:p>
                    <a:p>
                      <a:pPr marL="171450" indent="-171450" algn="l">
                        <a:buFont typeface="Arial" pitchFamily="34" charset="0"/>
                        <a:buChar char="•"/>
                      </a:pPr>
                      <a:r>
                        <a:rPr lang="en-US" sz="1600" b="0" baseline="0" dirty="0" smtClean="0"/>
                        <a:t>What are polite words you use?</a:t>
                      </a:r>
                    </a:p>
                    <a:p>
                      <a:pPr marL="171450" indent="-171450" algn="l">
                        <a:buFont typeface="Arial" pitchFamily="34" charset="0"/>
                        <a:buChar char="•"/>
                      </a:pPr>
                      <a:r>
                        <a:rPr lang="en-US" sz="1600" b="0" baseline="0" dirty="0" smtClean="0"/>
                        <a:t>What is considered ‘rude’ when talking?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dirty="0"/>
                    </a:p>
                  </a:txBody>
                  <a:tcPr anchor="ctr">
                    <a:lnL w="57150" cap="flat" cmpd="sng" algn="ctr">
                      <a:solidFill>
                        <a:schemeClr val="tx1"/>
                      </a:solidFill>
                      <a:prstDash val="solid"/>
                      <a:round/>
                      <a:headEnd type="none" w="med" len="med"/>
                      <a:tailEnd type="none" w="med" len="med"/>
                    </a:lnL>
                    <a:lnR w="76200" cap="flat" cmpd="sng" algn="ctr">
                      <a:solidFill>
                        <a:srgbClr val="00B0F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999858">
                <a:tc>
                  <a:txBody>
                    <a:bodyPr/>
                    <a:lstStyle/>
                    <a:p>
                      <a:pPr algn="ctr"/>
                      <a:r>
                        <a:rPr lang="en-US" sz="1400" b="1" dirty="0" smtClean="0"/>
                        <a:t>Art</a:t>
                      </a:r>
                      <a:endParaRPr lang="en-US" sz="1400" b="1" dirty="0"/>
                    </a:p>
                  </a:txBody>
                  <a:tcPr vert="vert270" anchor="ctr" anchorCtr="1">
                    <a:lnL w="76200" cap="flat" cmpd="sng" algn="ctr">
                      <a:solidFill>
                        <a:srgbClr val="00B0F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A66BD3"/>
                    </a:solidFill>
                  </a:tcPr>
                </a:tc>
                <a:tc>
                  <a:txBody>
                    <a:bodyPr/>
                    <a:lstStyle/>
                    <a:p>
                      <a:pPr marL="171450" indent="-171450" algn="l">
                        <a:buFont typeface="Arial" pitchFamily="34" charset="0"/>
                        <a:buChar char="•"/>
                      </a:pPr>
                      <a:r>
                        <a:rPr lang="en-US" sz="1600" b="0" dirty="0" smtClean="0"/>
                        <a:t>What kinds of art are popular?</a:t>
                      </a:r>
                    </a:p>
                    <a:p>
                      <a:pPr marL="171450" indent="-171450" algn="l">
                        <a:buFont typeface="Arial" pitchFamily="34" charset="0"/>
                        <a:buChar char="•"/>
                      </a:pPr>
                      <a:r>
                        <a:rPr lang="en-US" sz="1600" b="0" dirty="0" smtClean="0"/>
                        <a:t>What kind of art do you like to do?</a:t>
                      </a:r>
                    </a:p>
                    <a:p>
                      <a:pPr marL="171450" indent="-171450" algn="l">
                        <a:buFont typeface="Arial" pitchFamily="34" charset="0"/>
                        <a:buChar char="•"/>
                      </a:pPr>
                      <a:r>
                        <a:rPr lang="en-US" sz="1600" b="0" dirty="0" smtClean="0"/>
                        <a:t>What kind of art is the most fun?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baseline="0" dirty="0" smtClean="0"/>
                    </a:p>
                  </a:txBody>
                  <a:tcPr anchor="ctr">
                    <a:lnL w="57150" cap="flat" cmpd="sng" algn="ctr">
                      <a:solidFill>
                        <a:schemeClr val="tx1"/>
                      </a:solidFill>
                      <a:prstDash val="solid"/>
                      <a:round/>
                      <a:headEnd type="none" w="med" len="med"/>
                      <a:tailEnd type="none" w="med" len="med"/>
                    </a:lnL>
                    <a:lnR w="76200" cap="flat" cmpd="sng" algn="ctr">
                      <a:solidFill>
                        <a:srgbClr val="00B0F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1888621">
                <a:tc>
                  <a:txBody>
                    <a:bodyPr/>
                    <a:lstStyle/>
                    <a:p>
                      <a:pPr algn="ctr"/>
                      <a:r>
                        <a:rPr lang="en-US" sz="1400" b="1" dirty="0" smtClean="0"/>
                        <a:t>Music/</a:t>
                      </a:r>
                      <a:r>
                        <a:rPr lang="en-US" sz="1400" b="1" baseline="0" dirty="0" smtClean="0"/>
                        <a:t> Dance</a:t>
                      </a:r>
                      <a:endParaRPr lang="en-US" sz="1400" b="1" dirty="0"/>
                    </a:p>
                  </a:txBody>
                  <a:tcPr vert="vert270" anchor="ctr" anchorCtr="1">
                    <a:lnL w="76200" cap="flat" cmpd="sng" algn="ctr">
                      <a:solidFill>
                        <a:srgbClr val="00B0F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00B0F0"/>
                      </a:solidFill>
                      <a:prstDash val="solid"/>
                      <a:round/>
                      <a:headEnd type="none" w="med" len="med"/>
                      <a:tailEnd type="none" w="med" len="med"/>
                    </a:lnB>
                    <a:solidFill>
                      <a:srgbClr val="00B0F0"/>
                    </a:solidFill>
                  </a:tcPr>
                </a:tc>
                <a:tc>
                  <a:txBody>
                    <a:bodyPr/>
                    <a:lstStyle/>
                    <a:p>
                      <a:pPr marL="171450" indent="-171450" algn="l">
                        <a:buFont typeface="Arial" pitchFamily="34" charset="0"/>
                        <a:buChar char="•"/>
                      </a:pPr>
                      <a:r>
                        <a:rPr lang="en-US" sz="1600" b="0" dirty="0" smtClean="0"/>
                        <a:t>What kind</a:t>
                      </a:r>
                      <a:r>
                        <a:rPr lang="en-US" sz="1600" b="0" baseline="0" dirty="0" smtClean="0"/>
                        <a:t> of music is popular?</a:t>
                      </a:r>
                    </a:p>
                    <a:p>
                      <a:pPr marL="171450" indent="-171450" algn="l">
                        <a:buFont typeface="Arial" pitchFamily="34" charset="0"/>
                        <a:buChar char="•"/>
                      </a:pPr>
                      <a:r>
                        <a:rPr lang="en-US" sz="1600" b="0" baseline="0" dirty="0" smtClean="0"/>
                        <a:t>Is there a certain type of music played at special occasions?</a:t>
                      </a:r>
                    </a:p>
                    <a:p>
                      <a:pPr marL="171450" indent="-171450" algn="l">
                        <a:buFont typeface="Arial" pitchFamily="34" charset="0"/>
                        <a:buChar char="•"/>
                      </a:pPr>
                      <a:r>
                        <a:rPr lang="en-US" sz="1600" b="0" baseline="0" dirty="0" smtClean="0"/>
                        <a:t>What kind of music do you play (instrument)?</a:t>
                      </a:r>
                    </a:p>
                    <a:p>
                      <a:pPr marL="171450" indent="-171450" algn="l">
                        <a:buFont typeface="Arial" pitchFamily="34" charset="0"/>
                        <a:buChar char="•"/>
                      </a:pPr>
                      <a:r>
                        <a:rPr lang="en-US" sz="1600" b="0" baseline="0" dirty="0" smtClean="0"/>
                        <a:t>Are there instruments that are specific to this culture?</a:t>
                      </a:r>
                      <a:endParaRPr lang="en-US" sz="1600" b="0" dirty="0" smtClean="0"/>
                    </a:p>
                    <a:p>
                      <a:pPr marL="171450" indent="-171450" algn="l">
                        <a:buFont typeface="Arial" pitchFamily="34" charset="0"/>
                        <a:buChar char="•"/>
                      </a:pPr>
                      <a:r>
                        <a:rPr lang="en-US" sz="1600" b="0" dirty="0" smtClean="0"/>
                        <a:t>What kind of dance</a:t>
                      </a:r>
                      <a:r>
                        <a:rPr lang="en-US" sz="1600" b="0" baseline="0" dirty="0" smtClean="0"/>
                        <a:t> is popular?</a:t>
                      </a:r>
                    </a:p>
                    <a:p>
                      <a:pPr marL="171450" indent="-171450" algn="l">
                        <a:buFont typeface="Arial" pitchFamily="34" charset="0"/>
                        <a:buChar char="•"/>
                      </a:pPr>
                      <a:r>
                        <a:rPr lang="en-US" sz="1600" b="0" baseline="0" dirty="0" smtClean="0"/>
                        <a:t>Why do people dance? </a:t>
                      </a:r>
                    </a:p>
                    <a:p>
                      <a:pPr marL="171450" indent="-171450" algn="l">
                        <a:buFont typeface="Arial" pitchFamily="34" charset="0"/>
                        <a:buChar char="•"/>
                      </a:pPr>
                      <a:r>
                        <a:rPr lang="en-US" sz="1600" b="0" baseline="0" dirty="0" smtClean="0"/>
                        <a:t>When do people dance?</a:t>
                      </a:r>
                      <a:endParaRPr lang="en-US" sz="1600" b="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baseline="0" dirty="0" smtClean="0"/>
                    </a:p>
                  </a:txBody>
                  <a:tcPr anchor="ctr">
                    <a:lnL w="57150" cap="flat" cmpd="sng" algn="ctr">
                      <a:solidFill>
                        <a:schemeClr val="tx1"/>
                      </a:solidFill>
                      <a:prstDash val="solid"/>
                      <a:round/>
                      <a:headEnd type="none" w="med" len="med"/>
                      <a:tailEnd type="none" w="med" len="med"/>
                    </a:lnL>
                    <a:lnR w="76200" cap="flat" cmpd="sng" algn="ctr">
                      <a:solidFill>
                        <a:srgbClr val="00B0F0"/>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00B0F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6190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42434979"/>
              </p:ext>
            </p:extLst>
          </p:nvPr>
        </p:nvGraphicFramePr>
        <p:xfrm>
          <a:off x="457200" y="531729"/>
          <a:ext cx="6019800" cy="7774071"/>
        </p:xfrm>
        <a:graphic>
          <a:graphicData uri="http://schemas.openxmlformats.org/drawingml/2006/table">
            <a:tbl>
              <a:tblPr firstRow="1" bandRow="1">
                <a:tableStyleId>{5940675A-B579-460E-94D1-54222C63F5DA}</a:tableStyleId>
              </a:tblPr>
              <a:tblGrid>
                <a:gridCol w="914400"/>
                <a:gridCol w="5105400"/>
              </a:tblGrid>
              <a:tr h="623170">
                <a:tc gridSpan="2">
                  <a:txBody>
                    <a:bodyPr/>
                    <a:lstStyle/>
                    <a:p>
                      <a:pPr algn="ctr"/>
                      <a:r>
                        <a:rPr lang="en-US" sz="4000" b="1" dirty="0" smtClean="0"/>
                        <a:t>Customs</a:t>
                      </a:r>
                      <a:endParaRPr lang="en-US" sz="4000" b="1" dirty="0"/>
                    </a:p>
                  </a:txBody>
                  <a:tcPr anchor="ctr" anchorCtr="1">
                    <a:lnL w="76200" cap="flat" cmpd="sng" algn="ctr">
                      <a:solidFill>
                        <a:srgbClr val="7030A0"/>
                      </a:solidFill>
                      <a:prstDash val="solid"/>
                      <a:round/>
                      <a:headEnd type="none" w="med" len="med"/>
                      <a:tailEnd type="none" w="med" len="med"/>
                    </a:lnL>
                    <a:lnR w="76200" cap="flat" cmpd="sng" algn="ctr">
                      <a:solidFill>
                        <a:srgbClr val="7030A0"/>
                      </a:solidFill>
                      <a:prstDash val="solid"/>
                      <a:round/>
                      <a:headEnd type="none" w="med" len="med"/>
                      <a:tailEnd type="none" w="med" len="med"/>
                    </a:lnR>
                    <a:lnT w="76200" cap="flat" cmpd="sng" algn="ctr">
                      <a:solidFill>
                        <a:srgbClr val="7030A0"/>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AF45DF"/>
                    </a:solidFill>
                  </a:tcPr>
                </a:tc>
                <a:tc hMerge="1">
                  <a:txBody>
                    <a:bodyPr/>
                    <a:lstStyle/>
                    <a:p>
                      <a:pPr algn="ctr"/>
                      <a:endParaRPr lang="en-US" sz="2000" b="1" dirty="0"/>
                    </a:p>
                  </a:txBody>
                  <a:tcPr anchor="ctr" anchorCtr="1">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00B050"/>
                    </a:solidFill>
                  </a:tcPr>
                </a:tc>
              </a:tr>
              <a:tr h="1722812">
                <a:tc>
                  <a:txBody>
                    <a:bodyPr/>
                    <a:lstStyle/>
                    <a:p>
                      <a:pPr algn="ctr"/>
                      <a:r>
                        <a:rPr lang="en-US" sz="1400" b="1" dirty="0" smtClean="0"/>
                        <a:t>Holidays and Celebrations</a:t>
                      </a:r>
                      <a:endParaRPr lang="en-US" sz="1400" b="1" dirty="0"/>
                    </a:p>
                  </a:txBody>
                  <a:tcPr vert="vert270" anchor="ctr" anchorCtr="1">
                    <a:lnL w="76200" cap="flat" cmpd="sng" algn="ctr">
                      <a:solidFill>
                        <a:srgbClr val="7030A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171450" indent="-171450" algn="l">
                        <a:buFont typeface="Arial" pitchFamily="34" charset="0"/>
                        <a:buChar char="•"/>
                      </a:pPr>
                      <a:r>
                        <a:rPr lang="en-US" sz="1600" b="0" dirty="0" smtClean="0"/>
                        <a:t>What holidays</a:t>
                      </a:r>
                      <a:r>
                        <a:rPr lang="en-US" sz="1600" b="0" baseline="0" dirty="0" smtClean="0"/>
                        <a:t> do you celebrate?</a:t>
                      </a:r>
                    </a:p>
                    <a:p>
                      <a:pPr marL="171450" indent="-171450" algn="l">
                        <a:buFont typeface="Arial" pitchFamily="34" charset="0"/>
                        <a:buChar char="•"/>
                      </a:pPr>
                      <a:r>
                        <a:rPr lang="en-US" sz="1600" b="0" baseline="0" dirty="0" smtClean="0"/>
                        <a:t>What do you do on those holidays?</a:t>
                      </a:r>
                    </a:p>
                    <a:p>
                      <a:pPr marL="171450" indent="-171450" algn="l">
                        <a:buFont typeface="Arial" pitchFamily="34" charset="0"/>
                        <a:buChar char="•"/>
                      </a:pPr>
                      <a:r>
                        <a:rPr lang="en-US" sz="1600" b="0" baseline="0" dirty="0" smtClean="0"/>
                        <a:t>Are there holidays that are more important than others</a:t>
                      </a:r>
                      <a:r>
                        <a:rPr lang="en-US" sz="1600" b="0" baseline="0" dirty="0" smtClean="0"/>
                        <a:t>?</a:t>
                      </a:r>
                    </a:p>
                    <a:p>
                      <a:pPr marL="171450" indent="-171450" algn="l">
                        <a:buFont typeface="Arial" pitchFamily="34" charset="0"/>
                        <a:buChar char="•"/>
                      </a:pPr>
                      <a:r>
                        <a:rPr lang="en-US" sz="1600" b="0" dirty="0" smtClean="0"/>
                        <a:t>What things do</a:t>
                      </a:r>
                      <a:r>
                        <a:rPr lang="en-US" sz="1600" b="0" baseline="0" dirty="0" smtClean="0"/>
                        <a:t> you celebrate?</a:t>
                      </a:r>
                    </a:p>
                    <a:p>
                      <a:pPr marL="171450" indent="-171450" algn="l">
                        <a:buFont typeface="Arial" pitchFamily="34" charset="0"/>
                        <a:buChar char="•"/>
                      </a:pPr>
                      <a:r>
                        <a:rPr lang="en-US" sz="1600" b="0" baseline="0" dirty="0" smtClean="0"/>
                        <a:t>How do you celebrate them?</a:t>
                      </a:r>
                    </a:p>
                    <a:p>
                      <a:pPr marL="171450" indent="-171450" algn="l">
                        <a:buFont typeface="Arial" pitchFamily="34" charset="0"/>
                        <a:buChar char="•"/>
                      </a:pPr>
                      <a:r>
                        <a:rPr lang="en-US" sz="1600" b="0" baseline="0" dirty="0" smtClean="0"/>
                        <a:t>What is your favorite celebration?</a:t>
                      </a:r>
                    </a:p>
                  </a:txBody>
                  <a:tcPr anchor="ctr">
                    <a:lnL w="57150" cap="flat" cmpd="sng" algn="ctr">
                      <a:solidFill>
                        <a:schemeClr val="tx1"/>
                      </a:solidFill>
                      <a:prstDash val="solid"/>
                      <a:round/>
                      <a:headEnd type="none" w="med" len="med"/>
                      <a:tailEnd type="none" w="med" len="med"/>
                    </a:lnL>
                    <a:lnR w="76200" cap="flat" cmpd="sng" algn="ctr">
                      <a:solidFill>
                        <a:srgbClr val="7030A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1713173">
                <a:tc>
                  <a:txBody>
                    <a:bodyPr/>
                    <a:lstStyle/>
                    <a:p>
                      <a:pPr algn="ctr"/>
                      <a:r>
                        <a:rPr lang="en-US" sz="1400" b="1" dirty="0" smtClean="0"/>
                        <a:t>Wonders</a:t>
                      </a:r>
                      <a:endParaRPr lang="en-US" sz="1400" b="1" dirty="0"/>
                    </a:p>
                  </a:txBody>
                  <a:tcPr vert="vert270" anchor="ctr" anchorCtr="1">
                    <a:lnL w="76200" cap="flat" cmpd="sng" algn="ctr">
                      <a:solidFill>
                        <a:srgbClr val="7030A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0000"/>
                    </a:solidFill>
                  </a:tcPr>
                </a:tc>
                <a:tc>
                  <a:txBody>
                    <a:bodyPr/>
                    <a:lstStyle/>
                    <a:p>
                      <a:pPr marL="171450" indent="-171450" algn="l">
                        <a:buFont typeface="Arial" pitchFamily="34" charset="0"/>
                        <a:buChar char="•"/>
                      </a:pPr>
                      <a:r>
                        <a:rPr lang="en-US" sz="1600" b="0" baseline="0" dirty="0" smtClean="0"/>
                        <a:t>What monuments are there and why were they created?</a:t>
                      </a:r>
                    </a:p>
                    <a:p>
                      <a:pPr marL="171450" indent="-171450" algn="l">
                        <a:buFont typeface="Arial" pitchFamily="34" charset="0"/>
                        <a:buChar char="•"/>
                      </a:pPr>
                      <a:r>
                        <a:rPr lang="en-US" sz="1600" b="0" baseline="0" dirty="0" smtClean="0"/>
                        <a:t>What buildings are important?</a:t>
                      </a:r>
                    </a:p>
                    <a:p>
                      <a:pPr marL="171450" indent="-171450" algn="l">
                        <a:buFont typeface="Arial" pitchFamily="34" charset="0"/>
                        <a:buChar char="•"/>
                      </a:pPr>
                      <a:r>
                        <a:rPr lang="en-US" sz="1600" b="0" baseline="0" dirty="0" smtClean="0"/>
                        <a:t>What kind of historical artifacts are there?</a:t>
                      </a:r>
                    </a:p>
                  </a:txBody>
                  <a:tcPr anchor="ctr">
                    <a:lnL w="57150" cap="flat" cmpd="sng" algn="ctr">
                      <a:solidFill>
                        <a:schemeClr val="tx1"/>
                      </a:solidFill>
                      <a:prstDash val="solid"/>
                      <a:round/>
                      <a:headEnd type="none" w="med" len="med"/>
                      <a:tailEnd type="none" w="med" len="med"/>
                    </a:lnL>
                    <a:lnR w="76200" cap="flat" cmpd="sng" algn="ctr">
                      <a:solidFill>
                        <a:srgbClr val="7030A0"/>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r>
              <a:tr h="3637046">
                <a:tc>
                  <a:txBody>
                    <a:bodyPr/>
                    <a:lstStyle/>
                    <a:p>
                      <a:pPr algn="ctr"/>
                      <a:r>
                        <a:rPr lang="en-US" sz="1400" b="1" dirty="0" smtClean="0"/>
                        <a:t>Beliefs</a:t>
                      </a:r>
                      <a:endParaRPr lang="en-US" sz="1400" b="1" dirty="0"/>
                    </a:p>
                  </a:txBody>
                  <a:tcPr vert="vert270" anchor="ctr" anchorCtr="1">
                    <a:lnL w="76200" cap="flat" cmpd="sng" algn="ctr">
                      <a:solidFill>
                        <a:srgbClr val="7030A0"/>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7030A0"/>
                      </a:solidFill>
                      <a:prstDash val="solid"/>
                      <a:round/>
                      <a:headEnd type="none" w="med" len="med"/>
                      <a:tailEnd type="none" w="med" len="med"/>
                    </a:lnB>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baseline="0" dirty="0" smtClean="0"/>
                        <a:t>What is considered lucky or unlucky?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baseline="0" dirty="0" smtClean="0"/>
                        <a:t>What are some things that are considered very good (things you value)?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baseline="0" dirty="0" smtClean="0"/>
                        <a:t>What are some religious traditions you have?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600" b="0" baseline="0" dirty="0" smtClean="0"/>
                    </a:p>
                    <a:p>
                      <a:pPr marL="171450" indent="-171450" algn="l">
                        <a:buFont typeface="Arial" pitchFamily="34" charset="0"/>
                        <a:buChar char="•"/>
                      </a:pPr>
                      <a:endParaRPr lang="en-US" sz="1600" b="0" dirty="0"/>
                    </a:p>
                  </a:txBody>
                  <a:tcPr anchor="ctr">
                    <a:lnL w="57150" cap="flat" cmpd="sng" algn="ctr">
                      <a:solidFill>
                        <a:schemeClr val="tx1"/>
                      </a:solidFill>
                      <a:prstDash val="solid"/>
                      <a:round/>
                      <a:headEnd type="none" w="med" len="med"/>
                      <a:tailEnd type="none" w="med" len="med"/>
                    </a:lnL>
                    <a:lnR w="76200" cap="flat" cmpd="sng" algn="ctr">
                      <a:solidFill>
                        <a:srgbClr val="7030A0"/>
                      </a:solidFill>
                      <a:prstDash val="solid"/>
                      <a:round/>
                      <a:headEnd type="none" w="med" len="med"/>
                      <a:tailEnd type="none" w="med" len="med"/>
                    </a:lnR>
                    <a:lnT w="57150" cap="flat" cmpd="sng" algn="ctr">
                      <a:solidFill>
                        <a:schemeClr val="tx1"/>
                      </a:solidFill>
                      <a:prstDash val="solid"/>
                      <a:round/>
                      <a:headEnd type="none" w="med" len="med"/>
                      <a:tailEnd type="none" w="med" len="med"/>
                    </a:lnT>
                    <a:lnB w="76200" cap="flat" cmpd="sng" algn="ctr">
                      <a:solidFill>
                        <a:srgbClr val="7030A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455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1864</Words>
  <Application>Microsoft Office PowerPoint</Application>
  <PresentationFormat>On-screen Show (4:3)</PresentationFormat>
  <Paragraphs>192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Jeromie</dc:creator>
  <cp:lastModifiedBy>Jeromie</cp:lastModifiedBy>
  <cp:revision>56</cp:revision>
  <cp:lastPrinted>2014-05-12T16:59:47Z</cp:lastPrinted>
  <dcterms:created xsi:type="dcterms:W3CDTF">2014-05-11T15:01:51Z</dcterms:created>
  <dcterms:modified xsi:type="dcterms:W3CDTF">2014-07-23T16:51:34Z</dcterms:modified>
</cp:coreProperties>
</file>