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8" r:id="rId7"/>
    <p:sldId id="281" r:id="rId8"/>
    <p:sldId id="282" r:id="rId9"/>
    <p:sldId id="285" r:id="rId10"/>
    <p:sldId id="286" r:id="rId11"/>
    <p:sldId id="287" r:id="rId12"/>
    <p:sldId id="289" r:id="rId13"/>
    <p:sldId id="288" r:id="rId14"/>
    <p:sldId id="290" r:id="rId15"/>
    <p:sldId id="291" r:id="rId16"/>
    <p:sldId id="304" r:id="rId17"/>
    <p:sldId id="292" r:id="rId18"/>
    <p:sldId id="293" r:id="rId19"/>
    <p:sldId id="294" r:id="rId20"/>
    <p:sldId id="297" r:id="rId21"/>
    <p:sldId id="298" r:id="rId22"/>
    <p:sldId id="299" r:id="rId23"/>
    <p:sldId id="300" r:id="rId24"/>
    <p:sldId id="303" r:id="rId25"/>
    <p:sldId id="302" r:id="rId26"/>
    <p:sldId id="301" r:id="rId27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7DF"/>
    <a:srgbClr val="0091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סגנון בהיר 2 - הדגשה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 custT="1"/>
      <dgm:spPr/>
      <dgm:t>
        <a:bodyPr rtlCol="1"/>
        <a:lstStyle/>
        <a:p>
          <a:pPr algn="ctr" rtl="1">
            <a:lnSpc>
              <a:spcPct val="100000"/>
            </a:lnSpc>
            <a:defRPr cap="all"/>
          </a:pPr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r>
            <a:rPr lang="he-IL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וויזואליזציה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25C73-1633-42F1-AB3B-7CB183E5F8B8}">
      <dgm:prSet custT="1"/>
      <dgm:spPr/>
      <dgm:t>
        <a:bodyPr rtlCol="1"/>
        <a:lstStyle/>
        <a:p>
          <a:pPr algn="ctr" rtl="1">
            <a:lnSpc>
              <a:spcPct val="100000"/>
            </a:lnSpc>
            <a:defRPr cap="all"/>
          </a:pPr>
          <a:r>
            <a:rPr lang="he-IL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ביצוע</a:t>
          </a:r>
          <a:r>
            <a:rPr lang="he-IL" sz="20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sz="24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אלגוריתמי למידה</a:t>
          </a:r>
          <a:endParaRPr lang="he-IL" sz="2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383F32-22E8-4F62-A3E0-BDC3D5F48992}">
      <dgm:prSet custT="1"/>
      <dgm:spPr/>
      <dgm:t>
        <a:bodyPr rtlCol="1"/>
        <a:lstStyle/>
        <a:p>
          <a:pPr algn="ctr" rtl="1">
            <a:lnSpc>
              <a:spcPct val="100000"/>
            </a:lnSpc>
            <a:defRPr cap="all"/>
          </a:pPr>
          <a:r>
            <a:rPr lang="he-IL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ניתוח</a:t>
          </a:r>
          <a:r>
            <a:rPr lang="he-IL" sz="24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תוצאות</a:t>
          </a:r>
          <a:endParaRPr lang="he-IL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זכוכית מגדלת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רשת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220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LinFactNeighborX="-2720" custLinFactNeighborY="151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תרשים עמודות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506482" y="560112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857482" y="911112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979982" y="2720112"/>
          <a:ext cx="27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r>
            <a:rPr lang="he-IL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וויזואליזציה</a:t>
          </a:r>
        </a:p>
      </dsp:txBody>
      <dsp:txXfrm>
        <a:off x="6979982" y="2720112"/>
        <a:ext cx="2700000" cy="742500"/>
      </dsp:txXfrm>
    </dsp:sp>
    <dsp:sp modelId="{BCD8CDD9-0C56-4401-ADB1-8B48DAB2C96F}">
      <dsp:nvSpPr>
        <dsp:cNvPr id="0" name=""/>
        <dsp:cNvSpPr/>
      </dsp:nvSpPr>
      <dsp:spPr>
        <a:xfrm>
          <a:off x="4036631" y="560112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87631" y="911112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212780" y="2720112"/>
          <a:ext cx="3294701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ביצוע</a:t>
          </a:r>
          <a:r>
            <a:rPr lang="he-IL" sz="2000" kern="12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sz="2400" kern="12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אלגוריתמי למידה</a:t>
          </a:r>
          <a:endParaRPr lang="he-IL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12780" y="2720112"/>
        <a:ext cx="3294701" cy="742500"/>
      </dsp:txXfrm>
    </dsp:sp>
    <dsp:sp modelId="{FF93E135-77D6-48A0-8871-9BC93D705D06}">
      <dsp:nvSpPr>
        <dsp:cNvPr id="0" name=""/>
        <dsp:cNvSpPr/>
      </dsp:nvSpPr>
      <dsp:spPr>
        <a:xfrm>
          <a:off x="566780" y="560112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92076" y="925448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0280" y="2720112"/>
          <a:ext cx="27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ניתוח</a:t>
          </a:r>
          <a:r>
            <a:rPr lang="he-IL" sz="2400" kern="1200" baseline="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תוצאות</a:t>
          </a:r>
          <a:endParaRPr lang="he-IL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280" y="2720112"/>
        <a:ext cx="27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רשימת תוויות מעגלי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ג'/תמוז/תש"פ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ג'/תמוז/תש"פ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8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800"/>
            </a:lvl4pPr>
            <a:lvl5pPr marL="1828800" indent="0" algn="ctr" rtl="1">
              <a:buNone/>
              <a:defRPr sz="1800"/>
            </a:lvl5pPr>
            <a:lvl6pPr marL="2286000" indent="0" algn="ctr" rtl="1">
              <a:buNone/>
              <a:defRPr sz="1800"/>
            </a:lvl6pPr>
            <a:lvl7pPr marL="2743200" indent="0" algn="ctr" rtl="1">
              <a:buNone/>
              <a:defRPr sz="1800"/>
            </a:lvl7pPr>
            <a:lvl8pPr marL="3200400" indent="0" algn="ctr" rtl="1">
              <a:buNone/>
              <a:defRPr sz="1800"/>
            </a:lvl8pPr>
            <a:lvl9pPr marL="3657600" indent="0" algn="ctr" rtl="1">
              <a:buNone/>
              <a:defRPr sz="18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1B3943-1EAC-49AD-9FE1-0C76E29DC148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447799" y="2286000"/>
            <a:ext cx="9720073" cy="402336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32068F-DDDE-46BE-AD92-706072D2095F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8199" y="762000"/>
            <a:ext cx="2628900" cy="5410200"/>
          </a:xfrm>
        </p:spPr>
        <p:txBody>
          <a:bodyPr vert="vert270" lIns="45720" tIns="91440" rIns="45720" bIns="9144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19499" y="762000"/>
            <a:ext cx="7581900" cy="5410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38A22A-D034-43EB-B8A3-EB25E2072578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rot="16200000" flipH="1" flipV="1">
            <a:off x="21336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47799" y="2286000"/>
            <a:ext cx="9720073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B02332-4215-4042-BCB8-40382AA98902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b="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015FE9-9749-41BD-814D-7047DF7BC716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2993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447800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E14D94A-A912-459F-BAC7-1B46B2FDA989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E4626A-FCFF-4681-A933-9F4B0F4CF0BF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AB6B8B-883E-424E-ADFA-26E073480727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6778752" y="471509"/>
            <a:ext cx="4389120" cy="1737360"/>
          </a:xfrm>
        </p:spPr>
        <p:txBody>
          <a:bodyPr rtlCol="1">
            <a:noAutofit/>
          </a:bodyPr>
          <a:lstStyle>
            <a:lvl1pPr algn="r" rtl="1">
              <a:lnSpc>
                <a:spcPct val="80000"/>
              </a:lnSpc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98576" y="822960"/>
            <a:ext cx="5678424" cy="5184648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78752" y="2257506"/>
            <a:ext cx="4389120" cy="3762294"/>
          </a:xfrm>
        </p:spPr>
        <p:txBody>
          <a:bodyPr lIns="91440" rIns="91440" rtlCol="1">
            <a:normAutofit/>
          </a:bodyPr>
          <a:lstStyle>
            <a:lvl1pPr marL="0" indent="0" algn="r" rtl="1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FEC221-D197-4F57-926A-4CDBB4BF5AD7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8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3048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381000" y="4960138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00436D3-41D8-4B1B-9EF5-7B0E471CF269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44779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013728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90EB88-C329-494B-8B0B-4F4C516259E7}" type="datetime1">
              <a:rPr lang="he-IL" noProof="0" smtClean="0"/>
              <a:t>ג'/תמוז/תש"פ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1447609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3810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 flipV="1">
            <a:off x="11430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20" y="-669585"/>
            <a:ext cx="12191980" cy="68580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4565" y="3130466"/>
            <a:ext cx="8077199" cy="1110467"/>
          </a:xfrm>
        </p:spPr>
        <p:txBody>
          <a:bodyPr rtlCol="1" anchor="b">
            <a:noAutofit/>
          </a:bodyPr>
          <a:lstStyle/>
          <a:p>
            <a:pPr rtl="0"/>
            <a:r>
              <a:rPr lang="en-US" sz="2400" dirty="0">
                <a:solidFill>
                  <a:srgbClr val="FFFFFF"/>
                </a:solidFill>
              </a:rPr>
              <a:t> predicting death of hospitalized patients by variables based on padua-score and Charlson-index</a:t>
            </a:r>
            <a:endParaRPr lang="he-IL" sz="2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81001" y="4779313"/>
            <a:ext cx="7501650" cy="514816"/>
          </a:xfrm>
        </p:spPr>
        <p:txBody>
          <a:bodyPr rtlCol="1" anchor="t">
            <a:normAutofit/>
          </a:bodyPr>
          <a:lstStyle/>
          <a:p>
            <a:pPr algn="r" rtl="1"/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Vadi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Litvinov | Shiran Ben-Meir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0152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323385" y="89306"/>
            <a:ext cx="1154151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 distribution by death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F47A601-B6F7-4A84-A8BC-EFE91180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5315"/>
            <a:ext cx="5282535" cy="427738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47A3CB3-CE63-4F8B-BCC0-CF13544F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57133"/>
            <a:ext cx="5189630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Death distribution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F00617F-DC96-4F76-8928-184EA9AB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81" y="1714500"/>
            <a:ext cx="7718681" cy="467201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91C4A2B-D306-4A21-90AF-78DBCC75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271837"/>
            <a:ext cx="3638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155DAE3-8897-464B-9DFD-40938EF1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07" y="1171573"/>
            <a:ext cx="5234368" cy="568642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47AAA9F-692E-4927-A357-EFB3A5ED94DD}"/>
              </a:ext>
            </a:extLst>
          </p:cNvPr>
          <p:cNvSpPr txBox="1"/>
          <p:nvPr/>
        </p:nvSpPr>
        <p:spPr>
          <a:xfrm>
            <a:off x="6886575" y="1876425"/>
            <a:ext cx="4838700" cy="4267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61767C3-265D-46AF-93DB-9F0734EF227F}"/>
              </a:ext>
            </a:extLst>
          </p:cNvPr>
          <p:cNvSpPr txBox="1"/>
          <p:nvPr/>
        </p:nvSpPr>
        <p:spPr>
          <a:xfrm>
            <a:off x="6962775" y="3045291"/>
            <a:ext cx="47625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כאשר מצמצמים את מס' המשתנים ל-2 בעזרת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PCA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, ניתן לראות כי ישנה הפרדה סבירה.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עקב תוצאות אלה ניתן להניח כי ניתן להפריד את הדוגמאות בעזרת אלגוריתמי למידה.</a:t>
            </a:r>
          </a:p>
        </p:txBody>
      </p:sp>
    </p:spTree>
    <p:extLst>
      <p:ext uri="{BB962C8B-B14F-4D97-AF65-F5344CB8AC3E}">
        <p14:creationId xmlns:p14="http://schemas.microsoft.com/office/powerpoint/2010/main" val="179214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6EC4923-03DB-47C0-B4FC-477A42C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0" y="1219198"/>
            <a:ext cx="6486525" cy="55626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CD258F8-AA42-48B5-9E59-0FBD5A2F1589}"/>
              </a:ext>
            </a:extLst>
          </p:cNvPr>
          <p:cNvSpPr txBox="1"/>
          <p:nvPr/>
        </p:nvSpPr>
        <p:spPr>
          <a:xfrm>
            <a:off x="6924675" y="3228975"/>
            <a:ext cx="50101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ניתן לראות כי המשתנים המשמעותיים ביותר הם: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.age, reduced mobility, active cancer</a:t>
            </a: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11027BD-6AD1-4D79-B2DC-6FA96E39BC8C}"/>
              </a:ext>
            </a:extLst>
          </p:cNvPr>
          <p:cNvSpPr/>
          <p:nvPr/>
        </p:nvSpPr>
        <p:spPr>
          <a:xfrm>
            <a:off x="592930" y="1752601"/>
            <a:ext cx="168592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C1A883E-933D-4D9D-B876-A63240921388}"/>
              </a:ext>
            </a:extLst>
          </p:cNvPr>
          <p:cNvSpPr/>
          <p:nvPr/>
        </p:nvSpPr>
        <p:spPr>
          <a:xfrm>
            <a:off x="557210" y="2209800"/>
            <a:ext cx="2081215" cy="24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7989A2-D6DC-46E1-85C5-BB782DD552BE}"/>
              </a:ext>
            </a:extLst>
          </p:cNvPr>
          <p:cNvSpPr/>
          <p:nvPr/>
        </p:nvSpPr>
        <p:spPr>
          <a:xfrm>
            <a:off x="557211" y="6500810"/>
            <a:ext cx="623890" cy="28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07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- KNN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B6836A5-3AC2-409B-8E0B-D5F98761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84401"/>
            <a:ext cx="4686300" cy="520977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00A8047-3150-47DB-B38E-60DDD1083932}"/>
              </a:ext>
            </a:extLst>
          </p:cNvPr>
          <p:cNvSpPr txBox="1"/>
          <p:nvPr/>
        </p:nvSpPr>
        <p:spPr>
          <a:xfrm>
            <a:off x="6505577" y="2114550"/>
            <a:ext cx="5381625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בוצעו מספר ניסיונות הרצה עבור ערכי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שונים.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שנבחר 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K=19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) להרצת האלגוריתם הוא הערך בעל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הגבוה ביותר (99.96%)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השטח מתחת לעקום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ROC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שואף ל-1.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קל לראות כי אלגוריתם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מצליח לחזות באופן כמעט מושלם את מקרי המוות בממדים הנבחרים שפורטו קודם.</a:t>
            </a:r>
          </a:p>
        </p:txBody>
      </p:sp>
    </p:spTree>
    <p:extLst>
      <p:ext uri="{BB962C8B-B14F-4D97-AF65-F5344CB8AC3E}">
        <p14:creationId xmlns:p14="http://schemas.microsoft.com/office/powerpoint/2010/main" val="280819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8597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Decision Tree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B03E02-1FA8-462F-A389-F5DA0FF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75" y="1329314"/>
            <a:ext cx="4782087" cy="486193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D7F87BC-C520-498B-AF8B-170787C1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041113"/>
            <a:ext cx="6958012" cy="34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8597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Decision Tree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AD7C5FC-6566-4F3D-9E85-5CBC60A7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21" y="1171572"/>
            <a:ext cx="12206421" cy="56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8597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Decision Tree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22874D92-C0CE-4574-8713-54B2BEFA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484401"/>
            <a:ext cx="5705475" cy="520065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8FFA8F9-E86F-4350-8890-03F73D1A06B9}"/>
              </a:ext>
            </a:extLst>
          </p:cNvPr>
          <p:cNvSpPr txBox="1"/>
          <p:nvPr/>
        </p:nvSpPr>
        <p:spPr>
          <a:xfrm>
            <a:off x="6186491" y="1647825"/>
            <a:ext cx="554831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ניתן לראות כי המשתנה שחלוקה על פיו נותן את </a:t>
            </a:r>
            <a:b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Gain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הגבוה ביותר הוא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reduced mobility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ולכן ניתן להניח שהוא בעל המתאם הגבוה ביותר עם מוות.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0.791.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0.612.</a:t>
            </a:r>
          </a:p>
        </p:txBody>
      </p:sp>
    </p:spTree>
    <p:extLst>
      <p:ext uri="{BB962C8B-B14F-4D97-AF65-F5344CB8AC3E}">
        <p14:creationId xmlns:p14="http://schemas.microsoft.com/office/powerpoint/2010/main" val="423337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8597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Naive Bayes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E535CA2-D5FA-4717-9E3C-43A97FD0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484401"/>
            <a:ext cx="4848225" cy="519112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9930943-88B8-41A9-97C1-4452FCD9C894}"/>
              </a:ext>
            </a:extLst>
          </p:cNvPr>
          <p:cNvSpPr txBox="1"/>
          <p:nvPr/>
        </p:nvSpPr>
        <p:spPr>
          <a:xfrm>
            <a:off x="5915025" y="1885950"/>
            <a:ext cx="5886450" cy="38933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ניתן לראות שערך ה-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 הוא 0.776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 גבוה (גדול מ-0.05) והדבר מעיד על פרדיקציה לא מדויקת.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Kappa</a:t>
            </a: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 הוא נמוך יחסית ומעיד על סיכוי גבוה להגיע לחיזוי נכון באופן מקרי.</a:t>
            </a:r>
          </a:p>
          <a:p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he-IL" sz="1900" dirty="0">
                <a:latin typeface="Calibri" panose="020F0502020204030204" pitchFamily="34" charset="0"/>
                <a:cs typeface="Calibri" panose="020F0502020204030204" pitchFamily="34" charset="0"/>
              </a:rPr>
              <a:t> הוא 0.6483.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9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8597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SVM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26B671E-3839-4CAC-B2C7-55D015965902}"/>
              </a:ext>
            </a:extLst>
          </p:cNvPr>
          <p:cNvSpPr txBox="1"/>
          <p:nvPr/>
        </p:nvSpPr>
        <p:spPr>
          <a:xfrm>
            <a:off x="1279922" y="1896557"/>
            <a:ext cx="286345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Confusion matrix:</a:t>
            </a:r>
            <a:endParaRPr lang="he-IL" sz="24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D145D3C-0141-4AEA-9923-0D83E8EB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635222"/>
            <a:ext cx="5661781" cy="221600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1E5182A-3A72-4B65-A544-E5C3011C3F67}"/>
              </a:ext>
            </a:extLst>
          </p:cNvPr>
          <p:cNvSpPr txBox="1"/>
          <p:nvPr/>
        </p:nvSpPr>
        <p:spPr>
          <a:xfrm>
            <a:off x="4695825" y="4419600"/>
            <a:ext cx="69056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84429CF-EF87-4FD0-84AB-4F4FF01EE1E9}"/>
              </a:ext>
            </a:extLst>
          </p:cNvPr>
          <p:cNvSpPr txBox="1"/>
          <p:nvPr/>
        </p:nvSpPr>
        <p:spPr>
          <a:xfrm>
            <a:off x="4695825" y="4343400"/>
            <a:ext cx="66675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0.7922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ערך 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הוא 0.6227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ה-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שהשתמשנו בו הוא "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2" descr="מציין מיקום של גרפיקת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148654"/>
              </p:ext>
            </p:extLst>
          </p:nvPr>
        </p:nvGraphicFramePr>
        <p:xfrm>
          <a:off x="1000760" y="150368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6692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k-means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5D8B5DB-8491-4CA4-AD6E-D55B28A6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17776"/>
            <a:ext cx="4953000" cy="17145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8368DDB-7127-46B1-BB9D-CA655FE2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532277"/>
            <a:ext cx="4953000" cy="152192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903ECAB-B574-4963-9FA2-46D8342EA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1817776"/>
            <a:ext cx="4972050" cy="16668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430D92-709F-4F16-971F-BDCD46C037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96"/>
          <a:stretch/>
        </p:blipFill>
        <p:spPr>
          <a:xfrm>
            <a:off x="6391275" y="3484651"/>
            <a:ext cx="4972050" cy="15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6692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k-means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6C840CE-5BFE-4AC3-9335-2BBF60B2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109787"/>
            <a:ext cx="4924425" cy="16859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8F57507-3802-4338-940B-0176479B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3795712"/>
            <a:ext cx="4933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6692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Algorithms – k-means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CD537E3-F714-40D1-A225-690A6E67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734" y="1171574"/>
            <a:ext cx="6351467" cy="392430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E3906B0-CB59-4F35-8E78-3A1D0536DB55}"/>
              </a:ext>
            </a:extLst>
          </p:cNvPr>
          <p:cNvSpPr txBox="1"/>
          <p:nvPr/>
        </p:nvSpPr>
        <p:spPr>
          <a:xfrm>
            <a:off x="2152650" y="5238750"/>
            <a:ext cx="676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447CB88-570C-40E7-BAAD-1E3C6E0FCFC4}"/>
              </a:ext>
            </a:extLst>
          </p:cNvPr>
          <p:cNvSpPr txBox="1"/>
          <p:nvPr/>
        </p:nvSpPr>
        <p:spPr>
          <a:xfrm>
            <a:off x="8767763" y="5255657"/>
            <a:ext cx="676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F282337-AB37-43D7-A041-8BDA538D5BDE}"/>
              </a:ext>
            </a:extLst>
          </p:cNvPr>
          <p:cNvSpPr txBox="1"/>
          <p:nvPr/>
        </p:nvSpPr>
        <p:spPr>
          <a:xfrm>
            <a:off x="838200" y="5943600"/>
            <a:ext cx="10553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בוצעו הרצות עבור מספר ערכי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שונים בטווח של 2 עד 6 (באזור שורש מס' המשתנים-24) וה-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עבורו ההפרדה הייתה הטובה ביותר הוא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AEC0BC7-B534-4B23-BCD0-3BB02D1D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157" y="1171573"/>
            <a:ext cx="5988843" cy="3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066926" y="89306"/>
            <a:ext cx="737711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atin typeface="Calibri" panose="020F0502020204030204" pitchFamily="34" charset="0"/>
                <a:cs typeface="Calibri" panose="020F0502020204030204" pitchFamily="34" charset="0"/>
              </a:rPr>
              <a:t>סיכום</a:t>
            </a:r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CD682E84-DDFB-458D-A814-4F10DFDD2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89118"/>
              </p:ext>
            </p:extLst>
          </p:nvPr>
        </p:nvGraphicFramePr>
        <p:xfrm>
          <a:off x="1132683" y="1308100"/>
          <a:ext cx="9245598" cy="5377472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3081866">
                  <a:extLst>
                    <a:ext uri="{9D8B030D-6E8A-4147-A177-3AD203B41FA5}">
                      <a16:colId xmlns:a16="http://schemas.microsoft.com/office/drawing/2014/main" val="4118950537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2615883387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3737420233"/>
                    </a:ext>
                  </a:extLst>
                </a:gridCol>
              </a:tblGrid>
              <a:tr h="858551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אלגוריתם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24905"/>
                  </a:ext>
                </a:extLst>
              </a:tr>
              <a:tr h="1102329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KNN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0.9996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0.9993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064684"/>
                  </a:ext>
                </a:extLst>
              </a:tr>
              <a:tr h="113886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Decision Tree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0.791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0.612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031822"/>
                  </a:ext>
                </a:extLst>
              </a:tr>
              <a:tr h="113886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Naïve Bayes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0.776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0.6483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629215"/>
                  </a:ext>
                </a:extLst>
              </a:tr>
              <a:tr h="113886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0.7299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0.6227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9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AF081E7-88D6-4AAD-82B1-1122094A9EBD}"/>
              </a:ext>
            </a:extLst>
          </p:cNvPr>
          <p:cNvSpPr txBox="1"/>
          <p:nvPr/>
        </p:nvSpPr>
        <p:spPr>
          <a:xfrm>
            <a:off x="342900" y="1733550"/>
            <a:ext cx="115062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הדאטה מכיל מידע אודות 18,890 חולים מאושפזים.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עבור כל חולה מתועדים גיל החולה, מינו, תסמינים המאפיינים את החולה, מחלות בעבר, מחלות בהווה ועוד.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הדאטה מתבסס על שני מודלים עיקריים: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Charlson-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Comobidity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-Index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– מודל המסוגל לחזות תמותה של חולה בצפי של שנה</a:t>
            </a: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Padua score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- מודל המסוגל לחזות את מידת סיכון החולה לקבל אירוע</a:t>
            </a:r>
            <a:r>
              <a:rPr lang="en-US" sz="2400" dirty="0"/>
              <a:t>Venous thromboemboli (VTE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(פקקת ורידים תסחיפית). </a:t>
            </a:r>
          </a:p>
          <a:p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בפרוייקט נרצה לשלב את שני המודלים ויחד עם שני משתנים נוספים - גיל ומין נרצה לחזות את תמותת החולים.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6717AB-770C-4B65-854C-E795F4927A51}"/>
              </a:ext>
            </a:extLst>
          </p:cNvPr>
          <p:cNvSpPr/>
          <p:nvPr/>
        </p:nvSpPr>
        <p:spPr>
          <a:xfrm>
            <a:off x="0" y="-213688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4049200" y="99138"/>
            <a:ext cx="385762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atin typeface="Calibri" panose="020F0502020204030204" pitchFamily="34" charset="0"/>
                <a:cs typeface="Calibri" panose="020F0502020204030204" pitchFamily="34" charset="0"/>
              </a:rPr>
              <a:t>הקדמה</a:t>
            </a:r>
          </a:p>
        </p:txBody>
      </p:sp>
    </p:spTree>
    <p:extLst>
      <p:ext uri="{BB962C8B-B14F-4D97-AF65-F5344CB8AC3E}">
        <p14:creationId xmlns:p14="http://schemas.microsoft.com/office/powerpoint/2010/main" val="5106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1728439" y="151219"/>
            <a:ext cx="913284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atin typeface="Calibri" panose="020F0502020204030204" pitchFamily="34" charset="0"/>
                <a:cs typeface="Calibri" panose="020F0502020204030204" pitchFamily="34" charset="0"/>
              </a:rPr>
              <a:t>תיאור ה-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he-IL" sz="4400" dirty="0">
                <a:latin typeface="Calibri" panose="020F0502020204030204" pitchFamily="34" charset="0"/>
                <a:cs typeface="Calibri" panose="020F0502020204030204" pitchFamily="34" charset="0"/>
              </a:rPr>
              <a:t> לאחר התמקדות במדדים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D9B9CB7-8804-4FDF-BA30-076DBBA7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253350"/>
            <a:ext cx="8201025" cy="54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4167187" y="151219"/>
            <a:ext cx="385762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dirty="0">
                <a:latin typeface="Calibri" panose="020F0502020204030204" pitchFamily="34" charset="0"/>
                <a:cs typeface="Calibri" panose="020F0502020204030204" pitchFamily="34" charset="0"/>
              </a:rPr>
              <a:t>ניקוי ה-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79ED72F-0C7E-4809-A578-BC9521FD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1546314"/>
            <a:ext cx="92773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4167187" y="151219"/>
            <a:ext cx="385762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Gender variable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2F0810-C4C4-4C72-94F1-9F2C5B6C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200400"/>
            <a:ext cx="1847850" cy="13906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A432129-CB2D-4EA3-BD31-66B64050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574889"/>
            <a:ext cx="8148637" cy="5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143126" y="89306"/>
            <a:ext cx="739616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Myocardial Infarction variable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190C1DD-34E9-4717-A080-2689FD5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6162"/>
            <a:ext cx="3848100" cy="130492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44731418-EFC9-4398-BA05-9F182D7C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1" y="1782166"/>
            <a:ext cx="7781924" cy="47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Active Cancer variable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A58ED62-1D1F-4DB8-B528-0D42E6D0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1825"/>
            <a:ext cx="4371975" cy="94187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284163E-9D48-4090-8D53-FE23C81E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1624838"/>
            <a:ext cx="7367587" cy="45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9F9C4F9-4869-4010-95BC-FC4698723448}"/>
              </a:ext>
            </a:extLst>
          </p:cNvPr>
          <p:cNvSpPr/>
          <p:nvPr/>
        </p:nvSpPr>
        <p:spPr>
          <a:xfrm>
            <a:off x="0" y="-223520"/>
            <a:ext cx="12192000" cy="1395095"/>
          </a:xfrm>
          <a:prstGeom prst="rect">
            <a:avLst/>
          </a:prstGeom>
          <a:solidFill>
            <a:srgbClr val="0091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703FDF-6A1E-44CA-AD1A-3F79D2D0FB56}"/>
              </a:ext>
            </a:extLst>
          </p:cNvPr>
          <p:cNvSpPr txBox="1"/>
          <p:nvPr/>
        </p:nvSpPr>
        <p:spPr>
          <a:xfrm>
            <a:off x="2771775" y="89306"/>
            <a:ext cx="616743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Age variable</a:t>
            </a:r>
            <a:endParaRPr lang="he-IL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1148EA9-B93F-423E-81CB-E6445CC1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56" y="1362358"/>
            <a:ext cx="6924674" cy="413328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401046F-1072-45FF-A559-7BDD1939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804917"/>
            <a:ext cx="5177401" cy="8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7_TF22378848.potx" id="{B0A60017-85C0-467A-8B71-78DB18FF92E3}" vid="{74B32BAA-32CA-4AA6-BB36-5EE51601DE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364</Words>
  <Application>Microsoft Office PowerPoint</Application>
  <PresentationFormat>מסך רחב</PresentationFormat>
  <Paragraphs>83</Paragraphs>
  <Slides>23</Slides>
  <Notes>2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9" baseType="lpstr">
      <vt:lpstr>Calibri</vt:lpstr>
      <vt:lpstr>Courier New</vt:lpstr>
      <vt:lpstr>Tahoma</vt:lpstr>
      <vt:lpstr>Tw Cen MT</vt:lpstr>
      <vt:lpstr>Wingdings 3</vt:lpstr>
      <vt:lpstr>אינטגרל</vt:lpstr>
      <vt:lpstr> predicting death of hospitalized patients by variables based on padua-score and Charlson-index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2020-06-18T10:50:01Z</dcterms:created>
  <dcterms:modified xsi:type="dcterms:W3CDTF">2020-06-25T08:52:40Z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