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90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55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62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7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096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406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03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648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022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96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24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6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54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3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9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73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8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83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9AB1DDE-96C9-49F8-BE20-CAE803612F5F}" type="datetimeFigureOut">
              <a:rPr lang="ru-RU" smtClean="0"/>
              <a:t>06.02.2021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11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F5A59-528A-4356-9483-FC2CEE174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80906"/>
            <a:ext cx="8689976" cy="2509213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технологии </a:t>
            </a:r>
            <a:r>
              <a:rPr lang="en-US" dirty="0" err="1"/>
              <a:t>nvidia</a:t>
            </a:r>
            <a:r>
              <a:rPr lang="en-US" dirty="0"/>
              <a:t> </a:t>
            </a:r>
            <a:r>
              <a:rPr lang="en-US" dirty="0" err="1"/>
              <a:t>cuda</a:t>
            </a:r>
            <a:r>
              <a:rPr lang="en-US" dirty="0"/>
              <a:t> </a:t>
            </a:r>
            <a:r>
              <a:rPr lang="ru-RU" dirty="0"/>
              <a:t>в решении </a:t>
            </a:r>
            <a:r>
              <a:rPr lang="ru-RU" dirty="0" err="1"/>
              <a:t>слау</a:t>
            </a:r>
            <a:r>
              <a:rPr lang="ru-RU" dirty="0"/>
              <a:t> высокой размерности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44EA7D-9219-4EF3-8A83-71C5FDBB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06" y="3467882"/>
            <a:ext cx="9890482" cy="2299996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Докладчик: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К.т.н., доцент Литвинов </a:t>
            </a:r>
            <a:r>
              <a:rPr lang="ru-RU" dirty="0" err="1"/>
              <a:t>владимир</a:t>
            </a:r>
            <a:r>
              <a:rPr lang="ru-RU" dirty="0"/>
              <a:t> </a:t>
            </a:r>
            <a:r>
              <a:rPr lang="ru-RU" dirty="0" err="1"/>
              <a:t>николаевич</a:t>
            </a:r>
            <a:endParaRPr lang="ru-RU" dirty="0"/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Зав. Кафедрой «математика и биоинформатика»,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И.о. зам. Директора по информатизации Азово-черноморского инженерного института </a:t>
            </a:r>
            <a:r>
              <a:rPr lang="ru-RU" dirty="0" err="1"/>
              <a:t>фгбоу</a:t>
            </a:r>
            <a:r>
              <a:rPr lang="ru-RU" dirty="0"/>
              <a:t> во донской </a:t>
            </a:r>
            <a:r>
              <a:rPr lang="ru-RU" dirty="0" err="1"/>
              <a:t>гау</a:t>
            </a:r>
            <a:endParaRPr lang="ru-RU" dirty="0"/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Доцент кафедры </a:t>
            </a:r>
            <a:r>
              <a:rPr lang="ru-RU" dirty="0" err="1"/>
              <a:t>питсттс</a:t>
            </a:r>
            <a:r>
              <a:rPr lang="ru-RU" dirty="0"/>
              <a:t> ФГБОУ ВО ДГТУ</a:t>
            </a:r>
          </a:p>
        </p:txBody>
      </p:sp>
    </p:spTree>
    <p:extLst>
      <p:ext uri="{BB962C8B-B14F-4D97-AF65-F5344CB8AC3E}">
        <p14:creationId xmlns:p14="http://schemas.microsoft.com/office/powerpoint/2010/main" val="17360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AB8BE-CF88-4604-BCD8-EBD203AD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9342"/>
            <a:ext cx="10364451" cy="1061001"/>
          </a:xfrm>
        </p:spPr>
        <p:txBody>
          <a:bodyPr/>
          <a:lstStyle/>
          <a:p>
            <a:r>
              <a:rPr lang="ru-RU" dirty="0"/>
              <a:t>Методы решения </a:t>
            </a:r>
            <a:r>
              <a:rPr lang="ru-RU" dirty="0" err="1"/>
              <a:t>слау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FD241-7F1D-4351-A2F7-2645511A6D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66917" y="1334279"/>
            <a:ext cx="9191279" cy="5187820"/>
          </a:xfrm>
        </p:spPr>
        <p:txBody>
          <a:bodyPr>
            <a:normAutofit/>
          </a:bodyPr>
          <a:lstStyle/>
          <a:p>
            <a:r>
              <a:rPr lang="ru-RU" sz="2800" b="1" dirty="0"/>
              <a:t>Прямые методы</a:t>
            </a:r>
          </a:p>
          <a:p>
            <a:pPr lvl="1"/>
            <a:r>
              <a:rPr lang="ru-RU" sz="2400" dirty="0"/>
              <a:t>Метод Гаусса</a:t>
            </a:r>
          </a:p>
          <a:p>
            <a:pPr lvl="1"/>
            <a:r>
              <a:rPr lang="ru-RU" sz="2400" dirty="0"/>
              <a:t>Метод </a:t>
            </a:r>
            <a:r>
              <a:rPr lang="ru-RU" sz="2400" dirty="0" err="1"/>
              <a:t>Холецкого</a:t>
            </a:r>
            <a:endParaRPr lang="ru-RU" sz="2400" dirty="0"/>
          </a:p>
          <a:p>
            <a:pPr lvl="1"/>
            <a:r>
              <a:rPr lang="ru-RU" sz="2400" dirty="0"/>
              <a:t>Метод Прогонки и др.</a:t>
            </a:r>
          </a:p>
          <a:p>
            <a:r>
              <a:rPr lang="ru-RU" sz="2800" b="1" dirty="0"/>
              <a:t>Итерационные</a:t>
            </a:r>
          </a:p>
          <a:p>
            <a:pPr lvl="1"/>
            <a:r>
              <a:rPr lang="ru-RU" sz="2400" dirty="0"/>
              <a:t>Метод простой итерации</a:t>
            </a:r>
          </a:p>
          <a:p>
            <a:pPr lvl="1"/>
            <a:r>
              <a:rPr lang="ru-RU" sz="2400" dirty="0"/>
              <a:t>Метод Зейделя - модификация метода Якоби</a:t>
            </a:r>
          </a:p>
          <a:p>
            <a:pPr lvl="1"/>
            <a:r>
              <a:rPr lang="ru-RU" sz="2400" dirty="0"/>
              <a:t>Метод релаксации</a:t>
            </a:r>
          </a:p>
          <a:p>
            <a:pPr lvl="1"/>
            <a:r>
              <a:rPr lang="ru-RU" sz="2400" b="1" dirty="0"/>
              <a:t>Попеременно-треугольный итерационный метод</a:t>
            </a:r>
          </a:p>
          <a:p>
            <a:pPr lvl="1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098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E28D0-3CC9-41D5-A307-A3ABA8FB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61" y="360099"/>
            <a:ext cx="10364451" cy="802779"/>
          </a:xfrm>
        </p:spPr>
        <p:txBody>
          <a:bodyPr/>
          <a:lstStyle/>
          <a:p>
            <a:r>
              <a:rPr lang="ru-RU" dirty="0"/>
              <a:t>Опыт решения </a:t>
            </a:r>
            <a:r>
              <a:rPr lang="ru-RU" dirty="0" err="1"/>
              <a:t>слау</a:t>
            </a:r>
            <a:r>
              <a:rPr lang="ru-RU" dirty="0"/>
              <a:t> прямыми методами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4FF76-5DAA-49B4-9B4A-276BB9F4AE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5" y="1162878"/>
            <a:ext cx="12193025" cy="56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7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6F03F-420A-426D-84AF-C9397D01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32" y="288231"/>
            <a:ext cx="10364451" cy="81271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Проблема преобразования </a:t>
            </a:r>
            <a:r>
              <a:rPr lang="ru-RU" dirty="0" err="1"/>
              <a:t>резреженных</a:t>
            </a:r>
            <a:r>
              <a:rPr lang="ru-RU" dirty="0"/>
              <a:t> матриц между различными форматами хранения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B6643F-A2EF-4CA2-B23A-A788BDB5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4" y="1151972"/>
            <a:ext cx="8034641" cy="570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1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9B80E-E9DD-4573-A7FA-C41F3C2A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361" y="111060"/>
            <a:ext cx="7601965" cy="1238275"/>
          </a:xfrm>
        </p:spPr>
        <p:txBody>
          <a:bodyPr/>
          <a:lstStyle/>
          <a:p>
            <a:r>
              <a:rPr lang="en-US" dirty="0"/>
              <a:t>NVIDIA </a:t>
            </a:r>
            <a:r>
              <a:rPr lang="en-US" dirty="0" err="1"/>
              <a:t>geforce</a:t>
            </a:r>
            <a:r>
              <a:rPr lang="en-US" dirty="0"/>
              <a:t> mx250</a:t>
            </a:r>
            <a:endParaRPr lang="ru-RU" dirty="0"/>
          </a:p>
        </p:txBody>
      </p:sp>
      <p:pic>
        <p:nvPicPr>
          <p:cNvPr id="1026" name="Picture 2" descr="geforce-mx-250">
            <a:extLst>
              <a:ext uri="{FF2B5EF4-FFF2-40B4-BE49-F238E27FC236}">
                <a16:creationId xmlns:a16="http://schemas.microsoft.com/office/drawing/2014/main" id="{EAB27F8C-270E-4971-B076-259EA55B1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6476" y="1995690"/>
            <a:ext cx="3741700" cy="229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F7FA8E-7C04-4FB5-BF8E-D1E618856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04" y="1534937"/>
            <a:ext cx="7328659" cy="494825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8FDC502-1EE1-46FE-901C-583D7E60FEF1}"/>
              </a:ext>
            </a:extLst>
          </p:cNvPr>
          <p:cNvSpPr/>
          <p:nvPr/>
        </p:nvSpPr>
        <p:spPr>
          <a:xfrm>
            <a:off x="5952931" y="3144416"/>
            <a:ext cx="2062065" cy="3545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98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213514-88D4-4F0B-BF13-41739D4D2F0E}"/>
              </a:ext>
            </a:extLst>
          </p:cNvPr>
          <p:cNvSpPr/>
          <p:nvPr/>
        </p:nvSpPr>
        <p:spPr>
          <a:xfrm>
            <a:off x="1490767" y="1230616"/>
            <a:ext cx="96672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6F008A"/>
                </a:solidFill>
                <a:latin typeface="Consolas" panose="020B0609020204030204" pitchFamily="49" charset="0"/>
              </a:rPr>
              <a:t>__global__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ptmKernel3(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c0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c2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c4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c6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omega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__shared__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cache[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BlockSizeX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GridNz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threadX = blockDim.x 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blockIdx.x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threadIdx.x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threadY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blockDim.y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blockIdx.y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threadIdx.y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Индекс строки, которую обрабатывает текущий поток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threadX + 1;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Индекс слоя, который обрабатывает текущий поток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threadY + 1;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currentY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0 -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граница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берём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5220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CD123A0-37E4-43F8-BA23-CF6274D29C67}"/>
              </a:ext>
            </a:extLst>
          </p:cNvPr>
          <p:cNvSpPr/>
          <p:nvPr/>
        </p:nvSpPr>
        <p:spPr>
          <a:xfrm>
            <a:off x="196770" y="1757013"/>
            <a:ext cx="1238491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2; s &lt;=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GridNx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GridNz - 3; s++)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__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syncthreads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currentY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s &amp;&amp; s &lt; </a:t>
            </a:r>
            <a:r>
              <a:rPr lang="en-US" sz="2000" dirty="0" err="1">
                <a:solidFill>
                  <a:srgbClr val="6F008A"/>
                </a:solidFill>
                <a:latin typeface="Consolas" panose="020B0609020204030204" pitchFamily="49" charset="0"/>
              </a:rPr>
              <a:t>GridNy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nodeIndex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BlockSizeX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+ 1) * currentY + </a:t>
            </a:r>
            <a:r>
              <a:rPr lang="en-US" sz="2000" dirty="0" err="1">
                <a:solidFill>
                  <a:srgbClr val="6F008A"/>
                </a:solidFill>
                <a:latin typeface="Consolas" panose="020B0609020204030204" pitchFamily="49" charset="0"/>
              </a:rPr>
              <a:t>GridXY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m0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nodeIndex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c0m0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c0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(c0m0 &gt; 0)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m2 = m0 - 1;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m4 = m0 - </a:t>
            </a:r>
            <a:r>
              <a:rPr lang="en-US" sz="2000" dirty="0" err="1">
                <a:solidFill>
                  <a:srgbClr val="6F008A"/>
                </a:solidFill>
                <a:latin typeface="Consolas" panose="020B0609020204030204" pitchFamily="49" charset="0"/>
              </a:rPr>
              <a:t>GridNx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m6 = m0 - </a:t>
            </a:r>
            <a:r>
              <a:rPr lang="en-US" sz="2000" dirty="0" err="1">
                <a:solidFill>
                  <a:srgbClr val="6F008A"/>
                </a:solidFill>
                <a:latin typeface="Consolas" panose="020B0609020204030204" pitchFamily="49" charset="0"/>
              </a:rPr>
              <a:t>GridXY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1704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028892-F7A5-4AD9-8241-0AC06DB80118}"/>
              </a:ext>
            </a:extLst>
          </p:cNvPr>
          <p:cNvSpPr/>
          <p:nvPr/>
        </p:nvSpPr>
        <p:spPr>
          <a:xfrm>
            <a:off x="856526" y="474345"/>
            <a:ext cx="107297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		   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rm4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(s &gt; 3 + threadX + threadY)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           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rm4 = cache[threadX][threadY];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rm4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[m4];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rm2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(threadX != 0 &amp;&amp; s &gt; 3 + threadX + threadY)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rm2 = cache[threadX - 1][threadY];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rm2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[m2];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91607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1AB24F4-0152-4A03-B342-B28F2D445066}"/>
              </a:ext>
            </a:extLst>
          </p:cNvPr>
          <p:cNvSpPr/>
          <p:nvPr/>
        </p:nvSpPr>
        <p:spPr>
          <a:xfrm>
            <a:off x="300941" y="302359"/>
            <a:ext cx="1209554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rm6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(threadY != 0 &amp;&amp; s &gt; 3 + threadX + threadY)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rm6 = cache[threadX][threadY - 1];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rm6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[m6];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				  double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rm0 = (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omega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* (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c2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 * rm2 + 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c4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 * rm4 + 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c6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 * rm6) +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									 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[m0]) / ((0.5 * 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omega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+ 1) * c0m0);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cache[threadX][threadY] = rm0;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 = rm0;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currentY++;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76146273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396</TotalTime>
  <Words>423</Words>
  <Application>Microsoft Office PowerPoint</Application>
  <PresentationFormat>Широкоэкранный</PresentationFormat>
  <Paragraphs>92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Consolas</vt:lpstr>
      <vt:lpstr>Tw Cen MT</vt:lpstr>
      <vt:lpstr>Капля</vt:lpstr>
      <vt:lpstr>Использование технологии nvidia cuda в решении слау высокой размерности</vt:lpstr>
      <vt:lpstr>Методы решения слау</vt:lpstr>
      <vt:lpstr>Опыт решения слау прямыми методами</vt:lpstr>
      <vt:lpstr>Проблема преобразования резреженных матриц между различными форматами хранения</vt:lpstr>
      <vt:lpstr>NVIDIA geforce mx250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технологии nvidia cuda в решении слау высокой размерности</dc:title>
  <dc:creator>Владимир Литвинов</dc:creator>
  <cp:lastModifiedBy>Владимир Литвинов</cp:lastModifiedBy>
  <cp:revision>18</cp:revision>
  <dcterms:created xsi:type="dcterms:W3CDTF">2021-02-06T09:42:25Z</dcterms:created>
  <dcterms:modified xsi:type="dcterms:W3CDTF">2021-02-06T16:18:50Z</dcterms:modified>
</cp:coreProperties>
</file>