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1" r:id="rId5"/>
    <p:sldId id="268" r:id="rId6"/>
    <p:sldId id="265" r:id="rId7"/>
    <p:sldId id="260" r:id="rId8"/>
    <p:sldId id="262" r:id="rId9"/>
    <p:sldId id="263" r:id="rId10"/>
    <p:sldId id="269" r:id="rId11"/>
    <p:sldId id="270" r:id="rId12"/>
    <p:sldId id="264" r:id="rId13"/>
    <p:sldId id="266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54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!MyProjects\!%20GPU%20Programming\CudaLearning\_09_PtmConvTest\&#1043;&#1088;&#1072;&#1092;&#1080;&#1082;&#1080;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!MyProjects\!%20GPU%20Programming\CudaLearning\_09_PtmConvTest\&#1043;&#1088;&#1072;&#1092;&#1080;&#1082;&#108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115323554144057"/>
          <c:y val="3.247638523712143E-2"/>
          <c:w val="0.80860045323379948"/>
          <c:h val="0.8036989933220373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Лист1!$U$28</c:f>
              <c:strCache>
                <c:ptCount val="1"/>
                <c:pt idx="0">
                  <c:v>CPU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Лист1!$S$29:$S$32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50000</c:v>
                </c:pt>
                <c:pt idx="3">
                  <c:v>60000</c:v>
                </c:pt>
              </c:numCache>
            </c:numRef>
          </c:xVal>
          <c:yVal>
            <c:numRef>
              <c:f>Лист1!$T$29:$T$32</c:f>
              <c:numCache>
                <c:formatCode>General</c:formatCode>
                <c:ptCount val="4"/>
                <c:pt idx="0">
                  <c:v>2.5</c:v>
                </c:pt>
                <c:pt idx="1">
                  <c:v>21.5</c:v>
                </c:pt>
                <c:pt idx="2">
                  <c:v>107</c:v>
                </c:pt>
                <c:pt idx="3">
                  <c:v>128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Лист1!$T$28</c:f>
              <c:strCache>
                <c:ptCount val="1"/>
                <c:pt idx="0">
                  <c:v>GPU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Лист1!$S$29:$S$32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50000</c:v>
                </c:pt>
                <c:pt idx="3">
                  <c:v>60000</c:v>
                </c:pt>
              </c:numCache>
            </c:numRef>
          </c:xVal>
          <c:yVal>
            <c:numRef>
              <c:f>Лист1!$U$29:$U$32</c:f>
              <c:numCache>
                <c:formatCode>General</c:formatCode>
                <c:ptCount val="4"/>
                <c:pt idx="0">
                  <c:v>3</c:v>
                </c:pt>
                <c:pt idx="1">
                  <c:v>26</c:v>
                </c:pt>
                <c:pt idx="2">
                  <c:v>126</c:v>
                </c:pt>
                <c:pt idx="3">
                  <c:v>149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240704"/>
        <c:axId val="153242240"/>
      </c:scatterChart>
      <c:valAx>
        <c:axId val="153240704"/>
        <c:scaling>
          <c:orientation val="minMax"/>
          <c:max val="60000"/>
        </c:scaling>
        <c:delete val="0"/>
        <c:axPos val="b"/>
        <c:numFmt formatCode="General" sourceLinked="1"/>
        <c:majorTickMark val="out"/>
        <c:minorTickMark val="none"/>
        <c:tickLblPos val="nextTo"/>
        <c:crossAx val="153242240"/>
        <c:crosses val="autoZero"/>
        <c:crossBetween val="midCat"/>
        <c:majorUnit val="15000"/>
      </c:valAx>
      <c:valAx>
        <c:axId val="153242240"/>
        <c:scaling>
          <c:orientation val="minMax"/>
          <c:max val="1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3240704"/>
        <c:crosses val="autoZero"/>
        <c:crossBetween val="midCat"/>
        <c:majorUnit val="25"/>
      </c:valAx>
    </c:plotArea>
    <c:legend>
      <c:legendPos val="r"/>
      <c:layout>
        <c:manualLayout>
          <c:xMode val="edge"/>
          <c:yMode val="edge"/>
          <c:x val="0.76830381227422095"/>
          <c:y val="0.64289236148398599"/>
          <c:w val="0.1067783249501839"/>
          <c:h val="0.1220787401574803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4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3800970881944"/>
          <c:y val="3.0725804844014753E-2"/>
          <c:w val="0.75957834286034198"/>
          <c:h val="0.8036989933220373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Лист1!$V$28</c:f>
              <c:strCache>
                <c:ptCount val="1"/>
                <c:pt idx="0">
                  <c:v>GPU/CPU</c:v>
                </c:pt>
              </c:strCache>
            </c:strRef>
          </c:tx>
          <c:spPr>
            <a:ln w="38100"/>
          </c:spPr>
          <c:marker>
            <c:symbol val="none"/>
          </c:marker>
          <c:trendline>
            <c:spPr>
              <a:ln w="38100"/>
            </c:spPr>
            <c:trendlineType val="linear"/>
            <c:dispRSqr val="0"/>
            <c:dispEq val="0"/>
          </c:trendline>
          <c:xVal>
            <c:numRef>
              <c:f>Лист1!$S$29:$S$32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50000</c:v>
                </c:pt>
                <c:pt idx="3">
                  <c:v>60000</c:v>
                </c:pt>
              </c:numCache>
            </c:numRef>
          </c:xVal>
          <c:yVal>
            <c:numRef>
              <c:f>Лист1!$V$29:$V$32</c:f>
              <c:numCache>
                <c:formatCode>0.00</c:formatCode>
                <c:ptCount val="4"/>
                <c:pt idx="0">
                  <c:v>0.83333333333333337</c:v>
                </c:pt>
                <c:pt idx="1">
                  <c:v>0.82692307692307687</c:v>
                </c:pt>
                <c:pt idx="2">
                  <c:v>0.84920634920634919</c:v>
                </c:pt>
                <c:pt idx="3">
                  <c:v>0.85906040268456374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498368"/>
        <c:axId val="175499904"/>
      </c:scatterChart>
      <c:valAx>
        <c:axId val="175498368"/>
        <c:scaling>
          <c:orientation val="minMax"/>
          <c:max val="600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175499904"/>
        <c:crosses val="autoZero"/>
        <c:crossBetween val="midCat"/>
        <c:majorUnit val="15000"/>
      </c:valAx>
      <c:valAx>
        <c:axId val="175499904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17549836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6141644794400698"/>
          <c:y val="0.68199847171002359"/>
          <c:w val="0.1067783249501839"/>
          <c:h val="0.12207874015748031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0.79375</cdr:x>
      <cdr:y>0.91899</cdr:y>
    </cdr:from>
    <cdr:to>
      <cdr:x>0.99375</cdr:x>
      <cdr:y>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629025" y="3457575"/>
          <a:ext cx="9144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0.85343</cdr:x>
      <cdr:y>0.90057</cdr:y>
    </cdr:from>
    <cdr:to>
      <cdr:x>0.96385</cdr:x>
      <cdr:y>0.98411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0061504" y="4757903"/>
          <a:ext cx="1301791" cy="4413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400" dirty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400" baseline="-25000" dirty="0">
              <a:latin typeface="Times New Roman" pitchFamily="18" charset="0"/>
              <a:cs typeface="Times New Roman" pitchFamily="18" charset="0"/>
            </a:rPr>
            <a:t>y</a:t>
          </a:r>
          <a:endParaRPr lang="ru-RU" sz="2400" baseline="-25000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0.01111</cdr:x>
      <cdr:y>0.04895</cdr:y>
    </cdr:from>
    <cdr:to>
      <cdr:x>0.12153</cdr:x>
      <cdr:y>0.13249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50800" y="184150"/>
          <a:ext cx="504825" cy="314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dirty="0">
              <a:latin typeface="Times New Roman" pitchFamily="18" charset="0"/>
              <a:cs typeface="Times New Roman" pitchFamily="18" charset="0"/>
            </a:rPr>
            <a:t>t, </a:t>
          </a:r>
          <a:r>
            <a:rPr lang="ru-RU" sz="2400" dirty="0">
              <a:latin typeface="Times New Roman" pitchFamily="18" charset="0"/>
              <a:cs typeface="Times New Roman" pitchFamily="18" charset="0"/>
            </a:rPr>
            <a:t>мс</a:t>
          </a:r>
          <a:endParaRPr lang="ru-RU" sz="2400" baseline="-25000" dirty="0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0.79375</cdr:x>
      <cdr:y>0.91899</cdr:y>
    </cdr:from>
    <cdr:to>
      <cdr:x>0.99375</cdr:x>
      <cdr:y>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629025" y="3457575"/>
          <a:ext cx="9144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0.88958</cdr:x>
      <cdr:y>0.90886</cdr:y>
    </cdr:from>
    <cdr:to>
      <cdr:x>1</cdr:x>
      <cdr:y>0.9924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0058149" y="5136216"/>
          <a:ext cx="1248478" cy="4721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400" dirty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400" baseline="-25000" dirty="0">
              <a:latin typeface="Times New Roman" pitchFamily="18" charset="0"/>
              <a:cs typeface="Times New Roman" pitchFamily="18" charset="0"/>
            </a:rPr>
            <a:t>y</a:t>
          </a:r>
          <a:endParaRPr lang="ru-RU" sz="2400" baseline="-25000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0.01111</cdr:x>
      <cdr:y>0.03376</cdr:y>
    </cdr:from>
    <cdr:to>
      <cdr:x>0.12153</cdr:x>
      <cdr:y>0.1173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63282" y="127018"/>
          <a:ext cx="628947" cy="31430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dirty="0">
              <a:latin typeface="Times New Roman" pitchFamily="18" charset="0"/>
              <a:cs typeface="Times New Roman" pitchFamily="18" charset="0"/>
            </a:rPr>
            <a:t>t</a:t>
          </a:r>
          <a:r>
            <a:rPr lang="en-US" sz="2400" baseline="-25000" dirty="0">
              <a:latin typeface="Times New Roman" pitchFamily="18" charset="0"/>
              <a:cs typeface="Times New Roman" pitchFamily="18" charset="0"/>
            </a:rPr>
            <a:t>GPU</a:t>
          </a:r>
          <a:r>
            <a:rPr lang="en-US" sz="2400" dirty="0">
              <a:latin typeface="Times New Roman" pitchFamily="18" charset="0"/>
              <a:cs typeface="Times New Roman" pitchFamily="18" charset="0"/>
            </a:rPr>
            <a:t>/</a:t>
          </a:r>
          <a:r>
            <a:rPr lang="en-US" sz="2400" dirty="0" err="1">
              <a:latin typeface="Times New Roman" pitchFamily="18" charset="0"/>
              <a:cs typeface="Times New Roman" pitchFamily="18" charset="0"/>
            </a:rPr>
            <a:t>t</a:t>
          </a:r>
          <a:r>
            <a:rPr lang="en-US" sz="2400" baseline="-25000" dirty="0" err="1">
              <a:latin typeface="Times New Roman" pitchFamily="18" charset="0"/>
              <a:cs typeface="Times New Roman" pitchFamily="18" charset="0"/>
            </a:rPr>
            <a:t>CPU</a:t>
          </a:r>
          <a:endParaRPr lang="en-US" sz="2400" baseline="-25000" dirty="0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50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3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98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65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8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88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77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9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1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24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B1DDE-96C9-49F8-BE20-CAE803612F5F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04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41F5A59-528A-4356-9483-FC2CEE174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522516"/>
            <a:ext cx="10479314" cy="2809548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Times New Roman" pitchFamily="18" charset="0"/>
                <a:cs typeface="Times New Roman" pitchFamily="18" charset="0"/>
              </a:rPr>
              <a:t>Использование технологии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NVIDIA CUDA </a:t>
            </a:r>
            <a:r>
              <a:rPr lang="ru-RU" sz="5400" dirty="0">
                <a:latin typeface="Times New Roman" pitchFamily="18" charset="0"/>
                <a:cs typeface="Times New Roman" pitchFamily="18" charset="0"/>
              </a:rPr>
              <a:t>в решении </a:t>
            </a:r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СЛАУ высокой </a:t>
            </a:r>
            <a:r>
              <a:rPr lang="ru-RU" sz="5400" dirty="0">
                <a:latin typeface="Times New Roman" pitchFamily="18" charset="0"/>
                <a:cs typeface="Times New Roman" pitchFamily="18" charset="0"/>
              </a:rPr>
              <a:t>размерности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D544EA7D-9219-4EF3-8A83-71C5FDBB2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506" y="3540451"/>
            <a:ext cx="11148008" cy="3092575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Докладчик:</a:t>
            </a: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к.т.н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., доцент Литвинов В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ладимир Николаевич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зав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кафедрой «Математика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Биоинформатика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»,</a:t>
            </a: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и.о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зам.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директора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информатизации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Азово-Черноморского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инженерного института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ФГБОУ ВО Донской ГАУ,</a:t>
            </a: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доцент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кафедры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ПИТСТТС ФГБОУ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«Донской государственный технический университет»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09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1225" y="17463"/>
            <a:ext cx="7629525" cy="763587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NVIDIA GeForce GT 710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09" y="785456"/>
            <a:ext cx="6234491" cy="588263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58FDC502-1EE1-46FE-901C-583D7E60FEF1}"/>
              </a:ext>
            </a:extLst>
          </p:cNvPr>
          <p:cNvSpPr/>
          <p:nvPr/>
        </p:nvSpPr>
        <p:spPr>
          <a:xfrm>
            <a:off x="7486456" y="1825907"/>
            <a:ext cx="1381319" cy="1079217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58FDC502-1EE1-46FE-901C-583D7E60FEF1}"/>
              </a:ext>
            </a:extLst>
          </p:cNvPr>
          <p:cNvSpPr/>
          <p:nvPr/>
        </p:nvSpPr>
        <p:spPr>
          <a:xfrm>
            <a:off x="7486457" y="6265900"/>
            <a:ext cx="1314644" cy="35456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456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80F7FA8E-7C04-4FB5-BF8E-D1E6188568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224"/>
          <a:stretch/>
        </p:blipFill>
        <p:spPr>
          <a:xfrm>
            <a:off x="400083" y="1534936"/>
            <a:ext cx="7806393" cy="404671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2E9B80E-E9DD-4573-A7FA-C41F3C2A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361" y="111060"/>
            <a:ext cx="7601965" cy="123827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NVIDIA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GEFORCE MX250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geforce-mx-250">
            <a:extLst>
              <a:ext uri="{FF2B5EF4-FFF2-40B4-BE49-F238E27FC236}">
                <a16:creationId xmlns="" xmlns:a16="http://schemas.microsoft.com/office/drawing/2014/main" id="{EAB27F8C-270E-4971-B076-259EA55B1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6476" y="1995690"/>
            <a:ext cx="3741700" cy="229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58FDC502-1EE1-46FE-901C-583D7E60FEF1}"/>
              </a:ext>
            </a:extLst>
          </p:cNvPr>
          <p:cNvSpPr/>
          <p:nvPr/>
        </p:nvSpPr>
        <p:spPr>
          <a:xfrm>
            <a:off x="5876731" y="3216558"/>
            <a:ext cx="2219519" cy="35456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58FDC502-1EE1-46FE-901C-583D7E60FEF1}"/>
              </a:ext>
            </a:extLst>
          </p:cNvPr>
          <p:cNvSpPr/>
          <p:nvPr/>
        </p:nvSpPr>
        <p:spPr>
          <a:xfrm>
            <a:off x="5876731" y="4007133"/>
            <a:ext cx="2219519" cy="35456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58FDC502-1EE1-46FE-901C-583D7E60FEF1}"/>
              </a:ext>
            </a:extLst>
          </p:cNvPr>
          <p:cNvSpPr/>
          <p:nvPr/>
        </p:nvSpPr>
        <p:spPr>
          <a:xfrm>
            <a:off x="5876731" y="4778658"/>
            <a:ext cx="2219519" cy="35456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14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51AB24F4-0152-4A03-B342-B28F2D445066}"/>
              </a:ext>
            </a:extLst>
          </p:cNvPr>
          <p:cNvSpPr/>
          <p:nvPr/>
        </p:nvSpPr>
        <p:spPr>
          <a:xfrm>
            <a:off x="199343" y="200761"/>
            <a:ext cx="11803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Зависимость времени исполнения алгоритма пересчета вектора невязки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 проход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 числа узлов сетки по оси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 (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400" i="1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= 100,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400" i="1" baseline="-250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=4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Диаграмм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3230418"/>
              </p:ext>
            </p:extLst>
          </p:nvPr>
        </p:nvGraphicFramePr>
        <p:xfrm>
          <a:off x="199343" y="1031758"/>
          <a:ext cx="11789457" cy="5688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614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985225"/>
              </p:ext>
            </p:extLst>
          </p:nvPr>
        </p:nvGraphicFramePr>
        <p:xfrm>
          <a:off x="217714" y="822098"/>
          <a:ext cx="11553371" cy="5651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8948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7650" y="179387"/>
            <a:ext cx="11753850" cy="2973388"/>
          </a:xfrm>
        </p:spPr>
        <p:txBody>
          <a:bodyPr>
            <a:noAutofit/>
          </a:bodyPr>
          <a:lstStyle/>
          <a:p>
            <a:pPr algn="l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Цель – определить, как распределить потоки по осям X и Z расчетной сетки при фиксированном значении узлов сетки по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оси Y=10000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 чтобы время вычисления на GPU одного шага ПТМ на GPU было минимальным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В качестве факторов приняты две величины: X – количество потоков по оси X, Z – количество потоков по оси Z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Целевая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функция: T_GPU – время вычисления одного шага ПТМ на GPU, мс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Произведение потоков X∙Z не должно превышать 1024. Такое ограничение накладывает CUDA, т.к. 1024 – это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максимальное количество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потоков в одном блоке.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3030515"/>
            <a:ext cx="3533969" cy="343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49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1" y="1199514"/>
            <a:ext cx="5385752" cy="38868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1199513"/>
            <a:ext cx="5758815" cy="36487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32E9B80E-E9DD-4573-A7FA-C41F3C2A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00" y="5334000"/>
            <a:ext cx="11357803" cy="606385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 GT 710				  	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MX250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55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9BAB8BE-CF88-4604-BCD8-EBD203AD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9342"/>
            <a:ext cx="10364451" cy="1061001"/>
          </a:xfrm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Методы решения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СЛАУ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21FD241-7F1D-4351-A2F7-2645511A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917" y="1334279"/>
            <a:ext cx="9191279" cy="5187820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Прямые методы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 Гаусса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 Холецкого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прогонки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др.</a:t>
            </a:r>
          </a:p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Итерационные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 простой итерации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 Зейделя - модификация метода Якоби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 релаксации</a:t>
            </a:r>
          </a:p>
          <a:p>
            <a:pPr lvl="1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Попеременно-треугольный итерационный метод</a:t>
            </a:r>
          </a:p>
          <a:p>
            <a:pPr lvl="1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8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30E28D0-3CC9-41D5-A307-A3ABA8FB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61" y="179124"/>
            <a:ext cx="10364451" cy="802779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Опыт решения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СЛАУ прямыми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методами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C834FF76-5DAA-49B4-9B4A-276BB9F4AEC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5" y="1162878"/>
            <a:ext cx="12193025" cy="569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7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756F03F-420A-426D-84AF-C9397D01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6" y="0"/>
            <a:ext cx="11858171" cy="1228725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Проблема преобразования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разрежённых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матриц между различными форматами хранения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8FB6643F-A2EF-4CA2-B23A-A788BDB572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4" y="1151972"/>
            <a:ext cx="8034641" cy="570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1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Основные этапы вычислений попеременно-треугольным методом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14528"/>
            <a:ext cx="10972800" cy="3390897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Вычисление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вектора невязки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1,73 %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Проход от (1,1,1) до 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-1,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-1,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47,61 %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Проход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от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i="1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-1,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i="1" baseline="-250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-1,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i="1" baseline="-25000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до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(1,1,1) –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47,61 %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Расчет скалярных произведений – 2,69 %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Пересчет вектора скорости – 0,36 %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94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27314" y="231839"/>
            <a:ext cx="1132114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1. Вычисляем размер массива данных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2B91AF"/>
                </a:solidFill>
                <a:latin typeface="Consolas"/>
              </a:rPr>
              <a:t>size_t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size = </a:t>
            </a:r>
            <a:r>
              <a:rPr lang="ru-RU" dirty="0">
                <a:solidFill>
                  <a:srgbClr val="6F008A"/>
                </a:solidFill>
                <a:latin typeface="Consolas"/>
              </a:rPr>
              <a:t>GridN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Кол-во элементов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sizeInBytesInt = size *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Размер массива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 байтах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sizeInBytesDouble = size *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Размер массива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double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 байтах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2. Выделяем память под массив в ОЗУ    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 host_c0 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*)malloc(sizeInBytesDouble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3. Выделяем память под массивы на видеокарте    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 dev_c0 =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cudaMalloc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**)&amp;dev_c0, sizeInBytesDouble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4. Копируем массивы из ОЗУ в GPU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cudaMemcpy(dev_c0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host_c0, sizeInBytesDouble, </a:t>
            </a:r>
            <a:r>
              <a:rPr lang="en-US" dirty="0">
                <a:solidFill>
                  <a:srgbClr val="2F4F4F"/>
                </a:solidFill>
                <a:latin typeface="Consolas"/>
              </a:rPr>
              <a:t>cudaMemcpyHostToDevice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GB" dirty="0" smtClean="0">
                <a:solidFill>
                  <a:srgbClr val="008000"/>
                </a:solidFill>
                <a:latin typeface="Consolas"/>
              </a:rPr>
              <a:t>5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. Запуск «ядра»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CUDA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ptmKernel3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&lt;&lt; &lt; 1, dim3(</a:t>
            </a:r>
            <a:r>
              <a:rPr lang="en-US" dirty="0" err="1">
                <a:solidFill>
                  <a:srgbClr val="6F008A"/>
                </a:solidFill>
                <a:latin typeface="Consolas"/>
              </a:rPr>
              <a:t>BlockSizeX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1,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BlockSizeZ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&gt;&gt; &gt; (dev_r, dev_c0, dev_c2, dev_c4, dev_c6,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GridN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omega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// Копируем массив с результатами вычислений из памяти GPU в ОЗУ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cudaMemcpy(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host_r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dev_r, sizeInBytesDouble, </a:t>
            </a:r>
            <a:r>
              <a:rPr lang="en-US" dirty="0">
                <a:solidFill>
                  <a:srgbClr val="2F4F4F"/>
                </a:solidFill>
                <a:latin typeface="Consolas"/>
              </a:rPr>
              <a:t>cudaMemcpyDeviceToHost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   </a:t>
            </a:r>
          </a:p>
        </p:txBody>
      </p:sp>
    </p:spTree>
    <p:extLst>
      <p:ext uri="{BB962C8B-B14F-4D97-AF65-F5344CB8AC3E}">
        <p14:creationId xmlns:p14="http://schemas.microsoft.com/office/powerpoint/2010/main" val="45263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88213514-88D4-4F0B-BF13-41739D4D2F0E}"/>
              </a:ext>
            </a:extLst>
          </p:cNvPr>
          <p:cNvSpPr/>
          <p:nvPr/>
        </p:nvSpPr>
        <p:spPr>
          <a:xfrm>
            <a:off x="1490767" y="1230616"/>
            <a:ext cx="966722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6F008A"/>
                </a:solidFill>
                <a:latin typeface="Consolas" panose="020B0609020204030204" pitchFamily="49" charset="0"/>
              </a:rPr>
              <a:t>__global__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ptmKernel3(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c0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c2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c4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c6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omega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__shared__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cache[</a:t>
            </a:r>
            <a:r>
              <a:rPr lang="en-US" sz="2000" dirty="0" err="1">
                <a:solidFill>
                  <a:srgbClr val="6F008A"/>
                </a:solidFill>
                <a:latin typeface="Consolas" panose="020B0609020204030204" pitchFamily="49" charset="0"/>
              </a:rPr>
              <a:t>BlockSizeX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20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BlockSizeZ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threadX = blockDim.x * blockIdx.x + threadIdx.x;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threadZ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blockDim.z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blockIdx.z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threadIdx.z;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Индекс строки, которую обрабатывает текущий поток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idx_x = threadX + 1;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Индекс слоя, который обрабатывает текущий поток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idx_z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threadZ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+ 1;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currentY = 1;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0 - граница, берём 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5220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ACD123A0-37E4-43F8-BA23-CF6274D29C67}"/>
              </a:ext>
            </a:extLst>
          </p:cNvPr>
          <p:cNvSpPr/>
          <p:nvPr/>
        </p:nvSpPr>
        <p:spPr>
          <a:xfrm>
            <a:off x="138716" y="973241"/>
            <a:ext cx="1238491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 &lt;= GridNx + GridNy + GridNz - 3; s++)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__syncthreads();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(idx_x + currentY +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idx_z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== s &amp;&amp; s &lt; 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GridNy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idx_x +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idx_z)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nodeIndex = idx_x + (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BlockSizeX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+ 1) * currentY + 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GridXY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idx_z;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m0 = nodeIndex;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c0m0 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c0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[m0];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(c0m0 &gt; 0)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m2 = m0 - 1;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m4 = m0 - 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GridNx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m6 = m0 - 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GridXY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17047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E1028892-F7A5-4AD9-8241-0AC06DB80118}"/>
              </a:ext>
            </a:extLst>
          </p:cNvPr>
          <p:cNvSpPr/>
          <p:nvPr/>
        </p:nvSpPr>
        <p:spPr>
          <a:xfrm>
            <a:off x="580753" y="38919"/>
            <a:ext cx="1133547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		   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rm4 =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(s &gt; 3 + threadX +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threadZ)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            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rm4 = cache[threadX][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threadZ];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rm4 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[m4];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              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Аналогично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rm2 </a:t>
            </a: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и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rm6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				 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rm0 = (</a:t>
            </a:r>
            <a:r>
              <a:rPr lang="nn-NO" sz="2000" dirty="0">
                <a:solidFill>
                  <a:srgbClr val="808080"/>
                </a:solidFill>
                <a:latin typeface="Consolas" panose="020B0609020204030204" pitchFamily="49" charset="0"/>
              </a:rPr>
              <a:t>omega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* (</a:t>
            </a:r>
            <a:r>
              <a:rPr lang="nn-NO" sz="2000" dirty="0">
                <a:solidFill>
                  <a:srgbClr val="808080"/>
                </a:solidFill>
                <a:latin typeface="Consolas" panose="020B0609020204030204" pitchFamily="49" charset="0"/>
              </a:rPr>
              <a:t>c2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[m0] * rm2 + </a:t>
            </a:r>
            <a:r>
              <a:rPr lang="nn-NO" sz="2000" dirty="0">
                <a:solidFill>
                  <a:srgbClr val="808080"/>
                </a:solidFill>
                <a:latin typeface="Consolas" panose="020B0609020204030204" pitchFamily="49" charset="0"/>
              </a:rPr>
              <a:t>c4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[m0] * rm4 </a:t>
            </a:r>
            <a:r>
              <a:rPr lang="nn-NO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nn-NO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								c6</a:t>
            </a:r>
            <a:r>
              <a:rPr lang="nn-NO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[m0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] * rm6) +</a:t>
            </a:r>
          </a:p>
          <a:p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										</a:t>
            </a:r>
            <a:r>
              <a:rPr lang="nn-NO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nn-NO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[m0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]) / ((0.5 * </a:t>
            </a:r>
            <a:r>
              <a:rPr lang="nn-NO" sz="2000" dirty="0">
                <a:solidFill>
                  <a:srgbClr val="808080"/>
                </a:solidFill>
                <a:latin typeface="Consolas" panose="020B0609020204030204" pitchFamily="49" charset="0"/>
              </a:rPr>
              <a:t>omega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+ 1) * c0m0);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cache[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threadZ]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rm0;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[m0] = rm0;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currentY++;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160718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</TotalTime>
  <Words>598</Words>
  <Application>Microsoft Office PowerPoint</Application>
  <PresentationFormat>Произвольный</PresentationFormat>
  <Paragraphs>111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Использование технологии NVIDIA CUDA в решении СЛАУ высокой размерности</vt:lpstr>
      <vt:lpstr>Методы решения СЛАУ</vt:lpstr>
      <vt:lpstr>Опыт решения СЛАУ прямыми методами</vt:lpstr>
      <vt:lpstr>Проблема преобразования разрежённых матриц между различными форматами хранения</vt:lpstr>
      <vt:lpstr>Основные этапы вычислений попеременно-треугольным методом</vt:lpstr>
      <vt:lpstr>Презентация PowerPoint</vt:lpstr>
      <vt:lpstr>Презентация PowerPoint</vt:lpstr>
      <vt:lpstr>Презентация PowerPoint</vt:lpstr>
      <vt:lpstr>Презентация PowerPoint</vt:lpstr>
      <vt:lpstr>NVIDIA GeForce GT 710</vt:lpstr>
      <vt:lpstr>NVIDIA GEFORCE MX250</vt:lpstr>
      <vt:lpstr>Презентация PowerPoint</vt:lpstr>
      <vt:lpstr>Презентация PowerPoint</vt:lpstr>
      <vt:lpstr>Цель – определить, как распределить потоки по осям X и Z расчетной сетки при фиксированном значении узлов сетки по оси Y=10000, чтобы время вычисления на GPU одного шага ПТМ на GPU было минимальным.  В качестве факторов приняты две величины: X – количество потоков по оси X, Z – количество потоков по оси Z.  Целевая функция: T_GPU – время вычисления одного шага ПТМ на GPU, мс.  Произведение потоков X∙Z не должно превышать 1024. Такое ограничение накладывает CUDA, т.к. 1024 – это максимальное количество потоков в одном блоке. </vt:lpstr>
      <vt:lpstr>    GT 710        MX250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технологии nvidia cuda в решении слау высокой размерности</dc:title>
  <dc:creator>Владимир Литвинов</dc:creator>
  <cp:lastModifiedBy>Пользователь Windows</cp:lastModifiedBy>
  <cp:revision>79</cp:revision>
  <dcterms:created xsi:type="dcterms:W3CDTF">2021-02-06T09:42:25Z</dcterms:created>
  <dcterms:modified xsi:type="dcterms:W3CDTF">2021-02-11T08:45:24Z</dcterms:modified>
</cp:coreProperties>
</file>