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drawings/drawing2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9" r:id="rId4"/>
    <p:sldId id="261" r:id="rId5"/>
    <p:sldId id="258" r:id="rId6"/>
    <p:sldId id="268" r:id="rId7"/>
    <p:sldId id="265" r:id="rId8"/>
    <p:sldId id="260" r:id="rId9"/>
    <p:sldId id="262" r:id="rId10"/>
    <p:sldId id="263" r:id="rId11"/>
    <p:sldId id="264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954" y="-3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!MyProjects\!%20GPU%20Programming\CudaLearning\_09_PtmConvTest\&#1043;&#1088;&#1072;&#1092;&#1080;&#1082;&#1080;.xlsx" TargetMode="Externa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oleObject" Target="file:///C:\!MyProjects\!%20GPU%20Programming\CudaLearning\_09_PtmConvTest\&#1043;&#1088;&#1072;&#1092;&#1080;&#1082;&#1080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4115323554144057"/>
          <c:y val="3.247638523712143E-2"/>
          <c:w val="0.80860045323379948"/>
          <c:h val="0.80369899332203731"/>
        </c:manualLayout>
      </c:layout>
      <c:scatterChart>
        <c:scatterStyle val="smoothMarker"/>
        <c:varyColors val="0"/>
        <c:ser>
          <c:idx val="0"/>
          <c:order val="0"/>
          <c:tx>
            <c:strRef>
              <c:f>Лист1!$U$28</c:f>
              <c:strCache>
                <c:ptCount val="1"/>
                <c:pt idx="0">
                  <c:v>CPU</c:v>
                </c:pt>
              </c:strCache>
            </c:strRef>
          </c:tx>
          <c:spPr>
            <a:ln w="38100"/>
          </c:spPr>
          <c:marker>
            <c:symbol val="none"/>
          </c:marker>
          <c:xVal>
            <c:numRef>
              <c:f>Лист1!$S$29:$S$32</c:f>
              <c:numCache>
                <c:formatCode>General</c:formatCode>
                <c:ptCount val="4"/>
                <c:pt idx="0">
                  <c:v>1000</c:v>
                </c:pt>
                <c:pt idx="1">
                  <c:v>10000</c:v>
                </c:pt>
                <c:pt idx="2">
                  <c:v>50000</c:v>
                </c:pt>
                <c:pt idx="3">
                  <c:v>60000</c:v>
                </c:pt>
              </c:numCache>
            </c:numRef>
          </c:xVal>
          <c:yVal>
            <c:numRef>
              <c:f>Лист1!$T$29:$T$32</c:f>
              <c:numCache>
                <c:formatCode>General</c:formatCode>
                <c:ptCount val="4"/>
                <c:pt idx="0">
                  <c:v>2.5</c:v>
                </c:pt>
                <c:pt idx="1">
                  <c:v>21.5</c:v>
                </c:pt>
                <c:pt idx="2">
                  <c:v>107</c:v>
                </c:pt>
                <c:pt idx="3">
                  <c:v>128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Лист1!$T$28</c:f>
              <c:strCache>
                <c:ptCount val="1"/>
                <c:pt idx="0">
                  <c:v>GPU</c:v>
                </c:pt>
              </c:strCache>
            </c:strRef>
          </c:tx>
          <c:spPr>
            <a:ln w="38100"/>
          </c:spPr>
          <c:marker>
            <c:symbol val="none"/>
          </c:marker>
          <c:xVal>
            <c:numRef>
              <c:f>Лист1!$S$29:$S$32</c:f>
              <c:numCache>
                <c:formatCode>General</c:formatCode>
                <c:ptCount val="4"/>
                <c:pt idx="0">
                  <c:v>1000</c:v>
                </c:pt>
                <c:pt idx="1">
                  <c:v>10000</c:v>
                </c:pt>
                <c:pt idx="2">
                  <c:v>50000</c:v>
                </c:pt>
                <c:pt idx="3">
                  <c:v>60000</c:v>
                </c:pt>
              </c:numCache>
            </c:numRef>
          </c:xVal>
          <c:yVal>
            <c:numRef>
              <c:f>Лист1!$U$29:$U$32</c:f>
              <c:numCache>
                <c:formatCode>General</c:formatCode>
                <c:ptCount val="4"/>
                <c:pt idx="0">
                  <c:v>3</c:v>
                </c:pt>
                <c:pt idx="1">
                  <c:v>26</c:v>
                </c:pt>
                <c:pt idx="2">
                  <c:v>126</c:v>
                </c:pt>
                <c:pt idx="3">
                  <c:v>149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6795136"/>
        <c:axId val="186796672"/>
      </c:scatterChart>
      <c:valAx>
        <c:axId val="186795136"/>
        <c:scaling>
          <c:orientation val="minMax"/>
          <c:max val="60000"/>
        </c:scaling>
        <c:delete val="0"/>
        <c:axPos val="b"/>
        <c:numFmt formatCode="General" sourceLinked="1"/>
        <c:majorTickMark val="out"/>
        <c:minorTickMark val="none"/>
        <c:tickLblPos val="nextTo"/>
        <c:crossAx val="186796672"/>
        <c:crosses val="autoZero"/>
        <c:crossBetween val="midCat"/>
        <c:majorUnit val="15000"/>
      </c:valAx>
      <c:valAx>
        <c:axId val="186796672"/>
        <c:scaling>
          <c:orientation val="minMax"/>
          <c:max val="15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86795136"/>
        <c:crosses val="autoZero"/>
        <c:crossBetween val="midCat"/>
        <c:majorUnit val="25"/>
      </c:valAx>
    </c:plotArea>
    <c:legend>
      <c:legendPos val="r"/>
      <c:layout>
        <c:manualLayout>
          <c:xMode val="edge"/>
          <c:yMode val="edge"/>
          <c:x val="0.76830381227422095"/>
          <c:y val="0.64289236148398599"/>
          <c:w val="0.1067783249501839"/>
          <c:h val="0.12207874015748031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2400">
          <a:latin typeface="Times New Roman" pitchFamily="18" charset="0"/>
          <a:cs typeface="Times New Roman" pitchFamily="18" charset="0"/>
        </a:defRPr>
      </a:pPr>
      <a:endParaRPr lang="ru-RU"/>
    </a:p>
  </c:txPr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923800970881944"/>
          <c:y val="3.0725804844014753E-2"/>
          <c:w val="0.75957834286034198"/>
          <c:h val="0.80369899332203731"/>
        </c:manualLayout>
      </c:layout>
      <c:scatterChart>
        <c:scatterStyle val="smoothMarker"/>
        <c:varyColors val="0"/>
        <c:ser>
          <c:idx val="0"/>
          <c:order val="0"/>
          <c:tx>
            <c:strRef>
              <c:f>Лист1!$V$28</c:f>
              <c:strCache>
                <c:ptCount val="1"/>
                <c:pt idx="0">
                  <c:v>GPU/CPU</c:v>
                </c:pt>
              </c:strCache>
            </c:strRef>
          </c:tx>
          <c:spPr>
            <a:ln w="38100"/>
          </c:spPr>
          <c:marker>
            <c:symbol val="none"/>
          </c:marker>
          <c:trendline>
            <c:spPr>
              <a:ln w="38100"/>
            </c:spPr>
            <c:trendlineType val="linear"/>
            <c:dispRSqr val="0"/>
            <c:dispEq val="0"/>
          </c:trendline>
          <c:xVal>
            <c:numRef>
              <c:f>Лист1!$S$29:$S$32</c:f>
              <c:numCache>
                <c:formatCode>General</c:formatCode>
                <c:ptCount val="4"/>
                <c:pt idx="0">
                  <c:v>1000</c:v>
                </c:pt>
                <c:pt idx="1">
                  <c:v>10000</c:v>
                </c:pt>
                <c:pt idx="2">
                  <c:v>50000</c:v>
                </c:pt>
                <c:pt idx="3">
                  <c:v>60000</c:v>
                </c:pt>
              </c:numCache>
            </c:numRef>
          </c:xVal>
          <c:yVal>
            <c:numRef>
              <c:f>Лист1!$V$29:$V$32</c:f>
              <c:numCache>
                <c:formatCode>0.00</c:formatCode>
                <c:ptCount val="4"/>
                <c:pt idx="0">
                  <c:v>0.83333333333333337</c:v>
                </c:pt>
                <c:pt idx="1">
                  <c:v>0.82692307692307687</c:v>
                </c:pt>
                <c:pt idx="2">
                  <c:v>0.84920634920634919</c:v>
                </c:pt>
                <c:pt idx="3">
                  <c:v>0.85906040268456374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6836096"/>
        <c:axId val="186837632"/>
      </c:scatterChart>
      <c:valAx>
        <c:axId val="186836096"/>
        <c:scaling>
          <c:orientation val="minMax"/>
          <c:max val="60000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400">
                <a:latin typeface="Times New Roman" pitchFamily="18" charset="0"/>
                <a:cs typeface="Times New Roman" pitchFamily="18" charset="0"/>
              </a:defRPr>
            </a:pPr>
            <a:endParaRPr lang="ru-RU"/>
          </a:p>
        </c:txPr>
        <c:crossAx val="186837632"/>
        <c:crosses val="autoZero"/>
        <c:crossBetween val="midCat"/>
        <c:majorUnit val="15000"/>
      </c:valAx>
      <c:valAx>
        <c:axId val="186837632"/>
        <c:scaling>
          <c:orientation val="minMax"/>
        </c:scaling>
        <c:delete val="0"/>
        <c:axPos val="l"/>
        <c:majorGridlines/>
        <c:numFmt formatCode="0.00" sourceLinked="1"/>
        <c:majorTickMark val="out"/>
        <c:minorTickMark val="none"/>
        <c:tickLblPos val="nextTo"/>
        <c:txPr>
          <a:bodyPr/>
          <a:lstStyle/>
          <a:p>
            <a:pPr>
              <a:defRPr sz="2400">
                <a:latin typeface="Times New Roman" pitchFamily="18" charset="0"/>
                <a:cs typeface="Times New Roman" pitchFamily="18" charset="0"/>
              </a:defRPr>
            </a:pPr>
            <a:endParaRPr lang="ru-RU"/>
          </a:p>
        </c:txPr>
        <c:crossAx val="186836096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76141644794400698"/>
          <c:y val="0.68199847171002359"/>
          <c:w val="0.1067783249501839"/>
          <c:h val="0.12207874015748031"/>
        </c:manualLayout>
      </c:layout>
      <c:overlay val="0"/>
    </c:legend>
    <c:plotVisOnly val="1"/>
    <c:dispBlanksAs val="gap"/>
    <c:showDLblsOverMax val="0"/>
  </c:chart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0.79375</cdr:x>
      <cdr:y>0.91899</cdr:y>
    </cdr:from>
    <cdr:to>
      <cdr:x>0.99375</cdr:x>
      <cdr:y>1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3629025" y="3457575"/>
          <a:ext cx="914400" cy="3048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ru-RU" sz="1100"/>
        </a:p>
      </cdr:txBody>
    </cdr:sp>
  </cdr:relSizeAnchor>
  <cdr:relSizeAnchor xmlns:cdr="http://schemas.openxmlformats.org/drawingml/2006/chartDrawing">
    <cdr:from>
      <cdr:x>0.85343</cdr:x>
      <cdr:y>0.90057</cdr:y>
    </cdr:from>
    <cdr:to>
      <cdr:x>0.96385</cdr:x>
      <cdr:y>0.98411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10061504" y="4757903"/>
          <a:ext cx="1301791" cy="44135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2400" dirty="0">
              <a:latin typeface="Times New Roman" pitchFamily="18" charset="0"/>
              <a:cs typeface="Times New Roman" pitchFamily="18" charset="0"/>
            </a:rPr>
            <a:t>N</a:t>
          </a:r>
          <a:r>
            <a:rPr lang="en-US" sz="2400" baseline="-25000" dirty="0">
              <a:latin typeface="Times New Roman" pitchFamily="18" charset="0"/>
              <a:cs typeface="Times New Roman" pitchFamily="18" charset="0"/>
            </a:rPr>
            <a:t>y</a:t>
          </a:r>
          <a:endParaRPr lang="ru-RU" sz="2400" baseline="-25000" dirty="0">
            <a:latin typeface="Times New Roman" pitchFamily="18" charset="0"/>
            <a:cs typeface="Times New Roman" pitchFamily="18" charset="0"/>
          </a:endParaRPr>
        </a:p>
      </cdr:txBody>
    </cdr:sp>
  </cdr:relSizeAnchor>
  <cdr:relSizeAnchor xmlns:cdr="http://schemas.openxmlformats.org/drawingml/2006/chartDrawing">
    <cdr:from>
      <cdr:x>0.01111</cdr:x>
      <cdr:y>0.04895</cdr:y>
    </cdr:from>
    <cdr:to>
      <cdr:x>0.12153</cdr:x>
      <cdr:y>0.13249</cdr:y>
    </cdr:to>
    <cdr:sp macro="" textlink="">
      <cdr:nvSpPr>
        <cdr:cNvPr id="5" name="TextBox 1"/>
        <cdr:cNvSpPr txBox="1"/>
      </cdr:nvSpPr>
      <cdr:spPr>
        <a:xfrm xmlns:a="http://schemas.openxmlformats.org/drawingml/2006/main">
          <a:off x="50800" y="184150"/>
          <a:ext cx="504825" cy="31432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2400" dirty="0">
              <a:latin typeface="Times New Roman" pitchFamily="18" charset="0"/>
              <a:cs typeface="Times New Roman" pitchFamily="18" charset="0"/>
            </a:rPr>
            <a:t>t, </a:t>
          </a:r>
          <a:r>
            <a:rPr lang="ru-RU" sz="2400" dirty="0">
              <a:latin typeface="Times New Roman" pitchFamily="18" charset="0"/>
              <a:cs typeface="Times New Roman" pitchFamily="18" charset="0"/>
            </a:rPr>
            <a:t>мс</a:t>
          </a:r>
          <a:endParaRPr lang="ru-RU" sz="2400" baseline="-25000" dirty="0">
            <a:latin typeface="Times New Roman" pitchFamily="18" charset="0"/>
            <a:cs typeface="Times New Roman" pitchFamily="18" charset="0"/>
          </a:endParaRP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0.79375</cdr:x>
      <cdr:y>0.91899</cdr:y>
    </cdr:from>
    <cdr:to>
      <cdr:x>0.99375</cdr:x>
      <cdr:y>1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3629025" y="3457575"/>
          <a:ext cx="914400" cy="3048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ru-RU" sz="1100"/>
        </a:p>
      </cdr:txBody>
    </cdr:sp>
  </cdr:relSizeAnchor>
  <cdr:relSizeAnchor xmlns:cdr="http://schemas.openxmlformats.org/drawingml/2006/chartDrawing">
    <cdr:from>
      <cdr:x>0.88958</cdr:x>
      <cdr:y>0.90886</cdr:y>
    </cdr:from>
    <cdr:to>
      <cdr:x>1</cdr:x>
      <cdr:y>0.9924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10058149" y="5136216"/>
          <a:ext cx="1248478" cy="47210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2400" dirty="0">
              <a:latin typeface="Times New Roman" pitchFamily="18" charset="0"/>
              <a:cs typeface="Times New Roman" pitchFamily="18" charset="0"/>
            </a:rPr>
            <a:t>N</a:t>
          </a:r>
          <a:r>
            <a:rPr lang="en-US" sz="2400" baseline="-25000" dirty="0">
              <a:latin typeface="Times New Roman" pitchFamily="18" charset="0"/>
              <a:cs typeface="Times New Roman" pitchFamily="18" charset="0"/>
            </a:rPr>
            <a:t>y</a:t>
          </a:r>
          <a:endParaRPr lang="ru-RU" sz="2400" baseline="-25000" dirty="0">
            <a:latin typeface="Times New Roman" pitchFamily="18" charset="0"/>
            <a:cs typeface="Times New Roman" pitchFamily="18" charset="0"/>
          </a:endParaRPr>
        </a:p>
      </cdr:txBody>
    </cdr:sp>
  </cdr:relSizeAnchor>
  <cdr:relSizeAnchor xmlns:cdr="http://schemas.openxmlformats.org/drawingml/2006/chartDrawing">
    <cdr:from>
      <cdr:x>0.01111</cdr:x>
      <cdr:y>0.03376</cdr:y>
    </cdr:from>
    <cdr:to>
      <cdr:x>0.12153</cdr:x>
      <cdr:y>0.1173</cdr:y>
    </cdr:to>
    <cdr:sp macro="" textlink="">
      <cdr:nvSpPr>
        <cdr:cNvPr id="5" name="TextBox 1"/>
        <cdr:cNvSpPr txBox="1"/>
      </cdr:nvSpPr>
      <cdr:spPr>
        <a:xfrm xmlns:a="http://schemas.openxmlformats.org/drawingml/2006/main">
          <a:off x="63282" y="127018"/>
          <a:ext cx="628947" cy="31430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2400" dirty="0">
              <a:latin typeface="Times New Roman" pitchFamily="18" charset="0"/>
              <a:cs typeface="Times New Roman" pitchFamily="18" charset="0"/>
            </a:rPr>
            <a:t>t</a:t>
          </a:r>
          <a:r>
            <a:rPr lang="en-US" sz="2400" baseline="-25000" dirty="0">
              <a:latin typeface="Times New Roman" pitchFamily="18" charset="0"/>
              <a:cs typeface="Times New Roman" pitchFamily="18" charset="0"/>
            </a:rPr>
            <a:t>GPU</a:t>
          </a:r>
          <a:r>
            <a:rPr lang="en-US" sz="2400" dirty="0">
              <a:latin typeface="Times New Roman" pitchFamily="18" charset="0"/>
              <a:cs typeface="Times New Roman" pitchFamily="18" charset="0"/>
            </a:rPr>
            <a:t>/</a:t>
          </a:r>
          <a:r>
            <a:rPr lang="en-US" sz="2400" dirty="0" err="1">
              <a:latin typeface="Times New Roman" pitchFamily="18" charset="0"/>
              <a:cs typeface="Times New Roman" pitchFamily="18" charset="0"/>
            </a:rPr>
            <a:t>t</a:t>
          </a:r>
          <a:r>
            <a:rPr lang="en-US" sz="2400" baseline="-25000" dirty="0" err="1">
              <a:latin typeface="Times New Roman" pitchFamily="18" charset="0"/>
              <a:cs typeface="Times New Roman" pitchFamily="18" charset="0"/>
            </a:rPr>
            <a:t>CPU</a:t>
          </a:r>
          <a:endParaRPr lang="en-US" sz="2400" baseline="-25000" dirty="0">
            <a:latin typeface="Times New Roman" pitchFamily="18" charset="0"/>
            <a:cs typeface="Times New Roman" pitchFamily="18" charset="0"/>
          </a:endParaRP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B1DDE-96C9-49F8-BE20-CAE803612F5F}" type="datetimeFigureOut">
              <a:rPr lang="ru-RU" smtClean="0"/>
              <a:t>10.02.2021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1CA81-CC9F-4651-BD86-E52EAC405D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8501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B1DDE-96C9-49F8-BE20-CAE803612F5F}" type="datetimeFigureOut">
              <a:rPr lang="ru-RU" smtClean="0"/>
              <a:t>10.02.2021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1CA81-CC9F-4651-BD86-E52EAC405D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7131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11785600" y="274639"/>
            <a:ext cx="36576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12800" y="274639"/>
            <a:ext cx="107696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B1DDE-96C9-49F8-BE20-CAE803612F5F}" type="datetimeFigureOut">
              <a:rPr lang="ru-RU" smtClean="0"/>
              <a:t>10.02.2021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1CA81-CC9F-4651-BD86-E52EAC405D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77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B1DDE-96C9-49F8-BE20-CAE803612F5F}" type="datetimeFigureOut">
              <a:rPr lang="ru-RU" smtClean="0"/>
              <a:t>10.02.2021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1CA81-CC9F-4651-BD86-E52EAC405D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6988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B1DDE-96C9-49F8-BE20-CAE803612F5F}" type="datetimeFigureOut">
              <a:rPr lang="ru-RU" smtClean="0"/>
              <a:t>10.02.2021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1CA81-CC9F-4651-BD86-E52EAC405D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3653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12800" y="1600203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229600" y="1600203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B1DDE-96C9-49F8-BE20-CAE803612F5F}" type="datetimeFigureOut">
              <a:rPr lang="ru-RU" smtClean="0"/>
              <a:t>10.02.2021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1CA81-CC9F-4651-BD86-E52EAC405D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687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B1DDE-96C9-49F8-BE20-CAE803612F5F}" type="datetimeFigureOut">
              <a:rPr lang="ru-RU" smtClean="0"/>
              <a:t>10.02.2021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1CA81-CC9F-4651-BD86-E52EAC405D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9889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B1DDE-96C9-49F8-BE20-CAE803612F5F}" type="datetimeFigureOut">
              <a:rPr lang="ru-RU" smtClean="0"/>
              <a:t>10.02.2021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1CA81-CC9F-4651-BD86-E52EAC405D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7774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B1DDE-96C9-49F8-BE20-CAE803612F5F}" type="datetimeFigureOut">
              <a:rPr lang="ru-RU" smtClean="0"/>
              <a:t>10.02.2021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1CA81-CC9F-4651-BD86-E52EAC405D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197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B1DDE-96C9-49F8-BE20-CAE803612F5F}" type="datetimeFigureOut">
              <a:rPr lang="ru-RU" smtClean="0"/>
              <a:t>10.02.2021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1CA81-CC9F-4651-BD86-E52EAC405D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0153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B1DDE-96C9-49F8-BE20-CAE803612F5F}" type="datetimeFigureOut">
              <a:rPr lang="ru-RU" smtClean="0"/>
              <a:t>10.02.2021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1CA81-CC9F-4651-BD86-E52EAC405D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0243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B1DDE-96C9-49F8-BE20-CAE803612F5F}" type="datetimeFigureOut">
              <a:rPr lang="ru-RU" smtClean="0"/>
              <a:t>10.02.2021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1CA81-CC9F-4651-BD86-E52EAC405D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0043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41F5A59-528A-4356-9483-FC2CEE174F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522516"/>
            <a:ext cx="10479314" cy="2809548"/>
          </a:xfrm>
        </p:spPr>
        <p:txBody>
          <a:bodyPr>
            <a:normAutofit/>
          </a:bodyPr>
          <a:lstStyle/>
          <a:p>
            <a:r>
              <a:rPr lang="ru-RU" sz="5400" dirty="0">
                <a:latin typeface="Times New Roman" pitchFamily="18" charset="0"/>
                <a:cs typeface="Times New Roman" pitchFamily="18" charset="0"/>
              </a:rPr>
              <a:t>Использование технологии </a:t>
            </a:r>
            <a:r>
              <a:rPr lang="en-US" sz="5400" b="1" dirty="0" smtClean="0">
                <a:latin typeface="Times New Roman" pitchFamily="18" charset="0"/>
                <a:cs typeface="Times New Roman" pitchFamily="18" charset="0"/>
              </a:rPr>
              <a:t>NVIDIA CUDA </a:t>
            </a:r>
            <a:r>
              <a:rPr lang="ru-RU" sz="5400" dirty="0">
                <a:latin typeface="Times New Roman" pitchFamily="18" charset="0"/>
                <a:cs typeface="Times New Roman" pitchFamily="18" charset="0"/>
              </a:rPr>
              <a:t>в решении </a:t>
            </a:r>
            <a:r>
              <a:rPr lang="ru-RU" sz="5400" dirty="0" smtClean="0">
                <a:latin typeface="Times New Roman" pitchFamily="18" charset="0"/>
                <a:cs typeface="Times New Roman" pitchFamily="18" charset="0"/>
              </a:rPr>
              <a:t>СЛАУ высокой </a:t>
            </a:r>
            <a:r>
              <a:rPr lang="ru-RU" sz="5400" dirty="0">
                <a:latin typeface="Times New Roman" pitchFamily="18" charset="0"/>
                <a:cs typeface="Times New Roman" pitchFamily="18" charset="0"/>
              </a:rPr>
              <a:t>размерности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D544EA7D-9219-4EF3-8A83-71C5FDBB26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506" y="3540451"/>
            <a:ext cx="11148008" cy="3092575"/>
          </a:xfrm>
        </p:spPr>
        <p:txBody>
          <a:bodyPr>
            <a:normAutofit fontScale="85000" lnSpcReduction="20000"/>
          </a:bodyPr>
          <a:lstStyle/>
          <a:p>
            <a:pPr algn="l">
              <a:lnSpc>
                <a:spcPct val="110000"/>
              </a:lnSpc>
              <a:spcBef>
                <a:spcPts val="600"/>
              </a:spcBef>
            </a:pPr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Докладчик:</a:t>
            </a:r>
          </a:p>
          <a:p>
            <a:pPr algn="l">
              <a:lnSpc>
                <a:spcPct val="110000"/>
              </a:lnSpc>
              <a:spcBef>
                <a:spcPts val="600"/>
              </a:spcBef>
            </a:pP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к.т.н</a:t>
            </a:r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., доцент Литвинов В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ладимир Николаевич</a:t>
            </a:r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110000"/>
              </a:lnSpc>
              <a:spcBef>
                <a:spcPts val="600"/>
              </a:spcBef>
            </a:pP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зав</a:t>
            </a:r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кафедрой «Математика </a:t>
            </a:r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Биоинформатика</a:t>
            </a:r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»,</a:t>
            </a:r>
          </a:p>
          <a:p>
            <a:pPr algn="l">
              <a:lnSpc>
                <a:spcPct val="110000"/>
              </a:lnSpc>
              <a:spcBef>
                <a:spcPts val="600"/>
              </a:spcBef>
            </a:pP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и.о</a:t>
            </a:r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зам. 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директора </a:t>
            </a:r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по информатизации 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Азово-Черноморского </a:t>
            </a:r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инженерного института 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ФГБОУ ВО Донской 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ГАУ,</a:t>
            </a:r>
            <a:endParaRPr lang="ru-RU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110000"/>
              </a:lnSpc>
              <a:spcBef>
                <a:spcPts val="600"/>
              </a:spcBef>
            </a:pP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доцент </a:t>
            </a:r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кафедры 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ПИТСТТС ФГБОУ </a:t>
            </a:r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ВО 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«Донской государственный технический университет»</a:t>
            </a:r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094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xmlns="" id="{E1028892-F7A5-4AD9-8241-0AC06DB80118}"/>
              </a:ext>
            </a:extLst>
          </p:cNvPr>
          <p:cNvSpPr/>
          <p:nvPr/>
        </p:nvSpPr>
        <p:spPr>
          <a:xfrm>
            <a:off x="580753" y="38919"/>
            <a:ext cx="11335474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				   double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rm4 = 0;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(s &gt; 3 + threadX +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threadZ)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{                    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rm4 = cache[threadX][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threadZ];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}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rm4 =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[m4];</a:t>
            </a: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ru-RU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                </a:t>
            </a:r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		</a:t>
            </a:r>
            <a:r>
              <a:rPr lang="ru-RU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Аналогично 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rm2 </a:t>
            </a:r>
            <a:r>
              <a:rPr lang="ru-RU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и 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rm6</a:t>
            </a:r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n-NO" sz="2000" dirty="0">
                <a:solidFill>
                  <a:srgbClr val="0000FF"/>
                </a:solidFill>
                <a:latin typeface="Consolas" panose="020B0609020204030204" pitchFamily="49" charset="0"/>
              </a:rPr>
              <a:t>				  </a:t>
            </a:r>
            <a:r>
              <a:rPr 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nn-NO" sz="2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> rm0 = (</a:t>
            </a:r>
            <a:r>
              <a:rPr lang="nn-NO" sz="2000" dirty="0">
                <a:solidFill>
                  <a:srgbClr val="808080"/>
                </a:solidFill>
                <a:latin typeface="Consolas" panose="020B0609020204030204" pitchFamily="49" charset="0"/>
              </a:rPr>
              <a:t>omega</a:t>
            </a:r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> * (</a:t>
            </a:r>
            <a:r>
              <a:rPr lang="nn-NO" sz="2000" dirty="0">
                <a:solidFill>
                  <a:srgbClr val="808080"/>
                </a:solidFill>
                <a:latin typeface="Consolas" panose="020B0609020204030204" pitchFamily="49" charset="0"/>
              </a:rPr>
              <a:t>c2</a:t>
            </a:r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>[m0] * rm2 + </a:t>
            </a:r>
            <a:r>
              <a:rPr lang="nn-NO" sz="2000" dirty="0">
                <a:solidFill>
                  <a:srgbClr val="808080"/>
                </a:solidFill>
                <a:latin typeface="Consolas" panose="020B0609020204030204" pitchFamily="49" charset="0"/>
              </a:rPr>
              <a:t>c4</a:t>
            </a:r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>[m0] * rm4 </a:t>
            </a:r>
            <a:r>
              <a:rPr lang="nn-NO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</a:p>
          <a:p>
            <a:r>
              <a:rPr lang="nn-NO" sz="20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									c6</a:t>
            </a:r>
            <a:r>
              <a:rPr lang="nn-NO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[m0</a:t>
            </a:r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>] * rm6) +</a:t>
            </a:r>
          </a:p>
          <a:p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>										</a:t>
            </a:r>
            <a:r>
              <a:rPr lang="nn-NO" sz="20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r</a:t>
            </a:r>
            <a:r>
              <a:rPr lang="nn-NO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[m0</a:t>
            </a:r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>]) / ((0.5 * </a:t>
            </a:r>
            <a:r>
              <a:rPr lang="nn-NO" sz="2000" dirty="0">
                <a:solidFill>
                  <a:srgbClr val="808080"/>
                </a:solidFill>
                <a:latin typeface="Consolas" panose="020B0609020204030204" pitchFamily="49" charset="0"/>
              </a:rPr>
              <a:t>omega</a:t>
            </a:r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> + 1) * c0m0);</a:t>
            </a:r>
          </a:p>
          <a:p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cache[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threadX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threadZ]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= rm0;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[m0] = rm0;</a:t>
            </a: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currentY++;</a:t>
            </a: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916071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xmlns="" id="{51AB24F4-0152-4A03-B342-B28F2D445066}"/>
              </a:ext>
            </a:extLst>
          </p:cNvPr>
          <p:cNvSpPr/>
          <p:nvPr/>
        </p:nvSpPr>
        <p:spPr>
          <a:xfrm>
            <a:off x="199343" y="200761"/>
            <a:ext cx="1180397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Зависимость времени исполнения алгоритма пересчета вектора невязки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1 проход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от числа узлов сетки по оси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y (</a:t>
            </a:r>
            <a:r>
              <a:rPr lang="en-GB" sz="24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GB" sz="2400" i="1" baseline="-25000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= 100, </a:t>
            </a:r>
            <a:r>
              <a:rPr lang="en-GB" sz="24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GB" sz="2400" i="1" baseline="-25000" dirty="0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=4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Диаграмма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3230418"/>
              </p:ext>
            </p:extLst>
          </p:nvPr>
        </p:nvGraphicFramePr>
        <p:xfrm>
          <a:off x="199343" y="1031758"/>
          <a:ext cx="11789457" cy="56883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76146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Диаграмма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2985225"/>
              </p:ext>
            </p:extLst>
          </p:nvPr>
        </p:nvGraphicFramePr>
        <p:xfrm>
          <a:off x="217714" y="822098"/>
          <a:ext cx="11553371" cy="56512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48948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9BAB8BE-CF88-4604-BCD8-EBD203ADE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49342"/>
            <a:ext cx="10364451" cy="1061001"/>
          </a:xfrm>
        </p:spPr>
        <p:txBody>
          <a:bodyPr/>
          <a:lstStyle/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Методы решения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СЛАУ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921FD241-7F1D-4351-A2F7-2645511A6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6917" y="1334279"/>
            <a:ext cx="9191279" cy="5187820"/>
          </a:xfrm>
        </p:spPr>
        <p:txBody>
          <a:bodyPr>
            <a:normAutofit/>
          </a:bodyPr>
          <a:lstStyle/>
          <a:p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Прямые методы</a:t>
            </a:r>
          </a:p>
          <a:p>
            <a:pPr lvl="1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Метод Гаусса</a:t>
            </a:r>
          </a:p>
          <a:p>
            <a:pPr lvl="1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Метод Холецкого</a:t>
            </a:r>
          </a:p>
          <a:p>
            <a:pPr lvl="1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Метод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прогонки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и др.</a:t>
            </a:r>
          </a:p>
          <a:p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Итерационные</a:t>
            </a:r>
          </a:p>
          <a:p>
            <a:pPr lvl="1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Метод простой итерации</a:t>
            </a:r>
          </a:p>
          <a:p>
            <a:pPr lvl="1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Метод Зейделя - модификация метода Якоби</a:t>
            </a:r>
          </a:p>
          <a:p>
            <a:pPr lvl="1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Метод релаксации</a:t>
            </a:r>
          </a:p>
          <a:p>
            <a:pPr lvl="1"/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Попеременно-треугольный итерационный метод</a:t>
            </a:r>
          </a:p>
          <a:p>
            <a:pPr lvl="1"/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987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30E28D0-3CC9-41D5-A307-A3ABA8FB8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261" y="179124"/>
            <a:ext cx="10364451" cy="802779"/>
          </a:xfrm>
        </p:spPr>
        <p:txBody>
          <a:bodyPr>
            <a:normAutofit/>
          </a:bodyPr>
          <a:lstStyle/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Опыт решения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СЛАУ прямыми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методами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C834FF76-5DAA-49B4-9B4A-276BB9F4AEC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025" y="1162878"/>
            <a:ext cx="12193025" cy="5695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978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756F03F-420A-426D-84AF-C9397D01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686" y="159657"/>
            <a:ext cx="11858171" cy="941292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Проблема преобразования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разрежённых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матриц между различными форматами хранения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8FB6643F-A2EF-4CA2-B23A-A788BDB572A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434" y="1151972"/>
            <a:ext cx="8034641" cy="5706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416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2E9B80E-E9DD-4573-A7FA-C41F3C2A5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5361" y="111060"/>
            <a:ext cx="7601965" cy="1238275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NVIDIA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GEFORCE MX250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geforce-mx-250">
            <a:extLst>
              <a:ext uri="{FF2B5EF4-FFF2-40B4-BE49-F238E27FC236}">
                <a16:creationId xmlns:a16="http://schemas.microsoft.com/office/drawing/2014/main" xmlns="" id="{EAB27F8C-270E-4971-B076-259EA55B1B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06476" y="1995690"/>
            <a:ext cx="3741700" cy="2297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80F7FA8E-7C04-4FB5-BF8E-D1E6188568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8304" y="1534937"/>
            <a:ext cx="7328659" cy="4948251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xmlns="" id="{58FDC502-1EE1-46FE-901C-583D7E60FEF1}"/>
              </a:ext>
            </a:extLst>
          </p:cNvPr>
          <p:cNvSpPr/>
          <p:nvPr/>
        </p:nvSpPr>
        <p:spPr>
          <a:xfrm>
            <a:off x="5952931" y="3144416"/>
            <a:ext cx="2062065" cy="354564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1984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98438"/>
            <a:ext cx="109728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Основные этапы вычислений попеременно-треугольным методом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600" y="1914528"/>
            <a:ext cx="10972800" cy="3390897"/>
          </a:xfrm>
        </p:spPr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Вычисление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вектора невязки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1,73 %</a:t>
            </a:r>
          </a:p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Проход от (1,1,1) до (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b="1" i="1" baseline="-25000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-1,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b="1" i="1" baseline="-25000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-1,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b="1" i="1" baseline="-25000" dirty="0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47,61 %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b="1" dirty="0">
                <a:latin typeface="Times New Roman" pitchFamily="18" charset="0"/>
                <a:cs typeface="Times New Roman" pitchFamily="18" charset="0"/>
              </a:rPr>
              <a:t>Проход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от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b="1" i="1" baseline="-25000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-1, 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b="1" i="1" baseline="-25000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-1, 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b="1" i="1" baseline="-25000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до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(1,1,1) –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47,61 %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Расчет скалярных произведений – 2,69 %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Пересчет вектора скорости – 0,36 %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944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827314" y="231839"/>
            <a:ext cx="11321142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1. Вычисляем размер массива данных</a:t>
            </a:r>
            <a:endParaRPr lang="ru-RU" dirty="0">
              <a:solidFill>
                <a:srgbClr val="000000"/>
              </a:solidFill>
              <a:latin typeface="Consolas"/>
            </a:endParaRPr>
          </a:p>
          <a:p>
            <a:r>
              <a:rPr lang="ru-RU" dirty="0" smtClean="0">
                <a:solidFill>
                  <a:srgbClr val="2B91AF"/>
                </a:solidFill>
                <a:latin typeface="Consolas"/>
              </a:rPr>
              <a:t>size_t</a:t>
            </a:r>
            <a:r>
              <a:rPr lang="ru-RU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ru-RU" dirty="0">
                <a:solidFill>
                  <a:srgbClr val="000000"/>
                </a:solidFill>
                <a:latin typeface="Consolas"/>
              </a:rPr>
              <a:t>size = </a:t>
            </a:r>
            <a:r>
              <a:rPr lang="ru-RU" dirty="0">
                <a:solidFill>
                  <a:srgbClr val="6F008A"/>
                </a:solidFill>
                <a:latin typeface="Consolas"/>
              </a:rPr>
              <a:t>GridN</a:t>
            </a:r>
            <a:r>
              <a:rPr lang="ru-RU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// Кол-во элементов</a:t>
            </a:r>
            <a:endParaRPr lang="ru-RU" dirty="0">
              <a:solidFill>
                <a:srgbClr val="000000"/>
              </a:solidFill>
              <a:latin typeface="Consolas"/>
            </a:endParaRPr>
          </a:p>
          <a:p>
            <a:r>
              <a:rPr lang="en-US" dirty="0" smtClean="0">
                <a:solidFill>
                  <a:srgbClr val="2B91AF"/>
                </a:solidFill>
                <a:latin typeface="Consolas"/>
              </a:rPr>
              <a:t>size_t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sizeInBytesInt = size *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sizeof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  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Размер массива </a:t>
            </a:r>
            <a:r>
              <a:rPr lang="en-US" dirty="0" err="1">
                <a:solidFill>
                  <a:srgbClr val="008000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в байтах</a:t>
            </a:r>
            <a:endParaRPr lang="ru-RU" dirty="0">
              <a:solidFill>
                <a:srgbClr val="000000"/>
              </a:solidFill>
              <a:latin typeface="Consolas"/>
            </a:endParaRPr>
          </a:p>
          <a:p>
            <a:r>
              <a:rPr lang="en-US" dirty="0" smtClean="0">
                <a:solidFill>
                  <a:srgbClr val="2B91AF"/>
                </a:solidFill>
                <a:latin typeface="Consolas"/>
              </a:rPr>
              <a:t>size_t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sizeInBytesDouble = size *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sizeof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Размер массива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double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в байтах</a:t>
            </a:r>
            <a:endParaRPr lang="ru-RU" dirty="0">
              <a:solidFill>
                <a:srgbClr val="000000"/>
              </a:solidFill>
              <a:latin typeface="Consolas"/>
            </a:endParaRPr>
          </a:p>
          <a:p>
            <a:endParaRPr lang="ru-RU" dirty="0">
              <a:solidFill>
                <a:srgbClr val="000000"/>
              </a:solidFill>
              <a:latin typeface="Consolas"/>
            </a:endParaRPr>
          </a:p>
          <a:p>
            <a:r>
              <a:rPr lang="ru-RU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2. Выделяем память под массив в ОЗУ    </a:t>
            </a:r>
            <a:endParaRPr lang="ru-RU" dirty="0">
              <a:solidFill>
                <a:srgbClr val="000000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* host_c0 = 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*)malloc(sizeInBytesDouble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);</a:t>
            </a:r>
            <a:endParaRPr lang="ru-RU" dirty="0" smtClean="0">
              <a:solidFill>
                <a:srgbClr val="000000"/>
              </a:solidFill>
              <a:latin typeface="Consolas"/>
            </a:endParaRPr>
          </a:p>
          <a:p>
            <a:r>
              <a:rPr lang="ru-RU" dirty="0" smtClean="0">
                <a:solidFill>
                  <a:srgbClr val="000000"/>
                </a:solidFill>
                <a:latin typeface="Consolas"/>
              </a:rPr>
              <a:t>...</a:t>
            </a:r>
            <a:endParaRPr lang="en-US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 </a:t>
            </a:r>
            <a:endParaRPr lang="ru-RU" dirty="0" smtClean="0">
              <a:solidFill>
                <a:srgbClr val="000000"/>
              </a:solidFill>
              <a:latin typeface="Consolas"/>
            </a:endParaRPr>
          </a:p>
          <a:p>
            <a:r>
              <a:rPr lang="ru-RU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3. Выделяем память под массивы на видеокарте    </a:t>
            </a:r>
            <a:endParaRPr lang="ru-RU" dirty="0">
              <a:solidFill>
                <a:srgbClr val="000000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* dev_c0 = </a:t>
            </a:r>
            <a:r>
              <a:rPr lang="en-US" dirty="0">
                <a:solidFill>
                  <a:srgbClr val="6F008A"/>
                </a:solidFill>
                <a:latin typeface="Consolas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cudaMalloc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**)&amp;dev_c0, sizeInBytesDouble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);</a:t>
            </a:r>
            <a:endParaRPr lang="ru-RU" dirty="0" smtClean="0">
              <a:solidFill>
                <a:srgbClr val="000000"/>
              </a:solidFill>
              <a:latin typeface="Consolas"/>
            </a:endParaRPr>
          </a:p>
          <a:p>
            <a:r>
              <a:rPr lang="ru-RU" dirty="0" smtClean="0">
                <a:solidFill>
                  <a:srgbClr val="000000"/>
                </a:solidFill>
                <a:latin typeface="Consolas"/>
              </a:rPr>
              <a:t>...</a:t>
            </a:r>
          </a:p>
          <a:p>
            <a:endParaRPr lang="ru-RU" dirty="0" smtClean="0">
              <a:solidFill>
                <a:srgbClr val="000000"/>
              </a:solidFill>
              <a:latin typeface="Consolas"/>
            </a:endParaRPr>
          </a:p>
          <a:p>
            <a:r>
              <a:rPr lang="ru-RU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4. Копируем массивы из ОЗУ в GPU</a:t>
            </a:r>
            <a:endParaRPr lang="ru-RU" dirty="0">
              <a:solidFill>
                <a:srgbClr val="000000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cudaMemcpy(dev_c0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host_c0, sizeInBytesDouble, </a:t>
            </a:r>
            <a:r>
              <a:rPr lang="en-US" dirty="0">
                <a:solidFill>
                  <a:srgbClr val="2F4F4F"/>
                </a:solidFill>
                <a:latin typeface="Consolas"/>
              </a:rPr>
              <a:t>cudaMemcpyHostToDevice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);</a:t>
            </a:r>
            <a:endParaRPr lang="ru-RU" dirty="0" smtClean="0">
              <a:solidFill>
                <a:srgbClr val="000000"/>
              </a:solidFill>
              <a:latin typeface="Consolas"/>
            </a:endParaRPr>
          </a:p>
          <a:p>
            <a:endParaRPr lang="ru-RU" dirty="0" smtClean="0">
              <a:solidFill>
                <a:srgbClr val="000000"/>
              </a:solidFill>
              <a:latin typeface="Consolas"/>
            </a:endParaRPr>
          </a:p>
          <a:p>
            <a:r>
              <a:rPr lang="ru-RU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en-GB" dirty="0" smtClean="0">
                <a:solidFill>
                  <a:srgbClr val="008000"/>
                </a:solidFill>
                <a:latin typeface="Consolas"/>
              </a:rPr>
              <a:t>5</a:t>
            </a:r>
            <a:r>
              <a:rPr lang="ru-RU" dirty="0" smtClean="0">
                <a:solidFill>
                  <a:srgbClr val="008000"/>
                </a:solidFill>
                <a:latin typeface="Consolas"/>
              </a:rPr>
              <a:t>. Запуск «ядра»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CUDA</a:t>
            </a:r>
            <a:endParaRPr lang="ru-RU" dirty="0">
              <a:solidFill>
                <a:srgbClr val="000000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ptmKernel3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&lt;&lt; &lt; 1, dim3(</a:t>
            </a:r>
            <a:r>
              <a:rPr lang="en-US" dirty="0" err="1">
                <a:solidFill>
                  <a:srgbClr val="6F008A"/>
                </a:solidFill>
                <a:latin typeface="Consolas"/>
              </a:rPr>
              <a:t>BlockSizeX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1, </a:t>
            </a:r>
            <a:r>
              <a:rPr lang="en-US" dirty="0">
                <a:solidFill>
                  <a:srgbClr val="6F008A"/>
                </a:solidFill>
                <a:latin typeface="Consolas"/>
              </a:rPr>
              <a:t>BlockSizeZ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 &gt;&gt; &gt; (dev_r, dev_c0, dev_c2, dev_c4, dev_c6, </a:t>
            </a:r>
            <a:r>
              <a:rPr lang="en-US" dirty="0">
                <a:solidFill>
                  <a:srgbClr val="6F008A"/>
                </a:solidFill>
                <a:latin typeface="Consolas"/>
              </a:rPr>
              <a:t>GridN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omega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ru-RU" dirty="0">
                <a:solidFill>
                  <a:srgbClr val="008000"/>
                </a:solidFill>
                <a:latin typeface="Consolas"/>
              </a:rPr>
              <a:t>// Копируем массив с результатами вычислений из памяти GPU в ОЗУ</a:t>
            </a:r>
            <a:endParaRPr lang="ru-RU" dirty="0">
              <a:solidFill>
                <a:srgbClr val="000000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cudaMemcpy(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host_r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dev_r, sizeInBytesDouble, </a:t>
            </a:r>
            <a:r>
              <a:rPr lang="en-US" dirty="0">
                <a:solidFill>
                  <a:srgbClr val="2F4F4F"/>
                </a:solidFill>
                <a:latin typeface="Consolas"/>
              </a:rPr>
              <a:t>cudaMemcpyDeviceToHost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    </a:t>
            </a:r>
          </a:p>
        </p:txBody>
      </p:sp>
    </p:spTree>
    <p:extLst>
      <p:ext uri="{BB962C8B-B14F-4D97-AF65-F5344CB8AC3E}">
        <p14:creationId xmlns:p14="http://schemas.microsoft.com/office/powerpoint/2010/main" val="452639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xmlns="" id="{88213514-88D4-4F0B-BF13-41739D4D2F0E}"/>
              </a:ext>
            </a:extLst>
          </p:cNvPr>
          <p:cNvSpPr/>
          <p:nvPr/>
        </p:nvSpPr>
        <p:spPr>
          <a:xfrm>
            <a:off x="1490767" y="1230616"/>
            <a:ext cx="9667227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>
                <a:solidFill>
                  <a:srgbClr val="6F008A"/>
                </a:solidFill>
                <a:latin typeface="Consolas" panose="020B0609020204030204" pitchFamily="49" charset="0"/>
              </a:rPr>
              <a:t>__global__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ptmKernel3(</a:t>
            </a:r>
            <a:r>
              <a:rPr lang="fr-FR" sz="2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fr-FR" sz="2000" dirty="0">
                <a:solidFill>
                  <a:srgbClr val="808080"/>
                </a:solidFill>
                <a:latin typeface="Consolas" panose="020B0609020204030204" pitchFamily="49" charset="0"/>
              </a:rPr>
              <a:t>r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2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fr-FR" sz="2000" dirty="0">
                <a:solidFill>
                  <a:srgbClr val="808080"/>
                </a:solidFill>
                <a:latin typeface="Consolas" panose="020B0609020204030204" pitchFamily="49" charset="0"/>
              </a:rPr>
              <a:t>c0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2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fr-FR" sz="2000" dirty="0">
                <a:solidFill>
                  <a:srgbClr val="808080"/>
                </a:solidFill>
                <a:latin typeface="Consolas" panose="020B0609020204030204" pitchFamily="49" charset="0"/>
              </a:rPr>
              <a:t>c2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fr-FR" sz="2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fr-FR" sz="2000" dirty="0">
                <a:solidFill>
                  <a:srgbClr val="808080"/>
                </a:solidFill>
                <a:latin typeface="Consolas" panose="020B0609020204030204" pitchFamily="49" charset="0"/>
              </a:rPr>
              <a:t>c4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2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fr-FR" sz="2000" dirty="0">
                <a:solidFill>
                  <a:srgbClr val="808080"/>
                </a:solidFill>
                <a:latin typeface="Consolas" panose="020B0609020204030204" pitchFamily="49" charset="0"/>
              </a:rPr>
              <a:t>c6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2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808080"/>
                </a:solidFill>
                <a:latin typeface="Consolas" panose="020B0609020204030204" pitchFamily="49" charset="0"/>
              </a:rPr>
              <a:t>omega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6F008A"/>
                </a:solidFill>
                <a:latin typeface="Consolas" panose="020B0609020204030204" pitchFamily="49" charset="0"/>
              </a:rPr>
              <a:t>__shared__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cache[</a:t>
            </a:r>
            <a:r>
              <a:rPr lang="en-US" sz="2000" dirty="0" err="1">
                <a:solidFill>
                  <a:srgbClr val="6F008A"/>
                </a:solidFill>
                <a:latin typeface="Consolas" panose="020B0609020204030204" pitchFamily="49" charset="0"/>
              </a:rPr>
              <a:t>BlockSizeX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sz="20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BlockSizeZ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threadX = blockDim.x * blockIdx.x + threadIdx.x;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threadZ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blockDim.z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blockIdx.z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threadIdx.z;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2000" dirty="0">
                <a:solidFill>
                  <a:srgbClr val="008000"/>
                </a:solidFill>
                <a:latin typeface="Consolas" panose="020B0609020204030204" pitchFamily="49" charset="0"/>
              </a:rPr>
              <a:t>// Индекс строки, которую обрабатывает текущий поток </a:t>
            </a:r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idx_x = threadX + 1;</a:t>
            </a: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2000" dirty="0">
                <a:solidFill>
                  <a:srgbClr val="008000"/>
                </a:solidFill>
                <a:latin typeface="Consolas" panose="020B0609020204030204" pitchFamily="49" charset="0"/>
              </a:rPr>
              <a:t>// Индекс слоя, который обрабатывает текущий поток </a:t>
            </a:r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idx_z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threadZ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+ 1;</a:t>
            </a:r>
          </a:p>
          <a:p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currentY = 1;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0 - граница, берём 1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952201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xmlns="" id="{ACD123A0-37E4-43F8-BA23-CF6274D29C67}"/>
              </a:ext>
            </a:extLst>
          </p:cNvPr>
          <p:cNvSpPr/>
          <p:nvPr/>
        </p:nvSpPr>
        <p:spPr>
          <a:xfrm>
            <a:off x="138716" y="973241"/>
            <a:ext cx="12384911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s = </a:t>
            </a:r>
            <a:r>
              <a:rPr lang="ru-RU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s &lt;= GridNx + GridNy + GridNz - 3; s++)</a:t>
            </a: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__syncthreads();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(idx_x + currentY +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idx_z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== s &amp;&amp; s &lt; </a:t>
            </a:r>
            <a:r>
              <a:rPr lang="en-US" sz="2000" dirty="0">
                <a:solidFill>
                  <a:srgbClr val="6F008A"/>
                </a:solidFill>
                <a:latin typeface="Consolas" panose="020B0609020204030204" pitchFamily="49" charset="0"/>
              </a:rPr>
              <a:t>GridNy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+ idx_x +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idx_z)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nodeIndex = idx_x + (</a:t>
            </a:r>
            <a:r>
              <a:rPr lang="en-US" sz="2000" dirty="0">
                <a:solidFill>
                  <a:srgbClr val="6F008A"/>
                </a:solidFill>
                <a:latin typeface="Consolas" panose="020B0609020204030204" pitchFamily="49" charset="0"/>
              </a:rPr>
              <a:t>BlockSizeX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+ 1) * currentY + </a:t>
            </a:r>
            <a:r>
              <a:rPr lang="en-US" sz="2000" dirty="0">
                <a:solidFill>
                  <a:srgbClr val="6F008A"/>
                </a:solidFill>
                <a:latin typeface="Consolas" panose="020B0609020204030204" pitchFamily="49" charset="0"/>
              </a:rPr>
              <a:t>GridXY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idx_z;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m0 = nodeIndex;</a:t>
            </a:r>
          </a:p>
          <a:p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c0m0 =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c0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[m0];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(c0m0 &gt; 0)</a:t>
            </a: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m2 = m0 - 1;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m4 = m0 - </a:t>
            </a:r>
            <a:r>
              <a:rPr lang="en-US" sz="2000" dirty="0">
                <a:solidFill>
                  <a:srgbClr val="6F008A"/>
                </a:solidFill>
                <a:latin typeface="Consolas" panose="020B0609020204030204" pitchFamily="49" charset="0"/>
              </a:rPr>
              <a:t>GridNx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m6 = m0 - </a:t>
            </a:r>
            <a:r>
              <a:rPr lang="en-US" sz="2000" dirty="0">
                <a:solidFill>
                  <a:srgbClr val="6F008A"/>
                </a:solidFill>
                <a:latin typeface="Consolas" panose="020B0609020204030204" pitchFamily="49" charset="0"/>
              </a:rPr>
              <a:t>GridXY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11704728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797</TotalTime>
  <Words>558</Words>
  <Application>Microsoft Office PowerPoint</Application>
  <PresentationFormat>Произвольный</PresentationFormat>
  <Paragraphs>108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Тема Office</vt:lpstr>
      <vt:lpstr>Использование технологии NVIDIA CUDA в решении СЛАУ высокой размерности</vt:lpstr>
      <vt:lpstr>Методы решения СЛАУ</vt:lpstr>
      <vt:lpstr>Опыт решения СЛАУ прямыми методами</vt:lpstr>
      <vt:lpstr>Проблема преобразования разрежённых матриц между различными форматами хранения</vt:lpstr>
      <vt:lpstr>NVIDIA GEFORCE MX250</vt:lpstr>
      <vt:lpstr>Основные этапы вычислений попеременно-треугольным методом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Использование технологии nvidia cuda в решении слау высокой размерности</dc:title>
  <dc:creator>Владимир Литвинов</dc:creator>
  <cp:lastModifiedBy>Пользователь Windows</cp:lastModifiedBy>
  <cp:revision>70</cp:revision>
  <dcterms:created xsi:type="dcterms:W3CDTF">2021-02-06T09:42:25Z</dcterms:created>
  <dcterms:modified xsi:type="dcterms:W3CDTF">2021-02-10T13:49:40Z</dcterms:modified>
</cp:coreProperties>
</file>