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58" r:id="rId6"/>
    <p:sldId id="265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74" y="-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!MyProjects\!%20GPU%20Programming\CudaLearning\_09_PtmConvTest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!MyProjects\!%20GPU%20Programming\CudaLearning\_09_PtmConvTest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15323554144057"/>
          <c:y val="3.247638523712143E-2"/>
          <c:w val="0.80860045323379948"/>
          <c:h val="0.803698993322037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Лист1!$U$28</c:f>
              <c:strCache>
                <c:ptCount val="1"/>
                <c:pt idx="0">
                  <c:v>CPU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Лист1!$T$29:$T$32</c:f>
              <c:numCache>
                <c:formatCode>General</c:formatCode>
                <c:ptCount val="4"/>
                <c:pt idx="0">
                  <c:v>2.5</c:v>
                </c:pt>
                <c:pt idx="1">
                  <c:v>21.5</c:v>
                </c:pt>
                <c:pt idx="2">
                  <c:v>107</c:v>
                </c:pt>
                <c:pt idx="3">
                  <c:v>128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Лист1!$T$28</c:f>
              <c:strCache>
                <c:ptCount val="1"/>
                <c:pt idx="0">
                  <c:v>GPU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Лист1!$U$29:$U$32</c:f>
              <c:numCache>
                <c:formatCode>General</c:formatCode>
                <c:ptCount val="4"/>
                <c:pt idx="0">
                  <c:v>3</c:v>
                </c:pt>
                <c:pt idx="1">
                  <c:v>26</c:v>
                </c:pt>
                <c:pt idx="2">
                  <c:v>126</c:v>
                </c:pt>
                <c:pt idx="3">
                  <c:v>149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001856"/>
        <c:axId val="203026432"/>
      </c:scatterChart>
      <c:valAx>
        <c:axId val="203001856"/>
        <c:scaling>
          <c:orientation val="minMax"/>
          <c:max val="60000"/>
        </c:scaling>
        <c:delete val="0"/>
        <c:axPos val="b"/>
        <c:numFmt formatCode="General" sourceLinked="1"/>
        <c:majorTickMark val="out"/>
        <c:minorTickMark val="none"/>
        <c:tickLblPos val="nextTo"/>
        <c:crossAx val="203026432"/>
        <c:crosses val="autoZero"/>
        <c:crossBetween val="midCat"/>
        <c:majorUnit val="15000"/>
      </c:valAx>
      <c:valAx>
        <c:axId val="203026432"/>
        <c:scaling>
          <c:orientation val="minMax"/>
          <c:max val="1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3001856"/>
        <c:crosses val="autoZero"/>
        <c:crossBetween val="midCat"/>
        <c:majorUnit val="25"/>
      </c:valAx>
    </c:plotArea>
    <c:legend>
      <c:legendPos val="r"/>
      <c:layout>
        <c:manualLayout>
          <c:xMode val="edge"/>
          <c:yMode val="edge"/>
          <c:x val="0.76830381227422095"/>
          <c:y val="0.64289236148398599"/>
          <c:w val="0.1067783249501839"/>
          <c:h val="0.122078740157480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3800970881944"/>
          <c:y val="3.0725804844014753E-2"/>
          <c:w val="0.75957834286034198"/>
          <c:h val="0.803698993322037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Лист1!$V$28</c:f>
              <c:strCache>
                <c:ptCount val="1"/>
                <c:pt idx="0">
                  <c:v>GPU/CPU</c:v>
                </c:pt>
              </c:strCache>
            </c:strRef>
          </c:tx>
          <c:spPr>
            <a:ln w="38100"/>
          </c:spPr>
          <c:marker>
            <c:symbol val="none"/>
          </c:marker>
          <c:trendline>
            <c:spPr>
              <a:ln w="38100"/>
            </c:spPr>
            <c:trendlineType val="linear"/>
            <c:dispRSqr val="0"/>
            <c:dispEq val="0"/>
          </c:trendline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Лист1!$V$29:$V$32</c:f>
              <c:numCache>
                <c:formatCode>0.00</c:formatCode>
                <c:ptCount val="4"/>
                <c:pt idx="0">
                  <c:v>0.83333333333333337</c:v>
                </c:pt>
                <c:pt idx="1">
                  <c:v>0.82692307692307687</c:v>
                </c:pt>
                <c:pt idx="2">
                  <c:v>0.84920634920634919</c:v>
                </c:pt>
                <c:pt idx="3">
                  <c:v>0.85906040268456374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698176"/>
        <c:axId val="257194624"/>
      </c:scatterChart>
      <c:valAx>
        <c:axId val="205698176"/>
        <c:scaling>
          <c:orientation val="minMax"/>
          <c:max val="60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257194624"/>
        <c:crosses val="autoZero"/>
        <c:crossBetween val="midCat"/>
        <c:majorUnit val="15000"/>
      </c:valAx>
      <c:valAx>
        <c:axId val="25719462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20569817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141644794400698"/>
          <c:y val="0.68199847171002359"/>
          <c:w val="0.1067783249501839"/>
          <c:h val="0.1220787401574803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0.79375</cdr:x>
      <cdr:y>0.91899</cdr:y>
    </cdr:from>
    <cdr:to>
      <cdr:x>0.99375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29025" y="3457575"/>
          <a:ext cx="914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0.85343</cdr:x>
      <cdr:y>0.90057</cdr:y>
    </cdr:from>
    <cdr:to>
      <cdr:x>0.96385</cdr:x>
      <cdr:y>0.98411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061504" y="4757903"/>
          <a:ext cx="1301791" cy="4413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y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0.01111</cdr:x>
      <cdr:y>0.04895</cdr:y>
    </cdr:from>
    <cdr:to>
      <cdr:x>0.12153</cdr:x>
      <cdr:y>0.13249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0800" y="184150"/>
          <a:ext cx="50482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t, </a:t>
          </a:r>
          <a:r>
            <a:rPr lang="ru-RU" sz="2400" dirty="0">
              <a:latin typeface="Times New Roman" pitchFamily="18" charset="0"/>
              <a:cs typeface="Times New Roman" pitchFamily="18" charset="0"/>
            </a:rPr>
            <a:t>мс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0.79375</cdr:x>
      <cdr:y>0.91899</cdr:y>
    </cdr:from>
    <cdr:to>
      <cdr:x>0.99375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29025" y="3457575"/>
          <a:ext cx="914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0.88958</cdr:x>
      <cdr:y>0.90886</cdr:y>
    </cdr:from>
    <cdr:to>
      <cdr:x>1</cdr:x>
      <cdr:y>0.9924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058149" y="5136216"/>
          <a:ext cx="1248478" cy="4721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y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0.01111</cdr:x>
      <cdr:y>0.03376</cdr:y>
    </cdr:from>
    <cdr:to>
      <cdr:x>0.12153</cdr:x>
      <cdr:y>0.1173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3282" y="127018"/>
          <a:ext cx="628947" cy="3143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t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GPU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/</a:t>
          </a:r>
          <a:r>
            <a:rPr lang="en-US" sz="2400" dirty="0" err="1">
              <a:latin typeface="Times New Roman" pitchFamily="18" charset="0"/>
              <a:cs typeface="Times New Roman" pitchFamily="18" charset="0"/>
            </a:rPr>
            <a:t>t</a:t>
          </a:r>
          <a:r>
            <a:rPr lang="en-US" sz="2400" baseline="-25000" dirty="0" err="1">
              <a:latin typeface="Times New Roman" pitchFamily="18" charset="0"/>
              <a:cs typeface="Times New Roman" pitchFamily="18" charset="0"/>
            </a:rPr>
            <a:t>CPU</a:t>
          </a:r>
          <a:endParaRPr lang="en-US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0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77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1DDE-96C9-49F8-BE20-CAE803612F5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1F5A59-528A-4356-9483-FC2CEE17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22516"/>
            <a:ext cx="10479314" cy="2809548"/>
          </a:xfrm>
        </p:spPr>
        <p:txBody>
          <a:bodyPr>
            <a:normAutofit/>
          </a:bodyPr>
          <a:lstStyle/>
          <a:p>
            <a:r>
              <a:rPr lang="ru-RU" sz="5400" dirty="0"/>
              <a:t>Использование технологии </a:t>
            </a:r>
            <a:r>
              <a:rPr lang="en-US" sz="5400" b="1" dirty="0" smtClean="0"/>
              <a:t>NVIDIA CUDA </a:t>
            </a:r>
            <a:r>
              <a:rPr lang="ru-RU" sz="5400" dirty="0"/>
              <a:t>в решении </a:t>
            </a:r>
            <a:r>
              <a:rPr lang="ru-RU" sz="5400" dirty="0" smtClean="0"/>
              <a:t>СЛАУ высокой </a:t>
            </a:r>
            <a:r>
              <a:rPr lang="ru-RU" sz="5400" dirty="0"/>
              <a:t>размерности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544EA7D-9219-4EF3-8A83-71C5FDBB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6" y="3540451"/>
            <a:ext cx="11148008" cy="309257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</a:rPr>
              <a:t>Докладчик: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</a:rPr>
              <a:t>К.т.н., доцент Литвинов </a:t>
            </a:r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ладимир Николаевич</a:t>
            </a:r>
            <a:endParaRPr lang="ru-RU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</a:rPr>
              <a:t>Зав. </a:t>
            </a:r>
            <a:r>
              <a:rPr lang="ru-RU" dirty="0" smtClean="0">
                <a:solidFill>
                  <a:schemeClr val="tx1"/>
                </a:solidFill>
              </a:rPr>
              <a:t>кафедрой «Математика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ru-RU" dirty="0" smtClean="0">
                <a:solidFill>
                  <a:schemeClr val="tx1"/>
                </a:solidFill>
              </a:rPr>
              <a:t>Биоинформатика</a:t>
            </a:r>
            <a:r>
              <a:rPr lang="ru-RU" dirty="0">
                <a:solidFill>
                  <a:schemeClr val="tx1"/>
                </a:solidFill>
              </a:rPr>
              <a:t>»,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</a:rPr>
              <a:t>И.о. зам. </a:t>
            </a:r>
            <a:r>
              <a:rPr lang="ru-RU" dirty="0" smtClean="0">
                <a:solidFill>
                  <a:schemeClr val="tx1"/>
                </a:solidFill>
              </a:rPr>
              <a:t>директора </a:t>
            </a:r>
            <a:r>
              <a:rPr lang="ru-RU" dirty="0">
                <a:solidFill>
                  <a:schemeClr val="tx1"/>
                </a:solidFill>
              </a:rPr>
              <a:t>по информатизации </a:t>
            </a:r>
            <a:r>
              <a:rPr lang="ru-RU" dirty="0" smtClean="0">
                <a:solidFill>
                  <a:schemeClr val="tx1"/>
                </a:solidFill>
              </a:rPr>
              <a:t>Азово-Черноморского </a:t>
            </a:r>
            <a:r>
              <a:rPr lang="ru-RU" dirty="0">
                <a:solidFill>
                  <a:schemeClr val="tx1"/>
                </a:solidFill>
              </a:rPr>
              <a:t>инженерного института </a:t>
            </a:r>
            <a:r>
              <a:rPr lang="ru-RU" dirty="0" smtClean="0">
                <a:solidFill>
                  <a:schemeClr val="tx1"/>
                </a:solidFill>
              </a:rPr>
              <a:t>ФГБОУ ВО Донской ГАУ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</a:rPr>
              <a:t>Доцент </a:t>
            </a:r>
            <a:r>
              <a:rPr lang="ru-RU" dirty="0">
                <a:solidFill>
                  <a:schemeClr val="tx1"/>
                </a:solidFill>
              </a:rPr>
              <a:t>кафедры </a:t>
            </a:r>
            <a:r>
              <a:rPr lang="ru-RU" dirty="0" smtClean="0">
                <a:solidFill>
                  <a:schemeClr val="tx1"/>
                </a:solidFill>
              </a:rPr>
              <a:t>ПИТСТТС ФГБОУ </a:t>
            </a:r>
            <a:r>
              <a:rPr lang="ru-RU" dirty="0">
                <a:solidFill>
                  <a:schemeClr val="tx1"/>
                </a:solidFill>
              </a:rPr>
              <a:t>ВО </a:t>
            </a:r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ru-RU" dirty="0" smtClean="0">
                <a:solidFill>
                  <a:schemeClr val="tx1"/>
                </a:solidFill>
              </a:rPr>
              <a:t>Донской государственный технический университет»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9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1AB24F4-0152-4A03-B342-B28F2D445066}"/>
              </a:ext>
            </a:extLst>
          </p:cNvPr>
          <p:cNvSpPr/>
          <p:nvPr/>
        </p:nvSpPr>
        <p:spPr>
          <a:xfrm>
            <a:off x="199343" y="200761"/>
            <a:ext cx="11803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Зависимость времени исполнения алгоритма пересчета вектора невязки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проход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 числа узлов сетки по оси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= 100,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230418"/>
              </p:ext>
            </p:extLst>
          </p:nvPr>
        </p:nvGraphicFramePr>
        <p:xfrm>
          <a:off x="199343" y="1031758"/>
          <a:ext cx="11789457" cy="568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14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985225"/>
              </p:ext>
            </p:extLst>
          </p:nvPr>
        </p:nvGraphicFramePr>
        <p:xfrm>
          <a:off x="217714" y="822098"/>
          <a:ext cx="11553371" cy="565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894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BAB8BE-CF88-4604-BCD8-EBD203AD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342"/>
            <a:ext cx="10364451" cy="1061001"/>
          </a:xfrm>
        </p:spPr>
        <p:txBody>
          <a:bodyPr/>
          <a:lstStyle/>
          <a:p>
            <a:r>
              <a:rPr lang="ru-RU" dirty="0"/>
              <a:t>Методы решения </a:t>
            </a:r>
            <a:r>
              <a:rPr lang="ru-RU" dirty="0" smtClean="0"/>
              <a:t>СЛАУ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21FD241-7F1D-4351-A2F7-2645511A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917" y="1334279"/>
            <a:ext cx="9191279" cy="5187820"/>
          </a:xfrm>
        </p:spPr>
        <p:txBody>
          <a:bodyPr>
            <a:normAutofit/>
          </a:bodyPr>
          <a:lstStyle/>
          <a:p>
            <a:r>
              <a:rPr lang="ru-RU" sz="2800" b="1" dirty="0"/>
              <a:t>Прямые методы</a:t>
            </a:r>
          </a:p>
          <a:p>
            <a:pPr lvl="1"/>
            <a:r>
              <a:rPr lang="ru-RU" sz="2400" dirty="0"/>
              <a:t>Метод Гаусса</a:t>
            </a:r>
          </a:p>
          <a:p>
            <a:pPr lvl="1"/>
            <a:r>
              <a:rPr lang="ru-RU" sz="2400" dirty="0"/>
              <a:t>Метод </a:t>
            </a:r>
            <a:r>
              <a:rPr lang="ru-RU" sz="2400" dirty="0" err="1"/>
              <a:t>Холецкого</a:t>
            </a:r>
            <a:endParaRPr lang="ru-RU" sz="2400" dirty="0"/>
          </a:p>
          <a:p>
            <a:pPr lvl="1"/>
            <a:r>
              <a:rPr lang="ru-RU" sz="2400" dirty="0"/>
              <a:t>Метод Прогонки и др.</a:t>
            </a:r>
          </a:p>
          <a:p>
            <a:r>
              <a:rPr lang="ru-RU" sz="2800" b="1" dirty="0"/>
              <a:t>Итерационные</a:t>
            </a:r>
          </a:p>
          <a:p>
            <a:pPr lvl="1"/>
            <a:r>
              <a:rPr lang="ru-RU" sz="2400" dirty="0"/>
              <a:t>Метод простой итерации</a:t>
            </a:r>
          </a:p>
          <a:p>
            <a:pPr lvl="1"/>
            <a:r>
              <a:rPr lang="ru-RU" sz="2400" dirty="0"/>
              <a:t>Метод Зейделя - модификация метода Якоби</a:t>
            </a:r>
          </a:p>
          <a:p>
            <a:pPr lvl="1"/>
            <a:r>
              <a:rPr lang="ru-RU" sz="2400" dirty="0"/>
              <a:t>Метод релаксации</a:t>
            </a:r>
          </a:p>
          <a:p>
            <a:pPr lvl="1"/>
            <a:r>
              <a:rPr lang="ru-RU" sz="2400" b="1" dirty="0"/>
              <a:t>Попеременно-треугольный итерационный метод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09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0E28D0-3CC9-41D5-A307-A3ABA8FB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61" y="360099"/>
            <a:ext cx="10364451" cy="802779"/>
          </a:xfrm>
        </p:spPr>
        <p:txBody>
          <a:bodyPr>
            <a:normAutofit/>
          </a:bodyPr>
          <a:lstStyle/>
          <a:p>
            <a:r>
              <a:rPr lang="ru-RU" dirty="0"/>
              <a:t>Опыт решения </a:t>
            </a:r>
            <a:r>
              <a:rPr lang="ru-RU" dirty="0" smtClean="0"/>
              <a:t>СЛАУ прямыми </a:t>
            </a:r>
            <a:r>
              <a:rPr lang="ru-RU" dirty="0"/>
              <a:t>методами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834FF76-5DAA-49B4-9B4A-276BB9F4AE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5" y="1162878"/>
            <a:ext cx="12193025" cy="56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56F03F-420A-426D-84AF-C9397D0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159657"/>
            <a:ext cx="11858171" cy="94129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Проблема преобразования </a:t>
            </a:r>
            <a:r>
              <a:rPr lang="ru-RU" dirty="0" err="1"/>
              <a:t>резреженных</a:t>
            </a:r>
            <a:r>
              <a:rPr lang="ru-RU" dirty="0"/>
              <a:t> матриц между различными форматами хранения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FB6643F-A2EF-4CA2-B23A-A788BDB57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4" y="1151972"/>
            <a:ext cx="8034641" cy="57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E9B80E-E9DD-4573-A7FA-C41F3C2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361" y="111060"/>
            <a:ext cx="7601965" cy="1238275"/>
          </a:xfrm>
        </p:spPr>
        <p:txBody>
          <a:bodyPr/>
          <a:lstStyle/>
          <a:p>
            <a:r>
              <a:rPr lang="en-US" dirty="0"/>
              <a:t>NVIDIA geforce mx250</a:t>
            </a:r>
            <a:endParaRPr lang="ru-RU" dirty="0"/>
          </a:p>
        </p:txBody>
      </p:sp>
      <p:pic>
        <p:nvPicPr>
          <p:cNvPr id="1026" name="Picture 2" descr="geforce-mx-250">
            <a:extLst>
              <a:ext uri="{FF2B5EF4-FFF2-40B4-BE49-F238E27FC236}">
                <a16:creationId xmlns:a16="http://schemas.microsoft.com/office/drawing/2014/main" xmlns="" id="{EAB27F8C-270E-4971-B076-259EA55B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6476" y="1995690"/>
            <a:ext cx="3741700" cy="22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0F7FA8E-7C04-4FB5-BF8E-D1E61885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4" y="1534937"/>
            <a:ext cx="7328659" cy="494825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8FDC502-1EE1-46FE-901C-583D7E60FEF1}"/>
              </a:ext>
            </a:extLst>
          </p:cNvPr>
          <p:cNvSpPr/>
          <p:nvPr/>
        </p:nvSpPr>
        <p:spPr>
          <a:xfrm>
            <a:off x="5952931" y="3144416"/>
            <a:ext cx="2062065" cy="3545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27314" y="231839"/>
            <a:ext cx="113211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1. Вычисляем размер массива данных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size = </a:t>
            </a:r>
            <a:r>
              <a:rPr lang="ru-RU" dirty="0">
                <a:solidFill>
                  <a:srgbClr val="6F008A"/>
                </a:solidFill>
                <a:latin typeface="Consolas"/>
              </a:rPr>
              <a:t>GridN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Кол-во элементов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sizeInBytesInt = size *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Размер массива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 байтах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sizeInBytesDouble = size *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Размер массива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double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 байтах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2. Выделяем память под массив в ОЗУ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host_c0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*)malloc(sizeInBytesDouble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3. Выделяем память под массивы на видеокарте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dev_c0 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**)&amp;dev_c0, sizeInBytesDouble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4. Копируем массивы из ОЗУ в GPU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cudaMemcpy(dev_c0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host_c0, sizeInBytesDouble, </a:t>
            </a:r>
            <a:r>
              <a:rPr lang="en-US" dirty="0">
                <a:solidFill>
                  <a:srgbClr val="2F4F4F"/>
                </a:solidFill>
                <a:latin typeface="Consolas"/>
              </a:rPr>
              <a:t>cudaMemcpyHostToDevice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5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. Запуск «ядра»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CUDA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ptmKernel3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&lt;&lt; &lt; 1, dim3(</a:t>
            </a:r>
            <a:r>
              <a:rPr lang="en-US" dirty="0" err="1">
                <a:solidFill>
                  <a:srgbClr val="6F008A"/>
                </a:solidFill>
                <a:latin typeface="Consolas"/>
              </a:rPr>
              <a:t>BlockSizeX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1,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BlockSizeZ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&gt;&gt; &gt; (dev_r, dev_c0, dev_c2, dev_c4, dev_c6,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GridN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omega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Копируем массив с результатами вычислений из памяти GPU в ОЗУ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cudaMemcpy(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host_r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dev_r, sizeInBytesDouble, </a:t>
            </a:r>
            <a:r>
              <a:rPr lang="en-US" dirty="0">
                <a:solidFill>
                  <a:srgbClr val="2F4F4F"/>
                </a:solidFill>
                <a:latin typeface="Consolas"/>
              </a:rPr>
              <a:t>cudaMemcpyDeviceToHost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45263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8213514-88D4-4F0B-BF13-41739D4D2F0E}"/>
              </a:ext>
            </a:extLst>
          </p:cNvPr>
          <p:cNvSpPr/>
          <p:nvPr/>
        </p:nvSpPr>
        <p:spPr>
          <a:xfrm>
            <a:off x="1490767" y="1230616"/>
            <a:ext cx="96672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6F008A"/>
                </a:solidFill>
                <a:latin typeface="Consolas" panose="020B0609020204030204" pitchFamily="49" charset="0"/>
              </a:rPr>
              <a:t>__global__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ptmKernel3(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c6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__shared__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cache[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BlockSizeZ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threadX = blockDim.x * blockIdx.x + threadIdx.x;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blockDim.z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blockIdx.z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threadIdx.z;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строки, которую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idx_x = threadX + 1;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слоя, который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+ 1;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currentY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0 - граница, берём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220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CD123A0-37E4-43F8-BA23-CF6274D29C67}"/>
              </a:ext>
            </a:extLst>
          </p:cNvPr>
          <p:cNvSpPr/>
          <p:nvPr/>
        </p:nvSpPr>
        <p:spPr>
          <a:xfrm>
            <a:off x="138716" y="973241"/>
            <a:ext cx="123849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2; s &lt;= GridNx + GridNy + GridNz - 3; s++)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__syncthreads();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(idx_x + currentY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 s &amp;&amp; s &lt;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idx_x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nodeIndex = idx_x + (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currentY +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m0 = nodeIndex;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c0m0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(c0m0 &gt; 0)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m2 = m0 - 1;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m4 = m0 -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GridNx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m6 = m0 -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1704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1028892-F7A5-4AD9-8241-0AC06DB80118}"/>
              </a:ext>
            </a:extLst>
          </p:cNvPr>
          <p:cNvSpPr/>
          <p:nvPr/>
        </p:nvSpPr>
        <p:spPr>
          <a:xfrm>
            <a:off x="580753" y="38919"/>
            <a:ext cx="113354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 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rm4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(s &gt; 3 + threadX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    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cache[threadX][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threadZ];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[m4];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         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Аналогично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rm2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rm6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rm0 =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*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rm2 +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rm4 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nn-NO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							c6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[m0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] * rm6) +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nn-NO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[m0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]) / ((0.5 *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c0m0);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cache[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threadZ]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rm0;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= rm0;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currentY++;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6071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502</Words>
  <Application>Microsoft Office PowerPoint</Application>
  <PresentationFormat>Произвольный</PresentationFormat>
  <Paragraphs>102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Использование технологии NVIDIA CUDA в решении СЛАУ высокой размерности</vt:lpstr>
      <vt:lpstr>Методы решения СЛАУ</vt:lpstr>
      <vt:lpstr>Опыт решения СЛАУ прямыми методами</vt:lpstr>
      <vt:lpstr>Проблема преобразования резреженных матриц между различными форматами хранения</vt:lpstr>
      <vt:lpstr>NVIDIA geforce mx250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технологии nvidia cuda в решении слау высокой размерности</dc:title>
  <dc:creator>Владимир Литвинов</dc:creator>
  <cp:lastModifiedBy>Пользователь Windows</cp:lastModifiedBy>
  <cp:revision>51</cp:revision>
  <dcterms:created xsi:type="dcterms:W3CDTF">2021-02-06T09:42:25Z</dcterms:created>
  <dcterms:modified xsi:type="dcterms:W3CDTF">2021-02-09T10:35:02Z</dcterms:modified>
</cp:coreProperties>
</file>