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59" r:id="rId3"/>
    <p:sldId id="262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7FF"/>
    <a:srgbClr val="E0EBFF"/>
    <a:srgbClr val="FF9300"/>
    <a:srgbClr val="FFF495"/>
    <a:srgbClr val="FFF2CD"/>
    <a:srgbClr val="F5FED2"/>
    <a:srgbClr val="FFD77E"/>
    <a:srgbClr val="6095C9"/>
    <a:srgbClr val="B6E99F"/>
    <a:srgbClr val="F7B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9" autoAdjust="0"/>
    <p:restoredTop sz="76291"/>
  </p:normalViewPr>
  <p:slideViewPr>
    <p:cSldViewPr snapToGrid="0">
      <p:cViewPr>
        <p:scale>
          <a:sx n="90" d="100"/>
          <a:sy n="90" d="100"/>
        </p:scale>
        <p:origin x="336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6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---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---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中间件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9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）</a:t>
            </a:r>
          </a:p>
          <a:p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集群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（负载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网关）：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nginx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</a:p>
          <a:p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、缓存：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XXL-CACHE/ redis cluster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、通讯：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XXL-RPC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4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、队列：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 XXL-MQ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5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、调度：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XXL-JOB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6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、配置：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XXL-CONF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7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、注册中心：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XXL-REGISTRY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8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、数据库访问层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DAL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（读写分离、分库分</a:t>
            </a:r>
          </a:p>
          <a:p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表）：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Zebra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Sharding-jdbc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9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、监控、报警：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Cat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</a:p>
          <a:p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---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---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基础服务（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）</a:t>
            </a:r>
          </a:p>
          <a:p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、单点登录：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XXL-SSO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11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、搜索：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XXL-SEARCH/ES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---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---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CI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CD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12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CI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Jenkins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13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CD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Docker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---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---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存储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14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、数据库：主从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/mysql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15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、文件系统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/CDN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：云服务</a:t>
            </a:r>
          </a:p>
          <a:p>
            <a:endParaRPr kumimoji="0" lang="zh-CN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0DF3984-D036-8146-80F3-60605DE9315C}" type="slidenum">
              <a:rPr lang="zh-CN" altLang="en-US" sz="1200"/>
              <a:pPr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7732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0DF3984-D036-8146-80F3-60605DE9315C}" type="slidenum">
              <a:rPr lang="zh-CN" altLang="en-US" sz="1200"/>
              <a:pPr/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29285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0DF3984-D036-8146-80F3-60605DE9315C}" type="slidenum">
              <a:rPr lang="zh-CN" altLang="en-US" sz="1200"/>
              <a:pPr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13013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0DF3984-D036-8146-80F3-60605DE9315C}" type="slidenum">
              <a:rPr lang="zh-CN" altLang="en-US" sz="1200"/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75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98160" y="6188786"/>
            <a:ext cx="4572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latin typeface="Heiti SC Light" charset="-122"/>
                <a:ea typeface="Heiti SC Light" charset="-122"/>
                <a:cs typeface="Heiti SC Light" charset="-122"/>
              </a:rPr>
              <a:t>分布式基础架构图谱 </a:t>
            </a:r>
            <a:r>
              <a:rPr lang="en-US" altLang="zh-CN" sz="2800" b="1" dirty="0" smtClean="0">
                <a:latin typeface="Heiti SC Light" charset="-122"/>
                <a:ea typeface="Heiti SC Light" charset="-122"/>
                <a:cs typeface="Heiti SC Light" charset="-122"/>
              </a:rPr>
              <a:t>v1.1</a:t>
            </a:r>
            <a:endParaRPr lang="en-US" altLang="zh-CN" sz="28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2200273" y="509585"/>
            <a:ext cx="7799232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负载</a:t>
            </a: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均衡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Api</a:t>
            </a: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gateway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可选流程 63"/>
          <p:cNvSpPr/>
          <p:nvPr/>
        </p:nvSpPr>
        <p:spPr>
          <a:xfrm>
            <a:off x="2365479" y="2831610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缓存</a:t>
            </a:r>
          </a:p>
          <a:p>
            <a:pPr algn="ctr"/>
            <a:r>
              <a:rPr kumimoji="1"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【 Cache 】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9" name="可选流程 68"/>
          <p:cNvSpPr/>
          <p:nvPr/>
        </p:nvSpPr>
        <p:spPr>
          <a:xfrm>
            <a:off x="3826284" y="2836526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服务通讯</a:t>
            </a:r>
          </a:p>
          <a:p>
            <a:pPr algn="ctr"/>
            <a:r>
              <a:rPr kumimoji="1"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【 RPC 】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2" name="可选流程 71"/>
          <p:cNvSpPr/>
          <p:nvPr/>
        </p:nvSpPr>
        <p:spPr>
          <a:xfrm>
            <a:off x="2365479" y="367830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配置中心</a:t>
            </a:r>
          </a:p>
          <a:p>
            <a:pPr algn="ctr"/>
            <a:r>
              <a:rPr kumimoji="1"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【 Conf 】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3" name="可选流程 72"/>
          <p:cNvSpPr/>
          <p:nvPr/>
        </p:nvSpPr>
        <p:spPr>
          <a:xfrm>
            <a:off x="6805046" y="3678302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监控</a:t>
            </a:r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告警</a:t>
            </a:r>
          </a:p>
          <a:p>
            <a:pPr algn="ctr"/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CAT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7" name="可选流程 76"/>
          <p:cNvSpPr/>
          <p:nvPr/>
        </p:nvSpPr>
        <p:spPr>
          <a:xfrm>
            <a:off x="6405036" y="1485068"/>
            <a:ext cx="1302116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单点登录</a:t>
            </a:r>
          </a:p>
          <a:p>
            <a:pPr algn="ctr"/>
            <a:r>
              <a:rPr kumimoji="1"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【 SSO 】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200273" y="1359196"/>
            <a:ext cx="3719669" cy="1078615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400" kern="0" dirty="0">
                <a:latin typeface="Microsoft YaHei" charset="0"/>
                <a:ea typeface="Microsoft YaHei" charset="0"/>
                <a:cs typeface="Microsoft YaHei" charset="0"/>
              </a:rPr>
              <a:t>垂直业务领域</a:t>
            </a:r>
          </a:p>
        </p:txBody>
      </p:sp>
      <p:sp>
        <p:nvSpPr>
          <p:cNvPr id="23" name="可选流程 22"/>
          <p:cNvSpPr/>
          <p:nvPr/>
        </p:nvSpPr>
        <p:spPr>
          <a:xfrm>
            <a:off x="5315665" y="3678302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数据访问层</a:t>
            </a:r>
          </a:p>
          <a:p>
            <a:pPr algn="ctr"/>
            <a:r>
              <a:rPr kumimoji="1"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DAL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可选流程 24"/>
          <p:cNvSpPr/>
          <p:nvPr/>
        </p:nvSpPr>
        <p:spPr>
          <a:xfrm>
            <a:off x="3826284" y="3678302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注册中心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【Registry】</a:t>
            </a:r>
            <a:endParaRPr kumimoji="1" lang="zh-CN" altLang="en-US" sz="14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200273" y="4885818"/>
            <a:ext cx="7799232" cy="1157795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400" kern="0" smtClean="0">
                <a:latin typeface="Microsoft YaHei" charset="0"/>
                <a:ea typeface="Microsoft YaHei" charset="0"/>
                <a:cs typeface="Microsoft YaHei" charset="0"/>
              </a:rPr>
              <a:t>存储</a:t>
            </a:r>
            <a:endParaRPr kumimoji="1" lang="zh-CN" altLang="en-US" sz="1400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242595" y="1359196"/>
            <a:ext cx="3756910" cy="1078615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400" kern="0" dirty="0" smtClean="0">
                <a:latin typeface="Microsoft YaHei" charset="0"/>
                <a:ea typeface="Microsoft YaHei" charset="0"/>
                <a:cs typeface="Microsoft YaHei" charset="0"/>
              </a:rPr>
              <a:t>基础服务</a:t>
            </a:r>
            <a:endParaRPr kumimoji="1" lang="zh-CN" altLang="en-US" sz="1400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1" name="可选流程 30"/>
          <p:cNvSpPr/>
          <p:nvPr/>
        </p:nvSpPr>
        <p:spPr>
          <a:xfrm>
            <a:off x="2574090" y="1483071"/>
            <a:ext cx="1272801" cy="611595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 dirty="0" smtClean="0">
                <a:solidFill>
                  <a:prstClr val="black"/>
                </a:solidFill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867" kern="0" dirty="0">
              <a:solidFill>
                <a:prstClr val="black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2" name="可选流程 31"/>
          <p:cNvSpPr/>
          <p:nvPr/>
        </p:nvSpPr>
        <p:spPr>
          <a:xfrm>
            <a:off x="8116380" y="1485068"/>
            <a:ext cx="1302116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搜索服务</a:t>
            </a:r>
          </a:p>
          <a:p>
            <a:pPr algn="ctr"/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【Search】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200274" y="2648345"/>
            <a:ext cx="6058985" cy="1982771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400" kern="0" dirty="0" smtClean="0">
                <a:latin typeface="Microsoft YaHei" charset="0"/>
                <a:ea typeface="Microsoft YaHei" charset="0"/>
                <a:cs typeface="Microsoft YaHei" charset="0"/>
              </a:rPr>
              <a:t>中间</a:t>
            </a:r>
            <a:r>
              <a:rPr kumimoji="1" lang="zh-CN" altLang="en-US" sz="1400" kern="0" dirty="0" smtClean="0">
                <a:latin typeface="Microsoft YaHei" charset="0"/>
                <a:ea typeface="Microsoft YaHei" charset="0"/>
                <a:cs typeface="Microsoft YaHei" charset="0"/>
              </a:rPr>
              <a:t>件</a:t>
            </a:r>
            <a:endParaRPr kumimoji="1" lang="zh-CN" altLang="en-US" sz="1400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可选流程 42"/>
          <p:cNvSpPr/>
          <p:nvPr/>
        </p:nvSpPr>
        <p:spPr>
          <a:xfrm>
            <a:off x="2451207" y="5031480"/>
            <a:ext cx="1508746" cy="611595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lvl="0" algn="ctr"/>
            <a:r>
              <a:rPr kumimoji="1"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数据库</a:t>
            </a:r>
          </a:p>
          <a:p>
            <a:pPr lvl="0" algn="ctr"/>
            <a:r>
              <a:rPr kumimoji="1"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DB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可选流程 38"/>
          <p:cNvSpPr/>
          <p:nvPr/>
        </p:nvSpPr>
        <p:spPr>
          <a:xfrm>
            <a:off x="5315665" y="2831610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消息队列</a:t>
            </a:r>
          </a:p>
          <a:p>
            <a:pPr algn="ctr"/>
            <a:r>
              <a:rPr kumimoji="1"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【 MQ 】</a:t>
            </a:r>
          </a:p>
        </p:txBody>
      </p:sp>
      <p:sp>
        <p:nvSpPr>
          <p:cNvPr id="42" name="可选流程 41"/>
          <p:cNvSpPr/>
          <p:nvPr/>
        </p:nvSpPr>
        <p:spPr>
          <a:xfrm>
            <a:off x="6805046" y="2831609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任务调度</a:t>
            </a:r>
          </a:p>
          <a:p>
            <a:pPr algn="ctr"/>
            <a:r>
              <a:rPr kumimoji="1"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【 Job 】</a:t>
            </a:r>
          </a:p>
        </p:txBody>
      </p:sp>
      <p:sp>
        <p:nvSpPr>
          <p:cNvPr id="30" name="矩形 29"/>
          <p:cNvSpPr/>
          <p:nvPr/>
        </p:nvSpPr>
        <p:spPr>
          <a:xfrm>
            <a:off x="8394983" y="2648344"/>
            <a:ext cx="1604522" cy="1982771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400" kern="0" dirty="0" smtClean="0">
                <a:latin typeface="Microsoft YaHei" charset="0"/>
                <a:ea typeface="Microsoft YaHei" charset="0"/>
                <a:cs typeface="Microsoft YaHei" charset="0"/>
              </a:rPr>
              <a:t>CI/CD</a:t>
            </a:r>
            <a:endParaRPr kumimoji="1" lang="zh-CN" altLang="en-US" sz="1400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可选流程 34"/>
          <p:cNvSpPr/>
          <p:nvPr/>
        </p:nvSpPr>
        <p:spPr>
          <a:xfrm>
            <a:off x="8561526" y="2831608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构建</a:t>
            </a:r>
          </a:p>
          <a:p>
            <a:pPr algn="ctr"/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Jenkins</a:t>
            </a:r>
            <a:endParaRPr kumimoji="1" lang="zh-CN" altLang="en-US" sz="14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可选流程 35"/>
          <p:cNvSpPr/>
          <p:nvPr/>
        </p:nvSpPr>
        <p:spPr>
          <a:xfrm>
            <a:off x="8561525" y="3688725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发布</a:t>
            </a:r>
          </a:p>
          <a:p>
            <a:pPr algn="ctr"/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Docker</a:t>
            </a:r>
            <a:endParaRPr kumimoji="1" lang="zh-CN" altLang="en-US" sz="14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7" name="可选流程 46"/>
          <p:cNvSpPr/>
          <p:nvPr/>
        </p:nvSpPr>
        <p:spPr>
          <a:xfrm>
            <a:off x="4318953" y="5030992"/>
            <a:ext cx="1508746" cy="611595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lvl="0" algn="ctr"/>
            <a:r>
              <a:rPr kumimoji="1"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……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8" name="可选流程 47"/>
          <p:cNvSpPr/>
          <p:nvPr/>
        </p:nvSpPr>
        <p:spPr>
          <a:xfrm>
            <a:off x="6185617" y="5031480"/>
            <a:ext cx="1508746" cy="611595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/>
            <a:r>
              <a:rPr kumimoji="1"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文件系统</a:t>
            </a:r>
            <a:r>
              <a:rPr kumimoji="1"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/CDN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9" name="可选流程 48"/>
          <p:cNvSpPr/>
          <p:nvPr/>
        </p:nvSpPr>
        <p:spPr>
          <a:xfrm>
            <a:off x="8064000" y="5030991"/>
            <a:ext cx="1508746" cy="611595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lvl="0" algn="ctr"/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……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0" name="可选流程 49"/>
          <p:cNvSpPr/>
          <p:nvPr/>
        </p:nvSpPr>
        <p:spPr>
          <a:xfrm>
            <a:off x="4194550" y="1483070"/>
            <a:ext cx="1272801" cy="611595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 dirty="0" smtClean="0">
                <a:solidFill>
                  <a:prstClr val="black"/>
                </a:solidFill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867" kern="0" dirty="0">
              <a:solidFill>
                <a:prstClr val="black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469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931089" y="7076091"/>
            <a:ext cx="2920811" cy="841124"/>
          </a:xfrm>
          <a:prstGeom prst="rect">
            <a:avLst/>
          </a:prstGeom>
          <a:solidFill>
            <a:srgbClr val="E8DDF4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注册中心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86" name="直线箭头连接符 85"/>
          <p:cNvCxnSpPr/>
          <p:nvPr/>
        </p:nvCxnSpPr>
        <p:spPr>
          <a:xfrm>
            <a:off x="11955553" y="7258143"/>
            <a:ext cx="9228" cy="410923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/>
          <p:nvPr/>
        </p:nvCxnSpPr>
        <p:spPr>
          <a:xfrm flipV="1">
            <a:off x="12192000" y="7245443"/>
            <a:ext cx="0" cy="417180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线箭头连接符 132"/>
          <p:cNvCxnSpPr/>
          <p:nvPr/>
        </p:nvCxnSpPr>
        <p:spPr>
          <a:xfrm>
            <a:off x="12476487" y="7419060"/>
            <a:ext cx="413345" cy="1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线箭头连接符 133"/>
          <p:cNvCxnSpPr/>
          <p:nvPr/>
        </p:nvCxnSpPr>
        <p:spPr>
          <a:xfrm flipH="1">
            <a:off x="12434527" y="7662622"/>
            <a:ext cx="429217" cy="1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088541" y="6156980"/>
            <a:ext cx="4572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latin typeface="Heiti SC Light" charset="-122"/>
                <a:ea typeface="Heiti SC Light" charset="-122"/>
                <a:cs typeface="Heiti SC Light" charset="-122"/>
              </a:rPr>
              <a:t>开发环境（</a:t>
            </a:r>
            <a:r>
              <a:rPr lang="en-US" altLang="zh-CN" sz="2800" b="1" dirty="0" smtClean="0">
                <a:latin typeface="Heiti SC Light" charset="-122"/>
                <a:ea typeface="Heiti SC Light" charset="-122"/>
                <a:cs typeface="Heiti SC Light" charset="-122"/>
              </a:rPr>
              <a:t>Mac</a:t>
            </a:r>
            <a:r>
              <a:rPr lang="zh-CN" altLang="en-US" sz="2800" b="1" dirty="0" smtClean="0"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  <a:endParaRPr lang="en-US" altLang="zh-CN" sz="28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1849215" y="4506462"/>
            <a:ext cx="8628285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ENV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4" name="可选流程 63"/>
          <p:cNvSpPr/>
          <p:nvPr/>
        </p:nvSpPr>
        <p:spPr>
          <a:xfrm>
            <a:off x="1849215" y="3277992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Maven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0" name="可选流程 79"/>
          <p:cNvSpPr/>
          <p:nvPr/>
        </p:nvSpPr>
        <p:spPr>
          <a:xfrm>
            <a:off x="3566234" y="3277991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Git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3" name="可选流程 82"/>
          <p:cNvSpPr/>
          <p:nvPr/>
        </p:nvSpPr>
        <p:spPr>
          <a:xfrm>
            <a:off x="5283253" y="3277991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JDK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4" name="可选流程 83"/>
          <p:cNvSpPr/>
          <p:nvPr/>
        </p:nvSpPr>
        <p:spPr>
          <a:xfrm>
            <a:off x="7670441" y="1892876"/>
            <a:ext cx="2807060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Navicat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1849214" y="1941585"/>
            <a:ext cx="5137374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Idea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7315200" y="3277991"/>
            <a:ext cx="3162300" cy="611595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Docker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（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Redis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、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Mysql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73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931089" y="7076091"/>
            <a:ext cx="2920811" cy="841124"/>
          </a:xfrm>
          <a:prstGeom prst="rect">
            <a:avLst/>
          </a:prstGeom>
          <a:solidFill>
            <a:srgbClr val="E8DDF4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注册中心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86" name="直线箭头连接符 85"/>
          <p:cNvCxnSpPr/>
          <p:nvPr/>
        </p:nvCxnSpPr>
        <p:spPr>
          <a:xfrm>
            <a:off x="11955553" y="7258143"/>
            <a:ext cx="9228" cy="410923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/>
          <p:nvPr/>
        </p:nvCxnSpPr>
        <p:spPr>
          <a:xfrm flipV="1">
            <a:off x="12192000" y="7245443"/>
            <a:ext cx="0" cy="417180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线箭头连接符 132"/>
          <p:cNvCxnSpPr/>
          <p:nvPr/>
        </p:nvCxnSpPr>
        <p:spPr>
          <a:xfrm>
            <a:off x="12476487" y="7419060"/>
            <a:ext cx="413345" cy="1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线箭头连接符 133"/>
          <p:cNvCxnSpPr/>
          <p:nvPr/>
        </p:nvCxnSpPr>
        <p:spPr>
          <a:xfrm flipH="1">
            <a:off x="12434527" y="7662622"/>
            <a:ext cx="429217" cy="1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088541" y="6156980"/>
            <a:ext cx="4572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latin typeface="Heiti SC Light" charset="-122"/>
                <a:ea typeface="Heiti SC Light" charset="-122"/>
                <a:cs typeface="Heiti SC Light" charset="-122"/>
              </a:rPr>
              <a:t>部署环境（</a:t>
            </a:r>
            <a:r>
              <a:rPr lang="en-US" altLang="zh-CN" sz="2800" b="1" dirty="0" smtClean="0">
                <a:latin typeface="Heiti SC Light" charset="-122"/>
                <a:ea typeface="Heiti SC Light" charset="-122"/>
                <a:cs typeface="Heiti SC Light" charset="-122"/>
              </a:rPr>
              <a:t>CentOS</a:t>
            </a:r>
            <a:r>
              <a:rPr lang="zh-CN" altLang="en-US" sz="2800" b="1" dirty="0" smtClean="0"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  <a:endParaRPr lang="en-US" altLang="zh-CN" sz="28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1849215" y="4506462"/>
            <a:ext cx="5656485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Jdk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3" name="可选流程 82"/>
          <p:cNvSpPr/>
          <p:nvPr/>
        </p:nvSpPr>
        <p:spPr>
          <a:xfrm>
            <a:off x="2203289" y="3245771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应用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/JAR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1849214" y="1941585"/>
            <a:ext cx="5656486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Nginx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8" name="可选流程 17"/>
          <p:cNvSpPr/>
          <p:nvPr/>
        </p:nvSpPr>
        <p:spPr>
          <a:xfrm>
            <a:off x="5289501" y="3245769"/>
            <a:ext cx="1784292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 err="1" smtClean="0">
                <a:latin typeface="Heiti SC Light" charset="-122"/>
                <a:ea typeface="Heiti SC Light" charset="-122"/>
                <a:cs typeface="Heiti SC Light" charset="-122"/>
              </a:rPr>
              <a:t>Mysql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/</a:t>
            </a:r>
            <a:r>
              <a:rPr kumimoji="1" lang="en-US" altLang="zh-CN" sz="1400" dirty="0" err="1" smtClean="0">
                <a:latin typeface="Heiti SC Light" charset="-122"/>
                <a:ea typeface="Heiti SC Light" charset="-122"/>
                <a:cs typeface="Heiti SC Light" charset="-122"/>
              </a:rPr>
              <a:t>Redis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/……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14668" y="1781268"/>
            <a:ext cx="5943432" cy="3794032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 dirty="0" smtClean="0">
                <a:latin typeface="Microsoft YaHei" charset="0"/>
                <a:ea typeface="Microsoft YaHei" charset="0"/>
                <a:cs typeface="Microsoft YaHei" charset="0"/>
              </a:rPr>
              <a:t>Web</a:t>
            </a:r>
            <a:endParaRPr kumimoji="1" lang="zh-CN" altLang="en-US" sz="1867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可选流程 15"/>
          <p:cNvSpPr/>
          <p:nvPr/>
        </p:nvSpPr>
        <p:spPr>
          <a:xfrm>
            <a:off x="3746395" y="3245770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09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931089" y="7076091"/>
            <a:ext cx="2920811" cy="841124"/>
          </a:xfrm>
          <a:prstGeom prst="rect">
            <a:avLst/>
          </a:prstGeom>
          <a:solidFill>
            <a:srgbClr val="E8DDF4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注册中心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86" name="直线箭头连接符 85"/>
          <p:cNvCxnSpPr/>
          <p:nvPr/>
        </p:nvCxnSpPr>
        <p:spPr>
          <a:xfrm>
            <a:off x="11955553" y="7258143"/>
            <a:ext cx="9228" cy="410923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/>
          <p:nvPr/>
        </p:nvCxnSpPr>
        <p:spPr>
          <a:xfrm flipV="1">
            <a:off x="12192000" y="7245443"/>
            <a:ext cx="0" cy="417180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线箭头连接符 132"/>
          <p:cNvCxnSpPr/>
          <p:nvPr/>
        </p:nvCxnSpPr>
        <p:spPr>
          <a:xfrm>
            <a:off x="12476487" y="7419060"/>
            <a:ext cx="413345" cy="1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线箭头连接符 133"/>
          <p:cNvCxnSpPr/>
          <p:nvPr/>
        </p:nvCxnSpPr>
        <p:spPr>
          <a:xfrm flipH="1">
            <a:off x="12434527" y="7662622"/>
            <a:ext cx="429217" cy="1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088541" y="6156980"/>
            <a:ext cx="4572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latin typeface="Heiti SC Light" charset="-122"/>
                <a:ea typeface="Heiti SC Light" charset="-122"/>
                <a:cs typeface="Heiti SC Light" charset="-122"/>
              </a:rPr>
              <a:t>发布环境</a:t>
            </a:r>
            <a:endParaRPr lang="en-US" altLang="zh-CN" sz="28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1836515" y="3442091"/>
            <a:ext cx="8628285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ENV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4" name="可选流程 63"/>
          <p:cNvSpPr/>
          <p:nvPr/>
        </p:nvSpPr>
        <p:spPr>
          <a:xfrm>
            <a:off x="1840940" y="2264161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本机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local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可选流程 9"/>
          <p:cNvSpPr/>
          <p:nvPr/>
        </p:nvSpPr>
        <p:spPr>
          <a:xfrm>
            <a:off x="3689223" y="2264161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测试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test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1" name="可选流程 10"/>
          <p:cNvSpPr/>
          <p:nvPr/>
        </p:nvSpPr>
        <p:spPr>
          <a:xfrm>
            <a:off x="5537506" y="2264161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预发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ppe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" name="可选流程 11"/>
          <p:cNvSpPr/>
          <p:nvPr/>
        </p:nvSpPr>
        <p:spPr>
          <a:xfrm>
            <a:off x="9169129" y="2267078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生产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product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" name="可选流程 12"/>
          <p:cNvSpPr/>
          <p:nvPr/>
        </p:nvSpPr>
        <p:spPr>
          <a:xfrm>
            <a:off x="7385789" y="2264161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生产（灰度）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product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6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269</Words>
  <Application>Microsoft Macintosh PowerPoint</Application>
  <PresentationFormat>宽屏</PresentationFormat>
  <Paragraphs>93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Calibri</vt:lpstr>
      <vt:lpstr>Calibri Light</vt:lpstr>
      <vt:lpstr>Heiti SC Light</vt:lpstr>
      <vt:lpstr>Microsoft YaHei</vt:lpstr>
      <vt:lpstr>ＭＳ Ｐゴシック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Microsoft Office 用户</cp:lastModifiedBy>
  <cp:revision>466</cp:revision>
  <dcterms:created xsi:type="dcterms:W3CDTF">2015-05-05T08:02:00Z</dcterms:created>
  <dcterms:modified xsi:type="dcterms:W3CDTF">2018-12-07T01:16:04Z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