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70" r:id="rId2"/>
    <p:sldId id="3358" r:id="rId3"/>
    <p:sldId id="3205" r:id="rId4"/>
    <p:sldId id="3206" r:id="rId5"/>
    <p:sldId id="3236" r:id="rId6"/>
    <p:sldId id="3237" r:id="rId7"/>
    <p:sldId id="3239" r:id="rId8"/>
    <p:sldId id="3240" r:id="rId9"/>
    <p:sldId id="3241" r:id="rId10"/>
    <p:sldId id="3242" r:id="rId11"/>
    <p:sldId id="3357" r:id="rId12"/>
    <p:sldId id="3243" r:id="rId13"/>
    <p:sldId id="3279" r:id="rId14"/>
    <p:sldId id="3280" r:id="rId15"/>
    <p:sldId id="3414" r:id="rId16"/>
    <p:sldId id="3289" r:id="rId17"/>
    <p:sldId id="3287" r:id="rId18"/>
    <p:sldId id="3288" r:id="rId19"/>
    <p:sldId id="3415" r:id="rId20"/>
    <p:sldId id="3201" r:id="rId21"/>
  </p:sldIdLst>
  <p:sldSz cx="9001125" cy="5040313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2859">
          <p15:clr>
            <a:srgbClr val="A4A3A4"/>
          </p15:clr>
        </p15:guide>
        <p15:guide id="3" pos="2834">
          <p15:clr>
            <a:srgbClr val="A4A3A4"/>
          </p15:clr>
        </p15:guide>
        <p15:guide id="4" pos="418">
          <p15:clr>
            <a:srgbClr val="A4A3A4"/>
          </p15:clr>
        </p15:guide>
        <p15:guide id="5" pos="5251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CC00"/>
    <a:srgbClr val="66CCFF"/>
    <a:srgbClr val="FFFF99"/>
    <a:srgbClr val="FF6600"/>
    <a:srgbClr val="F0F442"/>
    <a:srgbClr val="E1DAE0"/>
    <a:srgbClr val="FF3300"/>
    <a:srgbClr val="00A4E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0" autoAdjust="0"/>
    <p:restoredTop sz="93420" autoAdjust="0"/>
  </p:normalViewPr>
  <p:slideViewPr>
    <p:cSldViewPr>
      <p:cViewPr varScale="1">
        <p:scale>
          <a:sx n="142" d="100"/>
          <a:sy n="142" d="100"/>
        </p:scale>
        <p:origin x="972" y="120"/>
      </p:cViewPr>
      <p:guideLst>
        <p:guide orient="horz" pos="257"/>
        <p:guide orient="horz" pos="2859"/>
        <p:guide pos="2834"/>
        <p:guide pos="418"/>
        <p:guide pos="5251"/>
        <p:guide pos="4836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t>2023/2/9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/>
              <a:t>2023/2/9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t>2023/2/9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001125" cy="697670"/>
          </a:xfrm>
          <a:prstGeom prst="rect">
            <a:avLst/>
          </a:prstGeom>
          <a:solidFill>
            <a:srgbClr val="00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98" y="85672"/>
            <a:ext cx="2502598" cy="58399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 flipV="1">
            <a:off x="0" y="721739"/>
            <a:ext cx="9001125" cy="33601"/>
          </a:xfrm>
          <a:prstGeom prst="rect">
            <a:avLst/>
          </a:prstGeom>
          <a:solidFill>
            <a:srgbClr val="00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4631" y="85673"/>
            <a:ext cx="7763470" cy="45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645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001125" cy="697670"/>
          </a:xfrm>
          <a:prstGeom prst="rect">
            <a:avLst/>
          </a:prstGeom>
          <a:solidFill>
            <a:srgbClr val="00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98" y="85672"/>
            <a:ext cx="2502598" cy="58399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 flipV="1">
            <a:off x="0" y="721739"/>
            <a:ext cx="9001125" cy="33601"/>
          </a:xfrm>
          <a:prstGeom prst="rect">
            <a:avLst/>
          </a:prstGeom>
          <a:solidFill>
            <a:srgbClr val="00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4631" y="85673"/>
            <a:ext cx="7763470" cy="45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645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" y="1"/>
            <a:ext cx="9001125" cy="697670"/>
          </a:xfrm>
          <a:prstGeom prst="rect">
            <a:avLst/>
          </a:prstGeom>
          <a:solidFill>
            <a:srgbClr val="00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98" y="85672"/>
            <a:ext cx="2502598" cy="58399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flipV="1">
            <a:off x="1" y="721740"/>
            <a:ext cx="9001125" cy="33601"/>
          </a:xfrm>
          <a:prstGeom prst="rect">
            <a:avLst/>
          </a:prstGeom>
          <a:solidFill>
            <a:srgbClr val="00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84631" y="85674"/>
            <a:ext cx="7763470" cy="45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635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8967" y="268832"/>
            <a:ext cx="7763193" cy="97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967" y="1341945"/>
            <a:ext cx="7763193" cy="31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967" y="4671915"/>
            <a:ext cx="202469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  <a:t>2023/2/9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484" y="4671915"/>
            <a:ext cx="303815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462" y="4671915"/>
            <a:ext cx="2024698" cy="26772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/>
          <a:lstStyle>
            <a:lvl1pPr algn="r" eaLnBrk="1" hangingPunct="1">
              <a:defRPr sz="800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1940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38810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95821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27825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8910" indent="-168910" algn="l" defTabSz="673100" rtl="0" eaLnBrk="0" fontAlgn="base" hangingPunct="0">
        <a:lnSpc>
          <a:spcPct val="90000"/>
        </a:lnSpc>
        <a:spcBef>
          <a:spcPts val="73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01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1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38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293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115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2730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5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55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73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92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47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65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84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39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57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732748" y="1872102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endParaRPr lang="zh-CN" altLang="en-US" sz="54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4951393" y="281300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网络安全赛项说明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76822" y="3600246"/>
            <a:ext cx="54005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/>
        </p:nvSpPr>
        <p:spPr>
          <a:xfrm>
            <a:off x="5849075" y="367228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Cyber security item description</a:t>
            </a:r>
            <a:endParaRPr lang="zh-CN" altLang="en-US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26" y="143958"/>
            <a:ext cx="974965" cy="8800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答题方式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8895" y="823526"/>
            <a:ext cx="8078839" cy="33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355600" algn="just" eaLnBrk="1" hangingPunct="1">
              <a:lnSpc>
                <a:spcPts val="2800"/>
              </a:lnSpc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</a:pPr>
            <a:r>
              <a:rPr lang="zh-CN" altLang="en-US" dirty="0"/>
              <a:t>模块</a:t>
            </a:r>
            <a:r>
              <a:rPr lang="en-US" altLang="zh-CN" dirty="0"/>
              <a:t>A</a:t>
            </a:r>
            <a:r>
              <a:rPr lang="zh-CN" altLang="en-US" dirty="0"/>
              <a:t>：赛前发放</a:t>
            </a:r>
            <a:r>
              <a:rPr lang="en-US" altLang="zh-CN" dirty="0"/>
              <a:t>U</a:t>
            </a:r>
            <a:r>
              <a:rPr lang="zh-CN" altLang="en-US" dirty="0"/>
              <a:t>盘，里面有</a:t>
            </a:r>
            <a:r>
              <a:rPr lang="en-US" altLang="zh-CN" dirty="0"/>
              <a:t>A</a:t>
            </a:r>
            <a:r>
              <a:rPr lang="zh-CN" altLang="en-US" dirty="0"/>
              <a:t>模块答题模板，按照模板要求进行文档的编辑，比赛结束，将文档另存为</a:t>
            </a:r>
            <a:r>
              <a:rPr lang="en-US" altLang="zh-CN" dirty="0"/>
              <a:t>PDF</a:t>
            </a:r>
            <a:r>
              <a:rPr lang="zh-CN" altLang="en-US" dirty="0"/>
              <a:t>格式保存至</a:t>
            </a:r>
            <a:r>
              <a:rPr lang="en-US" altLang="zh-CN" dirty="0"/>
              <a:t>U</a:t>
            </a:r>
            <a:r>
              <a:rPr lang="zh-CN" altLang="en-US" dirty="0"/>
              <a:t>盘，等待裁判签收。</a:t>
            </a:r>
          </a:p>
          <a:p>
            <a:pPr>
              <a:lnSpc>
                <a:spcPts val="3200"/>
              </a:lnSpc>
            </a:pPr>
            <a:r>
              <a:rPr lang="zh-CN" altLang="en-US" dirty="0"/>
              <a:t>模块</a:t>
            </a:r>
            <a:r>
              <a:rPr lang="en-US" altLang="zh-CN" dirty="0"/>
              <a:t>B</a:t>
            </a:r>
            <a:r>
              <a:rPr lang="zh-CN" altLang="en-US" dirty="0"/>
              <a:t>：根据题目要求，</a:t>
            </a:r>
            <a:r>
              <a:rPr lang="zh-CN" dirty="0">
                <a:sym typeface="+mn-ea"/>
              </a:rPr>
              <a:t>获得唯一“FLAG”值，根据题号在答题平台上进行提交，正确得分，错误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分，系统自动计算分数。</a:t>
            </a:r>
          </a:p>
          <a:p>
            <a:pPr>
              <a:lnSpc>
                <a:spcPts val="3200"/>
              </a:lnSpc>
            </a:pPr>
            <a:r>
              <a:rPr lang="zh-CN" altLang="en-US" dirty="0">
                <a:sym typeface="+mn-ea"/>
              </a:rPr>
              <a:t>模块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：攻击特定靶机，获得</a:t>
            </a:r>
            <a:r>
              <a:rPr lang="en-US" altLang="zh-CN" dirty="0">
                <a:sym typeface="+mn-ea"/>
              </a:rPr>
              <a:t>“FLAG”</a:t>
            </a:r>
            <a:r>
              <a:rPr lang="zh-CN" altLang="en-US" dirty="0">
                <a:sym typeface="+mn-ea"/>
              </a:rPr>
              <a:t>值，在答题处提交靶机地址</a:t>
            </a:r>
            <a:r>
              <a:rPr lang="en-US" altLang="zh-CN" dirty="0">
                <a:sym typeface="+mn-ea"/>
              </a:rPr>
              <a:t>+FLAG</a:t>
            </a:r>
            <a:r>
              <a:rPr lang="zh-CN" altLang="en-US" dirty="0">
                <a:sym typeface="+mn-ea"/>
              </a:rPr>
              <a:t>进行得分，</a:t>
            </a:r>
            <a:r>
              <a:rPr lang="zh-CN" dirty="0">
                <a:sym typeface="+mn-ea"/>
              </a:rPr>
              <a:t>正确得分，错误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分，系统自动计算分数。</a:t>
            </a:r>
          </a:p>
          <a:p>
            <a:pPr>
              <a:lnSpc>
                <a:spcPts val="3200"/>
              </a:lnSpc>
            </a:pPr>
            <a:r>
              <a:rPr lang="zh-CN" altLang="en-US" dirty="0">
                <a:sym typeface="+mn-ea"/>
              </a:rPr>
              <a:t>模块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：赛前发放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盘，里面有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模块答题模板，按照模板要求进行文档的编辑，比赛结束，将文档另存为</a:t>
            </a:r>
            <a:r>
              <a:rPr lang="en-US" altLang="zh-CN" dirty="0">
                <a:sym typeface="+mn-ea"/>
              </a:rPr>
              <a:t>PDF</a:t>
            </a:r>
            <a:r>
              <a:rPr lang="zh-CN" altLang="en-US" dirty="0">
                <a:sym typeface="+mn-ea"/>
              </a:rPr>
              <a:t>格式保存至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盘，等待裁判签收。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757763" y="92397"/>
            <a:ext cx="2243362" cy="398780"/>
            <a:chOff x="8386397" y="159165"/>
            <a:chExt cx="2221517" cy="398780"/>
          </a:xfrm>
        </p:grpSpPr>
        <p:sp>
          <p:nvSpPr>
            <p:cNvPr id="20" name="文本框 19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28140" y="248720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评分说明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8895" y="823526"/>
            <a:ext cx="8078839" cy="33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355600" algn="just" eaLnBrk="1" hangingPunct="1">
              <a:lnSpc>
                <a:spcPts val="2800"/>
              </a:lnSpc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</a:pPr>
            <a:r>
              <a:rPr lang="zh-CN" altLang="en-US" dirty="0"/>
              <a:t>模块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altLang="zh-CN" dirty="0"/>
              <a:t>分为 N 个任务</a:t>
            </a:r>
            <a:r>
              <a:rPr lang="zh-CN" dirty="0"/>
              <a:t>，</a:t>
            </a:r>
            <a:r>
              <a:rPr altLang="zh-CN" dirty="0"/>
              <a:t>模块 A 基础设施设置、安全加固部分</a:t>
            </a:r>
            <a:r>
              <a:rPr lang="zh-CN" dirty="0">
                <a:sym typeface="+mn-ea"/>
              </a:rPr>
              <a:t>按照选手答题内容，</a:t>
            </a:r>
            <a:r>
              <a:rPr altLang="zh-CN" dirty="0"/>
              <a:t>由评分裁判</a:t>
            </a:r>
            <a:r>
              <a:rPr altLang="zh-CN" dirty="0">
                <a:sym typeface="+mn-ea"/>
              </a:rPr>
              <a:t>客观评分；</a:t>
            </a:r>
          </a:p>
          <a:p>
            <a:pPr>
              <a:lnSpc>
                <a:spcPts val="3200"/>
              </a:lnSpc>
            </a:pPr>
            <a:r>
              <a:rPr altLang="zh-CN" dirty="0"/>
              <a:t>模块B</a:t>
            </a:r>
            <a:r>
              <a:rPr lang="zh-CN" dirty="0"/>
              <a:t>：</a:t>
            </a:r>
            <a:r>
              <a:rPr altLang="zh-CN" dirty="0"/>
              <a:t>安全事件响应、网络安全数据取证、应用安全等部分</a:t>
            </a:r>
            <a:r>
              <a:rPr lang="zh-CN" dirty="0"/>
              <a:t>，</a:t>
            </a:r>
            <a:r>
              <a:rPr altLang="zh-CN" dirty="0"/>
              <a:t>由系统自动评分和排名</a:t>
            </a:r>
            <a:r>
              <a:rPr lang="zh-CN" dirty="0"/>
              <a:t>；</a:t>
            </a:r>
          </a:p>
          <a:p>
            <a:pPr>
              <a:lnSpc>
                <a:spcPts val="3200"/>
              </a:lnSpc>
            </a:pPr>
            <a:r>
              <a:rPr lang="zh-CN" dirty="0"/>
              <a:t>模块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zh-CN" dirty="0"/>
              <a:t>按照选手获得攻击“FLAG”的值得到相应的分数。由系统自动评分和排名；</a:t>
            </a:r>
          </a:p>
          <a:p>
            <a:pPr>
              <a:lnSpc>
                <a:spcPts val="3200"/>
              </a:lnSpc>
            </a:pPr>
            <a:r>
              <a:rPr lang="zh-CN" dirty="0"/>
              <a:t>模块</a:t>
            </a:r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zh-CN" dirty="0"/>
              <a:t>按照选手答题内容，由评分裁判进行客观评分。</a:t>
            </a:r>
          </a:p>
          <a:p>
            <a:pPr>
              <a:lnSpc>
                <a:spcPts val="3200"/>
              </a:lnSpc>
            </a:pPr>
            <a:r>
              <a:rPr lang="zh-CN" dirty="0"/>
              <a:t>参赛队最后得分为：四个模块分数相加。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757765" y="92397"/>
            <a:ext cx="2221134" cy="398780"/>
            <a:chOff x="8386397" y="159165"/>
            <a:chExt cx="2199505" cy="398780"/>
          </a:xfrm>
        </p:grpSpPr>
        <p:sp>
          <p:nvSpPr>
            <p:cNvPr id="20" name="文本框 19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06128" y="236109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评分说明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9768" y="664956"/>
            <a:ext cx="807883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355600" algn="just" eaLnBrk="1" hangingPunct="1">
              <a:lnSpc>
                <a:spcPts val="2800"/>
              </a:lnSpc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</a:pPr>
            <a:r>
              <a:rPr lang="zh-CN" altLang="zh-CN" dirty="0"/>
              <a:t>注意事项：</a:t>
            </a:r>
          </a:p>
          <a:p>
            <a:pPr latinLnBrk="0">
              <a:lnSpc>
                <a:spcPts val="3200"/>
              </a:lnSpc>
            </a:pPr>
            <a:r>
              <a:rPr lang="en-US" altLang="zh-CN" dirty="0"/>
              <a:t>	</a:t>
            </a:r>
            <a:r>
              <a:rPr lang="zh-CN" altLang="zh-CN" dirty="0"/>
              <a:t>选手在答题过程中不得违反竞赛试题要求答题，不得以违规形式</a:t>
            </a:r>
          </a:p>
          <a:p>
            <a:pPr latinLnBrk="0">
              <a:lnSpc>
                <a:spcPts val="3200"/>
              </a:lnSpc>
            </a:pPr>
            <a:r>
              <a:rPr lang="zh-CN" altLang="zh-CN" dirty="0"/>
              <a:t>获取得分，不得违规攻击裁判服务器、网关、系统服务器等非靶机目</a:t>
            </a:r>
          </a:p>
          <a:p>
            <a:pPr latinLnBrk="0">
              <a:lnSpc>
                <a:spcPts val="3200"/>
              </a:lnSpc>
            </a:pPr>
            <a:r>
              <a:rPr lang="zh-CN" altLang="zh-CN" dirty="0"/>
              <a:t>标，如检测选手有违规攻击行为，警告一次后若继续攻击，判令该队</a:t>
            </a:r>
          </a:p>
          <a:p>
            <a:pPr latinLnBrk="0">
              <a:lnSpc>
                <a:spcPts val="3200"/>
              </a:lnSpc>
            </a:pPr>
            <a:r>
              <a:rPr lang="zh-CN" altLang="zh-CN" dirty="0"/>
              <a:t>终止竞赛，清离出场。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757763" y="92397"/>
            <a:ext cx="2243362" cy="398780"/>
            <a:chOff x="8386397" y="159165"/>
            <a:chExt cx="2221517" cy="398780"/>
          </a:xfrm>
        </p:grpSpPr>
        <p:sp>
          <p:nvSpPr>
            <p:cNvPr id="20" name="文本框 19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28140" y="248720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平台简介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84476" y="2232132"/>
            <a:ext cx="8312233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磐云网络安全实战平台（</a:t>
            </a:r>
            <a:r>
              <a:rPr lang="en-US" altLang="zh-CN" sz="1600" dirty="0" err="1">
                <a:solidFill>
                  <a:schemeClr val="bg1"/>
                </a:solidFill>
              </a:rPr>
              <a:t>PY-B7</a:t>
            </a:r>
            <a:r>
              <a:rPr lang="zh-CN" altLang="en-US" sz="1600" dirty="0">
                <a:solidFill>
                  <a:schemeClr val="bg1"/>
                </a:solidFill>
              </a:rPr>
              <a:t>）是中科磐云（北京）科技有限公司为培养实战型安全人才而研制开发的新一代安全平台；平台利用虚拟化技术，提供一个与实际环境相似的环境，充分发挥安全技术人员的积极性和创造力，使其紧跟安全前沿技术和动态，充分验证网络安全实时的研究热点和难点。 平台通过虚拟化技术，调度并管理内置资源，为网络安全教学提供实战操作环境；可考察竞赛者安全理论知识与实际问题处理能力，以此加快推进安全产学研相结合，将竞赛的成果转化为现实生产力。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1" y="969448"/>
            <a:ext cx="8591550" cy="10382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37099" y="86329"/>
            <a:ext cx="822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13982" y="18195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网络安全赛项赛前说明会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4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发放资料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537099" y="86329"/>
            <a:ext cx="822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26543" y="16260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网络安全赛项赛前说明会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43510"/>
            <a:ext cx="3900170" cy="4811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60925" y="1439545"/>
            <a:ext cx="417512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用户需知（发放）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赛场注意事项，纪律要求。</a:t>
            </a:r>
          </a:p>
          <a:p>
            <a:r>
              <a:rPr lang="en-US" altLang="zh-CN">
                <a:solidFill>
                  <a:schemeClr val="bg1"/>
                </a:solidFill>
              </a:rPr>
              <a:t>2.U</a:t>
            </a:r>
            <a:r>
              <a:rPr lang="zh-CN" altLang="en-US">
                <a:solidFill>
                  <a:schemeClr val="bg1"/>
                </a:solidFill>
              </a:rPr>
              <a:t>盘提交确认单（确认）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工位，文件大小，签字</a:t>
            </a: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赛场环境确认单</a:t>
            </a:r>
          </a:p>
          <a:p>
            <a:r>
              <a:rPr lang="en-US" altLang="zh-CN">
                <a:solidFill>
                  <a:schemeClr val="bg1"/>
                </a:solidFill>
              </a:rPr>
              <a:t>	PC</a:t>
            </a:r>
            <a:r>
              <a:rPr lang="zh-CN" altLang="en-US">
                <a:solidFill>
                  <a:schemeClr val="bg1"/>
                </a:solidFill>
              </a:rPr>
              <a:t>机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软件，鼠标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键盘，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盘，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访问平台</a:t>
            </a:r>
          </a:p>
          <a:p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赛场参数表（发放）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左图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登录界面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8" y="697381"/>
            <a:ext cx="7776648" cy="3962333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37099" y="86329"/>
            <a:ext cx="822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26543" y="16260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网络安全赛项赛前说明会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模块答题页面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537099" y="86329"/>
            <a:ext cx="822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640080"/>
            <a:ext cx="7887970" cy="41205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39766" y="18195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网络安全赛项赛前说明会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模块答题页面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537099" y="86329"/>
            <a:ext cx="822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640080"/>
            <a:ext cx="7671435" cy="40811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46925" y="161430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网络安全赛项赛前说明会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en-US" altLang="zh-CN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FLAG</a:t>
            </a:r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537099" y="86329"/>
            <a:ext cx="822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" y="791845"/>
            <a:ext cx="7139940" cy="36620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25614" y="16260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网络安全赛项赛前说明会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A\D</a:t>
            </a:r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文件命名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537099" y="86329"/>
            <a:ext cx="822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25614" y="16260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网络安全赛项赛前说明会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6095" y="1296035"/>
            <a:ext cx="82442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模块：</a:t>
            </a: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网络安全模块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-XX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D</a:t>
            </a:r>
            <a:r>
              <a:rPr lang="zh-CN" altLang="en-US" sz="2400">
                <a:solidFill>
                  <a:schemeClr val="bg1"/>
                </a:solidFill>
              </a:rPr>
              <a:t>模块：</a:t>
            </a: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网络安全模块D-XX</a:t>
            </a: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说明：</a:t>
            </a:r>
            <a:r>
              <a:rPr lang="en-US" altLang="zh-CN" sz="2400">
                <a:solidFill>
                  <a:schemeClr val="bg1"/>
                </a:solidFill>
              </a:rPr>
              <a:t>XX</a:t>
            </a:r>
            <a:r>
              <a:rPr lang="zh-CN" altLang="en-US" sz="2400">
                <a:solidFill>
                  <a:schemeClr val="bg1"/>
                </a:solidFill>
              </a:rPr>
              <a:t>为工位号（桌贴）</a:t>
            </a: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	U</a:t>
            </a:r>
            <a:r>
              <a:rPr lang="zh-CN" altLang="en-US" sz="2400">
                <a:solidFill>
                  <a:schemeClr val="bg1"/>
                </a:solidFill>
              </a:rPr>
              <a:t>盘里存放</a:t>
            </a:r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个文件，</a:t>
            </a:r>
            <a:r>
              <a:rPr lang="en-US" altLang="zh-CN" sz="2400">
                <a:solidFill>
                  <a:schemeClr val="bg1"/>
                </a:solidFill>
              </a:rPr>
              <a:t>word</a:t>
            </a:r>
            <a:r>
              <a:rPr lang="zh-CN" altLang="en-US" sz="2400">
                <a:solidFill>
                  <a:schemeClr val="bg1"/>
                </a:solidFill>
              </a:rPr>
              <a:t>原文件、</a:t>
            </a:r>
            <a:r>
              <a:rPr lang="en-US" altLang="zh-CN" sz="2400">
                <a:solidFill>
                  <a:schemeClr val="bg1"/>
                </a:solidFill>
              </a:rPr>
              <a:t>PDF</a:t>
            </a:r>
            <a:r>
              <a:rPr lang="zh-CN" altLang="en-US" sz="2400">
                <a:solidFill>
                  <a:schemeClr val="bg1"/>
                </a:solidFill>
              </a:rPr>
              <a:t>文件。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159889" y="-3391568"/>
            <a:ext cx="12281658" cy="6783135"/>
          </a:xfrm>
          <a:prstGeom prst="rect">
            <a:avLst/>
          </a:prstGeom>
        </p:spPr>
      </p:pic>
      <p:sp>
        <p:nvSpPr>
          <p:cNvPr id="19" name="TextBox 10"/>
          <p:cNvSpPr txBox="1"/>
          <p:nvPr/>
        </p:nvSpPr>
        <p:spPr>
          <a:xfrm>
            <a:off x="396220" y="3302067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网络安全赛项规程解读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396220" y="3825287"/>
            <a:ext cx="4608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pc="300" dirty="0">
                <a:solidFill>
                  <a:schemeClr val="bg1"/>
                </a:solidFill>
                <a:latin typeface="汉仪细等线" panose="01010104010101010101" pitchFamily="2" charset="-122"/>
                <a:ea typeface="汉仪细等线" panose="01010104010101010101" pitchFamily="2" charset="-122"/>
              </a:rPr>
              <a:t>Interpretation of 2021 network security competition regulations</a:t>
            </a:r>
          </a:p>
          <a:p>
            <a:endParaRPr lang="en-US" altLang="zh-CN" sz="900" spc="300" dirty="0">
              <a:solidFill>
                <a:schemeClr val="bg1"/>
              </a:solidFill>
              <a:latin typeface="汉仪细等线" panose="01010104010101010101" pitchFamily="2" charset="-122"/>
              <a:ea typeface="汉仪细等线" panose="01010104010101010101" pitchFamily="2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96220" y="1549790"/>
            <a:ext cx="248793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01.</a:t>
            </a:r>
            <a:endParaRPr lang="zh-CN" altLang="en-US" sz="11500" spc="3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04754" y="1944108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endParaRPr lang="zh-CN" altLang="en-US" sz="54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4860592" y="2799473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演示完毕 感谢聆听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6588736" y="3307884"/>
            <a:ext cx="18517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Thanks for listening</a:t>
            </a:r>
            <a:endParaRPr lang="zh-CN" altLang="en-US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76822" y="3744258"/>
            <a:ext cx="54005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26" y="143958"/>
            <a:ext cx="974965" cy="88001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324214" y="71952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网络安全赛项简介</a:t>
            </a:r>
          </a:p>
        </p:txBody>
      </p:sp>
      <p:grpSp>
        <p:nvGrpSpPr>
          <p:cNvPr id="9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0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96370" y="1224048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56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赛项名称：网络安全</a:t>
            </a:r>
            <a:endParaRPr lang="zh-CN" altLang="zh-CN" sz="1400" b="1" kern="1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黑体" panose="02010609060101010101" pitchFamily="49" charset="-122"/>
            </a:endParaRPr>
          </a:p>
          <a:p>
            <a:pPr indent="3556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英语翻译：</a:t>
            </a:r>
            <a:r>
              <a:rPr lang="en-US" altLang="zh-CN" sz="2000" b="1" kern="100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Cyber Security</a:t>
            </a:r>
            <a:endParaRPr lang="zh-CN" altLang="zh-CN" sz="1400" b="1" kern="100" dirty="0">
              <a:solidFill>
                <a:srgbClr val="FFFF00"/>
              </a:solidFill>
              <a:latin typeface="仿宋" panose="02010609060101010101" pitchFamily="49" charset="-122"/>
              <a:ea typeface="仿宋" panose="02010609060101010101" pitchFamily="49" charset="-122"/>
              <a:cs typeface="黑体" panose="02010609060101010101" pitchFamily="49" charset="-122"/>
            </a:endParaRPr>
          </a:p>
          <a:p>
            <a:pPr indent="3556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赛项组别：中职</a:t>
            </a:r>
            <a:endParaRPr lang="en-US" altLang="zh-CN" sz="2000" b="1" kern="1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黑体" panose="02010609060101010101" pitchFamily="49" charset="-122"/>
            </a:endParaRPr>
          </a:p>
          <a:p>
            <a:pPr indent="3556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专业大类：信息技术类</a:t>
            </a:r>
            <a:endParaRPr lang="zh-CN" altLang="zh-CN" sz="2000" b="1" kern="1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黑体" panose="02010609060101010101" pitchFamily="49" charset="-122"/>
            </a:endParaRPr>
          </a:p>
          <a:p>
            <a:pPr indent="3556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赛项归属产业：电子信息产业</a:t>
            </a:r>
            <a:endParaRPr lang="en-US" altLang="zh-CN" sz="2000" b="1" kern="1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黑体" panose="02010609060101010101" pitchFamily="49" charset="-122"/>
            </a:endParaRPr>
          </a:p>
          <a:p>
            <a:pPr indent="3556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竞技模式：团队（</a:t>
            </a:r>
            <a:r>
              <a:rPr lang="en-US" altLang="zh-CN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人）</a:t>
            </a:r>
            <a:endParaRPr lang="en-US" altLang="zh-CN" sz="2000" b="1" kern="1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57764" y="92397"/>
            <a:ext cx="2271058" cy="398780"/>
            <a:chOff x="8386397" y="159165"/>
            <a:chExt cx="2248943" cy="398780"/>
          </a:xfrm>
        </p:grpSpPr>
        <p:sp>
          <p:nvSpPr>
            <p:cNvPr id="18" name="文本框 17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55566" y="231053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网络安全赛项组成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21470" y="640037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任务书说明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3882" y="972738"/>
          <a:ext cx="7990840" cy="370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竞赛阶段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竞赛任务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考核能力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基础设施设置与安全加固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登录安全加固、数据库加固（Data）、Web 安全加固(Web)、流量完整性保护（Web,Data）、事件监控、服务加固、防火墙策略等；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2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B</a:t>
                      </a:r>
                      <a:r>
                        <a:rPr lang="zh-CN" altLang="en-US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模块</a:t>
                      </a:r>
                      <a:endParaRPr lang="zh-CN" altLang="en-US" sz="12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网络安全事件响应、数字取证调查和应用安全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网络安全事件、数字取证调查和应用安全” 内容主要包括：数据分析、数字取证、内存取证、漏洞扫描与利用、操作系统渗透测试、应急响应等；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</a:t>
                      </a:r>
                      <a:r>
                        <a:rPr lang="zh-CN" altLang="en-US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模块</a:t>
                      </a:r>
                      <a:endParaRPr lang="zh-CN" altLang="en-US" sz="12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CTF 夺旗-攻击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假定你是某企业的网络安全渗透测试工程师，负责企业某些服务器的安全防护，为了更好的寻找企业网络中可能存在的各种问题和漏洞。你尝试利用各种攻击手段，攻击特定靶机，了解网络黑客的心态，从而改善您的防御策略；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5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</a:t>
                      </a:r>
                      <a:r>
                        <a:rPr lang="zh-CN" altLang="en-US" sz="12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模块</a:t>
                      </a:r>
                      <a:endParaRPr lang="zh-CN" altLang="en-US" sz="12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CTF 夺旗-防御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假定各位选手是某安全企业的网络安全工程师，负责若干服务器的渗透测试与安全防护，这些服务器可能存在着各种问题和漏洞。你需要尽快对这些服务器进行渗透测试与安全防护。每个参赛队拥有专属的堡垒机服务器</a:t>
                      </a:r>
                      <a:r>
                        <a:rPr lang="en-US" alt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参赛选手通过扫描、渗透测试等手段检测自己堡垒服务器中存在的安全缺陷，进行针对性加固，从而提升系统的安全防御性能。</a:t>
                      </a:r>
                    </a:p>
                  </a:txBody>
                  <a:tcPr marL="68517" marR="68517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757763" y="92397"/>
            <a:ext cx="2243362" cy="398780"/>
            <a:chOff x="8386397" y="159165"/>
            <a:chExt cx="2221517" cy="398780"/>
          </a:xfrm>
        </p:grpSpPr>
        <p:sp>
          <p:nvSpPr>
            <p:cNvPr id="18" name="文本框 17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8140" y="231053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网络安全赛项组成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7551" y="720006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分值权重和时间安排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77688" y="1162320"/>
          <a:ext cx="6367145" cy="3257550"/>
        </p:xfrm>
        <a:graphic>
          <a:graphicData uri="http://schemas.openxmlformats.org/drawingml/2006/table">
            <a:tbl>
              <a:tblPr/>
              <a:tblGrid>
                <a:gridCol w="167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内容模块</a:t>
                      </a:r>
                      <a:endParaRPr kumimoji="0" 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分值权重</a:t>
                      </a:r>
                      <a:endParaRPr kumimoji="0" 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竞赛时间</a:t>
                      </a:r>
                      <a:endParaRPr kumimoji="0" 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模块</a:t>
                      </a: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</a:rPr>
                        <a:t>基础设施设置与安全加固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</a:t>
                      </a: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B</a:t>
                      </a:r>
                      <a:r>
                        <a:rPr lang="zh-CN" altLang="en-US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模块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</a:rPr>
                        <a:t>网络安全事件响应、数字取证调查和应用安全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40%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选手休息 </a:t>
                      </a: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选手休息 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60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分钟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C</a:t>
                      </a:r>
                      <a:r>
                        <a:rPr lang="zh-CN" altLang="en-US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模块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CTF 夺旗-攻击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180</a:t>
                      </a:r>
                      <a:r>
                        <a:rPr lang="zh-CN" sz="14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分钟</a:t>
                      </a:r>
                      <a:endParaRPr kumimoji="0" 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D</a:t>
                      </a:r>
                      <a:r>
                        <a:rPr lang="zh-CN" altLang="en-US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模块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CTF 夺旗-防御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20%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757761" y="92397"/>
            <a:ext cx="2237759" cy="398780"/>
            <a:chOff x="8386397" y="159165"/>
            <a:chExt cx="2215969" cy="398780"/>
          </a:xfrm>
        </p:grpSpPr>
        <p:sp>
          <p:nvSpPr>
            <p:cNvPr id="20" name="文本框 19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22592" y="248720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技术平台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7551" y="72000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8257" y="1368060"/>
          <a:ext cx="7056587" cy="3025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77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设备名称</a:t>
                      </a: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设备型号</a:t>
                      </a: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生产厂商</a:t>
                      </a: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网络安全技能评测平台</a:t>
                      </a:r>
                      <a:endParaRPr lang="zh-CN" sz="10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磐云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PY-B7</a:t>
                      </a:r>
                      <a:endParaRPr lang="zh-CN" sz="10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中科磐云</a:t>
                      </a:r>
                      <a:endParaRPr lang="zh-CN" sz="10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7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三层交换机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全千兆智能三层交换机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9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PC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</a:t>
                      </a: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 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主频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&gt;=3.5GHZ,&gt;=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四核心 八线程；内存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&gt;=8G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；硬盘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&gt;=1T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；支持硬件虚拟化；具有串口或者提供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USB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转串口配置线缆</a:t>
                      </a: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757763" y="92397"/>
            <a:ext cx="2243362" cy="398780"/>
            <a:chOff x="8386397" y="159165"/>
            <a:chExt cx="2221517" cy="398780"/>
          </a:xfrm>
        </p:grpSpPr>
        <p:sp>
          <p:nvSpPr>
            <p:cNvPr id="20" name="文本框 19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28140" y="248720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技术平台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7551" y="72000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软件平台</a:t>
            </a:r>
          </a:p>
        </p:txBody>
      </p:sp>
      <p:sp>
        <p:nvSpPr>
          <p:cNvPr id="26" name="矩形 25"/>
          <p:cNvSpPr/>
          <p:nvPr/>
        </p:nvSpPr>
        <p:spPr>
          <a:xfrm>
            <a:off x="1332866" y="1656084"/>
            <a:ext cx="6624552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XP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7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Windows2003 Server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indent="35560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Windows2008 Server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>
              <a:lnSpc>
                <a:spcPts val="28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基本软件：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、福昕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阅读器、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Snipaste		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截图工具、搜狗拼音输入法、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>
              <a:lnSpc>
                <a:spcPts val="2800"/>
              </a:lnSpc>
              <a:spcAft>
                <a:spcPts val="0"/>
              </a:spcAft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57763" y="92397"/>
            <a:ext cx="2243362" cy="398780"/>
            <a:chOff x="8386397" y="159165"/>
            <a:chExt cx="2221517" cy="398780"/>
          </a:xfrm>
        </p:grpSpPr>
        <p:sp>
          <p:nvSpPr>
            <p:cNvPr id="20" name="文本框 19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28140" y="231053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网络环境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8" name="Picture 17" descr="18-0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038588" y="1643948"/>
            <a:ext cx="754062" cy="59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矩形 50"/>
          <p:cNvSpPr>
            <a:spLocks noChangeArrowheads="1"/>
          </p:cNvSpPr>
          <p:nvPr/>
        </p:nvSpPr>
        <p:spPr bwMode="auto">
          <a:xfrm>
            <a:off x="3325505" y="1573758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千兆交换机</a:t>
            </a:r>
          </a:p>
        </p:txBody>
      </p:sp>
      <p:sp>
        <p:nvSpPr>
          <p:cNvPr id="70" name="文本框 67"/>
          <p:cNvSpPr txBox="1">
            <a:spLocks noChangeArrowheads="1"/>
          </p:cNvSpPr>
          <p:nvPr/>
        </p:nvSpPr>
        <p:spPr bwMode="auto">
          <a:xfrm flipH="1">
            <a:off x="4049655" y="2261681"/>
            <a:ext cx="423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71" name="文本框 68"/>
          <p:cNvSpPr txBox="1">
            <a:spLocks noChangeArrowheads="1"/>
          </p:cNvSpPr>
          <p:nvPr/>
        </p:nvSpPr>
        <p:spPr bwMode="auto">
          <a:xfrm flipH="1">
            <a:off x="4133288" y="1444470"/>
            <a:ext cx="422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72" name="文本框 69"/>
          <p:cNvSpPr txBox="1">
            <a:spLocks noChangeArrowheads="1"/>
          </p:cNvSpPr>
          <p:nvPr/>
        </p:nvSpPr>
        <p:spPr bwMode="auto">
          <a:xfrm flipH="1">
            <a:off x="3891468" y="1068987"/>
            <a:ext cx="712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ETH1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1"/>
          <p:cNvSpPr txBox="1">
            <a:spLocks noChangeArrowheads="1"/>
          </p:cNvSpPr>
          <p:nvPr/>
        </p:nvSpPr>
        <p:spPr bwMode="auto">
          <a:xfrm flipH="1">
            <a:off x="4852250" y="641345"/>
            <a:ext cx="422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2"/>
          <p:cNvGrpSpPr/>
          <p:nvPr/>
        </p:nvGrpSpPr>
        <p:grpSpPr bwMode="auto">
          <a:xfrm>
            <a:off x="3942546" y="659917"/>
            <a:ext cx="976312" cy="492125"/>
            <a:chOff x="9076023" y="2949117"/>
            <a:chExt cx="1038685" cy="673596"/>
          </a:xfrm>
        </p:grpSpPr>
        <p:pic>
          <p:nvPicPr>
            <p:cNvPr id="75" name="Picture 4" descr="161-01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9076023" y="2949117"/>
              <a:ext cx="1038685" cy="673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文本框 83"/>
            <p:cNvSpPr txBox="1">
              <a:spLocks noChangeArrowheads="1"/>
            </p:cNvSpPr>
            <p:nvPr/>
          </p:nvSpPr>
          <p:spPr bwMode="auto">
            <a:xfrm>
              <a:off x="9314544" y="3102736"/>
              <a:ext cx="652743" cy="358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PY-B7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 flipV="1">
            <a:off x="4430702" y="1126589"/>
            <a:ext cx="0" cy="50404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文本框 96"/>
          <p:cNvSpPr txBox="1">
            <a:spLocks noChangeArrowheads="1"/>
          </p:cNvSpPr>
          <p:nvPr/>
        </p:nvSpPr>
        <p:spPr bwMode="auto">
          <a:xfrm flipH="1">
            <a:off x="4513454" y="2215191"/>
            <a:ext cx="423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79" name="文本框 97"/>
          <p:cNvSpPr txBox="1">
            <a:spLocks noChangeArrowheads="1"/>
          </p:cNvSpPr>
          <p:nvPr/>
        </p:nvSpPr>
        <p:spPr bwMode="auto">
          <a:xfrm flipH="1">
            <a:off x="3687731" y="1935107"/>
            <a:ext cx="422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文本框 98"/>
          <p:cNvSpPr txBox="1">
            <a:spLocks noChangeArrowheads="1"/>
          </p:cNvSpPr>
          <p:nvPr/>
        </p:nvSpPr>
        <p:spPr bwMode="auto">
          <a:xfrm flipH="1">
            <a:off x="4887261" y="1877609"/>
            <a:ext cx="422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1" name="文本框 22"/>
          <p:cNvSpPr txBox="1">
            <a:spLocks noChangeArrowheads="1"/>
          </p:cNvSpPr>
          <p:nvPr/>
        </p:nvSpPr>
        <p:spPr bwMode="auto">
          <a:xfrm>
            <a:off x="7034316" y="4296386"/>
            <a:ext cx="5196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access</a:t>
            </a:r>
          </a:p>
        </p:txBody>
      </p:sp>
      <p:sp>
        <p:nvSpPr>
          <p:cNvPr id="82" name="文本框 23"/>
          <p:cNvSpPr txBox="1">
            <a:spLocks noChangeArrowheads="1"/>
          </p:cNvSpPr>
          <p:nvPr/>
        </p:nvSpPr>
        <p:spPr bwMode="auto">
          <a:xfrm>
            <a:off x="5331750" y="4647224"/>
            <a:ext cx="9733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1000M </a:t>
            </a:r>
            <a:r>
              <a:rPr lang="zh-CN" altLang="en-US" sz="1000" b="1">
                <a:solidFill>
                  <a:schemeClr val="bg1"/>
                </a:solidFill>
              </a:rPr>
              <a:t>双绞线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4509425" y="4801211"/>
            <a:ext cx="64452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文本框 25"/>
          <p:cNvSpPr txBox="1">
            <a:spLocks noChangeArrowheads="1"/>
          </p:cNvSpPr>
          <p:nvPr/>
        </p:nvSpPr>
        <p:spPr bwMode="auto">
          <a:xfrm flipH="1">
            <a:off x="6683479" y="4299561"/>
            <a:ext cx="42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5" name="文本框 28"/>
          <p:cNvSpPr txBox="1">
            <a:spLocks noChangeArrowheads="1"/>
          </p:cNvSpPr>
          <p:nvPr/>
        </p:nvSpPr>
        <p:spPr bwMode="auto">
          <a:xfrm flipH="1">
            <a:off x="6681891" y="4647224"/>
            <a:ext cx="423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86" name="文本框 29"/>
          <p:cNvSpPr txBox="1">
            <a:spLocks noChangeArrowheads="1"/>
          </p:cNvSpPr>
          <p:nvPr/>
        </p:nvSpPr>
        <p:spPr bwMode="auto">
          <a:xfrm>
            <a:off x="7053366" y="4647224"/>
            <a:ext cx="4732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trunk</a:t>
            </a:r>
          </a:p>
        </p:txBody>
      </p:sp>
      <p:sp>
        <p:nvSpPr>
          <p:cNvPr id="87" name="文本框 43"/>
          <p:cNvSpPr txBox="1">
            <a:spLocks noChangeArrowheads="1"/>
          </p:cNvSpPr>
          <p:nvPr/>
        </p:nvSpPr>
        <p:spPr bwMode="auto">
          <a:xfrm flipH="1">
            <a:off x="8094766" y="4307499"/>
            <a:ext cx="423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  </a:t>
            </a:r>
          </a:p>
        </p:txBody>
      </p:sp>
      <p:sp>
        <p:nvSpPr>
          <p:cNvPr id="88" name="文本框 47"/>
          <p:cNvSpPr txBox="1">
            <a:spLocks noChangeArrowheads="1"/>
          </p:cNvSpPr>
          <p:nvPr/>
        </p:nvSpPr>
        <p:spPr bwMode="auto">
          <a:xfrm>
            <a:off x="8380516" y="4307499"/>
            <a:ext cx="442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MGT</a:t>
            </a:r>
          </a:p>
        </p:txBody>
      </p:sp>
      <p:sp>
        <p:nvSpPr>
          <p:cNvPr id="89" name="文本框 48"/>
          <p:cNvSpPr txBox="1">
            <a:spLocks noChangeArrowheads="1"/>
          </p:cNvSpPr>
          <p:nvPr/>
        </p:nvSpPr>
        <p:spPr bwMode="auto">
          <a:xfrm flipH="1">
            <a:off x="7848704" y="4693261"/>
            <a:ext cx="669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ETH1   </a:t>
            </a:r>
          </a:p>
        </p:txBody>
      </p:sp>
      <p:sp>
        <p:nvSpPr>
          <p:cNvPr id="90" name="文本框 49"/>
          <p:cNvSpPr txBox="1">
            <a:spLocks noChangeArrowheads="1"/>
          </p:cNvSpPr>
          <p:nvPr/>
        </p:nvSpPr>
        <p:spPr bwMode="auto">
          <a:xfrm>
            <a:off x="8390041" y="4682149"/>
            <a:ext cx="434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4713786" y="2038170"/>
            <a:ext cx="1586926" cy="98075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矩形: 圆角 150"/>
          <p:cNvSpPr/>
          <p:nvPr/>
        </p:nvSpPr>
        <p:spPr>
          <a:xfrm>
            <a:off x="6065903" y="3018920"/>
            <a:ext cx="1936826" cy="1085205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200" noProof="1"/>
          </a:p>
        </p:txBody>
      </p:sp>
      <p:sp>
        <p:nvSpPr>
          <p:cNvPr id="94" name="矩形: 圆角 151"/>
          <p:cNvSpPr/>
          <p:nvPr/>
        </p:nvSpPr>
        <p:spPr>
          <a:xfrm>
            <a:off x="6049235" y="3018920"/>
            <a:ext cx="1071172" cy="1085205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5" name="文本框 86"/>
          <p:cNvSpPr txBox="1">
            <a:spLocks noChangeArrowheads="1"/>
          </p:cNvSpPr>
          <p:nvPr/>
        </p:nvSpPr>
        <p:spPr bwMode="auto">
          <a:xfrm>
            <a:off x="7294234" y="3679460"/>
            <a:ext cx="632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/>
              <a:t>组二</a:t>
            </a:r>
          </a:p>
        </p:txBody>
      </p:sp>
      <p:pic>
        <p:nvPicPr>
          <p:cNvPr id="97" name="图片 88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202578" y="3107102"/>
            <a:ext cx="412281" cy="43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文本框 89"/>
          <p:cNvSpPr txBox="1">
            <a:spLocks noChangeArrowheads="1"/>
          </p:cNvSpPr>
          <p:nvPr/>
        </p:nvSpPr>
        <p:spPr bwMode="auto">
          <a:xfrm>
            <a:off x="6562608" y="3161703"/>
            <a:ext cx="4844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0"/>
          <p:cNvSpPr txBox="1">
            <a:spLocks noChangeArrowheads="1"/>
          </p:cNvSpPr>
          <p:nvPr/>
        </p:nvSpPr>
        <p:spPr bwMode="auto">
          <a:xfrm>
            <a:off x="6582222" y="3698379"/>
            <a:ext cx="4844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1"/>
          <p:cNvSpPr txBox="1">
            <a:spLocks noChangeArrowheads="1"/>
          </p:cNvSpPr>
          <p:nvPr/>
        </p:nvSpPr>
        <p:spPr bwMode="auto">
          <a:xfrm>
            <a:off x="7113153" y="3320549"/>
            <a:ext cx="941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/>
              <a:t>VLAN102</a:t>
            </a:r>
            <a:endParaRPr lang="zh-CN" altLang="en-US" sz="1400" dirty="0"/>
          </a:p>
        </p:txBody>
      </p:sp>
      <p:cxnSp>
        <p:nvCxnSpPr>
          <p:cNvPr id="101" name="直接连接符 100"/>
          <p:cNvCxnSpPr/>
          <p:nvPr/>
        </p:nvCxnSpPr>
        <p:spPr>
          <a:xfrm>
            <a:off x="4604255" y="2135036"/>
            <a:ext cx="1444980" cy="156334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" name="图片 88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202578" y="3615348"/>
            <a:ext cx="412281" cy="43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矩形: 圆角 150"/>
          <p:cNvSpPr/>
          <p:nvPr/>
        </p:nvSpPr>
        <p:spPr>
          <a:xfrm>
            <a:off x="828256" y="3072745"/>
            <a:ext cx="1936826" cy="1085205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200" noProof="1"/>
          </a:p>
        </p:txBody>
      </p:sp>
      <p:sp>
        <p:nvSpPr>
          <p:cNvPr id="121" name="矩形: 圆角 151"/>
          <p:cNvSpPr/>
          <p:nvPr/>
        </p:nvSpPr>
        <p:spPr>
          <a:xfrm>
            <a:off x="1693910" y="3072745"/>
            <a:ext cx="1071172" cy="1085205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22" name="文本框 86"/>
          <p:cNvSpPr txBox="1">
            <a:spLocks noChangeArrowheads="1"/>
          </p:cNvSpPr>
          <p:nvPr/>
        </p:nvSpPr>
        <p:spPr bwMode="auto">
          <a:xfrm>
            <a:off x="1035440" y="3698379"/>
            <a:ext cx="632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/>
              <a:t>组一</a:t>
            </a:r>
          </a:p>
        </p:txBody>
      </p:sp>
      <p:pic>
        <p:nvPicPr>
          <p:cNvPr id="123" name="图片 88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203934" y="3152195"/>
            <a:ext cx="412281" cy="43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89"/>
          <p:cNvSpPr txBox="1">
            <a:spLocks noChangeArrowheads="1"/>
          </p:cNvSpPr>
          <p:nvPr/>
        </p:nvSpPr>
        <p:spPr bwMode="auto">
          <a:xfrm>
            <a:off x="1721610" y="3212662"/>
            <a:ext cx="4844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90"/>
          <p:cNvSpPr txBox="1">
            <a:spLocks noChangeArrowheads="1"/>
          </p:cNvSpPr>
          <p:nvPr/>
        </p:nvSpPr>
        <p:spPr bwMode="auto">
          <a:xfrm>
            <a:off x="1718106" y="3768019"/>
            <a:ext cx="4844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91"/>
          <p:cNvSpPr txBox="1">
            <a:spLocks noChangeArrowheads="1"/>
          </p:cNvSpPr>
          <p:nvPr/>
        </p:nvSpPr>
        <p:spPr bwMode="auto">
          <a:xfrm>
            <a:off x="854359" y="3339468"/>
            <a:ext cx="941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/>
              <a:t>VLAN101</a:t>
            </a:r>
            <a:endParaRPr lang="zh-CN" altLang="en-US" sz="1400" dirty="0"/>
          </a:p>
        </p:txBody>
      </p:sp>
      <p:pic>
        <p:nvPicPr>
          <p:cNvPr id="127" name="图片 88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203935" y="3667885"/>
            <a:ext cx="412281" cy="43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直接连接符 127"/>
          <p:cNvCxnSpPr/>
          <p:nvPr/>
        </p:nvCxnSpPr>
        <p:spPr>
          <a:xfrm flipV="1">
            <a:off x="2582070" y="2047842"/>
            <a:ext cx="1565492" cy="10249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V="1">
            <a:off x="2781750" y="2142083"/>
            <a:ext cx="1433742" cy="16259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本框 71"/>
          <p:cNvSpPr txBox="1">
            <a:spLocks noChangeArrowheads="1"/>
          </p:cNvSpPr>
          <p:nvPr/>
        </p:nvSpPr>
        <p:spPr bwMode="auto">
          <a:xfrm flipH="1">
            <a:off x="478980" y="1424476"/>
            <a:ext cx="2344513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每组两台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都可以作为渗透机且还能提交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757763" y="92397"/>
            <a:ext cx="2243362" cy="398780"/>
            <a:chOff x="8386397" y="159165"/>
            <a:chExt cx="2221517" cy="398780"/>
          </a:xfrm>
        </p:grpSpPr>
        <p:sp>
          <p:nvSpPr>
            <p:cNvPr id="64" name="文本框 63"/>
            <p:cNvSpPr txBox="1"/>
            <p:nvPr/>
          </p:nvSpPr>
          <p:spPr>
            <a:xfrm>
              <a:off x="8386397" y="159165"/>
              <a:ext cx="81494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028140" y="252666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324214" y="719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评分方法</a:t>
            </a:r>
          </a:p>
        </p:txBody>
      </p:sp>
      <p:grpSp>
        <p:nvGrpSpPr>
          <p:cNvPr id="1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1520" y="860326"/>
          <a:ext cx="7108190" cy="3494373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竞赛阶段</a:t>
                      </a:r>
                      <a:endParaRPr kumimoji="0" 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54391" marR="54391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阶段内容</a:t>
                      </a: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竞赛任务</a:t>
                      </a:r>
                      <a:endParaRPr kumimoji="0" 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+mn-ea"/>
                        </a:rPr>
                        <a:t>分值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评分方式</a:t>
                      </a:r>
                      <a:endParaRPr kumimoji="0" 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模块</a:t>
                      </a: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</a:rPr>
                        <a:t>基础设施设置与安全加固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根据赛题确定内容</a:t>
                      </a: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客观评分</a:t>
                      </a: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B</a:t>
                      </a:r>
                      <a:r>
                        <a:rPr lang="zh-CN" altLang="en-US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模块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</a:rPr>
                        <a:t>网络安全事件响应、数字取证调查和应用安全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根据赛题确定内容</a:t>
                      </a: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+mn-ea"/>
                        </a:rPr>
                        <a:t>40%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机考评分</a:t>
                      </a: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sym typeface="宋体" panose="02010600030101010101" pitchFamily="2" charset="-122"/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sym typeface="宋体" panose="02010600030101010101" pitchFamily="2" charset="-122"/>
                        </a:rPr>
                        <a:t>模块</a:t>
                      </a:r>
                      <a:endParaRPr lang="en-US" altLang="en-US" sz="14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CTF 夺旗-攻击</a:t>
                      </a:r>
                    </a:p>
                  </a:txBody>
                  <a:tcPr marL="68517" marR="6851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+mn-ea"/>
                        </a:rPr>
                        <a:t>根据赛题确定内容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+mn-ea"/>
                        </a:rPr>
                        <a:t>20%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机考评分</a:t>
                      </a: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D</a:t>
                      </a:r>
                      <a:r>
                        <a:rPr lang="zh-CN" altLang="en-US" sz="1400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模块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17" marR="6851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CTF 夺旗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-</a:t>
                      </a:r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防御</a:t>
                      </a:r>
                      <a:endParaRPr lang="zh-CN" altLang="en-US" sz="12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根据赛题确定内容</a:t>
                      </a:r>
                      <a:endParaRPr lang="zh-CN" dirty="0"/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+mn-ea"/>
                        </a:rPr>
                        <a:t>20%</a:t>
                      </a:r>
                      <a:endParaRPr lang="zh-CN" dirty="0"/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客观评分</a:t>
                      </a:r>
                      <a:endParaRPr lang="zh-CN" dirty="0"/>
                    </a:p>
                  </a:txBody>
                  <a:tcPr marL="54391" marR="543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757761" y="92397"/>
            <a:ext cx="2257994" cy="398780"/>
            <a:chOff x="8386397" y="159165"/>
            <a:chExt cx="2236007" cy="398780"/>
          </a:xfrm>
        </p:grpSpPr>
        <p:sp>
          <p:nvSpPr>
            <p:cNvPr id="20" name="文本框 19"/>
            <p:cNvSpPr txBox="1"/>
            <p:nvPr/>
          </p:nvSpPr>
          <p:spPr>
            <a:xfrm>
              <a:off x="8386397" y="159165"/>
              <a:ext cx="814947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2022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42630" y="248720"/>
              <a:ext cx="1579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网络安全赛项赛前说明会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6c5549-a6ac-4925-bcea-b4c92185a6eb}"/>
  <p:tag name="TABLE_ENDDRAG_ORIGIN_RECT" val="629*285"/>
  <p:tag name="TABLE_ENDDRAG_RECT" val="42*85*629*2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a11f914-f359-49f2-ae51-892129eb2553}"/>
  <p:tag name="TABLE_ENDDRAG_ORIGIN_RECT" val="501*256"/>
  <p:tag name="TABLE_ENDDRAG_RECT" val="104*107*501*2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24f8819-aa5c-4295-8d96-3a2a54ac01e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2c87b1-8d30-4372-abf5-c2581074200d}"/>
  <p:tag name="TABLE_ENDDRAG_ORIGIN_RECT" val="559*289"/>
  <p:tag name="TABLE_ENDDRAG_RECT" val="70*85*559*289"/>
</p:tagLst>
</file>

<file path=ppt/theme/theme1.xml><?xml version="1.0" encoding="utf-8"?>
<a:theme xmlns:a="http://schemas.openxmlformats.org/drawingml/2006/main" name="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1428</Words>
  <Application>Microsoft Office PowerPoint</Application>
  <PresentationFormat>自定义</PresentationFormat>
  <Paragraphs>229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仿宋</vt:lpstr>
      <vt:lpstr>汉仪细等线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30</cp:revision>
  <dcterms:created xsi:type="dcterms:W3CDTF">2017-05-21T03:30:00Z</dcterms:created>
  <dcterms:modified xsi:type="dcterms:W3CDTF">2023-02-09T02:30:47Z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69A8535EF32D4323B37FF602E8BF715F</vt:lpwstr>
  </property>
</Properties>
</file>