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2" r:id="rId5"/>
    <p:sldId id="263" r:id="rId6"/>
    <p:sldId id="265" r:id="rId7"/>
    <p:sldId id="25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cscliu\Desktop\pr-vertex-cluster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cscliu\Desktop\pr-vertex-cluster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cscliu\Desktop\pr-vertex-cluster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Sheet1!$C$31</c:f>
              <c:strCache>
                <c:ptCount val="1"/>
                <c:pt idx="0">
                  <c:v>CL_SIZE=1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Sheet1!$D$30:$F$30</c:f>
              <c:strCache>
                <c:ptCount val="3"/>
                <c:pt idx="0">
                  <c:v>RMAT1</c:v>
                </c:pt>
                <c:pt idx="1">
                  <c:v>RMAT2</c:v>
                </c:pt>
                <c:pt idx="2">
                  <c:v>RMAT3</c:v>
                </c:pt>
              </c:strCache>
            </c:strRef>
          </c:cat>
          <c:val>
            <c:numRef>
              <c:f>Sheet1!$D$31:$F$31</c:f>
              <c:numCache>
                <c:formatCode>General</c:formatCode>
                <c:ptCount val="3"/>
                <c:pt idx="0">
                  <c:v>1.1219199999999998</c:v>
                </c:pt>
                <c:pt idx="1">
                  <c:v>1.8002580000000001</c:v>
                </c:pt>
                <c:pt idx="2">
                  <c:v>3.0141719999999999</c:v>
                </c:pt>
              </c:numCache>
            </c:numRef>
          </c:val>
        </c:ser>
        <c:ser>
          <c:idx val="1"/>
          <c:order val="1"/>
          <c:tx>
            <c:strRef>
              <c:f>Sheet1!$C$32</c:f>
              <c:strCache>
                <c:ptCount val="1"/>
                <c:pt idx="0">
                  <c:v>CL_SIZE=2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Sheet1!$D$30:$F$30</c:f>
              <c:strCache>
                <c:ptCount val="3"/>
                <c:pt idx="0">
                  <c:v>RMAT1</c:v>
                </c:pt>
                <c:pt idx="1">
                  <c:v>RMAT2</c:v>
                </c:pt>
                <c:pt idx="2">
                  <c:v>RMAT3</c:v>
                </c:pt>
              </c:strCache>
            </c:strRef>
          </c:cat>
          <c:val>
            <c:numRef>
              <c:f>Sheet1!$D$32:$F$32</c:f>
              <c:numCache>
                <c:formatCode>General</c:formatCode>
                <c:ptCount val="3"/>
                <c:pt idx="0">
                  <c:v>1.1098299999999999</c:v>
                </c:pt>
                <c:pt idx="1">
                  <c:v>1.7738120000000002</c:v>
                </c:pt>
                <c:pt idx="2">
                  <c:v>3.1103540000000001</c:v>
                </c:pt>
              </c:numCache>
            </c:numRef>
          </c:val>
        </c:ser>
        <c:ser>
          <c:idx val="2"/>
          <c:order val="2"/>
          <c:tx>
            <c:strRef>
              <c:f>Sheet1!$C$33</c:f>
              <c:strCache>
                <c:ptCount val="1"/>
                <c:pt idx="0">
                  <c:v>CL_SIZE=4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Sheet1!$D$30:$F$30</c:f>
              <c:strCache>
                <c:ptCount val="3"/>
                <c:pt idx="0">
                  <c:v>RMAT1</c:v>
                </c:pt>
                <c:pt idx="1">
                  <c:v>RMAT2</c:v>
                </c:pt>
                <c:pt idx="2">
                  <c:v>RMAT3</c:v>
                </c:pt>
              </c:strCache>
            </c:strRef>
          </c:cat>
          <c:val>
            <c:numRef>
              <c:f>Sheet1!$D$33:$F$33</c:f>
              <c:numCache>
                <c:formatCode>General</c:formatCode>
                <c:ptCount val="3"/>
                <c:pt idx="0">
                  <c:v>1.211298</c:v>
                </c:pt>
                <c:pt idx="1">
                  <c:v>1.8429980000000001</c:v>
                </c:pt>
                <c:pt idx="2">
                  <c:v>3.2014719999999999</c:v>
                </c:pt>
              </c:numCache>
            </c:numRef>
          </c:val>
        </c:ser>
        <c:ser>
          <c:idx val="3"/>
          <c:order val="3"/>
          <c:tx>
            <c:strRef>
              <c:f>Sheet1!$C$34</c:f>
              <c:strCache>
                <c:ptCount val="1"/>
                <c:pt idx="0">
                  <c:v>CL_SIZE=8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Sheet1!$D$30:$F$30</c:f>
              <c:strCache>
                <c:ptCount val="3"/>
                <c:pt idx="0">
                  <c:v>RMAT1</c:v>
                </c:pt>
                <c:pt idx="1">
                  <c:v>RMAT2</c:v>
                </c:pt>
                <c:pt idx="2">
                  <c:v>RMAT3</c:v>
                </c:pt>
              </c:strCache>
            </c:strRef>
          </c:cat>
          <c:val>
            <c:numRef>
              <c:f>Sheet1!$D$34:$F$34</c:f>
              <c:numCache>
                <c:formatCode>General</c:formatCode>
                <c:ptCount val="3"/>
                <c:pt idx="0">
                  <c:v>1.2581420000000001</c:v>
                </c:pt>
                <c:pt idx="1">
                  <c:v>1.930248</c:v>
                </c:pt>
                <c:pt idx="2">
                  <c:v>3.2871060000000001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9184392"/>
        <c:axId val="281974448"/>
      </c:barChart>
      <c:catAx>
        <c:axId val="279184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974448"/>
        <c:crosses val="autoZero"/>
        <c:auto val="1"/>
        <c:lblAlgn val="ctr"/>
        <c:lblOffset val="100"/>
        <c:noMultiLvlLbl val="0"/>
      </c:catAx>
      <c:valAx>
        <c:axId val="28197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Runtime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184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Sheet1!$J$31</c:f>
              <c:strCache>
                <c:ptCount val="1"/>
                <c:pt idx="0">
                  <c:v>CL_SIZE=1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Sheet1!$K$30:$L$30</c:f>
              <c:strCache>
                <c:ptCount val="2"/>
                <c:pt idx="0">
                  <c:v>RMAT1</c:v>
                </c:pt>
                <c:pt idx="1">
                  <c:v>RMAT2</c:v>
                </c:pt>
              </c:strCache>
            </c:strRef>
          </c:cat>
          <c:val>
            <c:numRef>
              <c:f>Sheet1!$K$31:$L$31</c:f>
              <c:numCache>
                <c:formatCode>General</c:formatCode>
                <c:ptCount val="2"/>
                <c:pt idx="0">
                  <c:v>1.101972</c:v>
                </c:pt>
                <c:pt idx="1">
                  <c:v>1.7738080000000001</c:v>
                </c:pt>
              </c:numCache>
            </c:numRef>
          </c:val>
        </c:ser>
        <c:ser>
          <c:idx val="1"/>
          <c:order val="1"/>
          <c:tx>
            <c:strRef>
              <c:f>Sheet1!$J$32</c:f>
              <c:strCache>
                <c:ptCount val="1"/>
                <c:pt idx="0">
                  <c:v>CL_SIZE=2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Sheet1!$K$30:$L$30</c:f>
              <c:strCache>
                <c:ptCount val="2"/>
                <c:pt idx="0">
                  <c:v>RMAT1</c:v>
                </c:pt>
                <c:pt idx="1">
                  <c:v>RMAT2</c:v>
                </c:pt>
              </c:strCache>
            </c:strRef>
          </c:cat>
          <c:val>
            <c:numRef>
              <c:f>Sheet1!$K$32:$L$32</c:f>
              <c:numCache>
                <c:formatCode>General</c:formatCode>
                <c:ptCount val="2"/>
                <c:pt idx="0">
                  <c:v>1.2828220000000001</c:v>
                </c:pt>
                <c:pt idx="1">
                  <c:v>1.92435</c:v>
                </c:pt>
              </c:numCache>
            </c:numRef>
          </c:val>
        </c:ser>
        <c:ser>
          <c:idx val="2"/>
          <c:order val="2"/>
          <c:tx>
            <c:strRef>
              <c:f>Sheet1!$J$33</c:f>
              <c:strCache>
                <c:ptCount val="1"/>
                <c:pt idx="0">
                  <c:v>CL_SIZE=4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Sheet1!$K$30:$L$30</c:f>
              <c:strCache>
                <c:ptCount val="2"/>
                <c:pt idx="0">
                  <c:v>RMAT1</c:v>
                </c:pt>
                <c:pt idx="1">
                  <c:v>RMAT2</c:v>
                </c:pt>
              </c:strCache>
            </c:strRef>
          </c:cat>
          <c:val>
            <c:numRef>
              <c:f>Sheet1!$K$33:$L$33</c:f>
              <c:numCache>
                <c:formatCode>General</c:formatCode>
                <c:ptCount val="2"/>
                <c:pt idx="0">
                  <c:v>1.3843080000000001</c:v>
                </c:pt>
                <c:pt idx="1">
                  <c:v>2.0195560000000001</c:v>
                </c:pt>
              </c:numCache>
            </c:numRef>
          </c:val>
        </c:ser>
        <c:ser>
          <c:idx val="3"/>
          <c:order val="3"/>
          <c:tx>
            <c:strRef>
              <c:f>Sheet1!$J$34</c:f>
              <c:strCache>
                <c:ptCount val="1"/>
                <c:pt idx="0">
                  <c:v>CL_SIZE=8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Sheet1!$K$30:$L$30</c:f>
              <c:strCache>
                <c:ptCount val="2"/>
                <c:pt idx="0">
                  <c:v>RMAT1</c:v>
                </c:pt>
                <c:pt idx="1">
                  <c:v>RMAT2</c:v>
                </c:pt>
              </c:strCache>
            </c:strRef>
          </c:cat>
          <c:val>
            <c:numRef>
              <c:f>Sheet1!$K$34:$L$34</c:f>
              <c:numCache>
                <c:formatCode>General</c:formatCode>
                <c:ptCount val="2"/>
                <c:pt idx="0">
                  <c:v>1.3897059999999999</c:v>
                </c:pt>
                <c:pt idx="1">
                  <c:v>1.971122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1973272"/>
        <c:axId val="281974056"/>
      </c:barChart>
      <c:catAx>
        <c:axId val="281973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974056"/>
        <c:crosses val="autoZero"/>
        <c:auto val="1"/>
        <c:lblAlgn val="ctr"/>
        <c:lblOffset val="100"/>
        <c:noMultiLvlLbl val="0"/>
      </c:catAx>
      <c:valAx>
        <c:axId val="281974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Runtime (s)</a:t>
                </a:r>
                <a:endParaRPr lang="en-SG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973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Sheet1!$C$61</c:f>
              <c:strCache>
                <c:ptCount val="1"/>
                <c:pt idx="0">
                  <c:v>ID Based Clustering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Sheet1!$B$62:$B$69</c:f>
              <c:strCache>
                <c:ptCount val="8"/>
                <c:pt idx="0">
                  <c:v>(1, RMAT1)</c:v>
                </c:pt>
                <c:pt idx="1">
                  <c:v>(2, RMAT1)</c:v>
                </c:pt>
                <c:pt idx="2">
                  <c:v>(4, RMAT1)</c:v>
                </c:pt>
                <c:pt idx="3">
                  <c:v>(8, RMAT1)</c:v>
                </c:pt>
                <c:pt idx="4">
                  <c:v>(1, RMAT2)</c:v>
                </c:pt>
                <c:pt idx="5">
                  <c:v>(2, RMAT2)</c:v>
                </c:pt>
                <c:pt idx="6">
                  <c:v>(4, RMAT2)</c:v>
                </c:pt>
                <c:pt idx="7">
                  <c:v>(8, RMAT2)</c:v>
                </c:pt>
              </c:strCache>
            </c:strRef>
          </c:cat>
          <c:val>
            <c:numRef>
              <c:f>Sheet1!$C$62:$C$69</c:f>
              <c:numCache>
                <c:formatCode>General</c:formatCode>
                <c:ptCount val="8"/>
                <c:pt idx="0">
                  <c:v>1.1219199999999998</c:v>
                </c:pt>
                <c:pt idx="1">
                  <c:v>1.1098299999999999</c:v>
                </c:pt>
                <c:pt idx="2">
                  <c:v>1.211298</c:v>
                </c:pt>
                <c:pt idx="3">
                  <c:v>1.2581420000000001</c:v>
                </c:pt>
                <c:pt idx="4">
                  <c:v>1.8002580000000001</c:v>
                </c:pt>
                <c:pt idx="5">
                  <c:v>1.7738120000000002</c:v>
                </c:pt>
                <c:pt idx="6">
                  <c:v>1.8429980000000001</c:v>
                </c:pt>
                <c:pt idx="7">
                  <c:v>1.930248</c:v>
                </c:pt>
              </c:numCache>
            </c:numRef>
          </c:val>
        </c:ser>
        <c:ser>
          <c:idx val="1"/>
          <c:order val="1"/>
          <c:tx>
            <c:strRef>
              <c:f>Sheet1!$D$61</c:f>
              <c:strCache>
                <c:ptCount val="1"/>
                <c:pt idx="0">
                  <c:v>Similarity Based Clustering without data reorganization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Sheet1!$B$62:$B$69</c:f>
              <c:strCache>
                <c:ptCount val="8"/>
                <c:pt idx="0">
                  <c:v>(1, RMAT1)</c:v>
                </c:pt>
                <c:pt idx="1">
                  <c:v>(2, RMAT1)</c:v>
                </c:pt>
                <c:pt idx="2">
                  <c:v>(4, RMAT1)</c:v>
                </c:pt>
                <c:pt idx="3">
                  <c:v>(8, RMAT1)</c:v>
                </c:pt>
                <c:pt idx="4">
                  <c:v>(1, RMAT2)</c:v>
                </c:pt>
                <c:pt idx="5">
                  <c:v>(2, RMAT2)</c:v>
                </c:pt>
                <c:pt idx="6">
                  <c:v>(4, RMAT2)</c:v>
                </c:pt>
                <c:pt idx="7">
                  <c:v>(8, RMAT2)</c:v>
                </c:pt>
              </c:strCache>
            </c:strRef>
          </c:cat>
          <c:val>
            <c:numRef>
              <c:f>Sheet1!$D$62:$D$69</c:f>
              <c:numCache>
                <c:formatCode>General</c:formatCode>
                <c:ptCount val="8"/>
                <c:pt idx="0">
                  <c:v>1.101972</c:v>
                </c:pt>
                <c:pt idx="1">
                  <c:v>1.2828220000000001</c:v>
                </c:pt>
                <c:pt idx="2">
                  <c:v>1.3843080000000001</c:v>
                </c:pt>
                <c:pt idx="3">
                  <c:v>1.3897059999999999</c:v>
                </c:pt>
                <c:pt idx="4">
                  <c:v>1.7738080000000001</c:v>
                </c:pt>
                <c:pt idx="5">
                  <c:v>1.92435</c:v>
                </c:pt>
                <c:pt idx="6">
                  <c:v>2.0195560000000001</c:v>
                </c:pt>
                <c:pt idx="7">
                  <c:v>1.971122</c:v>
                </c:pt>
              </c:numCache>
            </c:numRef>
          </c:val>
        </c:ser>
        <c:ser>
          <c:idx val="2"/>
          <c:order val="2"/>
          <c:tx>
            <c:strRef>
              <c:f>Sheet1!$E$61</c:f>
              <c:strCache>
                <c:ptCount val="1"/>
                <c:pt idx="0">
                  <c:v>Similarity Based Clustering with Data Reorganization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Sheet1!$B$62:$B$69</c:f>
              <c:strCache>
                <c:ptCount val="8"/>
                <c:pt idx="0">
                  <c:v>(1, RMAT1)</c:v>
                </c:pt>
                <c:pt idx="1">
                  <c:v>(2, RMAT1)</c:v>
                </c:pt>
                <c:pt idx="2">
                  <c:v>(4, RMAT1)</c:v>
                </c:pt>
                <c:pt idx="3">
                  <c:v>(8, RMAT1)</c:v>
                </c:pt>
                <c:pt idx="4">
                  <c:v>(1, RMAT2)</c:v>
                </c:pt>
                <c:pt idx="5">
                  <c:v>(2, RMAT2)</c:v>
                </c:pt>
                <c:pt idx="6">
                  <c:v>(4, RMAT2)</c:v>
                </c:pt>
                <c:pt idx="7">
                  <c:v>(8, RMAT2)</c:v>
                </c:pt>
              </c:strCache>
            </c:strRef>
          </c:cat>
          <c:val>
            <c:numRef>
              <c:f>Sheet1!$E$62:$E$69</c:f>
              <c:numCache>
                <c:formatCode>General</c:formatCode>
                <c:ptCount val="8"/>
                <c:pt idx="0">
                  <c:v>0.81909500000000002</c:v>
                </c:pt>
                <c:pt idx="1">
                  <c:v>0.82469499999999996</c:v>
                </c:pt>
                <c:pt idx="2">
                  <c:v>0.83353999999999995</c:v>
                </c:pt>
                <c:pt idx="3">
                  <c:v>0.88575499999999996</c:v>
                </c:pt>
                <c:pt idx="4">
                  <c:v>1.24438</c:v>
                </c:pt>
                <c:pt idx="5">
                  <c:v>1.3631800000000001</c:v>
                </c:pt>
                <c:pt idx="6">
                  <c:v>1.4327799999999999</c:v>
                </c:pt>
                <c:pt idx="7">
                  <c:v>1.4596499999999999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897064"/>
        <c:axId val="95897848"/>
      </c:barChart>
      <c:catAx>
        <c:axId val="95897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7848"/>
        <c:crosses val="autoZero"/>
        <c:auto val="1"/>
        <c:lblAlgn val="ctr"/>
        <c:lblOffset val="100"/>
        <c:noMultiLvlLbl val="0"/>
      </c:catAx>
      <c:valAx>
        <c:axId val="95897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Runtime (s)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7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D7EA1-34E0-4E42-82FD-7168FB440CE7}" type="datetimeFigureOut">
              <a:rPr lang="en-SG" smtClean="0"/>
              <a:t>22/2/2017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C848B-4553-461E-B14E-2204D1940B0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493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C848B-4553-461E-B14E-2204D1940B0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8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C848B-4553-461E-B14E-2204D1940B0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01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C848B-4553-461E-B14E-2204D1940B07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3950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C848B-4553-461E-B14E-2204D1940B07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131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5C2-E222-48C4-B68C-61A2EB749D21}" type="datetimeFigureOut">
              <a:rPr lang="en-SG" smtClean="0"/>
              <a:t>22/2/2017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421-8BCD-4480-87CB-6ADF05A34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007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5C2-E222-48C4-B68C-61A2EB749D21}" type="datetimeFigureOut">
              <a:rPr lang="en-SG" smtClean="0"/>
              <a:t>22/2/2017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421-8BCD-4480-87CB-6ADF05A34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5C2-E222-48C4-B68C-61A2EB749D21}" type="datetimeFigureOut">
              <a:rPr lang="en-SG" smtClean="0"/>
              <a:t>22/2/2017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421-8BCD-4480-87CB-6ADF05A34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681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5C2-E222-48C4-B68C-61A2EB749D21}" type="datetimeFigureOut">
              <a:rPr lang="en-SG" smtClean="0"/>
              <a:t>22/2/2017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421-8BCD-4480-87CB-6ADF05A34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83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5C2-E222-48C4-B68C-61A2EB749D21}" type="datetimeFigureOut">
              <a:rPr lang="en-SG" smtClean="0"/>
              <a:t>22/2/2017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421-8BCD-4480-87CB-6ADF05A34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43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5C2-E222-48C4-B68C-61A2EB749D21}" type="datetimeFigureOut">
              <a:rPr lang="en-SG" smtClean="0"/>
              <a:t>22/2/2017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421-8BCD-4480-87CB-6ADF05A34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77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5C2-E222-48C4-B68C-61A2EB749D21}" type="datetimeFigureOut">
              <a:rPr lang="en-SG" smtClean="0"/>
              <a:t>22/2/2017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421-8BCD-4480-87CB-6ADF05A34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32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5C2-E222-48C4-B68C-61A2EB749D21}" type="datetimeFigureOut">
              <a:rPr lang="en-SG" smtClean="0"/>
              <a:t>22/2/2017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421-8BCD-4480-87CB-6ADF05A34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31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5C2-E222-48C4-B68C-61A2EB749D21}" type="datetimeFigureOut">
              <a:rPr lang="en-SG" smtClean="0"/>
              <a:t>22/2/2017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421-8BCD-4480-87CB-6ADF05A34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8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5C2-E222-48C4-B68C-61A2EB749D21}" type="datetimeFigureOut">
              <a:rPr lang="en-SG" smtClean="0"/>
              <a:t>22/2/2017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421-8BCD-4480-87CB-6ADF05A34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81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55C2-E222-48C4-B68C-61A2EB749D21}" type="datetimeFigureOut">
              <a:rPr lang="en-SG" smtClean="0"/>
              <a:t>22/2/2017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7F421-8BCD-4480-87CB-6ADF05A34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954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55C2-E222-48C4-B68C-61A2EB749D21}" type="datetimeFigureOut">
              <a:rPr lang="en-SG" smtClean="0"/>
              <a:t>22/2/2017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7F421-8BCD-4480-87CB-6ADF05A34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975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Pagerank</a:t>
            </a:r>
            <a:r>
              <a:rPr lang="en-US" dirty="0" smtClean="0"/>
              <a:t> with a Clustered Graph Processing Method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Cheng Liu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259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/>
          <p:cNvSpPr/>
          <p:nvPr/>
        </p:nvSpPr>
        <p:spPr>
          <a:xfrm>
            <a:off x="1454331" y="1924595"/>
            <a:ext cx="1219200" cy="1489316"/>
          </a:xfrm>
          <a:custGeom>
            <a:avLst/>
            <a:gdLst>
              <a:gd name="connsiteX0" fmla="*/ 52252 w 1219200"/>
              <a:gd name="connsiteY0" fmla="*/ 191589 h 1489316"/>
              <a:gd name="connsiteX1" fmla="*/ 43543 w 1219200"/>
              <a:gd name="connsiteY1" fmla="*/ 235131 h 1489316"/>
              <a:gd name="connsiteX2" fmla="*/ 26126 w 1219200"/>
              <a:gd name="connsiteY2" fmla="*/ 269966 h 1489316"/>
              <a:gd name="connsiteX3" fmla="*/ 17418 w 1219200"/>
              <a:gd name="connsiteY3" fmla="*/ 357051 h 1489316"/>
              <a:gd name="connsiteX4" fmla="*/ 0 w 1219200"/>
              <a:gd name="connsiteY4" fmla="*/ 470263 h 1489316"/>
              <a:gd name="connsiteX5" fmla="*/ 8709 w 1219200"/>
              <a:gd name="connsiteY5" fmla="*/ 853440 h 1489316"/>
              <a:gd name="connsiteX6" fmla="*/ 17418 w 1219200"/>
              <a:gd name="connsiteY6" fmla="*/ 879566 h 1489316"/>
              <a:gd name="connsiteX7" fmla="*/ 52252 w 1219200"/>
              <a:gd name="connsiteY7" fmla="*/ 957943 h 1489316"/>
              <a:gd name="connsiteX8" fmla="*/ 69669 w 1219200"/>
              <a:gd name="connsiteY8" fmla="*/ 1010194 h 1489316"/>
              <a:gd name="connsiteX9" fmla="*/ 78378 w 1219200"/>
              <a:gd name="connsiteY9" fmla="*/ 1036320 h 1489316"/>
              <a:gd name="connsiteX10" fmla="*/ 113212 w 1219200"/>
              <a:gd name="connsiteY10" fmla="*/ 1088571 h 1489316"/>
              <a:gd name="connsiteX11" fmla="*/ 139338 w 1219200"/>
              <a:gd name="connsiteY11" fmla="*/ 1140823 h 1489316"/>
              <a:gd name="connsiteX12" fmla="*/ 165463 w 1219200"/>
              <a:gd name="connsiteY12" fmla="*/ 1193074 h 1489316"/>
              <a:gd name="connsiteX13" fmla="*/ 191589 w 1219200"/>
              <a:gd name="connsiteY13" fmla="*/ 1201783 h 1489316"/>
              <a:gd name="connsiteX14" fmla="*/ 217715 w 1219200"/>
              <a:gd name="connsiteY14" fmla="*/ 1227909 h 1489316"/>
              <a:gd name="connsiteX15" fmla="*/ 287383 w 1219200"/>
              <a:gd name="connsiteY15" fmla="*/ 1288869 h 1489316"/>
              <a:gd name="connsiteX16" fmla="*/ 339635 w 1219200"/>
              <a:gd name="connsiteY16" fmla="*/ 1349829 h 1489316"/>
              <a:gd name="connsiteX17" fmla="*/ 365760 w 1219200"/>
              <a:gd name="connsiteY17" fmla="*/ 1375954 h 1489316"/>
              <a:gd name="connsiteX18" fmla="*/ 383178 w 1219200"/>
              <a:gd name="connsiteY18" fmla="*/ 1393371 h 1489316"/>
              <a:gd name="connsiteX19" fmla="*/ 409303 w 1219200"/>
              <a:gd name="connsiteY19" fmla="*/ 1402080 h 1489316"/>
              <a:gd name="connsiteX20" fmla="*/ 461555 w 1219200"/>
              <a:gd name="connsiteY20" fmla="*/ 1436914 h 1489316"/>
              <a:gd name="connsiteX21" fmla="*/ 487680 w 1219200"/>
              <a:gd name="connsiteY21" fmla="*/ 1454331 h 1489316"/>
              <a:gd name="connsiteX22" fmla="*/ 513806 w 1219200"/>
              <a:gd name="connsiteY22" fmla="*/ 1463040 h 1489316"/>
              <a:gd name="connsiteX23" fmla="*/ 574766 w 1219200"/>
              <a:gd name="connsiteY23" fmla="*/ 1489166 h 1489316"/>
              <a:gd name="connsiteX24" fmla="*/ 705395 w 1219200"/>
              <a:gd name="connsiteY24" fmla="*/ 1445623 h 1489316"/>
              <a:gd name="connsiteX25" fmla="*/ 722812 w 1219200"/>
              <a:gd name="connsiteY25" fmla="*/ 1419497 h 1489316"/>
              <a:gd name="connsiteX26" fmla="*/ 731520 w 1219200"/>
              <a:gd name="connsiteY26" fmla="*/ 1393371 h 1489316"/>
              <a:gd name="connsiteX27" fmla="*/ 766355 w 1219200"/>
              <a:gd name="connsiteY27" fmla="*/ 1341120 h 1489316"/>
              <a:gd name="connsiteX28" fmla="*/ 783772 w 1219200"/>
              <a:gd name="connsiteY28" fmla="*/ 1288869 h 1489316"/>
              <a:gd name="connsiteX29" fmla="*/ 792480 w 1219200"/>
              <a:gd name="connsiteY29" fmla="*/ 1262743 h 1489316"/>
              <a:gd name="connsiteX30" fmla="*/ 809898 w 1219200"/>
              <a:gd name="connsiteY30" fmla="*/ 1245326 h 1489316"/>
              <a:gd name="connsiteX31" fmla="*/ 836023 w 1219200"/>
              <a:gd name="connsiteY31" fmla="*/ 1184366 h 1489316"/>
              <a:gd name="connsiteX32" fmla="*/ 853440 w 1219200"/>
              <a:gd name="connsiteY32" fmla="*/ 1158240 h 1489316"/>
              <a:gd name="connsiteX33" fmla="*/ 870858 w 1219200"/>
              <a:gd name="connsiteY33" fmla="*/ 1105989 h 1489316"/>
              <a:gd name="connsiteX34" fmla="*/ 888275 w 1219200"/>
              <a:gd name="connsiteY34" fmla="*/ 1053737 h 1489316"/>
              <a:gd name="connsiteX35" fmla="*/ 896983 w 1219200"/>
              <a:gd name="connsiteY35" fmla="*/ 1027611 h 1489316"/>
              <a:gd name="connsiteX36" fmla="*/ 914400 w 1219200"/>
              <a:gd name="connsiteY36" fmla="*/ 1001486 h 1489316"/>
              <a:gd name="connsiteX37" fmla="*/ 931818 w 1219200"/>
              <a:gd name="connsiteY37" fmla="*/ 940526 h 1489316"/>
              <a:gd name="connsiteX38" fmla="*/ 949235 w 1219200"/>
              <a:gd name="connsiteY38" fmla="*/ 905691 h 1489316"/>
              <a:gd name="connsiteX39" fmla="*/ 966652 w 1219200"/>
              <a:gd name="connsiteY39" fmla="*/ 836023 h 1489316"/>
              <a:gd name="connsiteX40" fmla="*/ 984069 w 1219200"/>
              <a:gd name="connsiteY40" fmla="*/ 801189 h 1489316"/>
              <a:gd name="connsiteX41" fmla="*/ 1001486 w 1219200"/>
              <a:gd name="connsiteY41" fmla="*/ 748937 h 1489316"/>
              <a:gd name="connsiteX42" fmla="*/ 1018903 w 1219200"/>
              <a:gd name="connsiteY42" fmla="*/ 696686 h 1489316"/>
              <a:gd name="connsiteX43" fmla="*/ 1027612 w 1219200"/>
              <a:gd name="connsiteY43" fmla="*/ 670560 h 1489316"/>
              <a:gd name="connsiteX44" fmla="*/ 1045029 w 1219200"/>
              <a:gd name="connsiteY44" fmla="*/ 635726 h 1489316"/>
              <a:gd name="connsiteX45" fmla="*/ 1062446 w 1219200"/>
              <a:gd name="connsiteY45" fmla="*/ 609600 h 1489316"/>
              <a:gd name="connsiteX46" fmla="*/ 1071155 w 1219200"/>
              <a:gd name="connsiteY46" fmla="*/ 583474 h 1489316"/>
              <a:gd name="connsiteX47" fmla="*/ 1105989 w 1219200"/>
              <a:gd name="connsiteY47" fmla="*/ 531223 h 1489316"/>
              <a:gd name="connsiteX48" fmla="*/ 1123406 w 1219200"/>
              <a:gd name="connsiteY48" fmla="*/ 496389 h 1489316"/>
              <a:gd name="connsiteX49" fmla="*/ 1132115 w 1219200"/>
              <a:gd name="connsiteY49" fmla="*/ 470263 h 1489316"/>
              <a:gd name="connsiteX50" fmla="*/ 1149532 w 1219200"/>
              <a:gd name="connsiteY50" fmla="*/ 444137 h 1489316"/>
              <a:gd name="connsiteX51" fmla="*/ 1193075 w 1219200"/>
              <a:gd name="connsiteY51" fmla="*/ 313509 h 1489316"/>
              <a:gd name="connsiteX52" fmla="*/ 1210492 w 1219200"/>
              <a:gd name="connsiteY52" fmla="*/ 261257 h 1489316"/>
              <a:gd name="connsiteX53" fmla="*/ 1219200 w 1219200"/>
              <a:gd name="connsiteY53" fmla="*/ 235131 h 1489316"/>
              <a:gd name="connsiteX54" fmla="*/ 1193075 w 1219200"/>
              <a:gd name="connsiteY54" fmla="*/ 130629 h 1489316"/>
              <a:gd name="connsiteX55" fmla="*/ 1140823 w 1219200"/>
              <a:gd name="connsiteY55" fmla="*/ 95794 h 1489316"/>
              <a:gd name="connsiteX56" fmla="*/ 1071155 w 1219200"/>
              <a:gd name="connsiteY56" fmla="*/ 43543 h 1489316"/>
              <a:gd name="connsiteX57" fmla="*/ 1018903 w 1219200"/>
              <a:gd name="connsiteY57" fmla="*/ 17417 h 1489316"/>
              <a:gd name="connsiteX58" fmla="*/ 966652 w 1219200"/>
              <a:gd name="connsiteY58" fmla="*/ 0 h 1489316"/>
              <a:gd name="connsiteX59" fmla="*/ 635726 w 1219200"/>
              <a:gd name="connsiteY59" fmla="*/ 8709 h 1489316"/>
              <a:gd name="connsiteX60" fmla="*/ 513806 w 1219200"/>
              <a:gd name="connsiteY60" fmla="*/ 26126 h 1489316"/>
              <a:gd name="connsiteX61" fmla="*/ 470263 w 1219200"/>
              <a:gd name="connsiteY61" fmla="*/ 43543 h 1489316"/>
              <a:gd name="connsiteX62" fmla="*/ 426720 w 1219200"/>
              <a:gd name="connsiteY62" fmla="*/ 52251 h 1489316"/>
              <a:gd name="connsiteX63" fmla="*/ 400595 w 1219200"/>
              <a:gd name="connsiteY63" fmla="*/ 60960 h 1489316"/>
              <a:gd name="connsiteX64" fmla="*/ 365760 w 1219200"/>
              <a:gd name="connsiteY64" fmla="*/ 69669 h 1489316"/>
              <a:gd name="connsiteX65" fmla="*/ 304800 w 1219200"/>
              <a:gd name="connsiteY65" fmla="*/ 95794 h 1489316"/>
              <a:gd name="connsiteX66" fmla="*/ 278675 w 1219200"/>
              <a:gd name="connsiteY66" fmla="*/ 104503 h 1489316"/>
              <a:gd name="connsiteX67" fmla="*/ 191589 w 1219200"/>
              <a:gd name="connsiteY67" fmla="*/ 139337 h 1489316"/>
              <a:gd name="connsiteX68" fmla="*/ 148046 w 1219200"/>
              <a:gd name="connsiteY68" fmla="*/ 156754 h 1489316"/>
              <a:gd name="connsiteX69" fmla="*/ 121920 w 1219200"/>
              <a:gd name="connsiteY69" fmla="*/ 165463 h 1489316"/>
              <a:gd name="connsiteX70" fmla="*/ 95795 w 1219200"/>
              <a:gd name="connsiteY70" fmla="*/ 182880 h 1489316"/>
              <a:gd name="connsiteX71" fmla="*/ 26126 w 1219200"/>
              <a:gd name="connsiteY71" fmla="*/ 217714 h 1489316"/>
              <a:gd name="connsiteX72" fmla="*/ 52252 w 1219200"/>
              <a:gd name="connsiteY72" fmla="*/ 191589 h 148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219200" h="1489316">
                <a:moveTo>
                  <a:pt x="52252" y="191589"/>
                </a:moveTo>
                <a:cubicBezTo>
                  <a:pt x="49349" y="206103"/>
                  <a:pt x="48224" y="221089"/>
                  <a:pt x="43543" y="235131"/>
                </a:cubicBezTo>
                <a:cubicBezTo>
                  <a:pt x="39438" y="247447"/>
                  <a:pt x="28846" y="257272"/>
                  <a:pt x="26126" y="269966"/>
                </a:cubicBezTo>
                <a:cubicBezTo>
                  <a:pt x="20014" y="298492"/>
                  <a:pt x="21191" y="328123"/>
                  <a:pt x="17418" y="357051"/>
                </a:cubicBezTo>
                <a:cubicBezTo>
                  <a:pt x="12480" y="394912"/>
                  <a:pt x="5806" y="432526"/>
                  <a:pt x="0" y="470263"/>
                </a:cubicBezTo>
                <a:cubicBezTo>
                  <a:pt x="2903" y="597989"/>
                  <a:pt x="3277" y="725797"/>
                  <a:pt x="8709" y="853440"/>
                </a:cubicBezTo>
                <a:cubicBezTo>
                  <a:pt x="9099" y="862611"/>
                  <a:pt x="13802" y="871128"/>
                  <a:pt x="17418" y="879566"/>
                </a:cubicBezTo>
                <a:cubicBezTo>
                  <a:pt x="50270" y="956220"/>
                  <a:pt x="19846" y="868825"/>
                  <a:pt x="52252" y="957943"/>
                </a:cubicBezTo>
                <a:cubicBezTo>
                  <a:pt x="58526" y="975197"/>
                  <a:pt x="63863" y="992777"/>
                  <a:pt x="69669" y="1010194"/>
                </a:cubicBezTo>
                <a:cubicBezTo>
                  <a:pt x="72572" y="1018903"/>
                  <a:pt x="73286" y="1028682"/>
                  <a:pt x="78378" y="1036320"/>
                </a:cubicBezTo>
                <a:lnTo>
                  <a:pt x="113212" y="1088571"/>
                </a:lnTo>
                <a:cubicBezTo>
                  <a:pt x="135100" y="1154239"/>
                  <a:pt x="105574" y="1073295"/>
                  <a:pt x="139338" y="1140823"/>
                </a:cubicBezTo>
                <a:cubicBezTo>
                  <a:pt x="149856" y="1161860"/>
                  <a:pt x="144663" y="1176434"/>
                  <a:pt x="165463" y="1193074"/>
                </a:cubicBezTo>
                <a:cubicBezTo>
                  <a:pt x="172631" y="1198809"/>
                  <a:pt x="182880" y="1198880"/>
                  <a:pt x="191589" y="1201783"/>
                </a:cubicBezTo>
                <a:cubicBezTo>
                  <a:pt x="200298" y="1210492"/>
                  <a:pt x="208254" y="1220024"/>
                  <a:pt x="217715" y="1227909"/>
                </a:cubicBezTo>
                <a:cubicBezTo>
                  <a:pt x="252239" y="1256679"/>
                  <a:pt x="253463" y="1237990"/>
                  <a:pt x="287383" y="1288869"/>
                </a:cubicBezTo>
                <a:cubicBezTo>
                  <a:pt x="313909" y="1328657"/>
                  <a:pt x="297399" y="1307593"/>
                  <a:pt x="339635" y="1349829"/>
                </a:cubicBezTo>
                <a:lnTo>
                  <a:pt x="365760" y="1375954"/>
                </a:lnTo>
                <a:cubicBezTo>
                  <a:pt x="371566" y="1381760"/>
                  <a:pt x="375389" y="1390774"/>
                  <a:pt x="383178" y="1393371"/>
                </a:cubicBezTo>
                <a:lnTo>
                  <a:pt x="409303" y="1402080"/>
                </a:lnTo>
                <a:cubicBezTo>
                  <a:pt x="458831" y="1451608"/>
                  <a:pt x="411141" y="1411707"/>
                  <a:pt x="461555" y="1436914"/>
                </a:cubicBezTo>
                <a:cubicBezTo>
                  <a:pt x="470916" y="1441595"/>
                  <a:pt x="478319" y="1449650"/>
                  <a:pt x="487680" y="1454331"/>
                </a:cubicBezTo>
                <a:cubicBezTo>
                  <a:pt x="495891" y="1458436"/>
                  <a:pt x="505368" y="1459424"/>
                  <a:pt x="513806" y="1463040"/>
                </a:cubicBezTo>
                <a:cubicBezTo>
                  <a:pt x="589135" y="1495324"/>
                  <a:pt x="513496" y="1468742"/>
                  <a:pt x="574766" y="1489166"/>
                </a:cubicBezTo>
                <a:cubicBezTo>
                  <a:pt x="715882" y="1478310"/>
                  <a:pt x="665920" y="1514705"/>
                  <a:pt x="705395" y="1445623"/>
                </a:cubicBezTo>
                <a:cubicBezTo>
                  <a:pt x="710588" y="1436536"/>
                  <a:pt x="717006" y="1428206"/>
                  <a:pt x="722812" y="1419497"/>
                </a:cubicBezTo>
                <a:cubicBezTo>
                  <a:pt x="725715" y="1410788"/>
                  <a:pt x="727062" y="1401395"/>
                  <a:pt x="731520" y="1393371"/>
                </a:cubicBezTo>
                <a:cubicBezTo>
                  <a:pt x="741686" y="1375072"/>
                  <a:pt x="766355" y="1341120"/>
                  <a:pt x="766355" y="1341120"/>
                </a:cubicBezTo>
                <a:lnTo>
                  <a:pt x="783772" y="1288869"/>
                </a:lnTo>
                <a:cubicBezTo>
                  <a:pt x="786675" y="1280160"/>
                  <a:pt x="785989" y="1269234"/>
                  <a:pt x="792480" y="1262743"/>
                </a:cubicBezTo>
                <a:lnTo>
                  <a:pt x="809898" y="1245326"/>
                </a:lnTo>
                <a:cubicBezTo>
                  <a:pt x="819668" y="1216014"/>
                  <a:pt x="818804" y="1214499"/>
                  <a:pt x="836023" y="1184366"/>
                </a:cubicBezTo>
                <a:cubicBezTo>
                  <a:pt x="841216" y="1175279"/>
                  <a:pt x="849189" y="1167804"/>
                  <a:pt x="853440" y="1158240"/>
                </a:cubicBezTo>
                <a:cubicBezTo>
                  <a:pt x="860897" y="1141463"/>
                  <a:pt x="865052" y="1123406"/>
                  <a:pt x="870858" y="1105989"/>
                </a:cubicBezTo>
                <a:lnTo>
                  <a:pt x="888275" y="1053737"/>
                </a:lnTo>
                <a:cubicBezTo>
                  <a:pt x="891178" y="1045028"/>
                  <a:pt x="891891" y="1035249"/>
                  <a:pt x="896983" y="1027611"/>
                </a:cubicBezTo>
                <a:cubicBezTo>
                  <a:pt x="902789" y="1018903"/>
                  <a:pt x="909719" y="1010847"/>
                  <a:pt x="914400" y="1001486"/>
                </a:cubicBezTo>
                <a:cubicBezTo>
                  <a:pt x="924926" y="980433"/>
                  <a:pt x="923448" y="962847"/>
                  <a:pt x="931818" y="940526"/>
                </a:cubicBezTo>
                <a:cubicBezTo>
                  <a:pt x="936376" y="928370"/>
                  <a:pt x="943429" y="917303"/>
                  <a:pt x="949235" y="905691"/>
                </a:cubicBezTo>
                <a:cubicBezTo>
                  <a:pt x="954347" y="880129"/>
                  <a:pt x="956609" y="859457"/>
                  <a:pt x="966652" y="836023"/>
                </a:cubicBezTo>
                <a:cubicBezTo>
                  <a:pt x="971766" y="824091"/>
                  <a:pt x="979248" y="813242"/>
                  <a:pt x="984069" y="801189"/>
                </a:cubicBezTo>
                <a:cubicBezTo>
                  <a:pt x="990887" y="784143"/>
                  <a:pt x="995680" y="766354"/>
                  <a:pt x="1001486" y="748937"/>
                </a:cubicBezTo>
                <a:lnTo>
                  <a:pt x="1018903" y="696686"/>
                </a:lnTo>
                <a:cubicBezTo>
                  <a:pt x="1021806" y="687977"/>
                  <a:pt x="1023507" y="678771"/>
                  <a:pt x="1027612" y="670560"/>
                </a:cubicBezTo>
                <a:cubicBezTo>
                  <a:pt x="1033418" y="658949"/>
                  <a:pt x="1038588" y="646997"/>
                  <a:pt x="1045029" y="635726"/>
                </a:cubicBezTo>
                <a:cubicBezTo>
                  <a:pt x="1050222" y="626639"/>
                  <a:pt x="1057765" y="618961"/>
                  <a:pt x="1062446" y="609600"/>
                </a:cubicBezTo>
                <a:cubicBezTo>
                  <a:pt x="1066551" y="601389"/>
                  <a:pt x="1066697" y="591499"/>
                  <a:pt x="1071155" y="583474"/>
                </a:cubicBezTo>
                <a:cubicBezTo>
                  <a:pt x="1081321" y="565176"/>
                  <a:pt x="1096628" y="549946"/>
                  <a:pt x="1105989" y="531223"/>
                </a:cubicBezTo>
                <a:cubicBezTo>
                  <a:pt x="1111795" y="519612"/>
                  <a:pt x="1118292" y="508321"/>
                  <a:pt x="1123406" y="496389"/>
                </a:cubicBezTo>
                <a:cubicBezTo>
                  <a:pt x="1127022" y="487951"/>
                  <a:pt x="1128010" y="478474"/>
                  <a:pt x="1132115" y="470263"/>
                </a:cubicBezTo>
                <a:cubicBezTo>
                  <a:pt x="1136796" y="460902"/>
                  <a:pt x="1143726" y="452846"/>
                  <a:pt x="1149532" y="444137"/>
                </a:cubicBezTo>
                <a:lnTo>
                  <a:pt x="1193075" y="313509"/>
                </a:lnTo>
                <a:lnTo>
                  <a:pt x="1210492" y="261257"/>
                </a:lnTo>
                <a:lnTo>
                  <a:pt x="1219200" y="235131"/>
                </a:lnTo>
                <a:cubicBezTo>
                  <a:pt x="1216062" y="210029"/>
                  <a:pt x="1216975" y="154529"/>
                  <a:pt x="1193075" y="130629"/>
                </a:cubicBezTo>
                <a:cubicBezTo>
                  <a:pt x="1178273" y="115827"/>
                  <a:pt x="1157569" y="108354"/>
                  <a:pt x="1140823" y="95794"/>
                </a:cubicBezTo>
                <a:cubicBezTo>
                  <a:pt x="1117600" y="78377"/>
                  <a:pt x="1098694" y="52723"/>
                  <a:pt x="1071155" y="43543"/>
                </a:cubicBezTo>
                <a:cubicBezTo>
                  <a:pt x="975867" y="11779"/>
                  <a:pt x="1120202" y="62438"/>
                  <a:pt x="1018903" y="17417"/>
                </a:cubicBezTo>
                <a:cubicBezTo>
                  <a:pt x="1002126" y="9961"/>
                  <a:pt x="966652" y="0"/>
                  <a:pt x="966652" y="0"/>
                </a:cubicBezTo>
                <a:cubicBezTo>
                  <a:pt x="856343" y="2903"/>
                  <a:pt x="745890" y="2353"/>
                  <a:pt x="635726" y="8709"/>
                </a:cubicBezTo>
                <a:cubicBezTo>
                  <a:pt x="594742" y="11074"/>
                  <a:pt x="513806" y="26126"/>
                  <a:pt x="513806" y="26126"/>
                </a:cubicBezTo>
                <a:cubicBezTo>
                  <a:pt x="499292" y="31932"/>
                  <a:pt x="485236" y="39051"/>
                  <a:pt x="470263" y="43543"/>
                </a:cubicBezTo>
                <a:cubicBezTo>
                  <a:pt x="456085" y="47796"/>
                  <a:pt x="441080" y="48661"/>
                  <a:pt x="426720" y="52251"/>
                </a:cubicBezTo>
                <a:cubicBezTo>
                  <a:pt x="417815" y="54477"/>
                  <a:pt x="409421" y="58438"/>
                  <a:pt x="400595" y="60960"/>
                </a:cubicBezTo>
                <a:cubicBezTo>
                  <a:pt x="389087" y="64248"/>
                  <a:pt x="377269" y="66381"/>
                  <a:pt x="365760" y="69669"/>
                </a:cubicBezTo>
                <a:cubicBezTo>
                  <a:pt x="324916" y="81339"/>
                  <a:pt x="351244" y="75889"/>
                  <a:pt x="304800" y="95794"/>
                </a:cubicBezTo>
                <a:cubicBezTo>
                  <a:pt x="296363" y="99410"/>
                  <a:pt x="287243" y="101208"/>
                  <a:pt x="278675" y="104503"/>
                </a:cubicBezTo>
                <a:cubicBezTo>
                  <a:pt x="249494" y="115726"/>
                  <a:pt x="220618" y="127726"/>
                  <a:pt x="191589" y="139337"/>
                </a:cubicBezTo>
                <a:cubicBezTo>
                  <a:pt x="177075" y="145143"/>
                  <a:pt x="162876" y="151810"/>
                  <a:pt x="148046" y="156754"/>
                </a:cubicBezTo>
                <a:cubicBezTo>
                  <a:pt x="139337" y="159657"/>
                  <a:pt x="130131" y="161358"/>
                  <a:pt x="121920" y="165463"/>
                </a:cubicBezTo>
                <a:cubicBezTo>
                  <a:pt x="112559" y="170144"/>
                  <a:pt x="104983" y="177868"/>
                  <a:pt x="95795" y="182880"/>
                </a:cubicBezTo>
                <a:cubicBezTo>
                  <a:pt x="73001" y="195313"/>
                  <a:pt x="26126" y="217714"/>
                  <a:pt x="26126" y="217714"/>
                </a:cubicBezTo>
                <a:lnTo>
                  <a:pt x="52252" y="191589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Freeform 55"/>
          <p:cNvSpPr/>
          <p:nvPr/>
        </p:nvSpPr>
        <p:spPr>
          <a:xfrm>
            <a:off x="2055712" y="2296104"/>
            <a:ext cx="1245326" cy="2664879"/>
          </a:xfrm>
          <a:custGeom>
            <a:avLst/>
            <a:gdLst>
              <a:gd name="connsiteX0" fmla="*/ 809897 w 1245326"/>
              <a:gd name="connsiteY0" fmla="*/ 56 h 2664879"/>
              <a:gd name="connsiteX1" fmla="*/ 757646 w 1245326"/>
              <a:gd name="connsiteY1" fmla="*/ 34890 h 2664879"/>
              <a:gd name="connsiteX2" fmla="*/ 722811 w 1245326"/>
              <a:gd name="connsiteY2" fmla="*/ 43599 h 2664879"/>
              <a:gd name="connsiteX3" fmla="*/ 696686 w 1245326"/>
              <a:gd name="connsiteY3" fmla="*/ 52307 h 2664879"/>
              <a:gd name="connsiteX4" fmla="*/ 670560 w 1245326"/>
              <a:gd name="connsiteY4" fmla="*/ 78433 h 2664879"/>
              <a:gd name="connsiteX5" fmla="*/ 644434 w 1245326"/>
              <a:gd name="connsiteY5" fmla="*/ 95850 h 2664879"/>
              <a:gd name="connsiteX6" fmla="*/ 627017 w 1245326"/>
              <a:gd name="connsiteY6" fmla="*/ 156810 h 2664879"/>
              <a:gd name="connsiteX7" fmla="*/ 600891 w 1245326"/>
              <a:gd name="connsiteY7" fmla="*/ 209061 h 2664879"/>
              <a:gd name="connsiteX8" fmla="*/ 574766 w 1245326"/>
              <a:gd name="connsiteY8" fmla="*/ 287439 h 2664879"/>
              <a:gd name="connsiteX9" fmla="*/ 566057 w 1245326"/>
              <a:gd name="connsiteY9" fmla="*/ 313564 h 2664879"/>
              <a:gd name="connsiteX10" fmla="*/ 557348 w 1245326"/>
              <a:gd name="connsiteY10" fmla="*/ 357107 h 2664879"/>
              <a:gd name="connsiteX11" fmla="*/ 539931 w 1245326"/>
              <a:gd name="connsiteY11" fmla="*/ 444193 h 2664879"/>
              <a:gd name="connsiteX12" fmla="*/ 522514 w 1245326"/>
              <a:gd name="connsiteY12" fmla="*/ 496444 h 2664879"/>
              <a:gd name="connsiteX13" fmla="*/ 470263 w 1245326"/>
              <a:gd name="connsiteY13" fmla="*/ 583530 h 2664879"/>
              <a:gd name="connsiteX14" fmla="*/ 452846 w 1245326"/>
              <a:gd name="connsiteY14" fmla="*/ 609656 h 2664879"/>
              <a:gd name="connsiteX15" fmla="*/ 426720 w 1245326"/>
              <a:gd name="connsiteY15" fmla="*/ 696741 h 2664879"/>
              <a:gd name="connsiteX16" fmla="*/ 409303 w 1245326"/>
              <a:gd name="connsiteY16" fmla="*/ 748993 h 2664879"/>
              <a:gd name="connsiteX17" fmla="*/ 391886 w 1245326"/>
              <a:gd name="connsiteY17" fmla="*/ 801244 h 2664879"/>
              <a:gd name="connsiteX18" fmla="*/ 383177 w 1245326"/>
              <a:gd name="connsiteY18" fmla="*/ 827370 h 2664879"/>
              <a:gd name="connsiteX19" fmla="*/ 365760 w 1245326"/>
              <a:gd name="connsiteY19" fmla="*/ 923164 h 2664879"/>
              <a:gd name="connsiteX20" fmla="*/ 357051 w 1245326"/>
              <a:gd name="connsiteY20" fmla="*/ 949290 h 2664879"/>
              <a:gd name="connsiteX21" fmla="*/ 348343 w 1245326"/>
              <a:gd name="connsiteY21" fmla="*/ 984124 h 2664879"/>
              <a:gd name="connsiteX22" fmla="*/ 339634 w 1245326"/>
              <a:gd name="connsiteY22" fmla="*/ 1010250 h 2664879"/>
              <a:gd name="connsiteX23" fmla="*/ 322217 w 1245326"/>
              <a:gd name="connsiteY23" fmla="*/ 1088627 h 2664879"/>
              <a:gd name="connsiteX24" fmla="*/ 304800 w 1245326"/>
              <a:gd name="connsiteY24" fmla="*/ 1123461 h 2664879"/>
              <a:gd name="connsiteX25" fmla="*/ 287383 w 1245326"/>
              <a:gd name="connsiteY25" fmla="*/ 1193130 h 2664879"/>
              <a:gd name="connsiteX26" fmla="*/ 278674 w 1245326"/>
              <a:gd name="connsiteY26" fmla="*/ 1227964 h 2664879"/>
              <a:gd name="connsiteX27" fmla="*/ 261257 w 1245326"/>
              <a:gd name="connsiteY27" fmla="*/ 1254090 h 2664879"/>
              <a:gd name="connsiteX28" fmla="*/ 243840 w 1245326"/>
              <a:gd name="connsiteY28" fmla="*/ 1323759 h 2664879"/>
              <a:gd name="connsiteX29" fmla="*/ 209006 w 1245326"/>
              <a:gd name="connsiteY29" fmla="*/ 1376010 h 2664879"/>
              <a:gd name="connsiteX30" fmla="*/ 182880 w 1245326"/>
              <a:gd name="connsiteY30" fmla="*/ 1436970 h 2664879"/>
              <a:gd name="connsiteX31" fmla="*/ 174171 w 1245326"/>
              <a:gd name="connsiteY31" fmla="*/ 1463096 h 2664879"/>
              <a:gd name="connsiteX32" fmla="*/ 156754 w 1245326"/>
              <a:gd name="connsiteY32" fmla="*/ 1506639 h 2664879"/>
              <a:gd name="connsiteX33" fmla="*/ 148046 w 1245326"/>
              <a:gd name="connsiteY33" fmla="*/ 1541473 h 2664879"/>
              <a:gd name="connsiteX34" fmla="*/ 130628 w 1245326"/>
              <a:gd name="connsiteY34" fmla="*/ 1567599 h 2664879"/>
              <a:gd name="connsiteX35" fmla="*/ 121920 w 1245326"/>
              <a:gd name="connsiteY35" fmla="*/ 1611141 h 2664879"/>
              <a:gd name="connsiteX36" fmla="*/ 104503 w 1245326"/>
              <a:gd name="connsiteY36" fmla="*/ 1776604 h 2664879"/>
              <a:gd name="connsiteX37" fmla="*/ 95794 w 1245326"/>
              <a:gd name="connsiteY37" fmla="*/ 1846273 h 2664879"/>
              <a:gd name="connsiteX38" fmla="*/ 87086 w 1245326"/>
              <a:gd name="connsiteY38" fmla="*/ 1898524 h 2664879"/>
              <a:gd name="connsiteX39" fmla="*/ 78377 w 1245326"/>
              <a:gd name="connsiteY39" fmla="*/ 1924650 h 2664879"/>
              <a:gd name="connsiteX40" fmla="*/ 69668 w 1245326"/>
              <a:gd name="connsiteY40" fmla="*/ 1959484 h 2664879"/>
              <a:gd name="connsiteX41" fmla="*/ 60960 w 1245326"/>
              <a:gd name="connsiteY41" fmla="*/ 1985610 h 2664879"/>
              <a:gd name="connsiteX42" fmla="*/ 43543 w 1245326"/>
              <a:gd name="connsiteY42" fmla="*/ 2055279 h 2664879"/>
              <a:gd name="connsiteX43" fmla="*/ 34834 w 1245326"/>
              <a:gd name="connsiteY43" fmla="*/ 2124947 h 2664879"/>
              <a:gd name="connsiteX44" fmla="*/ 26126 w 1245326"/>
              <a:gd name="connsiteY44" fmla="*/ 2151073 h 2664879"/>
              <a:gd name="connsiteX45" fmla="*/ 0 w 1245326"/>
              <a:gd name="connsiteY45" fmla="*/ 2238159 h 2664879"/>
              <a:gd name="connsiteX46" fmla="*/ 17417 w 1245326"/>
              <a:gd name="connsiteY46" fmla="*/ 2490707 h 2664879"/>
              <a:gd name="connsiteX47" fmla="*/ 26126 w 1245326"/>
              <a:gd name="connsiteY47" fmla="*/ 2542959 h 2664879"/>
              <a:gd name="connsiteX48" fmla="*/ 69668 w 1245326"/>
              <a:gd name="connsiteY48" fmla="*/ 2577793 h 2664879"/>
              <a:gd name="connsiteX49" fmla="*/ 139337 w 1245326"/>
              <a:gd name="connsiteY49" fmla="*/ 2621336 h 2664879"/>
              <a:gd name="connsiteX50" fmla="*/ 165463 w 1245326"/>
              <a:gd name="connsiteY50" fmla="*/ 2638753 h 2664879"/>
              <a:gd name="connsiteX51" fmla="*/ 243840 w 1245326"/>
              <a:gd name="connsiteY51" fmla="*/ 2656170 h 2664879"/>
              <a:gd name="connsiteX52" fmla="*/ 330926 w 1245326"/>
              <a:gd name="connsiteY52" fmla="*/ 2664879 h 2664879"/>
              <a:gd name="connsiteX53" fmla="*/ 548640 w 1245326"/>
              <a:gd name="connsiteY53" fmla="*/ 2656170 h 2664879"/>
              <a:gd name="connsiteX54" fmla="*/ 661851 w 1245326"/>
              <a:gd name="connsiteY54" fmla="*/ 2630044 h 2664879"/>
              <a:gd name="connsiteX55" fmla="*/ 696686 w 1245326"/>
              <a:gd name="connsiteY55" fmla="*/ 2621336 h 2664879"/>
              <a:gd name="connsiteX56" fmla="*/ 766354 w 1245326"/>
              <a:gd name="connsiteY56" fmla="*/ 2595210 h 2664879"/>
              <a:gd name="connsiteX57" fmla="*/ 801188 w 1245326"/>
              <a:gd name="connsiteY57" fmla="*/ 2569084 h 2664879"/>
              <a:gd name="connsiteX58" fmla="*/ 844731 w 1245326"/>
              <a:gd name="connsiteY58" fmla="*/ 2516833 h 2664879"/>
              <a:gd name="connsiteX59" fmla="*/ 862148 w 1245326"/>
              <a:gd name="connsiteY59" fmla="*/ 2490707 h 2664879"/>
              <a:gd name="connsiteX60" fmla="*/ 879566 w 1245326"/>
              <a:gd name="connsiteY60" fmla="*/ 2473290 h 2664879"/>
              <a:gd name="connsiteX61" fmla="*/ 923108 w 1245326"/>
              <a:gd name="connsiteY61" fmla="*/ 2421039 h 2664879"/>
              <a:gd name="connsiteX62" fmla="*/ 940526 w 1245326"/>
              <a:gd name="connsiteY62" fmla="*/ 2394913 h 2664879"/>
              <a:gd name="connsiteX63" fmla="*/ 966651 w 1245326"/>
              <a:gd name="connsiteY63" fmla="*/ 2360079 h 2664879"/>
              <a:gd name="connsiteX64" fmla="*/ 984068 w 1245326"/>
              <a:gd name="connsiteY64" fmla="*/ 2333953 h 2664879"/>
              <a:gd name="connsiteX65" fmla="*/ 1018903 w 1245326"/>
              <a:gd name="connsiteY65" fmla="*/ 2290410 h 2664879"/>
              <a:gd name="connsiteX66" fmla="*/ 1027611 w 1245326"/>
              <a:gd name="connsiteY66" fmla="*/ 2255576 h 2664879"/>
              <a:gd name="connsiteX67" fmla="*/ 1045028 w 1245326"/>
              <a:gd name="connsiteY67" fmla="*/ 2220741 h 2664879"/>
              <a:gd name="connsiteX68" fmla="*/ 1062446 w 1245326"/>
              <a:gd name="connsiteY68" fmla="*/ 2142364 h 2664879"/>
              <a:gd name="connsiteX69" fmla="*/ 1071154 w 1245326"/>
              <a:gd name="connsiteY69" fmla="*/ 2081404 h 2664879"/>
              <a:gd name="connsiteX70" fmla="*/ 1097280 w 1245326"/>
              <a:gd name="connsiteY70" fmla="*/ 2037861 h 2664879"/>
              <a:gd name="connsiteX71" fmla="*/ 1123406 w 1245326"/>
              <a:gd name="connsiteY71" fmla="*/ 1933359 h 2664879"/>
              <a:gd name="connsiteX72" fmla="*/ 1140823 w 1245326"/>
              <a:gd name="connsiteY72" fmla="*/ 1785313 h 2664879"/>
              <a:gd name="connsiteX73" fmla="*/ 1149531 w 1245326"/>
              <a:gd name="connsiteY73" fmla="*/ 1724353 h 2664879"/>
              <a:gd name="connsiteX74" fmla="*/ 1158240 w 1245326"/>
              <a:gd name="connsiteY74" fmla="*/ 1672101 h 2664879"/>
              <a:gd name="connsiteX75" fmla="*/ 1175657 w 1245326"/>
              <a:gd name="connsiteY75" fmla="*/ 1585016 h 2664879"/>
              <a:gd name="connsiteX76" fmla="*/ 1201783 w 1245326"/>
              <a:gd name="connsiteY76" fmla="*/ 1445679 h 2664879"/>
              <a:gd name="connsiteX77" fmla="*/ 1219200 w 1245326"/>
              <a:gd name="connsiteY77" fmla="*/ 1271507 h 2664879"/>
              <a:gd name="connsiteX78" fmla="*/ 1236617 w 1245326"/>
              <a:gd name="connsiteY78" fmla="*/ 1158296 h 2664879"/>
              <a:gd name="connsiteX79" fmla="*/ 1245326 w 1245326"/>
              <a:gd name="connsiteY79" fmla="*/ 1079919 h 2664879"/>
              <a:gd name="connsiteX80" fmla="*/ 1236617 w 1245326"/>
              <a:gd name="connsiteY80" fmla="*/ 574821 h 2664879"/>
              <a:gd name="connsiteX81" fmla="*/ 1227908 w 1245326"/>
              <a:gd name="connsiteY81" fmla="*/ 505153 h 2664879"/>
              <a:gd name="connsiteX82" fmla="*/ 1210491 w 1245326"/>
              <a:gd name="connsiteY82" fmla="*/ 470319 h 2664879"/>
              <a:gd name="connsiteX83" fmla="*/ 1201783 w 1245326"/>
              <a:gd name="connsiteY83" fmla="*/ 391941 h 2664879"/>
              <a:gd name="connsiteX84" fmla="*/ 1175657 w 1245326"/>
              <a:gd name="connsiteY84" fmla="*/ 304856 h 2664879"/>
              <a:gd name="connsiteX85" fmla="*/ 1140823 w 1245326"/>
              <a:gd name="connsiteY85" fmla="*/ 235187 h 2664879"/>
              <a:gd name="connsiteX86" fmla="*/ 1114697 w 1245326"/>
              <a:gd name="connsiteY86" fmla="*/ 217770 h 2664879"/>
              <a:gd name="connsiteX87" fmla="*/ 1036320 w 1245326"/>
              <a:gd name="connsiteY87" fmla="*/ 156810 h 2664879"/>
              <a:gd name="connsiteX88" fmla="*/ 1001486 w 1245326"/>
              <a:gd name="connsiteY88" fmla="*/ 148101 h 2664879"/>
              <a:gd name="connsiteX89" fmla="*/ 957943 w 1245326"/>
              <a:gd name="connsiteY89" fmla="*/ 121976 h 2664879"/>
              <a:gd name="connsiteX90" fmla="*/ 905691 w 1245326"/>
              <a:gd name="connsiteY90" fmla="*/ 113267 h 2664879"/>
              <a:gd name="connsiteX91" fmla="*/ 879566 w 1245326"/>
              <a:gd name="connsiteY91" fmla="*/ 104559 h 2664879"/>
              <a:gd name="connsiteX92" fmla="*/ 862148 w 1245326"/>
              <a:gd name="connsiteY92" fmla="*/ 87141 h 2664879"/>
              <a:gd name="connsiteX93" fmla="*/ 853440 w 1245326"/>
              <a:gd name="connsiteY93" fmla="*/ 61016 h 2664879"/>
              <a:gd name="connsiteX94" fmla="*/ 827314 w 1245326"/>
              <a:gd name="connsiteY94" fmla="*/ 43599 h 2664879"/>
              <a:gd name="connsiteX95" fmla="*/ 809897 w 1245326"/>
              <a:gd name="connsiteY95" fmla="*/ 56 h 266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45326" h="2664879">
                <a:moveTo>
                  <a:pt x="809897" y="56"/>
                </a:moveTo>
                <a:cubicBezTo>
                  <a:pt x="798286" y="-1396"/>
                  <a:pt x="776369" y="25529"/>
                  <a:pt x="757646" y="34890"/>
                </a:cubicBezTo>
                <a:cubicBezTo>
                  <a:pt x="746941" y="40243"/>
                  <a:pt x="734320" y="40311"/>
                  <a:pt x="722811" y="43599"/>
                </a:cubicBezTo>
                <a:cubicBezTo>
                  <a:pt x="713985" y="46121"/>
                  <a:pt x="705394" y="49404"/>
                  <a:pt x="696686" y="52307"/>
                </a:cubicBezTo>
                <a:cubicBezTo>
                  <a:pt x="687977" y="61016"/>
                  <a:pt x="680021" y="70549"/>
                  <a:pt x="670560" y="78433"/>
                </a:cubicBezTo>
                <a:cubicBezTo>
                  <a:pt x="662519" y="85133"/>
                  <a:pt x="650972" y="87677"/>
                  <a:pt x="644434" y="95850"/>
                </a:cubicBezTo>
                <a:cubicBezTo>
                  <a:pt x="639796" y="101647"/>
                  <a:pt x="627711" y="154380"/>
                  <a:pt x="627017" y="156810"/>
                </a:cubicBezTo>
                <a:cubicBezTo>
                  <a:pt x="618003" y="188358"/>
                  <a:pt x="619974" y="180436"/>
                  <a:pt x="600891" y="209061"/>
                </a:cubicBezTo>
                <a:lnTo>
                  <a:pt x="574766" y="287439"/>
                </a:lnTo>
                <a:cubicBezTo>
                  <a:pt x="571863" y="296147"/>
                  <a:pt x="567857" y="304563"/>
                  <a:pt x="566057" y="313564"/>
                </a:cubicBezTo>
                <a:cubicBezTo>
                  <a:pt x="563154" y="328078"/>
                  <a:pt x="559996" y="342544"/>
                  <a:pt x="557348" y="357107"/>
                </a:cubicBezTo>
                <a:cubicBezTo>
                  <a:pt x="550103" y="396956"/>
                  <a:pt x="550598" y="408638"/>
                  <a:pt x="539931" y="444193"/>
                </a:cubicBezTo>
                <a:cubicBezTo>
                  <a:pt x="534655" y="461778"/>
                  <a:pt x="532698" y="481168"/>
                  <a:pt x="522514" y="496444"/>
                </a:cubicBezTo>
                <a:cubicBezTo>
                  <a:pt x="437299" y="624268"/>
                  <a:pt x="523820" y="489805"/>
                  <a:pt x="470263" y="583530"/>
                </a:cubicBezTo>
                <a:cubicBezTo>
                  <a:pt x="465070" y="592617"/>
                  <a:pt x="457097" y="600092"/>
                  <a:pt x="452846" y="609656"/>
                </a:cubicBezTo>
                <a:cubicBezTo>
                  <a:pt x="433894" y="652297"/>
                  <a:pt x="438413" y="657763"/>
                  <a:pt x="426720" y="696741"/>
                </a:cubicBezTo>
                <a:cubicBezTo>
                  <a:pt x="421445" y="714326"/>
                  <a:pt x="415109" y="731576"/>
                  <a:pt x="409303" y="748993"/>
                </a:cubicBezTo>
                <a:lnTo>
                  <a:pt x="391886" y="801244"/>
                </a:lnTo>
                <a:cubicBezTo>
                  <a:pt x="388983" y="809953"/>
                  <a:pt x="384686" y="818315"/>
                  <a:pt x="383177" y="827370"/>
                </a:cubicBezTo>
                <a:cubicBezTo>
                  <a:pt x="379297" y="850647"/>
                  <a:pt x="371842" y="898834"/>
                  <a:pt x="365760" y="923164"/>
                </a:cubicBezTo>
                <a:cubicBezTo>
                  <a:pt x="363534" y="932070"/>
                  <a:pt x="359573" y="940463"/>
                  <a:pt x="357051" y="949290"/>
                </a:cubicBezTo>
                <a:cubicBezTo>
                  <a:pt x="353763" y="960798"/>
                  <a:pt x="351631" y="972616"/>
                  <a:pt x="348343" y="984124"/>
                </a:cubicBezTo>
                <a:cubicBezTo>
                  <a:pt x="345821" y="992951"/>
                  <a:pt x="341860" y="1001344"/>
                  <a:pt x="339634" y="1010250"/>
                </a:cubicBezTo>
                <a:cubicBezTo>
                  <a:pt x="335493" y="1026814"/>
                  <a:pt x="328925" y="1070738"/>
                  <a:pt x="322217" y="1088627"/>
                </a:cubicBezTo>
                <a:cubicBezTo>
                  <a:pt x="317659" y="1100782"/>
                  <a:pt x="310606" y="1111850"/>
                  <a:pt x="304800" y="1123461"/>
                </a:cubicBezTo>
                <a:cubicBezTo>
                  <a:pt x="287096" y="1211976"/>
                  <a:pt x="305233" y="1130654"/>
                  <a:pt x="287383" y="1193130"/>
                </a:cubicBezTo>
                <a:cubicBezTo>
                  <a:pt x="284095" y="1204638"/>
                  <a:pt x="283389" y="1216963"/>
                  <a:pt x="278674" y="1227964"/>
                </a:cubicBezTo>
                <a:cubicBezTo>
                  <a:pt x="274551" y="1237584"/>
                  <a:pt x="267063" y="1245381"/>
                  <a:pt x="261257" y="1254090"/>
                </a:cubicBezTo>
                <a:cubicBezTo>
                  <a:pt x="255451" y="1277313"/>
                  <a:pt x="257118" y="1303842"/>
                  <a:pt x="243840" y="1323759"/>
                </a:cubicBezTo>
                <a:lnTo>
                  <a:pt x="209006" y="1376010"/>
                </a:lnTo>
                <a:cubicBezTo>
                  <a:pt x="190881" y="1448507"/>
                  <a:pt x="212950" y="1376829"/>
                  <a:pt x="182880" y="1436970"/>
                </a:cubicBezTo>
                <a:cubicBezTo>
                  <a:pt x="178775" y="1445181"/>
                  <a:pt x="177394" y="1454501"/>
                  <a:pt x="174171" y="1463096"/>
                </a:cubicBezTo>
                <a:cubicBezTo>
                  <a:pt x="168682" y="1477733"/>
                  <a:pt x="161697" y="1491809"/>
                  <a:pt x="156754" y="1506639"/>
                </a:cubicBezTo>
                <a:cubicBezTo>
                  <a:pt x="152969" y="1517993"/>
                  <a:pt x="152761" y="1530472"/>
                  <a:pt x="148046" y="1541473"/>
                </a:cubicBezTo>
                <a:cubicBezTo>
                  <a:pt x="143923" y="1551093"/>
                  <a:pt x="136434" y="1558890"/>
                  <a:pt x="130628" y="1567599"/>
                </a:cubicBezTo>
                <a:cubicBezTo>
                  <a:pt x="127725" y="1582113"/>
                  <a:pt x="124171" y="1596512"/>
                  <a:pt x="121920" y="1611141"/>
                </a:cubicBezTo>
                <a:cubicBezTo>
                  <a:pt x="111622" y="1678076"/>
                  <a:pt x="112058" y="1704835"/>
                  <a:pt x="104503" y="1776604"/>
                </a:cubicBezTo>
                <a:cubicBezTo>
                  <a:pt x="102053" y="1799879"/>
                  <a:pt x="99104" y="1823104"/>
                  <a:pt x="95794" y="1846273"/>
                </a:cubicBezTo>
                <a:cubicBezTo>
                  <a:pt x="93297" y="1863753"/>
                  <a:pt x="90916" y="1881287"/>
                  <a:pt x="87086" y="1898524"/>
                </a:cubicBezTo>
                <a:cubicBezTo>
                  <a:pt x="85095" y="1907485"/>
                  <a:pt x="80899" y="1915823"/>
                  <a:pt x="78377" y="1924650"/>
                </a:cubicBezTo>
                <a:cubicBezTo>
                  <a:pt x="75089" y="1936158"/>
                  <a:pt x="72956" y="1947976"/>
                  <a:pt x="69668" y="1959484"/>
                </a:cubicBezTo>
                <a:cubicBezTo>
                  <a:pt x="67146" y="1968310"/>
                  <a:pt x="63186" y="1976704"/>
                  <a:pt x="60960" y="1985610"/>
                </a:cubicBezTo>
                <a:lnTo>
                  <a:pt x="43543" y="2055279"/>
                </a:lnTo>
                <a:cubicBezTo>
                  <a:pt x="40640" y="2078502"/>
                  <a:pt x="39021" y="2101921"/>
                  <a:pt x="34834" y="2124947"/>
                </a:cubicBezTo>
                <a:cubicBezTo>
                  <a:pt x="33192" y="2133979"/>
                  <a:pt x="28352" y="2142167"/>
                  <a:pt x="26126" y="2151073"/>
                </a:cubicBezTo>
                <a:cubicBezTo>
                  <a:pt x="6504" y="2229564"/>
                  <a:pt x="31202" y="2160153"/>
                  <a:pt x="0" y="2238159"/>
                </a:cubicBezTo>
                <a:cubicBezTo>
                  <a:pt x="12174" y="2530351"/>
                  <a:pt x="-5572" y="2364270"/>
                  <a:pt x="17417" y="2490707"/>
                </a:cubicBezTo>
                <a:cubicBezTo>
                  <a:pt x="20576" y="2508080"/>
                  <a:pt x="20542" y="2526208"/>
                  <a:pt x="26126" y="2542959"/>
                </a:cubicBezTo>
                <a:cubicBezTo>
                  <a:pt x="38432" y="2579875"/>
                  <a:pt x="42563" y="2563008"/>
                  <a:pt x="69668" y="2577793"/>
                </a:cubicBezTo>
                <a:cubicBezTo>
                  <a:pt x="93710" y="2590907"/>
                  <a:pt x="116551" y="2606145"/>
                  <a:pt x="139337" y="2621336"/>
                </a:cubicBezTo>
                <a:cubicBezTo>
                  <a:pt x="148046" y="2627142"/>
                  <a:pt x="156101" y="2634072"/>
                  <a:pt x="165463" y="2638753"/>
                </a:cubicBezTo>
                <a:cubicBezTo>
                  <a:pt x="185741" y="2648892"/>
                  <a:pt x="226005" y="2653941"/>
                  <a:pt x="243840" y="2656170"/>
                </a:cubicBezTo>
                <a:cubicBezTo>
                  <a:pt x="272788" y="2659789"/>
                  <a:pt x="301897" y="2661976"/>
                  <a:pt x="330926" y="2664879"/>
                </a:cubicBezTo>
                <a:cubicBezTo>
                  <a:pt x="403497" y="2661976"/>
                  <a:pt x="476276" y="2662373"/>
                  <a:pt x="548640" y="2656170"/>
                </a:cubicBezTo>
                <a:cubicBezTo>
                  <a:pt x="631471" y="2649070"/>
                  <a:pt x="611752" y="2644358"/>
                  <a:pt x="661851" y="2630044"/>
                </a:cubicBezTo>
                <a:cubicBezTo>
                  <a:pt x="673359" y="2626756"/>
                  <a:pt x="685074" y="2624239"/>
                  <a:pt x="696686" y="2621336"/>
                </a:cubicBezTo>
                <a:cubicBezTo>
                  <a:pt x="776976" y="2567808"/>
                  <a:pt x="653362" y="2645430"/>
                  <a:pt x="766354" y="2595210"/>
                </a:cubicBezTo>
                <a:cubicBezTo>
                  <a:pt x="779617" y="2589315"/>
                  <a:pt x="790038" y="2578376"/>
                  <a:pt x="801188" y="2569084"/>
                </a:cubicBezTo>
                <a:cubicBezTo>
                  <a:pt x="818664" y="2554521"/>
                  <a:pt x="831719" y="2535050"/>
                  <a:pt x="844731" y="2516833"/>
                </a:cubicBezTo>
                <a:cubicBezTo>
                  <a:pt x="850814" y="2508316"/>
                  <a:pt x="855610" y="2498880"/>
                  <a:pt x="862148" y="2490707"/>
                </a:cubicBezTo>
                <a:cubicBezTo>
                  <a:pt x="867277" y="2484296"/>
                  <a:pt x="873760" y="2479096"/>
                  <a:pt x="879566" y="2473290"/>
                </a:cubicBezTo>
                <a:cubicBezTo>
                  <a:pt x="896197" y="2423392"/>
                  <a:pt x="875659" y="2468487"/>
                  <a:pt x="923108" y="2421039"/>
                </a:cubicBezTo>
                <a:cubicBezTo>
                  <a:pt x="930509" y="2413638"/>
                  <a:pt x="934442" y="2403430"/>
                  <a:pt x="940526" y="2394913"/>
                </a:cubicBezTo>
                <a:cubicBezTo>
                  <a:pt x="948962" y="2383102"/>
                  <a:pt x="958215" y="2371890"/>
                  <a:pt x="966651" y="2360079"/>
                </a:cubicBezTo>
                <a:cubicBezTo>
                  <a:pt x="972734" y="2351562"/>
                  <a:pt x="977530" y="2342126"/>
                  <a:pt x="984068" y="2333953"/>
                </a:cubicBezTo>
                <a:cubicBezTo>
                  <a:pt x="1033705" y="2271908"/>
                  <a:pt x="965296" y="2370823"/>
                  <a:pt x="1018903" y="2290410"/>
                </a:cubicBezTo>
                <a:cubicBezTo>
                  <a:pt x="1021806" y="2278799"/>
                  <a:pt x="1023409" y="2266783"/>
                  <a:pt x="1027611" y="2255576"/>
                </a:cubicBezTo>
                <a:cubicBezTo>
                  <a:pt x="1032169" y="2243420"/>
                  <a:pt x="1041210" y="2233149"/>
                  <a:pt x="1045028" y="2220741"/>
                </a:cubicBezTo>
                <a:cubicBezTo>
                  <a:pt x="1052899" y="2195161"/>
                  <a:pt x="1057514" y="2168669"/>
                  <a:pt x="1062446" y="2142364"/>
                </a:cubicBezTo>
                <a:cubicBezTo>
                  <a:pt x="1066229" y="2122189"/>
                  <a:pt x="1064663" y="2100877"/>
                  <a:pt x="1071154" y="2081404"/>
                </a:cubicBezTo>
                <a:cubicBezTo>
                  <a:pt x="1076507" y="2065346"/>
                  <a:pt x="1088571" y="2052375"/>
                  <a:pt x="1097280" y="2037861"/>
                </a:cubicBezTo>
                <a:cubicBezTo>
                  <a:pt x="1105989" y="2003027"/>
                  <a:pt x="1116009" y="1968495"/>
                  <a:pt x="1123406" y="1933359"/>
                </a:cubicBezTo>
                <a:cubicBezTo>
                  <a:pt x="1131563" y="1894614"/>
                  <a:pt x="1136718" y="1820202"/>
                  <a:pt x="1140823" y="1785313"/>
                </a:cubicBezTo>
                <a:cubicBezTo>
                  <a:pt x="1143221" y="1764927"/>
                  <a:pt x="1146410" y="1744641"/>
                  <a:pt x="1149531" y="1724353"/>
                </a:cubicBezTo>
                <a:cubicBezTo>
                  <a:pt x="1152216" y="1706901"/>
                  <a:pt x="1154986" y="1689456"/>
                  <a:pt x="1158240" y="1672101"/>
                </a:cubicBezTo>
                <a:cubicBezTo>
                  <a:pt x="1163696" y="1643005"/>
                  <a:pt x="1171040" y="1614257"/>
                  <a:pt x="1175657" y="1585016"/>
                </a:cubicBezTo>
                <a:cubicBezTo>
                  <a:pt x="1197092" y="1449262"/>
                  <a:pt x="1168790" y="1561157"/>
                  <a:pt x="1201783" y="1445679"/>
                </a:cubicBezTo>
                <a:cubicBezTo>
                  <a:pt x="1221958" y="1284265"/>
                  <a:pt x="1197895" y="1484555"/>
                  <a:pt x="1219200" y="1271507"/>
                </a:cubicBezTo>
                <a:cubicBezTo>
                  <a:pt x="1236732" y="1096182"/>
                  <a:pt x="1218898" y="1282323"/>
                  <a:pt x="1236617" y="1158296"/>
                </a:cubicBezTo>
                <a:cubicBezTo>
                  <a:pt x="1240335" y="1132274"/>
                  <a:pt x="1242423" y="1106045"/>
                  <a:pt x="1245326" y="1079919"/>
                </a:cubicBezTo>
                <a:cubicBezTo>
                  <a:pt x="1242423" y="911553"/>
                  <a:pt x="1241718" y="743135"/>
                  <a:pt x="1236617" y="574821"/>
                </a:cubicBezTo>
                <a:cubicBezTo>
                  <a:pt x="1235908" y="551428"/>
                  <a:pt x="1233584" y="527858"/>
                  <a:pt x="1227908" y="505153"/>
                </a:cubicBezTo>
                <a:cubicBezTo>
                  <a:pt x="1224759" y="492559"/>
                  <a:pt x="1216297" y="481930"/>
                  <a:pt x="1210491" y="470319"/>
                </a:cubicBezTo>
                <a:cubicBezTo>
                  <a:pt x="1207588" y="444193"/>
                  <a:pt x="1205780" y="417922"/>
                  <a:pt x="1201783" y="391941"/>
                </a:cubicBezTo>
                <a:cubicBezTo>
                  <a:pt x="1198023" y="367504"/>
                  <a:pt x="1182436" y="325193"/>
                  <a:pt x="1175657" y="304856"/>
                </a:cubicBezTo>
                <a:cubicBezTo>
                  <a:pt x="1166159" y="276362"/>
                  <a:pt x="1163256" y="261359"/>
                  <a:pt x="1140823" y="235187"/>
                </a:cubicBezTo>
                <a:cubicBezTo>
                  <a:pt x="1134012" y="227240"/>
                  <a:pt x="1122738" y="224470"/>
                  <a:pt x="1114697" y="217770"/>
                </a:cubicBezTo>
                <a:cubicBezTo>
                  <a:pt x="1088340" y="195806"/>
                  <a:pt x="1074053" y="166244"/>
                  <a:pt x="1036320" y="156810"/>
                </a:cubicBezTo>
                <a:lnTo>
                  <a:pt x="1001486" y="148101"/>
                </a:lnTo>
                <a:cubicBezTo>
                  <a:pt x="986972" y="139393"/>
                  <a:pt x="973850" y="127760"/>
                  <a:pt x="957943" y="121976"/>
                </a:cubicBezTo>
                <a:cubicBezTo>
                  <a:pt x="941348" y="115942"/>
                  <a:pt x="922928" y="117097"/>
                  <a:pt x="905691" y="113267"/>
                </a:cubicBezTo>
                <a:cubicBezTo>
                  <a:pt x="896730" y="111276"/>
                  <a:pt x="888274" y="107462"/>
                  <a:pt x="879566" y="104559"/>
                </a:cubicBezTo>
                <a:cubicBezTo>
                  <a:pt x="873760" y="98753"/>
                  <a:pt x="866373" y="94182"/>
                  <a:pt x="862148" y="87141"/>
                </a:cubicBezTo>
                <a:cubicBezTo>
                  <a:pt x="857425" y="79270"/>
                  <a:pt x="859174" y="68184"/>
                  <a:pt x="853440" y="61016"/>
                </a:cubicBezTo>
                <a:cubicBezTo>
                  <a:pt x="846902" y="52843"/>
                  <a:pt x="835687" y="49879"/>
                  <a:pt x="827314" y="43599"/>
                </a:cubicBezTo>
                <a:cubicBezTo>
                  <a:pt x="824030" y="41136"/>
                  <a:pt x="821508" y="1508"/>
                  <a:pt x="809897" y="56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Clustered Graph Processing Method</a:t>
            </a:r>
            <a:endParaRPr lang="en-SG" dirty="0"/>
          </a:p>
        </p:txBody>
      </p:sp>
      <p:sp>
        <p:nvSpPr>
          <p:cNvPr id="4" name="Oval 3"/>
          <p:cNvSpPr/>
          <p:nvPr/>
        </p:nvSpPr>
        <p:spPr>
          <a:xfrm>
            <a:off x="1515291" y="2333898"/>
            <a:ext cx="383178" cy="278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/>
          <p:cNvSpPr/>
          <p:nvPr/>
        </p:nvSpPr>
        <p:spPr>
          <a:xfrm>
            <a:off x="2216331" y="1979636"/>
            <a:ext cx="383178" cy="278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/>
          <p:cNvSpPr/>
          <p:nvPr/>
        </p:nvSpPr>
        <p:spPr>
          <a:xfrm>
            <a:off x="1752600" y="3007588"/>
            <a:ext cx="383178" cy="278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/>
          <p:cNvSpPr/>
          <p:nvPr/>
        </p:nvSpPr>
        <p:spPr>
          <a:xfrm>
            <a:off x="2629987" y="2525487"/>
            <a:ext cx="383178" cy="278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/>
          <p:cNvSpPr/>
          <p:nvPr/>
        </p:nvSpPr>
        <p:spPr>
          <a:xfrm>
            <a:off x="2216331" y="4606836"/>
            <a:ext cx="383178" cy="278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/>
          <p:cNvSpPr/>
          <p:nvPr/>
        </p:nvSpPr>
        <p:spPr>
          <a:xfrm>
            <a:off x="1323702" y="3908925"/>
            <a:ext cx="383178" cy="278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2638696" y="3630251"/>
            <a:ext cx="383178" cy="278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2" name="Straight Arrow Connector 11"/>
          <p:cNvCxnSpPr>
            <a:stCxn id="5" idx="3"/>
            <a:endCxn id="4" idx="7"/>
          </p:cNvCxnSpPr>
          <p:nvPr/>
        </p:nvCxnSpPr>
        <p:spPr>
          <a:xfrm flipH="1">
            <a:off x="1842354" y="2217499"/>
            <a:ext cx="430092" cy="15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7" idx="0"/>
          </p:cNvCxnSpPr>
          <p:nvPr/>
        </p:nvCxnSpPr>
        <p:spPr>
          <a:xfrm>
            <a:off x="2407920" y="2258310"/>
            <a:ext cx="413656" cy="26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6" idx="0"/>
          </p:cNvCxnSpPr>
          <p:nvPr/>
        </p:nvCxnSpPr>
        <p:spPr>
          <a:xfrm>
            <a:off x="1706880" y="2612572"/>
            <a:ext cx="237309" cy="39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0" idx="0"/>
          </p:cNvCxnSpPr>
          <p:nvPr/>
        </p:nvCxnSpPr>
        <p:spPr>
          <a:xfrm>
            <a:off x="2821576" y="2804161"/>
            <a:ext cx="8709" cy="82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4"/>
            <a:endCxn id="10" idx="0"/>
          </p:cNvCxnSpPr>
          <p:nvPr/>
        </p:nvCxnSpPr>
        <p:spPr>
          <a:xfrm>
            <a:off x="1944189" y="3286262"/>
            <a:ext cx="886096" cy="34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</p:cNvCxnSpPr>
          <p:nvPr/>
        </p:nvCxnSpPr>
        <p:spPr>
          <a:xfrm flipH="1">
            <a:off x="2407920" y="2804161"/>
            <a:ext cx="413656" cy="177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4"/>
            <a:endCxn id="6" idx="0"/>
          </p:cNvCxnSpPr>
          <p:nvPr/>
        </p:nvCxnSpPr>
        <p:spPr>
          <a:xfrm flipH="1">
            <a:off x="1944189" y="2258310"/>
            <a:ext cx="463731" cy="74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4"/>
            <a:endCxn id="9" idx="0"/>
          </p:cNvCxnSpPr>
          <p:nvPr/>
        </p:nvCxnSpPr>
        <p:spPr>
          <a:xfrm flipH="1">
            <a:off x="1515291" y="3286262"/>
            <a:ext cx="428898" cy="62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4"/>
            <a:endCxn id="8" idx="0"/>
          </p:cNvCxnSpPr>
          <p:nvPr/>
        </p:nvCxnSpPr>
        <p:spPr>
          <a:xfrm>
            <a:off x="1944189" y="3286262"/>
            <a:ext cx="463731" cy="132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  <a:endCxn id="8" idx="0"/>
          </p:cNvCxnSpPr>
          <p:nvPr/>
        </p:nvCxnSpPr>
        <p:spPr>
          <a:xfrm flipH="1">
            <a:off x="2407920" y="3908925"/>
            <a:ext cx="422365" cy="69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2"/>
            <a:endCxn id="9" idx="4"/>
          </p:cNvCxnSpPr>
          <p:nvPr/>
        </p:nvCxnSpPr>
        <p:spPr>
          <a:xfrm flipH="1" flipV="1">
            <a:off x="1515291" y="4187599"/>
            <a:ext cx="701040" cy="55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4"/>
            <a:endCxn id="9" idx="0"/>
          </p:cNvCxnSpPr>
          <p:nvPr/>
        </p:nvCxnSpPr>
        <p:spPr>
          <a:xfrm flipH="1">
            <a:off x="1515291" y="2612572"/>
            <a:ext cx="191589" cy="129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ight Arrow 56"/>
          <p:cNvSpPr/>
          <p:nvPr/>
        </p:nvSpPr>
        <p:spPr>
          <a:xfrm>
            <a:off x="4083957" y="2896163"/>
            <a:ext cx="992777" cy="54008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TextBox 57"/>
          <p:cNvSpPr txBox="1"/>
          <p:nvPr/>
        </p:nvSpPr>
        <p:spPr>
          <a:xfrm>
            <a:off x="3952965" y="2448283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</a:t>
            </a:r>
            <a:endParaRPr lang="en-SG" dirty="0"/>
          </a:p>
        </p:txBody>
      </p:sp>
      <p:sp>
        <p:nvSpPr>
          <p:cNvPr id="59" name="Flowchart: Connector 58"/>
          <p:cNvSpPr/>
          <p:nvPr/>
        </p:nvSpPr>
        <p:spPr>
          <a:xfrm>
            <a:off x="6069874" y="2333898"/>
            <a:ext cx="1053737" cy="54585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Flowchart: Connector 59"/>
          <p:cNvSpPr/>
          <p:nvPr/>
        </p:nvSpPr>
        <p:spPr>
          <a:xfrm>
            <a:off x="7467600" y="3240542"/>
            <a:ext cx="1053737" cy="545851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/>
          <p:cNvSpPr/>
          <p:nvPr/>
        </p:nvSpPr>
        <p:spPr>
          <a:xfrm>
            <a:off x="6118016" y="3770654"/>
            <a:ext cx="383178" cy="27867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Straight Arrow Connector 61"/>
          <p:cNvCxnSpPr>
            <a:stCxn id="59" idx="3"/>
            <a:endCxn id="61" idx="0"/>
          </p:cNvCxnSpPr>
          <p:nvPr/>
        </p:nvCxnSpPr>
        <p:spPr>
          <a:xfrm>
            <a:off x="6224190" y="2799811"/>
            <a:ext cx="85415" cy="97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4"/>
            <a:endCxn id="61" idx="7"/>
          </p:cNvCxnSpPr>
          <p:nvPr/>
        </p:nvCxnSpPr>
        <p:spPr>
          <a:xfrm flipH="1">
            <a:off x="6445079" y="2879749"/>
            <a:ext cx="151664" cy="93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5"/>
            <a:endCxn id="60" idx="0"/>
          </p:cNvCxnSpPr>
          <p:nvPr/>
        </p:nvCxnSpPr>
        <p:spPr>
          <a:xfrm>
            <a:off x="6969295" y="2799811"/>
            <a:ext cx="1025174" cy="4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0" idx="3"/>
            <a:endCxn id="61" idx="6"/>
          </p:cNvCxnSpPr>
          <p:nvPr/>
        </p:nvCxnSpPr>
        <p:spPr>
          <a:xfrm flipH="1">
            <a:off x="6501194" y="3706455"/>
            <a:ext cx="1120722" cy="20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60" idx="1"/>
          </p:cNvCxnSpPr>
          <p:nvPr/>
        </p:nvCxnSpPr>
        <p:spPr>
          <a:xfrm>
            <a:off x="6807910" y="2847874"/>
            <a:ext cx="814006" cy="47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60" idx="2"/>
          </p:cNvCxnSpPr>
          <p:nvPr/>
        </p:nvCxnSpPr>
        <p:spPr>
          <a:xfrm>
            <a:off x="6755207" y="2879749"/>
            <a:ext cx="712393" cy="63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458686" y="1407778"/>
            <a:ext cx="1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Graph</a:t>
            </a:r>
            <a:endParaRPr lang="en-SG" dirty="0"/>
          </a:p>
        </p:txBody>
      </p:sp>
      <p:sp>
        <p:nvSpPr>
          <p:cNvPr id="91" name="TextBox 90"/>
          <p:cNvSpPr txBox="1"/>
          <p:nvPr/>
        </p:nvSpPr>
        <p:spPr>
          <a:xfrm>
            <a:off x="5975963" y="1622976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Graph</a:t>
            </a:r>
            <a:endParaRPr lang="en-SG" dirty="0"/>
          </a:p>
        </p:txBody>
      </p:sp>
      <p:sp>
        <p:nvSpPr>
          <p:cNvPr id="92" name="TextBox 91"/>
          <p:cNvSpPr txBox="1"/>
          <p:nvPr/>
        </p:nvSpPr>
        <p:spPr>
          <a:xfrm>
            <a:off x="3604150" y="4251625"/>
            <a:ext cx="361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Essentially I am processing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old graph with batching support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 identified by the new graph.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38200" y="5077382"/>
            <a:ext cx="25073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While(Not Converged){</a:t>
            </a:r>
          </a:p>
          <a:p>
            <a:r>
              <a:rPr lang="en-US" dirty="0" smtClean="0"/>
              <a:t>    For v in G{</a:t>
            </a:r>
          </a:p>
          <a:p>
            <a:r>
              <a:rPr lang="en-US" dirty="0"/>
              <a:t> </a:t>
            </a:r>
            <a:r>
              <a:rPr lang="en-US" dirty="0" smtClean="0"/>
              <a:t>       do </a:t>
            </a:r>
            <a:r>
              <a:rPr lang="en-US" b="1" dirty="0" err="1" smtClean="0"/>
              <a:t>v</a:t>
            </a:r>
            <a:r>
              <a:rPr lang="en-US" dirty="0" err="1" smtClean="0"/>
              <a:t>.</a:t>
            </a:r>
            <a:r>
              <a:rPr lang="en-US" b="1" dirty="0" err="1" smtClean="0"/>
              <a:t>pagerank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  Update </a:t>
            </a:r>
            <a:r>
              <a:rPr lang="en-US" dirty="0" err="1" smtClean="0"/>
              <a:t>pagerank</a:t>
            </a:r>
            <a:r>
              <a:rPr lang="en-US" dirty="0" smtClean="0"/>
              <a:t> of G.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94" name="TextBox 93"/>
          <p:cNvSpPr txBox="1"/>
          <p:nvPr/>
        </p:nvSpPr>
        <p:spPr>
          <a:xfrm>
            <a:off x="8521337" y="1777110"/>
            <a:ext cx="37156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While(Not Converged){</a:t>
            </a:r>
          </a:p>
          <a:p>
            <a:r>
              <a:rPr lang="en-US" dirty="0" smtClean="0"/>
              <a:t>    For </a:t>
            </a:r>
            <a:r>
              <a:rPr lang="en-US" dirty="0" smtClean="0">
                <a:solidFill>
                  <a:srgbClr val="FF0000"/>
                </a:solidFill>
              </a:rPr>
              <a:t>v’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G’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  do </a:t>
            </a:r>
            <a:r>
              <a:rPr lang="en-US" dirty="0" smtClean="0">
                <a:solidFill>
                  <a:srgbClr val="FF0000"/>
                </a:solidFill>
              </a:rPr>
              <a:t>v’.</a:t>
            </a:r>
            <a:r>
              <a:rPr lang="en-US" dirty="0" err="1" smtClean="0">
                <a:solidFill>
                  <a:srgbClr val="FF0000"/>
                </a:solidFill>
              </a:rPr>
              <a:t>pagerank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/>
              <a:t> </a:t>
            </a:r>
            <a:r>
              <a:rPr lang="en-US" dirty="0" smtClean="0"/>
              <a:t>   Update </a:t>
            </a:r>
            <a:r>
              <a:rPr lang="en-US" dirty="0" err="1" smtClean="0"/>
              <a:t>pagerank</a:t>
            </a:r>
            <a:r>
              <a:rPr lang="en-US" dirty="0" smtClean="0"/>
              <a:t> of </a:t>
            </a:r>
            <a:r>
              <a:rPr lang="en-US" b="1" dirty="0" smtClean="0"/>
              <a:t>G</a:t>
            </a:r>
            <a:r>
              <a:rPr lang="en-US" dirty="0" smtClean="0"/>
              <a:t>.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 smtClean="0">
                <a:solidFill>
                  <a:srgbClr val="FF0000"/>
                </a:solidFill>
              </a:rPr>
              <a:t>CL</a:t>
            </a:r>
            <a:r>
              <a:rPr lang="en-US" dirty="0" smtClean="0"/>
              <a:t> is the # of vertices in new vertex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v’.</a:t>
            </a:r>
            <a:r>
              <a:rPr lang="en-US" dirty="0" err="1" smtClean="0">
                <a:solidFill>
                  <a:srgbClr val="FF0000"/>
                </a:solidFill>
              </a:rPr>
              <a:t>pagerank</a:t>
            </a:r>
            <a:r>
              <a:rPr lang="en-US" dirty="0" smtClean="0">
                <a:solidFill>
                  <a:srgbClr val="FF0000"/>
                </a:solidFill>
              </a:rPr>
              <a:t>(){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Vertex</a:t>
            </a:r>
            <a:r>
              <a:rPr lang="en-US" dirty="0" smtClean="0"/>
              <a:t>* v[</a:t>
            </a:r>
            <a:r>
              <a:rPr lang="en-US" dirty="0" smtClean="0">
                <a:solidFill>
                  <a:srgbClr val="FF0000"/>
                </a:solidFill>
              </a:rPr>
              <a:t>CL</a:t>
            </a:r>
            <a:r>
              <a:rPr lang="en-US" dirty="0" smtClean="0"/>
              <a:t>];</a:t>
            </a:r>
          </a:p>
          <a:p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b="1" dirty="0" smtClean="0"/>
              <a:t>v</a:t>
            </a:r>
            <a:r>
              <a:rPr lang="en-US" dirty="0" smtClean="0"/>
              <a:t> in v[</a:t>
            </a:r>
            <a:r>
              <a:rPr lang="en-US" dirty="0" smtClean="0">
                <a:solidFill>
                  <a:srgbClr val="FF0000"/>
                </a:solidFill>
              </a:rPr>
              <a:t>CL</a:t>
            </a:r>
            <a:r>
              <a:rPr lang="en-US" dirty="0" smtClean="0"/>
              <a:t>]{</a:t>
            </a:r>
          </a:p>
          <a:p>
            <a:r>
              <a:rPr lang="en-US" dirty="0"/>
              <a:t> </a:t>
            </a:r>
            <a:r>
              <a:rPr lang="en-US" dirty="0" smtClean="0"/>
              <a:t>       do </a:t>
            </a:r>
            <a:r>
              <a:rPr lang="en-US" b="1" dirty="0" err="1" smtClean="0"/>
              <a:t>v.pagerank</a:t>
            </a:r>
            <a:r>
              <a:rPr lang="en-US" b="1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556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&amp; Aim of the Clustering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function call of the page rank computing function.</a:t>
            </a:r>
          </a:p>
          <a:p>
            <a:r>
              <a:rPr lang="en-US" dirty="0" smtClean="0"/>
              <a:t>Potential data reuse within the clustered </a:t>
            </a:r>
            <a:r>
              <a:rPr lang="en-US" dirty="0" err="1" smtClean="0"/>
              <a:t>pagerank</a:t>
            </a:r>
            <a:r>
              <a:rPr lang="en-US" dirty="0" smtClean="0"/>
              <a:t> computing function.</a:t>
            </a:r>
          </a:p>
          <a:p>
            <a:r>
              <a:rPr lang="en-US" dirty="0" smtClean="0"/>
              <a:t>With compilation support, the clustering can be done transparently to the users. (Basically user provides vertex based user define function such as for </a:t>
            </a:r>
            <a:r>
              <a:rPr lang="en-US" dirty="0" err="1" smtClean="0"/>
              <a:t>pagerank_func</a:t>
            </a:r>
            <a:r>
              <a:rPr lang="en-US" dirty="0" smtClean="0"/>
              <a:t>(), the compiler produces efficient code based on clustering automatically.)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6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code of the </a:t>
            </a:r>
            <a:r>
              <a:rPr lang="en-US" dirty="0" err="1" smtClean="0"/>
              <a:t>pagerank</a:t>
            </a:r>
            <a:r>
              <a:rPr lang="en-US" dirty="0" smtClean="0"/>
              <a:t> calculation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24" t="31751" r="26010" b="33005"/>
          <a:stretch/>
        </p:blipFill>
        <p:spPr>
          <a:xfrm>
            <a:off x="838200" y="2318761"/>
            <a:ext cx="9430327" cy="3625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53363" y="2687782"/>
            <a:ext cx="41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 Traverse all the vertices in the graph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0418" y="3297382"/>
            <a:ext cx="616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 Accumulate all the neighbors associated with incoming edges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5591" y="4974811"/>
            <a:ext cx="8855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 Keep the ranking result calculated in current iteration. The ranking information will be updated when all the vertices complete the page rank calculation.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4552" y="4054531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pagerank_func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SG" dirty="0">
              <a:solidFill>
                <a:srgbClr val="FF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43778" y="2985248"/>
            <a:ext cx="8105658" cy="233978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29694" y="3297382"/>
            <a:ext cx="614082" cy="75714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29694" y="4511282"/>
            <a:ext cx="614082" cy="5894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8200" y="6191238"/>
            <a:ext cx="1006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code in the yellow rectangle is put into a single function. It does the page rank calculation of a vertex.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466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054" y="0"/>
            <a:ext cx="10515600" cy="1325563"/>
          </a:xfrm>
        </p:spPr>
        <p:txBody>
          <a:bodyPr/>
          <a:lstStyle/>
          <a:p>
            <a:r>
              <a:rPr lang="en-US" dirty="0" smtClean="0"/>
              <a:t>Code of the clustered </a:t>
            </a:r>
            <a:r>
              <a:rPr lang="en-US" dirty="0" err="1" smtClean="0"/>
              <a:t>pagerank</a:t>
            </a:r>
            <a:r>
              <a:rPr lang="en-US" dirty="0" smtClean="0"/>
              <a:t> calculation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424" t="19526" r="20556" b="23459"/>
          <a:stretch/>
        </p:blipFill>
        <p:spPr>
          <a:xfrm>
            <a:off x="517236" y="1001873"/>
            <a:ext cx="10427855" cy="58650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6471" y="1560946"/>
            <a:ext cx="5338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// The vertices in vertices[] are already reordered based on the clustering strategy. This shows the simple combination of the </a:t>
            </a:r>
            <a:r>
              <a:rPr lang="en-US" dirty="0" err="1" smtClean="0">
                <a:solidFill>
                  <a:srgbClr val="FF0000"/>
                </a:solidFill>
              </a:rPr>
              <a:t>pagerank</a:t>
            </a:r>
            <a:r>
              <a:rPr lang="en-US" dirty="0" smtClean="0">
                <a:solidFill>
                  <a:srgbClr val="FF0000"/>
                </a:solidFill>
              </a:rPr>
              <a:t> calculation of vertices in a cluster. </a:t>
            </a:r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42909" y="3186557"/>
            <a:ext cx="110836" cy="1718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03636" y="3925454"/>
            <a:ext cx="1339273" cy="979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06471" y="4904631"/>
            <a:ext cx="5197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When Vertex A and Vertex B  share some </a:t>
            </a:r>
            <a:r>
              <a:rPr lang="en-US" dirty="0" err="1" smtClean="0">
                <a:solidFill>
                  <a:srgbClr val="FF0000"/>
                </a:solidFill>
              </a:rPr>
              <a:t>in_vertices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in_vertices</a:t>
            </a:r>
            <a:r>
              <a:rPr lang="en-US" dirty="0" smtClean="0">
                <a:solidFill>
                  <a:srgbClr val="FF0000"/>
                </a:solidFill>
              </a:rPr>
              <a:t> loading of Vertex B may suffer less cache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because they are just used by Vertex A.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658471" y="2447365"/>
            <a:ext cx="8610055" cy="36576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636764" y="4063496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pagerank_func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SG" dirty="0">
              <a:solidFill>
                <a:srgbClr val="FFFF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81906" y="3306347"/>
            <a:ext cx="614082" cy="75714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81906" y="4520247"/>
            <a:ext cx="614082" cy="5894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2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359550" y="2068719"/>
            <a:ext cx="797858" cy="591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ounded Rectangle 11"/>
          <p:cNvSpPr/>
          <p:nvPr/>
        </p:nvSpPr>
        <p:spPr>
          <a:xfrm>
            <a:off x="2244814" y="2068719"/>
            <a:ext cx="797858" cy="591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ounded Rectangle 9"/>
          <p:cNvSpPr/>
          <p:nvPr/>
        </p:nvSpPr>
        <p:spPr>
          <a:xfrm>
            <a:off x="474286" y="2068719"/>
            <a:ext cx="797858" cy="591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Strategy</a:t>
            </a:r>
            <a:endParaRPr lang="en-SG" dirty="0"/>
          </a:p>
        </p:txBody>
      </p:sp>
      <p:sp>
        <p:nvSpPr>
          <p:cNvPr id="4" name="Oval 3"/>
          <p:cNvSpPr/>
          <p:nvPr/>
        </p:nvSpPr>
        <p:spPr>
          <a:xfrm>
            <a:off x="568415" y="2227841"/>
            <a:ext cx="246529" cy="206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5" name="Oval 4"/>
          <p:cNvSpPr/>
          <p:nvPr/>
        </p:nvSpPr>
        <p:spPr>
          <a:xfrm>
            <a:off x="902350" y="2227841"/>
            <a:ext cx="246529" cy="20618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6" name="Oval 5"/>
          <p:cNvSpPr/>
          <p:nvPr/>
        </p:nvSpPr>
        <p:spPr>
          <a:xfrm>
            <a:off x="1406614" y="2227841"/>
            <a:ext cx="246529" cy="20618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7" name="Oval 6"/>
          <p:cNvSpPr/>
          <p:nvPr/>
        </p:nvSpPr>
        <p:spPr>
          <a:xfrm>
            <a:off x="2280673" y="2227841"/>
            <a:ext cx="246529" cy="20618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SG" dirty="0"/>
          </a:p>
        </p:txBody>
      </p:sp>
      <p:sp>
        <p:nvSpPr>
          <p:cNvPr id="8" name="Oval 7"/>
          <p:cNvSpPr/>
          <p:nvPr/>
        </p:nvSpPr>
        <p:spPr>
          <a:xfrm>
            <a:off x="2643743" y="2227841"/>
            <a:ext cx="246529" cy="206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1740549" y="2227841"/>
            <a:ext cx="246529" cy="20618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4662014" y="2291057"/>
            <a:ext cx="456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 based </a:t>
            </a:r>
            <a:r>
              <a:rPr lang="en-US" b="1" dirty="0"/>
              <a:t>c</a:t>
            </a:r>
            <a:r>
              <a:rPr lang="en-US" b="1" dirty="0" smtClean="0"/>
              <a:t>lustering</a:t>
            </a:r>
            <a:r>
              <a:rPr lang="en-US" dirty="0" smtClean="0"/>
              <a:t>: Cluster based on vertex ID</a:t>
            </a:r>
            <a:endParaRPr lang="en-SG" dirty="0"/>
          </a:p>
        </p:txBody>
      </p:sp>
      <p:sp>
        <p:nvSpPr>
          <p:cNvPr id="18" name="Rounded Rectangle 17"/>
          <p:cNvSpPr/>
          <p:nvPr/>
        </p:nvSpPr>
        <p:spPr>
          <a:xfrm>
            <a:off x="1358152" y="5461212"/>
            <a:ext cx="797858" cy="591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ounded Rectangle 18"/>
          <p:cNvSpPr/>
          <p:nvPr/>
        </p:nvSpPr>
        <p:spPr>
          <a:xfrm>
            <a:off x="2243416" y="5461212"/>
            <a:ext cx="797858" cy="591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ounded Rectangle 19"/>
          <p:cNvSpPr/>
          <p:nvPr/>
        </p:nvSpPr>
        <p:spPr>
          <a:xfrm>
            <a:off x="472888" y="5461212"/>
            <a:ext cx="797858" cy="591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/>
          <p:cNvSpPr/>
          <p:nvPr/>
        </p:nvSpPr>
        <p:spPr>
          <a:xfrm>
            <a:off x="567017" y="5620334"/>
            <a:ext cx="246529" cy="20618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22" name="Oval 21"/>
          <p:cNvSpPr/>
          <p:nvPr/>
        </p:nvSpPr>
        <p:spPr>
          <a:xfrm>
            <a:off x="900952" y="5620334"/>
            <a:ext cx="246529" cy="20618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23" name="Oval 22"/>
          <p:cNvSpPr/>
          <p:nvPr/>
        </p:nvSpPr>
        <p:spPr>
          <a:xfrm>
            <a:off x="1405216" y="5620334"/>
            <a:ext cx="246529" cy="20618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24" name="Oval 23"/>
          <p:cNvSpPr/>
          <p:nvPr/>
        </p:nvSpPr>
        <p:spPr>
          <a:xfrm>
            <a:off x="2279275" y="5620334"/>
            <a:ext cx="246529" cy="206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2642345" y="5620334"/>
            <a:ext cx="246529" cy="206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SG" dirty="0"/>
          </a:p>
        </p:txBody>
      </p:sp>
      <p:sp>
        <p:nvSpPr>
          <p:cNvPr id="26" name="Oval 25"/>
          <p:cNvSpPr/>
          <p:nvPr/>
        </p:nvSpPr>
        <p:spPr>
          <a:xfrm>
            <a:off x="1739151" y="5620334"/>
            <a:ext cx="246529" cy="20618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31" name="TextBox 30"/>
          <p:cNvSpPr txBox="1"/>
          <p:nvPr/>
        </p:nvSpPr>
        <p:spPr>
          <a:xfrm>
            <a:off x="4662014" y="3277110"/>
            <a:ext cx="71716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Similarity based clustering without data reorganization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Reorder the vertex based on its in degree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Define similarity by comparing the input vertices. (when </a:t>
            </a:r>
          </a:p>
          <a:p>
            <a:r>
              <a:rPr lang="en-US" dirty="0" smtClean="0"/>
              <a:t>two vertices share the same input vertices, they are considered similar.)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Cluster the vertices based on the similarity. (The vertices with higher </a:t>
            </a:r>
          </a:p>
          <a:p>
            <a:r>
              <a:rPr lang="en-US" dirty="0" smtClean="0"/>
              <a:t>input degree have higher priority to choose vertices to construct a cluster.)</a:t>
            </a:r>
            <a:endParaRPr lang="en-SG" dirty="0"/>
          </a:p>
        </p:txBody>
      </p:sp>
      <p:sp>
        <p:nvSpPr>
          <p:cNvPr id="32" name="TextBox 31"/>
          <p:cNvSpPr txBox="1"/>
          <p:nvPr/>
        </p:nvSpPr>
        <p:spPr>
          <a:xfrm>
            <a:off x="456356" y="2761979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SG" dirty="0"/>
          </a:p>
        </p:txBody>
      </p:sp>
      <p:sp>
        <p:nvSpPr>
          <p:cNvPr id="33" name="TextBox 32"/>
          <p:cNvSpPr txBox="1"/>
          <p:nvPr/>
        </p:nvSpPr>
        <p:spPr>
          <a:xfrm>
            <a:off x="456356" y="6066639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SG" dirty="0"/>
          </a:p>
        </p:txBody>
      </p:sp>
      <p:sp>
        <p:nvSpPr>
          <p:cNvPr id="34" name="TextBox 33"/>
          <p:cNvSpPr txBox="1"/>
          <p:nvPr/>
        </p:nvSpPr>
        <p:spPr>
          <a:xfrm>
            <a:off x="937178" y="1587061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</a:t>
            </a:r>
            <a:endParaRPr lang="en-SG" dirty="0"/>
          </a:p>
        </p:txBody>
      </p:sp>
      <p:cxnSp>
        <p:nvCxnSpPr>
          <p:cNvPr id="36" name="Straight Arrow Connector 35"/>
          <p:cNvCxnSpPr>
            <a:stCxn id="5" idx="0"/>
            <a:endCxn id="34" idx="2"/>
          </p:cNvCxnSpPr>
          <p:nvPr/>
        </p:nvCxnSpPr>
        <p:spPr>
          <a:xfrm flipV="1">
            <a:off x="1025615" y="1956393"/>
            <a:ext cx="295547" cy="27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40802" y="2705369"/>
            <a:ext cx="245498" cy="191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62014" y="5261763"/>
            <a:ext cx="5278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Similarity based clustering with data reorganization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It is similar to strategy 2, the only difference is that </a:t>
            </a:r>
          </a:p>
          <a:p>
            <a:r>
              <a:rPr lang="en-US" dirty="0" smtClean="0"/>
              <a:t>vertices are reorganized based on the clustered order.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365309" y="3899841"/>
            <a:ext cx="797858" cy="591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ounded Rectangle 29"/>
          <p:cNvSpPr/>
          <p:nvPr/>
        </p:nvSpPr>
        <p:spPr>
          <a:xfrm>
            <a:off x="2250573" y="3899841"/>
            <a:ext cx="797858" cy="591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34"/>
          <p:cNvSpPr/>
          <p:nvPr/>
        </p:nvSpPr>
        <p:spPr>
          <a:xfrm>
            <a:off x="480045" y="3899841"/>
            <a:ext cx="797858" cy="5916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Oval 36"/>
          <p:cNvSpPr/>
          <p:nvPr/>
        </p:nvSpPr>
        <p:spPr>
          <a:xfrm>
            <a:off x="574174" y="4058963"/>
            <a:ext cx="246529" cy="2061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39" name="Oval 38"/>
          <p:cNvSpPr/>
          <p:nvPr/>
        </p:nvSpPr>
        <p:spPr>
          <a:xfrm>
            <a:off x="908109" y="4058963"/>
            <a:ext cx="246529" cy="2061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40" name="Oval 39"/>
          <p:cNvSpPr/>
          <p:nvPr/>
        </p:nvSpPr>
        <p:spPr>
          <a:xfrm>
            <a:off x="1412373" y="4058963"/>
            <a:ext cx="246529" cy="2061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sp>
        <p:nvSpPr>
          <p:cNvPr id="41" name="Oval 40"/>
          <p:cNvSpPr/>
          <p:nvPr/>
        </p:nvSpPr>
        <p:spPr>
          <a:xfrm>
            <a:off x="2286432" y="4058963"/>
            <a:ext cx="246529" cy="2061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42" name="Oval 41"/>
          <p:cNvSpPr/>
          <p:nvPr/>
        </p:nvSpPr>
        <p:spPr>
          <a:xfrm>
            <a:off x="2649502" y="4058963"/>
            <a:ext cx="246529" cy="2061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SG" dirty="0"/>
          </a:p>
        </p:txBody>
      </p:sp>
      <p:sp>
        <p:nvSpPr>
          <p:cNvPr id="43" name="Oval 42"/>
          <p:cNvSpPr/>
          <p:nvPr/>
        </p:nvSpPr>
        <p:spPr>
          <a:xfrm>
            <a:off x="1746308" y="4058963"/>
            <a:ext cx="246529" cy="20618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44" name="TextBox 43"/>
          <p:cNvSpPr txBox="1"/>
          <p:nvPr/>
        </p:nvSpPr>
        <p:spPr>
          <a:xfrm>
            <a:off x="463513" y="4505268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SG" dirty="0"/>
          </a:p>
        </p:txBody>
      </p:sp>
      <p:sp>
        <p:nvSpPr>
          <p:cNvPr id="51" name="Oval 50"/>
          <p:cNvSpPr/>
          <p:nvPr/>
        </p:nvSpPr>
        <p:spPr>
          <a:xfrm>
            <a:off x="622545" y="3476889"/>
            <a:ext cx="246529" cy="206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SG" dirty="0"/>
          </a:p>
        </p:txBody>
      </p:sp>
      <p:sp>
        <p:nvSpPr>
          <p:cNvPr id="52" name="Oval 51"/>
          <p:cNvSpPr/>
          <p:nvPr/>
        </p:nvSpPr>
        <p:spPr>
          <a:xfrm>
            <a:off x="956480" y="3476889"/>
            <a:ext cx="246529" cy="20618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SG" dirty="0"/>
          </a:p>
        </p:txBody>
      </p:sp>
      <p:sp>
        <p:nvSpPr>
          <p:cNvPr id="53" name="Oval 52"/>
          <p:cNvSpPr/>
          <p:nvPr/>
        </p:nvSpPr>
        <p:spPr>
          <a:xfrm>
            <a:off x="1460744" y="3476889"/>
            <a:ext cx="246529" cy="206189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SG" dirty="0"/>
          </a:p>
        </p:txBody>
      </p:sp>
      <p:sp>
        <p:nvSpPr>
          <p:cNvPr id="54" name="Oval 53"/>
          <p:cNvSpPr/>
          <p:nvPr/>
        </p:nvSpPr>
        <p:spPr>
          <a:xfrm>
            <a:off x="2334803" y="3476889"/>
            <a:ext cx="246529" cy="20618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SG" dirty="0"/>
          </a:p>
        </p:txBody>
      </p:sp>
      <p:sp>
        <p:nvSpPr>
          <p:cNvPr id="55" name="Oval 54"/>
          <p:cNvSpPr/>
          <p:nvPr/>
        </p:nvSpPr>
        <p:spPr>
          <a:xfrm>
            <a:off x="2697873" y="3476889"/>
            <a:ext cx="246529" cy="2061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SG" dirty="0"/>
          </a:p>
        </p:txBody>
      </p:sp>
      <p:sp>
        <p:nvSpPr>
          <p:cNvPr id="56" name="Oval 55"/>
          <p:cNvSpPr/>
          <p:nvPr/>
        </p:nvSpPr>
        <p:spPr>
          <a:xfrm>
            <a:off x="1794679" y="3476889"/>
            <a:ext cx="246529" cy="20618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1791568" y="4727020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pointer</a:t>
            </a:r>
            <a:endParaRPr lang="en-SG" dirty="0"/>
          </a:p>
        </p:txBody>
      </p:sp>
      <p:cxnSp>
        <p:nvCxnSpPr>
          <p:cNvPr id="14" name="Straight Arrow Connector 13"/>
          <p:cNvCxnSpPr>
            <a:stCxn id="39" idx="4"/>
          </p:cNvCxnSpPr>
          <p:nvPr/>
        </p:nvCxnSpPr>
        <p:spPr>
          <a:xfrm>
            <a:off x="1031374" y="4265152"/>
            <a:ext cx="838198" cy="60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3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with Different CL_SIZE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05052" y="4756457"/>
            <a:ext cx="8419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Reducing the function call has negligible influence on the performance of page rank.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It seems that the clustering even causes slight degradation of the page rank. 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graphs also affect the comparison.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4502" y="3905012"/>
            <a:ext cx="294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Based on Vertex ID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6033247" y="1683628"/>
            <a:ext cx="56287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generated using </a:t>
            </a:r>
            <a:r>
              <a:rPr lang="en-US" dirty="0" err="1" smtClean="0"/>
              <a:t>PaRMAT</a:t>
            </a:r>
            <a:endParaRPr lang="en-US" dirty="0" smtClean="0"/>
          </a:p>
          <a:p>
            <a:r>
              <a:rPr lang="en-US" dirty="0" smtClean="0"/>
              <a:t>RMAT1: 100000 vertices and 500000 edges</a:t>
            </a:r>
          </a:p>
          <a:p>
            <a:r>
              <a:rPr lang="en-US" dirty="0" smtClean="0"/>
              <a:t>RMAT2: 100000 vertices and 1000000 edges</a:t>
            </a:r>
          </a:p>
          <a:p>
            <a:r>
              <a:rPr lang="en-US" dirty="0" smtClean="0"/>
              <a:t>RMAT3: 100000 vertices and 2000000 edges</a:t>
            </a:r>
          </a:p>
          <a:p>
            <a:r>
              <a:rPr lang="en-US" dirty="0" err="1" smtClean="0"/>
              <a:t>Pagerank</a:t>
            </a:r>
            <a:r>
              <a:rPr lang="en-US" dirty="0" smtClean="0"/>
              <a:t> runs 100 iterations, each configuration runs five </a:t>
            </a:r>
          </a:p>
          <a:p>
            <a:r>
              <a:rPr lang="en-US" dirty="0" smtClean="0"/>
              <a:t>times and the average runtime is used.</a:t>
            </a:r>
            <a:endParaRPr lang="en-SG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77166"/>
              </p:ext>
            </p:extLst>
          </p:nvPr>
        </p:nvGraphicFramePr>
        <p:xfrm>
          <a:off x="439271" y="1501256"/>
          <a:ext cx="4996704" cy="2403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1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42" y="123077"/>
            <a:ext cx="10515600" cy="1325563"/>
          </a:xfrm>
        </p:spPr>
        <p:txBody>
          <a:bodyPr/>
          <a:lstStyle/>
          <a:p>
            <a:r>
              <a:rPr lang="en-US" dirty="0"/>
              <a:t>Runtime with Different CL_SIZE</a:t>
            </a:r>
            <a:endParaRPr lang="en-SG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181689"/>
              </p:ext>
            </p:extLst>
          </p:nvPr>
        </p:nvGraphicFramePr>
        <p:xfrm>
          <a:off x="348740" y="1743050"/>
          <a:ext cx="4348056" cy="2388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8740" y="4256809"/>
            <a:ext cx="449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 Based on Incoming Vertex Similarity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443043" y="4824289"/>
            <a:ext cx="4616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Similarity based clustering doesn’t help </a:t>
            </a:r>
          </a:p>
          <a:p>
            <a:r>
              <a:rPr lang="en-US" dirty="0" smtClean="0"/>
              <a:t>much with performance improvement. In fact, </a:t>
            </a:r>
          </a:p>
          <a:p>
            <a:r>
              <a:rPr lang="en-US" dirty="0" smtClean="0"/>
              <a:t>it even causes more performance degradation.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548464" y="4824288"/>
            <a:ext cx="63220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Similarity based clustering doesn’t help with the performance </a:t>
            </a:r>
          </a:p>
          <a:p>
            <a:r>
              <a:rPr lang="en-US" dirty="0" smtClean="0"/>
              <a:t>improvement as well when the data layout remains unchanged. </a:t>
            </a:r>
          </a:p>
          <a:p>
            <a:r>
              <a:rPr lang="en-US" dirty="0" smtClean="0"/>
              <a:t>Without data replacement,  ID based clustering shows </a:t>
            </a:r>
          </a:p>
          <a:p>
            <a:r>
              <a:rPr lang="en-US" dirty="0" smtClean="0"/>
              <a:t>better performance because of the memory access locality.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When the graph layout is updated according to the clustering, </a:t>
            </a:r>
          </a:p>
          <a:p>
            <a:r>
              <a:rPr lang="en-US" dirty="0" smtClean="0"/>
              <a:t>the page rank performance is improved.</a:t>
            </a:r>
            <a:endParaRPr lang="en-SG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024203"/>
              </p:ext>
            </p:extLst>
          </p:nvPr>
        </p:nvGraphicFramePr>
        <p:xfrm>
          <a:off x="6163431" y="1006005"/>
          <a:ext cx="4598504" cy="3818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753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641</Words>
  <Application>Microsoft Office PowerPoint</Application>
  <PresentationFormat>Widescreen</PresentationFormat>
  <Paragraphs>117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Pagerank with a Clustered Graph Processing Method</vt:lpstr>
      <vt:lpstr>Clustered Graph Processing Method</vt:lpstr>
      <vt:lpstr>Motivation &amp; Aim of the Clustering</vt:lpstr>
      <vt:lpstr>Original code of the pagerank calculation</vt:lpstr>
      <vt:lpstr>Code of the clustered pagerank calculation</vt:lpstr>
      <vt:lpstr>Clustering Strategy</vt:lpstr>
      <vt:lpstr>Runtime with Different CL_SIZE</vt:lpstr>
      <vt:lpstr>Runtime with Different CL_SIZE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with a Clustered Graph Processing Method</dc:title>
  <dc:creator>Cheng Liu</dc:creator>
  <cp:lastModifiedBy>Cheng Liu</cp:lastModifiedBy>
  <cp:revision>344</cp:revision>
  <dcterms:created xsi:type="dcterms:W3CDTF">2017-02-08T13:26:43Z</dcterms:created>
  <dcterms:modified xsi:type="dcterms:W3CDTF">2017-02-22T06:17:20Z</dcterms:modified>
</cp:coreProperties>
</file>