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6"/>
  </p:normalViewPr>
  <p:slideViewPr>
    <p:cSldViewPr snapToGrid="0">
      <p:cViewPr varScale="1">
        <p:scale>
          <a:sx n="93" d="100"/>
          <a:sy n="93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F070-38AF-C6F6-03F3-C19F387F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D098B-CEB4-28CB-A2B2-9B8E368A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26CF-5917-E7A2-D52C-6C2B1B4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726F-FC44-F334-ABDE-54E17465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B4FE-BA81-0915-5762-A425864E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DC3B-ED01-2EEA-E61D-1F45D39E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5D433-7070-8C7C-7FCA-372A0AC4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4EA5-D8C6-6EEE-2A69-1D90A38E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86A0-B63B-7C91-9994-B6FC7F2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CFDF-B300-385A-EDBE-BA2CD90F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81729-8415-88AE-E264-841A635C8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65590-33F0-70F7-466A-5FC8BC5B7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3C1E-B4A7-A288-9D31-17CEEC60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8E52-C845-DECC-ACE9-B039721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FB7E-ACFF-5753-F736-A03DC3A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46-5FE1-2A0C-34BB-70291931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AEE6-9F8D-E135-B729-265F272B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6341-D0F8-B99A-CB82-31DCA52B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EDA2-A249-2128-787A-BD0A32A4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D4D2-76B2-E293-3C9E-B0C28738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B7C2-42F2-027B-C767-B992CC9C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BA5AA-57CA-9118-135C-96757FBE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5226-6562-C12B-740B-4A124769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1853-DA70-748C-FF4D-CF63A08C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22F2-9230-BE60-825B-EAA21E43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F7B8-6EDB-81E1-F70B-D057E3A4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6829-72B1-8871-F128-835F318F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ACC0-E4AE-3F02-128C-E936A3E2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FDAA-BC6C-9210-E3AB-CF56760A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6E72-B8CF-7AF7-DEB8-D32B2B4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AF9C-8CC5-59B7-A2B6-B1FF0E59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0E4D-0878-59A5-DAB8-C4D514F4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223F-DBD1-BADC-DE2D-00B2CDAB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D74-1E83-B52D-3F06-DEC213BB9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F5FEF-BBAB-1E6F-0049-DBB76F968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235B5-6A90-2444-410C-23F95008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0A49E-328E-7655-7538-26A8ABD7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C6FDB-A044-9839-BBEE-269F9C32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DBC8C-BCED-EC6C-A30A-640F71FA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5278-AF9D-22E3-F349-3C24A8F9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84D8E-74A2-5F1C-BDE7-74A9769B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1D53F-DC96-C843-B8A6-0F65112F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F0EA1-7D5B-C85A-9B7E-643DBE88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0ED86-2B94-3B58-A600-461131C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5773-EE9E-CA0D-E407-F1C2041C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5DF8-D0DF-48A8-6534-D7564D16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C1D8-722E-8B84-ACEC-73678386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BCAA-5B40-4AC7-D05D-CF4801AD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A90F-5D6E-2254-0625-445A2AFE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6B992-61F8-2CD6-D213-529B7A48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0501-A816-08B2-4EC5-5AF1E85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A875-619D-F418-746F-33ACC2D0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B5DF-6B6E-51DB-5067-18428966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6BF3D-3F62-8B6A-88D7-253727D7E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0996-7C88-6EF0-4192-02099A86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5A62-94DA-75A3-5171-7406682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D13A-7692-264F-4D66-0DA94125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EA52-9214-E19F-FAFB-995DA3E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FF219-C827-CB09-09D2-24E1F66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4D41-9F6E-06A9-8F62-ECA3E043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DD51-309E-BB21-317C-28EABB84A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7E897-486C-E544-A1ED-C7E0CD2C25D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1CF7-17EB-C97E-ED1A-42B02731F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9D7C-2AF7-0901-3918-CAB035B3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5D99E-172D-C347-B2E5-B31CD8CD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E2F34D-BBF3-D9A2-35AA-F8B91A134F2F}"/>
              </a:ext>
            </a:extLst>
          </p:cNvPr>
          <p:cNvSpPr txBox="1"/>
          <p:nvPr/>
        </p:nvSpPr>
        <p:spPr>
          <a:xfrm>
            <a:off x="306029" y="349405"/>
            <a:ext cx="60984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Steps for Active Learning in Regression: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Initial Training: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Start with a small, labeled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Train your initial regression model on this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Select Unlabeled Data: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Choose a pool of unlabeled data that the model can query.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Query Strategy: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Use a query strategy to select the most informative data points from the pool. Common strategies for regression include: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Uncertainty Sampling:</a:t>
            </a:r>
            <a:r>
              <a:rPr lang="en-US" b="0" i="0" dirty="0">
                <a:effectLst/>
                <a:latin typeface="ui-sans-serif"/>
              </a:rPr>
              <a:t> Select data points where the model's prediction has the highest uncertainty (e.g., highest variance).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Expected Model Change:</a:t>
            </a:r>
            <a:r>
              <a:rPr lang="en-US" b="0" i="0" dirty="0">
                <a:effectLst/>
                <a:latin typeface="ui-sans-serif"/>
              </a:rPr>
              <a:t> Choose points that are expected to cause the greatest change in the model parameters.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Query-by-Committee:</a:t>
            </a:r>
            <a:r>
              <a:rPr lang="en-US" b="0" i="0" dirty="0">
                <a:effectLst/>
                <a:latin typeface="ui-sans-serif"/>
              </a:rPr>
              <a:t> Use multiple models to select points where their predictions vary the most.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Variance Reduction:</a:t>
            </a:r>
            <a:r>
              <a:rPr lang="en-US" b="0" i="0" dirty="0">
                <a:effectLst/>
                <a:latin typeface="ui-sans-serif"/>
              </a:rPr>
              <a:t> Select points that are expected to reduce the overall output variance of the model.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40BF9-5C5C-DF42-D931-CB4B7617553D}"/>
              </a:ext>
            </a:extLst>
          </p:cNvPr>
          <p:cNvSpPr txBox="1"/>
          <p:nvPr/>
        </p:nvSpPr>
        <p:spPr>
          <a:xfrm>
            <a:off x="6093542" y="0"/>
            <a:ext cx="60984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l">
              <a:buFont typeface="+mj-lt"/>
              <a:buAutoNum type="arabicPeriod"/>
            </a:pPr>
            <a:endParaRPr lang="en-US" b="0" i="0" dirty="0"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Labeling: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Have the selected data points labeled by an oracle (e.g., a human annotator or a more accurate model).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Model Update: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Add the newly labeled data to the training 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Retrain the model on the updated training 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Iteration: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ui-sans-serif"/>
              </a:rPr>
              <a:t>Repeat steps 2-5 until a stopping criterion is met (e.g., a desired accuracy is achieved, a maximum number of iterations is reached, or labeling budget is exhausted).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and white math&#10;&#10;Description automatically generated">
            <a:extLst>
              <a:ext uri="{FF2B5EF4-FFF2-40B4-BE49-F238E27FC236}">
                <a16:creationId xmlns:a16="http://schemas.microsoft.com/office/drawing/2014/main" id="{C57B8AEC-CD23-8964-FC67-F2BBB434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77345" cy="5471652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034976E-C627-1E9F-B5F8-F5B294A73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30" y="0"/>
            <a:ext cx="5724970" cy="16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9DBED-10D1-4E15-F408-9E023B5F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575187"/>
            <a:ext cx="8485995" cy="5515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3F354-03F9-7702-17CB-6E4F4D3FCC5F}"/>
              </a:ext>
            </a:extLst>
          </p:cNvPr>
          <p:cNvSpPr txBox="1"/>
          <p:nvPr/>
        </p:nvSpPr>
        <p:spPr>
          <a:xfrm>
            <a:off x="0" y="0"/>
            <a:ext cx="1195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we get the standard deviation of test point in Gaussian Process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D5666-A53B-9937-248A-0A9315E2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67" y="1839860"/>
            <a:ext cx="3760019" cy="24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9E29-51AA-386A-99E4-2DC01BD50BD2}"/>
              </a:ext>
            </a:extLst>
          </p:cNvPr>
          <p:cNvSpPr txBox="1"/>
          <p:nvPr/>
        </p:nvSpPr>
        <p:spPr>
          <a:xfrm>
            <a:off x="0" y="0"/>
            <a:ext cx="430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Similar probabilistic model: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57F50-4EE2-6D56-E67F-468EFF68E90E}"/>
              </a:ext>
            </a:extLst>
          </p:cNvPr>
          <p:cNvSpPr txBox="1"/>
          <p:nvPr/>
        </p:nvSpPr>
        <p:spPr>
          <a:xfrm>
            <a:off x="90948" y="728965"/>
            <a:ext cx="121010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Bayesian Ridge Regression:</a:t>
            </a:r>
            <a:r>
              <a:rPr lang="en-US" b="0" i="0" dirty="0">
                <a:effectLst/>
                <a:latin typeface="ui-sans-serif"/>
              </a:rPr>
              <a:t> Like GP regression, Bayesian Ridge Regression provides probabilistic predictions and estimates the uncertainty of its predictions. It uses a Bayesian approach and can be computationally more efficient than GPs for large datasets.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ui-sans-serif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Bayesian Neural Networks (BNNs):</a:t>
            </a:r>
            <a:r>
              <a:rPr lang="en-US" b="0" i="0" dirty="0">
                <a:effectLst/>
                <a:latin typeface="ui-sans-serif"/>
              </a:rPr>
              <a:t> BNNs are neural networks with Bayesian inference. They can provide uncertainty estimates in predictions by using techniques such as Monte Carlo dropout </a:t>
            </a:r>
            <a:r>
              <a:rPr lang="en-US" dirty="0">
                <a:latin typeface="ui-sans-serif"/>
              </a:rPr>
              <a:t>in </a:t>
            </a:r>
            <a:r>
              <a:rPr lang="en-US" b="0" i="0" dirty="0">
                <a:effectLst/>
                <a:latin typeface="ui-sans-serif"/>
              </a:rPr>
              <a:t> inference. 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ui-sans-serif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Random Forests:</a:t>
            </a:r>
            <a:r>
              <a:rPr lang="en-US" b="0" i="0" dirty="0">
                <a:effectLst/>
                <a:latin typeface="ui-sans-serif"/>
              </a:rPr>
              <a:t> While not inherently probabilistic, Random Forests can estimate prediction uncertainty through techniques such as bootstrapping or by using the standard deviation of predictions from individual trees in the forest.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ui-sans-serif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Gradient Boosting Machines (GBMs):</a:t>
            </a:r>
            <a:r>
              <a:rPr lang="en-US" b="0" i="0" dirty="0">
                <a:effectLst/>
                <a:latin typeface="ui-sans-serif"/>
              </a:rPr>
              <a:t> Similar to Random Forests, GBMs are not inherently probabilistic but can estimate uncertainty using techniques such as quantile regression or by using the standard deviation of predictions from ensemble members.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ui-sans-serif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Support Vector Regression (SVR):</a:t>
            </a:r>
            <a:r>
              <a:rPr lang="en-US" b="0" i="0" dirty="0">
                <a:effectLst/>
                <a:latin typeface="ui-sans-serif"/>
              </a:rPr>
              <a:t> SVR can provide estimates of prediction uncertainty through techniques such as epsilon-insensitive loss and the use of the support vectors to define the prediction bounds.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ui-sans-serif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Kriging (Gaussian Process Regression in the context of spatial statistics):</a:t>
            </a:r>
            <a:r>
              <a:rPr lang="en-US" b="0" i="0" dirty="0">
                <a:effectLst/>
                <a:latin typeface="ui-sans-serif"/>
              </a:rPr>
              <a:t> Kriging is a technique used to interpolate spatial data. It is essentially GP regression applied to spatial data and shares many similarities with GP regression.</a:t>
            </a:r>
          </a:p>
          <a:p>
            <a:pPr algn="just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47E5EA-0715-1E62-2386-B1C8D9F45897}"/>
              </a:ext>
            </a:extLst>
          </p:cNvPr>
          <p:cNvSpPr txBox="1"/>
          <p:nvPr/>
        </p:nvSpPr>
        <p:spPr>
          <a:xfrm>
            <a:off x="0" y="0"/>
            <a:ext cx="117139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 between a Bayesian neural network (BNN) and a classic convolutional neural network (CNN)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Uncertainty Handling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Bayesian neural network treats weights as probability distributions rather than fixed values. This allows the network to model uncertainty in its predictions. During inference, instead of producing a single output, a BNN produces a distribution of outputs, reflecting its uncertainty about the prediction.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classic CNN does not inherently model uncertainty. It produces a single output for each input, representing a point estimate.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Training a Bayesian neural network involves learning the parameters of the weight distributions. This can be done using methods like variational inference or Markov Chain Monte Carlo (MCMC) sampling.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Training a classic CNN involves optimizing the network's weights using techniques like gradient descent.</a:t>
            </a:r>
          </a:p>
          <a:p>
            <a:pPr lvl="1"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CE15B-FACB-58E3-A4EA-75CBDD7A8418}"/>
              </a:ext>
            </a:extLst>
          </p:cNvPr>
          <p:cNvSpPr txBox="1"/>
          <p:nvPr/>
        </p:nvSpPr>
        <p:spPr>
          <a:xfrm>
            <a:off x="0" y="4004297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3.Prediction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During prediction, a Bayesian neural network uses techniques like Monte Carlo dropout or MCMC sampling to obtain multiple predictions, reflecting the uncertainty in its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classic CNN produces a single prediction for each input.</a:t>
            </a:r>
          </a:p>
          <a:p>
            <a:pPr lvl="1"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Model Size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Due to the added complexity of modeling weight distributions, Bayesian neural networks can be more computationally expensive and require more parameters compared to classic CNNs.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Classic CNNs are generally simpler and have fewer parameters.</a:t>
            </a:r>
          </a:p>
        </p:txBody>
      </p:sp>
    </p:spTree>
    <p:extLst>
      <p:ext uri="{BB962C8B-B14F-4D97-AF65-F5344CB8AC3E}">
        <p14:creationId xmlns:p14="http://schemas.microsoft.com/office/powerpoint/2010/main" val="265751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1E91BD-ABAC-3AC6-C855-93DEA6A36EBB}"/>
              </a:ext>
            </a:extLst>
          </p:cNvPr>
          <p:cNvSpPr txBox="1"/>
          <p:nvPr/>
        </p:nvSpPr>
        <p:spPr>
          <a:xfrm>
            <a:off x="0" y="0"/>
            <a:ext cx="1122721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Variational Autoencoders (VAEs)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VAEs inherently quantify uncertainty through their probabilistic framework. Here’s how to perform uncertainty quantification in VAEs: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Posterior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 Space Sampling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During the training of a VAE, we approximate the posterior distribution 𝑞(𝑧∣𝑥)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∣</a:t>
            </a:r>
            <a:r>
              <a:rPr lang="en-US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using a Gaussian distribution. By sampling multiple latent vectors 𝑧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this distribution for a given input 𝑥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 can generate multiple reconstructions of the input. The variance of these reconstructions provides a measure of uncertainty.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 the VAE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Train the VAE on your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Latent Vectors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a given input 𝑥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sample multiple latent vectors 𝑧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the approximate posterior distribution.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Reconstructions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the VAE’s decoder to generate multiple reconstructions from the sampled latent vectors.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Uncertainty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Calculate the variance or standard deviation of the generated reconstructions.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Generative Adversarial Networks (GANs)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GANs do not naturally provide a measure of uncertainty, but there are some techniques to approximate it: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GANs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GANs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Introduce a Bayesian framework to GANs to estimate uncertainty. This involves placing priors over the GAN parameters and using posterior sampling to estimate uncertainty.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 as Bayesian Approximation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 Dropout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Apply dropout during both training and inference. By running multiple forward passes with dropout, you can approximate the model’s uncertainty.</a:t>
            </a:r>
          </a:p>
        </p:txBody>
      </p:sp>
    </p:spTree>
    <p:extLst>
      <p:ext uri="{BB962C8B-B14F-4D97-AF65-F5344CB8AC3E}">
        <p14:creationId xmlns:p14="http://schemas.microsoft.com/office/powerpoint/2010/main" val="121821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FB637-02B4-D8EA-97DC-96AF4252938B}"/>
              </a:ext>
            </a:extLst>
          </p:cNvPr>
          <p:cNvSpPr txBox="1"/>
          <p:nvPr/>
        </p:nvSpPr>
        <p:spPr>
          <a:xfrm>
            <a:off x="143795" y="0"/>
            <a:ext cx="115369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3. Diffusion Models</a:t>
            </a:r>
          </a:p>
          <a:p>
            <a:pPr algn="l"/>
            <a:r>
              <a:rPr lang="en-US" b="0" i="0" dirty="0">
                <a:effectLst/>
                <a:latin typeface="ui-sans-serif"/>
              </a:rPr>
              <a:t>Diffusion models are probabilistic models designed for high-quality sample generation. They inherently involve a stochastic process that allows for uncertainty quantification:</a:t>
            </a:r>
          </a:p>
          <a:p>
            <a:pPr algn="l"/>
            <a:r>
              <a:rPr lang="en-US" b="1" i="0" dirty="0">
                <a:effectLst/>
                <a:latin typeface="ui-sans-serif"/>
              </a:rPr>
              <a:t>Reverse Diffusion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i-sans-serif"/>
              </a:rPr>
              <a:t>Sampling with Perturbations</a:t>
            </a:r>
            <a:r>
              <a:rPr lang="en-US" b="0" i="0" dirty="0">
                <a:effectLst/>
                <a:latin typeface="ui-sans-serif"/>
              </a:rPr>
              <a:t>: During the reverse diffusion process, introduce small perturbations to the noise to generate multiple samples. The variability in these samples can be used to estimate uncertainty.</a:t>
            </a:r>
          </a:p>
          <a:p>
            <a:pPr algn="l"/>
            <a:r>
              <a:rPr lang="en-US" b="1" i="0" dirty="0">
                <a:effectLst/>
                <a:latin typeface="ui-sans-serif"/>
              </a:rPr>
              <a:t>Steps: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Train the Diffusion Model</a:t>
            </a:r>
            <a:r>
              <a:rPr lang="en-US" b="0" i="0" dirty="0">
                <a:effectLst/>
                <a:latin typeface="ui-sans-serif"/>
              </a:rPr>
              <a:t>: Train the diffusion model on your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Sample with Perturbations</a:t>
            </a:r>
            <a:r>
              <a:rPr lang="en-US" b="0" i="0" dirty="0">
                <a:effectLst/>
                <a:latin typeface="ui-sans-serif"/>
              </a:rPr>
              <a:t>: During the reverse diffusion process, introduce small perturbations to generate multiple samples.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Calculate Uncertainty</a:t>
            </a:r>
            <a:r>
              <a:rPr lang="en-US" b="0" i="0" dirty="0">
                <a:effectLst/>
                <a:latin typeface="ui-sans-serif"/>
              </a:rPr>
              <a:t>: Compute the variance or standard deviation of the generated samples to quantify uncertainty.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C04B7-855F-61A7-2C1E-94B5931ED54F}"/>
              </a:ext>
            </a:extLst>
          </p:cNvPr>
          <p:cNvSpPr txBox="1"/>
          <p:nvPr/>
        </p:nvSpPr>
        <p:spPr>
          <a:xfrm>
            <a:off x="147484" y="3760839"/>
            <a:ext cx="224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Type of uncertainty: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0870A-0008-2805-CBE3-F8D61359BDF9}"/>
              </a:ext>
            </a:extLst>
          </p:cNvPr>
          <p:cNvSpPr txBox="1"/>
          <p:nvPr/>
        </p:nvSpPr>
        <p:spPr>
          <a:xfrm>
            <a:off x="0" y="4415898"/>
            <a:ext cx="1236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Epistemic Uncertainty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arises from model uncertainty due to limited training data. It can be reduced by acquiring more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Aleatoric Uncertainty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arises from noise inherent in the data itself. It is irreducible even with infinite data.</a:t>
            </a:r>
          </a:p>
        </p:txBody>
      </p:sp>
    </p:spTree>
    <p:extLst>
      <p:ext uri="{BB962C8B-B14F-4D97-AF65-F5344CB8AC3E}">
        <p14:creationId xmlns:p14="http://schemas.microsoft.com/office/powerpoint/2010/main" val="99530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1115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ui-sans-serif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Zhiyu</dc:creator>
  <cp:lastModifiedBy>Wang, Zhiyu</cp:lastModifiedBy>
  <cp:revision>6</cp:revision>
  <dcterms:created xsi:type="dcterms:W3CDTF">2024-05-24T03:27:41Z</dcterms:created>
  <dcterms:modified xsi:type="dcterms:W3CDTF">2024-07-08T20:17:54Z</dcterms:modified>
</cp:coreProperties>
</file>