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6" r:id="rId6"/>
    <p:sldId id="267" r:id="rId7"/>
    <p:sldId id="259" r:id="rId8"/>
    <p:sldId id="263" r:id="rId9"/>
    <p:sldId id="260" r:id="rId10"/>
    <p:sldId id="264" r:id="rId11"/>
    <p:sldId id="261" r:id="rId12"/>
    <p:sldId id="26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標楷體" panose="03000509000000000000" pitchFamily="65" charset="-12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j09QZMgjveABEkCuSQx4yyv2qb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AB45A-2ABB-4BBF-B2C6-5B67D1212FED}">
  <a:tblStyle styleId="{D00AB45A-2ABB-4BBF-B2C6-5B67D1212F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D61488-D4E2-4064-A05D-63C8A0BF54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57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57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 b="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DEE0B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DEE0B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Taxi Riders Hotspot Prediction</a:t>
            </a:r>
            <a:b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載客熱點預測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108598003 林柔璟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108598004 劉宏德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4800"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調整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1164392" y="1851949"/>
            <a:ext cx="10058400" cy="449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altLang="zh-TW" sz="1800" b="1" dirty="0" err="1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n_estimators</a:t>
            </a:r>
            <a:r>
              <a:rPr lang="zh-TW" altLang="en-US" sz="18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即決策樹的個數。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最終選擇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=80)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    一般來說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</a:rPr>
              <a:t>n_estimators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太小，容易欠擬合，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</a:rPr>
              <a:t>n_estimators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太大，計算量會太大。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    且到一定的數量後，再增大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</a:rPr>
              <a:t>n_estimators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獲得的模型提升會很小，一般選擇適中的數值。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altLang="zh-TW" sz="1800" b="1" dirty="0" err="1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max_features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18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劃分時考慮的最大特徵數。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最終選擇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=auto)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</a:rPr>
              <a:t>" auto "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</a:rPr>
              <a:t> "sqrt",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意味著劃分時最多考慮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</a:rPr>
              <a:t>√N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個特徵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</a:rPr>
              <a:t>" log2 ",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意味著劃分時最多考慮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</a:rPr>
              <a:t>log2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</a:rPr>
              <a:t>N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個特徵；</a:t>
            </a:r>
            <a:endParaRPr lang="en-US" altLang="zh-TW" sz="1800" dirty="0">
              <a:solidFill>
                <a:schemeClr val="accent5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    如果特徵數非常多時考慮的最大特徵數，以控制決策樹的生成時間。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altLang="zh-TW" sz="1800" b="1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altLang="zh-TW" sz="1800" b="1" dirty="0" err="1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oob_score</a:t>
            </a:r>
            <a:r>
              <a:rPr lang="zh-TW" altLang="en-US" sz="18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：即是否採用袋外樣本來評估模型的好壞。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選擇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=true)</a:t>
            </a:r>
            <a:endParaRPr lang="en-US" altLang="zh-TW" sz="1800" b="1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在建構每個決策樹的時候，採用的是隨機又放回的抽取，所以對於每棵樹來​​說，都有一些樣本 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實力沒有參與樹的生成，這些樣本成為袋外樣本。袋外分數反應了一個模型擬合後的泛化能力。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altLang="zh-TW" sz="1800" b="1" dirty="0" err="1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min_samples_leaf</a:t>
            </a:r>
            <a:r>
              <a:rPr lang="zh-TW" altLang="en-US" sz="18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：葉子節點最少樣本數</a:t>
            </a:r>
            <a:r>
              <a:rPr lang="zh-TW" alt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最終選擇</a:t>
            </a: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=50)</a:t>
            </a:r>
            <a:endParaRPr lang="en-US" altLang="zh-TW" sz="1800" b="1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如果某葉子節點數目小於樣本數，則會和兄弟節點一起被剪枝。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如果樣本量數量級非常大，可選擇調整增大這個值。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397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4800"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  <a:r>
              <a:rPr 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續前</a:t>
            </a:r>
            <a:r>
              <a:rPr 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14300" indent="0">
              <a:buNone/>
            </a:pPr>
            <a:r>
              <a:rPr lang="zh-TW" altLang="en-US" dirty="0"/>
              <a:t>將資料分成 </a:t>
            </a:r>
            <a:r>
              <a:rPr lang="en-US" altLang="zh-TW" dirty="0"/>
              <a:t>80%</a:t>
            </a:r>
            <a:r>
              <a:rPr lang="zh-TW" altLang="en-US" dirty="0"/>
              <a:t> 進行訓練 </a:t>
            </a:r>
            <a:r>
              <a:rPr lang="en-US" altLang="zh-TW" dirty="0"/>
              <a:t>20%</a:t>
            </a:r>
            <a:r>
              <a:rPr lang="zh-TW" altLang="en-US" dirty="0"/>
              <a:t> 進行測試 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方均根差 </a:t>
            </a:r>
            <a:r>
              <a:rPr lang="en-US" altLang="zh-TW" dirty="0"/>
              <a:t>(RMSE)</a:t>
            </a:r>
            <a:r>
              <a:rPr lang="zh-TW" altLang="en-US" dirty="0"/>
              <a:t> 在各測試模型結果 </a:t>
            </a:r>
            <a:r>
              <a:rPr lang="en-US" altLang="zh-TW" dirty="0"/>
              <a:t>(</a:t>
            </a:r>
            <a:r>
              <a:rPr lang="zh-TW" altLang="en-US" dirty="0"/>
              <a:t>如下</a:t>
            </a:r>
            <a:r>
              <a:rPr lang="en-US" altLang="zh-TW" dirty="0"/>
              <a:t>)</a:t>
            </a:r>
            <a:r>
              <a:rPr lang="zh-TW" altLang="en-US" dirty="0"/>
              <a:t> 與 本次活動預測結果 </a:t>
            </a:r>
            <a:r>
              <a:rPr lang="en-US" altLang="zh-TW" dirty="0"/>
              <a:t>(</a:t>
            </a:r>
            <a:r>
              <a:rPr lang="zh-TW" altLang="en-US" dirty="0"/>
              <a:t>如上</a:t>
            </a:r>
            <a:r>
              <a:rPr lang="en-US" altLang="zh-TW" dirty="0"/>
              <a:t>)</a:t>
            </a:r>
            <a:r>
              <a:rPr lang="zh-TW" altLang="en-US" dirty="0"/>
              <a:t>所示 </a:t>
            </a:r>
            <a:endParaRPr lang="en-US" altLang="zh-TW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605512-5579-46DE-AC7E-32B97E5C7C0F}"/>
              </a:ext>
            </a:extLst>
          </p:cNvPr>
          <p:cNvGrpSpPr/>
          <p:nvPr/>
        </p:nvGrpSpPr>
        <p:grpSpPr>
          <a:xfrm>
            <a:off x="265065" y="3102014"/>
            <a:ext cx="5040000" cy="2700000"/>
            <a:chOff x="4656841" y="232410"/>
            <a:chExt cx="6714166" cy="297971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3DEB28B-0185-4298-8FBA-091B0694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841" y="232410"/>
              <a:ext cx="6714166" cy="2537890"/>
            </a:xfrm>
            <a:prstGeom prst="rect">
              <a:avLst/>
            </a:prstGeom>
            <a:ln w="38100">
              <a:solidFill>
                <a:srgbClr val="7030A0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5BFEE21-F471-44B0-94C2-A5B2CA903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6841" y="2831124"/>
              <a:ext cx="6714166" cy="381000"/>
            </a:xfrm>
            <a:prstGeom prst="rect">
              <a:avLst/>
            </a:prstGeom>
            <a:ln w="38100">
              <a:solidFill>
                <a:srgbClr val="7030A0"/>
              </a:solidFill>
            </a:ln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7B251E2-58F8-4AFB-A3C2-A6FFD18AFA75}"/>
              </a:ext>
            </a:extLst>
          </p:cNvPr>
          <p:cNvGrpSpPr/>
          <p:nvPr/>
        </p:nvGrpSpPr>
        <p:grpSpPr>
          <a:xfrm>
            <a:off x="1600393" y="4005352"/>
            <a:ext cx="5040000" cy="2700000"/>
            <a:chOff x="5502061" y="2652208"/>
            <a:chExt cx="6634556" cy="287851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0834639-DCC9-4935-9861-98755888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2061" y="2652208"/>
              <a:ext cx="6634556" cy="2589095"/>
            </a:xfrm>
            <a:prstGeom prst="rect">
              <a:avLst/>
            </a:prstGeom>
            <a:ln w="38100" cap="sq">
              <a:solidFill>
                <a:schemeClr val="accent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948CCA5-C8A9-4F94-A989-58E9E0055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2061" y="5277706"/>
              <a:ext cx="6634556" cy="253013"/>
            </a:xfrm>
            <a:prstGeom prst="rect">
              <a:avLst/>
            </a:prstGeom>
            <a:ln w="38100" cap="sq">
              <a:solidFill>
                <a:schemeClr val="accent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EA35C752-2EC2-4AC6-A4FC-2B74508C1D70}"/>
              </a:ext>
            </a:extLst>
          </p:cNvPr>
          <p:cNvGrpSpPr/>
          <p:nvPr/>
        </p:nvGrpSpPr>
        <p:grpSpPr>
          <a:xfrm>
            <a:off x="6886936" y="3102014"/>
            <a:ext cx="5205133" cy="3603337"/>
            <a:chOff x="749038" y="423798"/>
            <a:chExt cx="11353800" cy="334876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85A794-A9A4-4B35-BE16-6BDB91483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7740"/>
            <a:stretch/>
          </p:blipFill>
          <p:spPr>
            <a:xfrm>
              <a:off x="749038" y="3391410"/>
              <a:ext cx="11334750" cy="381151"/>
            </a:xfrm>
            <a:prstGeom prst="rect">
              <a:avLst/>
            </a:prstGeom>
            <a:ln w="38100" cap="sq">
              <a:solidFill>
                <a:srgbClr val="0070C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80A4235F-A749-4EE9-B1FA-712E8B4D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9038" y="423798"/>
              <a:ext cx="11353800" cy="2895600"/>
            </a:xfrm>
            <a:prstGeom prst="rect">
              <a:avLst/>
            </a:prstGeom>
            <a:ln w="38100" cap="sq">
              <a:solidFill>
                <a:srgbClr val="0070C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71F381E-EB8C-4F1F-A84E-59932AC1585A}"/>
              </a:ext>
            </a:extLst>
          </p:cNvPr>
          <p:cNvGrpSpPr/>
          <p:nvPr/>
        </p:nvGrpSpPr>
        <p:grpSpPr>
          <a:xfrm>
            <a:off x="7216678" y="340438"/>
            <a:ext cx="4866658" cy="1804926"/>
            <a:chOff x="7225411" y="175799"/>
            <a:chExt cx="4866658" cy="180492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24BC918-C659-49EA-B78C-1ED6BF5B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25411" y="175799"/>
              <a:ext cx="4866658" cy="1804926"/>
            </a:xfrm>
            <a:prstGeom prst="rect">
              <a:avLst/>
            </a:prstGeom>
          </p:spPr>
        </p:pic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8F625351-0532-4198-A7A8-D60301EA17CA}"/>
                </a:ext>
              </a:extLst>
            </p:cNvPr>
            <p:cNvSpPr/>
            <p:nvPr/>
          </p:nvSpPr>
          <p:spPr>
            <a:xfrm>
              <a:off x="7228219" y="1626520"/>
              <a:ext cx="328475" cy="221680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8284494D-A202-478E-A369-CAFAE990018F}"/>
                </a:ext>
              </a:extLst>
            </p:cNvPr>
            <p:cNvSpPr/>
            <p:nvPr/>
          </p:nvSpPr>
          <p:spPr>
            <a:xfrm>
              <a:off x="7228219" y="655187"/>
              <a:ext cx="328475" cy="22168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C072A8B8-8163-4545-A337-454827E93617}"/>
                </a:ext>
              </a:extLst>
            </p:cNvPr>
            <p:cNvSpPr/>
            <p:nvPr/>
          </p:nvSpPr>
          <p:spPr>
            <a:xfrm>
              <a:off x="7228219" y="1158379"/>
              <a:ext cx="328475" cy="22168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END</a:t>
            </a:r>
            <a:endParaRPr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1D34D82-1BBD-436F-8B31-425000A44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54864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●"/>
            </a:pPr>
            <a:r>
              <a:rPr lang="en-US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864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Noto Sans Symbols"/>
              <a:buChar char="●"/>
            </a:pPr>
            <a:r>
              <a:rPr lang="en-US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864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Noto Sans Symbols"/>
              <a:buChar char="●"/>
            </a:pPr>
            <a:r>
              <a:rPr lang="en-US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模型調整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864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Noto Sans Symbols"/>
              <a:buChar char="●"/>
            </a:pPr>
            <a:r>
              <a:rPr lang="en-US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>
              <a:spcBef>
                <a:spcPts val="0"/>
              </a:spcBef>
              <a:buSzPts val="2000"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就是用隨機的方式建立一個森林，由很多決策樹組成，並且每一棵決策樹之間是沒有關聯的。當有一個新樣本的時候，讓森林的每一棵決策樹分別進行判斷，看這個樣本屬於哪一類，哪一類被選擇的多，作為最終的分類結果。在回歸問題中，隨機森林輸出所有決策樹輸出的平均值。</a:t>
            </a:r>
          </a:p>
          <a:p>
            <a:pPr marL="91440" lvl="0" indent="0">
              <a:spcBef>
                <a:spcPts val="0"/>
              </a:spcBef>
              <a:buSzPts val="2000"/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lvl="0" indent="0">
              <a:spcBef>
                <a:spcPts val="0"/>
              </a:spcBef>
              <a:buSzPts val="2000"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）隨機森林既可以用於分類，也可以用於回歸。</a:t>
            </a:r>
          </a:p>
          <a:p>
            <a:pPr marL="91440" lvl="0" indent="0">
              <a:spcBef>
                <a:spcPts val="0"/>
              </a:spcBef>
              <a:buSzPts val="2000"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）它是一種降維手段，用於處理缺失值和異常值。</a:t>
            </a:r>
          </a:p>
          <a:p>
            <a:pPr marL="91440" lvl="0" indent="0">
              <a:spcBef>
                <a:spcPts val="0"/>
              </a:spcBef>
              <a:buSzPts val="2000"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）它是集成學習的重要方法。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FC462-1A3B-4193-A0FE-59BB7309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260A62-588D-404C-B26E-4E03EBDD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58" y="1219200"/>
            <a:ext cx="7112062" cy="484732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425938-8F0B-48F2-9708-8F42DBE83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97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3EBC6-830D-4DC2-BB30-3C8AF19B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運作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A89F8-0690-4662-A7D4-74E133C92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600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在隨機森林中，每一個決策樹“種植”和“生長”的四個步驟：</a:t>
            </a:r>
          </a:p>
          <a:p>
            <a:pPr marL="81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假設我們設定訓練集中的樣本個數為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，然後通過有重置的重複多次抽樣獲得這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個樣本，這樣的抽樣結果將作為我們生成決策樹的訓練集；</a:t>
            </a:r>
          </a:p>
          <a:p>
            <a:pPr marL="81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個輸入變量，每個節點都將隨機選擇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m(m&lt;M)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個特定的變量，然後運用這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個變量來確定最佳的分裂點。在決策樹的生成過程中，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的值是保持不變的；</a:t>
            </a:r>
          </a:p>
          <a:p>
            <a:pPr marL="81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每棵決策樹都最大可能地進行生長而不進行剪枝；</a:t>
            </a:r>
          </a:p>
          <a:p>
            <a:pPr marL="81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通過對所有的決策樹進行加總來預測新的數據（在分類時採用多數投票，在回歸時採用平均）。</a:t>
            </a:r>
          </a:p>
        </p:txBody>
      </p:sp>
    </p:spTree>
    <p:extLst>
      <p:ext uri="{BB962C8B-B14F-4D97-AF65-F5344CB8AC3E}">
        <p14:creationId xmlns:p14="http://schemas.microsoft.com/office/powerpoint/2010/main" val="146369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F46AF-CEDF-48BD-B54C-C4E676A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隨機森林的優點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7EAEEA-1D49-449A-A2E0-1AA04BA89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1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在分類和回歸都表現良好</a:t>
            </a:r>
          </a:p>
          <a:p>
            <a:pPr marL="81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對高維數據的處理能力強，可以處理大量輸入變量，是一個非常不錯的降維方法</a:t>
            </a:r>
          </a:p>
          <a:p>
            <a:pPr marL="81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能夠輸出特徵的重要程度</a:t>
            </a:r>
          </a:p>
          <a:p>
            <a:pPr marL="81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有效的處理缺省值</a:t>
            </a:r>
          </a:p>
        </p:txBody>
      </p:sp>
    </p:spTree>
    <p:extLst>
      <p:ext uri="{BB962C8B-B14F-4D97-AF65-F5344CB8AC3E}">
        <p14:creationId xmlns:p14="http://schemas.microsoft.com/office/powerpoint/2010/main" val="146256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觀察訓練資料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有三個特徵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Zone_ID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Hour_slot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及預測目標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Hire_count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轉為年、月、日、星期 欄位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並增加訓練資料範圍的國定假日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B485424-68BA-4308-BCE7-8102CC99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18" y="3682891"/>
            <a:ext cx="4001056" cy="25979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3EC03E5-BAE0-4E88-BDFB-7EC6AB704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309" y="2632789"/>
            <a:ext cx="6073440" cy="36480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097280" y="1882192"/>
            <a:ext cx="4209966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對模型預測能力的影響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選最具影響力的五項特徵做為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最終模型選定的輸入特徵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8C189CC-0064-47CA-B811-C5ED367B5DE8}"/>
              </a:ext>
            </a:extLst>
          </p:cNvPr>
          <p:cNvGrpSpPr/>
          <p:nvPr/>
        </p:nvGrpSpPr>
        <p:grpSpPr>
          <a:xfrm>
            <a:off x="5429838" y="1185366"/>
            <a:ext cx="6623410" cy="5011774"/>
            <a:chOff x="5557433" y="-69538"/>
            <a:chExt cx="6382692" cy="5287744"/>
          </a:xfrm>
        </p:grpSpPr>
        <p:graphicFrame>
          <p:nvGraphicFramePr>
            <p:cNvPr id="122" name="Google Shape;122;p4"/>
            <p:cNvGraphicFramePr/>
            <p:nvPr>
              <p:extLst>
                <p:ext uri="{D42A27DB-BD31-4B8C-83A1-F6EECF244321}">
                  <p14:modId xmlns:p14="http://schemas.microsoft.com/office/powerpoint/2010/main" val="2330172403"/>
                </p:ext>
              </p:extLst>
            </p:nvPr>
          </p:nvGraphicFramePr>
          <p:xfrm>
            <a:off x="5557434" y="2986815"/>
            <a:ext cx="2479987" cy="2231391"/>
          </p:xfrm>
          <a:graphic>
            <a:graphicData uri="http://schemas.openxmlformats.org/drawingml/2006/table">
              <a:tbl>
                <a:tblPr firstRow="1" bandRow="1">
                  <a:tableStyleId>{35758FB7-9AC5-4552-8A53-C91805E547FA}</a:tableStyleId>
                </a:tblPr>
                <a:tblGrid>
                  <a:gridCol w="8491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4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52489">
                  <a:tc>
                    <a:txBody>
                      <a:bodyPr/>
                      <a:lstStyle/>
                      <a:p>
                        <a:pPr marL="72000" algn="l" fontAlgn="ctr"/>
                        <a:r>
                          <a:rPr lang="en-US" sz="1100" u="none" strike="noStrike" dirty="0">
                            <a:effectLst/>
                          </a:rPr>
                          <a:t>feature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tc>
                    <a:txBody>
                      <a:bodyPr/>
                      <a:lstStyle/>
                      <a:p>
                        <a:pPr marL="72000" algn="l" fontAlgn="ctr"/>
                        <a:r>
                          <a:rPr lang="en-US" sz="1100" u="none" strike="noStrike" dirty="0" err="1">
                            <a:effectLst/>
                          </a:rPr>
                          <a:t>feature_importances</a:t>
                        </a:r>
                        <a:r>
                          <a:rPr lang="en-US" sz="1100" u="none" strike="noStrike" dirty="0">
                            <a:effectLst/>
                          </a:rPr>
                          <a:t>_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extLst>
                    <a:ext uri="{0D108BD9-81ED-4DB2-BD59-A6C34878D82A}">
                      <a16:rowId xmlns:a16="http://schemas.microsoft.com/office/drawing/2014/main" val="2101374958"/>
                    </a:ext>
                  </a:extLst>
                </a:tr>
                <a:tr h="352489"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Zone_ID</a:t>
                        </a:r>
                        <a:endParaRPr lang="en-US" altLang="zh-TW" sz="12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0.48394187</a:t>
                        </a:r>
                        <a:endPara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2489"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Hour_slot</a:t>
                        </a:r>
                        <a:endParaRPr lang="en-US" altLang="zh-TW" sz="12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0.35100652</a:t>
                        </a:r>
                        <a:endPara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52489"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month</a:t>
                        </a:r>
                        <a:endPara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0.0021694</a:t>
                        </a:r>
                        <a:endPara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52489"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week</a:t>
                        </a:r>
                        <a:endPara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0.13600097</a:t>
                        </a:r>
                        <a:endParaRPr lang="en-US" altLang="zh-TW" sz="12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52489"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holiday</a:t>
                        </a:r>
                        <a:endParaRPr lang="en-US" altLang="zh-TW" sz="12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0.02688123</a:t>
                        </a:r>
                        <a:endPara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123" name="Google Shape;123;p4"/>
            <p:cNvGraphicFramePr/>
            <p:nvPr>
              <p:extLst>
                <p:ext uri="{D42A27DB-BD31-4B8C-83A1-F6EECF244321}">
                  <p14:modId xmlns:p14="http://schemas.microsoft.com/office/powerpoint/2010/main" val="654335434"/>
                </p:ext>
              </p:extLst>
            </p:nvPr>
          </p:nvGraphicFramePr>
          <p:xfrm>
            <a:off x="5557433" y="-69538"/>
            <a:ext cx="2479986" cy="2619159"/>
          </p:xfrm>
          <a:graphic>
            <a:graphicData uri="http://schemas.openxmlformats.org/drawingml/2006/table">
              <a:tbl>
                <a:tblPr>
                  <a:tableStyleId>{35758FB7-9AC5-4552-8A53-C91805E547FA}</a:tableStyleId>
                </a:tblPr>
                <a:tblGrid>
                  <a:gridCol w="8713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0214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10308"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 dirty="0">
                            <a:solidFill>
                              <a:schemeClr val="bg1"/>
                            </a:solidFill>
                            <a:effectLst/>
                          </a:rPr>
                          <a:t>feature</a:t>
                        </a:r>
                        <a:endPara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 dirty="0" err="1">
                            <a:solidFill>
                              <a:schemeClr val="bg1"/>
                            </a:solidFill>
                            <a:effectLst/>
                          </a:rPr>
                          <a:t>feature_importances</a:t>
                        </a:r>
                        <a:r>
                          <a:rPr lang="en-US" sz="1100" b="1" u="none" strike="noStrike" dirty="0">
                            <a:solidFill>
                              <a:schemeClr val="bg1"/>
                            </a:solidFill>
                            <a:effectLst/>
                          </a:rPr>
                          <a:t>_</a:t>
                        </a:r>
                        <a:endPara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>
                      <a:solidFill>
                        <a:schemeClr val="accent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16513159"/>
                    </a:ext>
                  </a:extLst>
                </a:tr>
                <a:tr h="310308"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 dirty="0" err="1">
                            <a:effectLst/>
                          </a:rPr>
                          <a:t>Zone_ID</a:t>
                        </a:r>
                        <a:endPara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altLang="zh-TW" sz="1100" b="1" u="none" strike="noStrike" dirty="0">
                            <a:effectLst/>
                          </a:rPr>
                          <a:t>0.483343071</a:t>
                        </a:r>
                        <a:endPara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extLst>
                    <a:ext uri="{0D108BD9-81ED-4DB2-BD59-A6C34878D82A}">
                      <a16:rowId xmlns:a16="http://schemas.microsoft.com/office/drawing/2014/main" val="1882168054"/>
                    </a:ext>
                  </a:extLst>
                </a:tr>
                <a:tr h="310308"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 dirty="0">
                            <a:effectLst/>
                          </a:rPr>
                          <a:t>year</a:t>
                        </a:r>
                        <a:endPara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altLang="zh-TW" sz="1100" b="1" u="none" strike="noStrike" dirty="0">
                            <a:effectLst/>
                          </a:rPr>
                          <a:t>0.000027201</a:t>
                        </a:r>
                        <a:endPara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0308"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 dirty="0">
                            <a:effectLst/>
                          </a:rPr>
                          <a:t>month</a:t>
                        </a:r>
                        <a:endPara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altLang="zh-TW" sz="1100" b="1" u="none" strike="noStrike" dirty="0">
                            <a:effectLst/>
                          </a:rPr>
                          <a:t>0.001985595</a:t>
                        </a:r>
                        <a:endPara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10308"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 dirty="0">
                            <a:effectLst/>
                          </a:rPr>
                          <a:t>day</a:t>
                        </a:r>
                        <a:endPara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altLang="zh-TW" sz="1100" b="1" u="none" strike="noStrike" dirty="0">
                            <a:effectLst/>
                          </a:rPr>
                          <a:t>0.001533668</a:t>
                        </a:r>
                        <a:endPara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10308"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 dirty="0">
                            <a:effectLst/>
                          </a:rPr>
                          <a:t>week</a:t>
                        </a:r>
                        <a:endPara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altLang="zh-TW" sz="1100" b="1" u="none" strike="noStrike" dirty="0">
                            <a:effectLst/>
                          </a:rPr>
                          <a:t>0.13577038</a:t>
                        </a:r>
                        <a:endPara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extLst>
                    <a:ext uri="{0D108BD9-81ED-4DB2-BD59-A6C34878D82A}">
                      <a16:rowId xmlns:a16="http://schemas.microsoft.com/office/drawing/2014/main" val="349571094"/>
                    </a:ext>
                  </a:extLst>
                </a:tr>
                <a:tr h="310308"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>
                            <a:effectLst/>
                          </a:rPr>
                          <a:t>Hour_slot</a:t>
                        </a:r>
                        <a:endPara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altLang="zh-TW" sz="1100" b="1" u="none" strike="noStrike" dirty="0">
                            <a:effectLst/>
                          </a:rPr>
                          <a:t>0.350485652</a:t>
                        </a:r>
                        <a:endPara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10308"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sz="1100" b="1" u="none" strike="noStrike" dirty="0">
                            <a:effectLst/>
                          </a:rPr>
                          <a:t>holiday</a:t>
                        </a:r>
                        <a:endPara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tc>
                    <a:txBody>
                      <a:bodyPr/>
                      <a:lstStyle/>
                      <a:p>
                        <a:pPr marL="72000" algn="l" rtl="0" fontAlgn="ctr"/>
                        <a:r>
                          <a:rPr lang="en-US" altLang="zh-TW" sz="1100" b="1" u="none" strike="noStrike" dirty="0">
                            <a:effectLst/>
                          </a:rPr>
                          <a:t>0.026854433</a:t>
                        </a:r>
                        <a:endPara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endParaRPr>
                      </a:p>
                    </a:txBody>
                    <a:tcPr marL="7620" marR="7620" marT="7620" marB="0" anchor="ctr"/>
                  </a:tc>
                  <a:extLst>
                    <a:ext uri="{0D108BD9-81ED-4DB2-BD59-A6C34878D82A}">
                      <a16:rowId xmlns:a16="http://schemas.microsoft.com/office/drawing/2014/main" val="3859675353"/>
                    </a:ext>
                  </a:extLst>
                </a:tr>
              </a:tbl>
            </a:graphicData>
          </a:graphic>
        </p:graphicFrame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7AA18828-D5D3-4036-8410-24D16E682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1893" y="-69537"/>
              <a:ext cx="3748232" cy="2619160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7EA4D5A-2F38-47C0-91C2-5B15EE7F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1892" y="2986816"/>
              <a:ext cx="3748232" cy="2231389"/>
            </a:xfrm>
            <a:prstGeom prst="rect">
              <a:avLst/>
            </a:prstGeom>
          </p:spPr>
        </p:pic>
      </p:grpSp>
      <p:pic>
        <p:nvPicPr>
          <p:cNvPr id="15" name="Google Shape;119;p4">
            <a:extLst>
              <a:ext uri="{FF2B5EF4-FFF2-40B4-BE49-F238E27FC236}">
                <a16:creationId xmlns:a16="http://schemas.microsoft.com/office/drawing/2014/main" id="{651219D9-AE07-4168-9CE0-2A40E12332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4074" y="3327661"/>
            <a:ext cx="3776378" cy="2888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00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4800"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1164392" y="203029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隨機森林回歸器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(Random Forest Regression)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將隨機森林結合線性回歸，並進行預測。適用回歸問題，是一種對數值型連續隨機變量進行預測和建模的監督學習算法。使用案例一般包括房價預測、股票走勢 等連續變化的案例。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隨機森林分類器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RandomForestClassifier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適用分類問題，是一種對離散型隨機變量建模或預測的監督學習算法。使用案例包括郵件過濾、和預測雇員異動等輸出為類別的任務。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載客熱點預測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較適合使用：</a:t>
            </a:r>
            <a:r>
              <a:rPr lang="zh-TW" altLang="en-US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隨機森林回歸器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(Random Forest Regression)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912</Words>
  <Application>Microsoft Office PowerPoint</Application>
  <PresentationFormat>寬螢幕</PresentationFormat>
  <Paragraphs>93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Noto Sans Symbols</vt:lpstr>
      <vt:lpstr>Calibri</vt:lpstr>
      <vt:lpstr>回顧</vt:lpstr>
      <vt:lpstr>Taxi Riders Hotspot Prediction (載客熱點預測)</vt:lpstr>
      <vt:lpstr>目錄</vt:lpstr>
      <vt:lpstr>隨機森林</vt:lpstr>
      <vt:lpstr>隨機森林</vt:lpstr>
      <vt:lpstr>隨機森林運作</vt:lpstr>
      <vt:lpstr>隨機森林的優點</vt:lpstr>
      <vt:lpstr>資料處理</vt:lpstr>
      <vt:lpstr>資料處理</vt:lpstr>
      <vt:lpstr>模型選擇</vt:lpstr>
      <vt:lpstr>模型參數調整</vt:lpstr>
      <vt:lpstr>預測結果(續前)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Riders Hotspot Prediction (載客熱點預測)</dc:title>
  <dc:creator>HongDeLiu</dc:creator>
  <cp:lastModifiedBy>Rojean</cp:lastModifiedBy>
  <cp:revision>18</cp:revision>
  <dcterms:created xsi:type="dcterms:W3CDTF">2020-01-09T08:32:57Z</dcterms:created>
  <dcterms:modified xsi:type="dcterms:W3CDTF">2020-01-09T14:14:09Z</dcterms:modified>
</cp:coreProperties>
</file>