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</p:sldIdLst>
  <p:sldSz cx="109728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32" d="100"/>
          <a:sy n="13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73418"/>
            <a:ext cx="82296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1223"/>
            <a:ext cx="82296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C1E-DB4D-C54A-885C-D317C9C45A3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F59D-1686-1F4B-BB43-B333E5D2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C1E-DB4D-C54A-885C-D317C9C45A3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F59D-1686-1F4B-BB43-B333E5D2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19075"/>
            <a:ext cx="236601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19075"/>
            <a:ext cx="696087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C1E-DB4D-C54A-885C-D317C9C45A3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F59D-1686-1F4B-BB43-B333E5D2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0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C1E-DB4D-C54A-885C-D317C9C45A3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F59D-1686-1F4B-BB43-B333E5D2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6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025843"/>
            <a:ext cx="946404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753678"/>
            <a:ext cx="946404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C1E-DB4D-C54A-885C-D317C9C45A3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F59D-1686-1F4B-BB43-B333E5D2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095375"/>
            <a:ext cx="466344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095375"/>
            <a:ext cx="466344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C1E-DB4D-C54A-885C-D317C9C45A3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F59D-1686-1F4B-BB43-B333E5D2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6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19075"/>
            <a:ext cx="946404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008698"/>
            <a:ext cx="464200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503045"/>
            <a:ext cx="464200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008698"/>
            <a:ext cx="466486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503045"/>
            <a:ext cx="4664869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C1E-DB4D-C54A-885C-D317C9C45A3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F59D-1686-1F4B-BB43-B333E5D2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C1E-DB4D-C54A-885C-D317C9C45A3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F59D-1686-1F4B-BB43-B333E5D2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C1E-DB4D-C54A-885C-D317C9C45A3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F59D-1686-1F4B-BB43-B333E5D2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5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74320"/>
            <a:ext cx="3539013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92455"/>
            <a:ext cx="555498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234440"/>
            <a:ext cx="3539013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C1E-DB4D-C54A-885C-D317C9C45A3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F59D-1686-1F4B-BB43-B333E5D2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74320"/>
            <a:ext cx="3539013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92455"/>
            <a:ext cx="555498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234440"/>
            <a:ext cx="3539013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C1E-DB4D-C54A-885C-D317C9C45A3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F59D-1686-1F4B-BB43-B333E5D2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19075"/>
            <a:ext cx="946404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095375"/>
            <a:ext cx="946404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35AC1E-DB4D-C54A-885C-D317C9C45A3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813810"/>
            <a:ext cx="37033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AF59D-1686-1F4B-BB43-B333E5D2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4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C424-6480-C394-B35F-85DC94FFD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5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9401D51D-DF3F-84C8-DCBF-5C0DB32962ED}"/>
              </a:ext>
            </a:extLst>
          </p:cNvPr>
          <p:cNvGrpSpPr/>
          <p:nvPr/>
        </p:nvGrpSpPr>
        <p:grpSpPr>
          <a:xfrm>
            <a:off x="-92131" y="-28875"/>
            <a:ext cx="11157061" cy="4114467"/>
            <a:chOff x="346277" y="938813"/>
            <a:chExt cx="11157061" cy="411446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092256-027C-342D-FD0D-7DBE5F16FE6B}"/>
                </a:ext>
              </a:extLst>
            </p:cNvPr>
            <p:cNvGrpSpPr/>
            <p:nvPr/>
          </p:nvGrpSpPr>
          <p:grpSpPr>
            <a:xfrm>
              <a:off x="346277" y="2038350"/>
              <a:ext cx="1450700" cy="979019"/>
              <a:chOff x="414750" y="1430131"/>
              <a:chExt cx="1450700" cy="979019"/>
            </a:xfrm>
          </p:grpSpPr>
          <p:pic>
            <p:nvPicPr>
              <p:cNvPr id="5" name="Picture 4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2549C1E4-34A1-04D2-D4B7-0270E18C9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biLevel thresh="75000"/>
              </a:blip>
              <a:stretch>
                <a:fillRect/>
              </a:stretch>
            </p:blipFill>
            <p:spPr>
              <a:xfrm>
                <a:off x="557419" y="1430131"/>
                <a:ext cx="1165363" cy="507784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1ADA30-5DA7-7417-A678-2FF5172E9E20}"/>
                  </a:ext>
                </a:extLst>
              </p:cNvPr>
              <p:cNvSpPr txBox="1"/>
              <p:nvPr/>
            </p:nvSpPr>
            <p:spPr>
              <a:xfrm>
                <a:off x="414750" y="1947485"/>
                <a:ext cx="14507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ene 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xpression 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mnibus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F2AEFB-4CFE-39DD-FB8D-E21C9CAA3E5E}"/>
                </a:ext>
              </a:extLst>
            </p:cNvPr>
            <p:cNvGrpSpPr/>
            <p:nvPr/>
          </p:nvGrpSpPr>
          <p:grpSpPr>
            <a:xfrm>
              <a:off x="356426" y="3065948"/>
              <a:ext cx="1546912" cy="971270"/>
              <a:chOff x="470865" y="2555441"/>
              <a:chExt cx="1546912" cy="971270"/>
            </a:xfrm>
          </p:grpSpPr>
          <p:pic>
            <p:nvPicPr>
              <p:cNvPr id="1026" name="Picture 2" descr="Search TCGA Samples">
                <a:extLst>
                  <a:ext uri="{FF2B5EF4-FFF2-40B4-BE49-F238E27FC236}">
                    <a16:creationId xmlns:a16="http://schemas.microsoft.com/office/drawing/2014/main" id="{E013C3E8-FC8B-25B3-570D-863DF64854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865" y="2555441"/>
                <a:ext cx="1546912" cy="703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6025EF-2F39-5E69-BAC2-1821BAA4F689}"/>
                  </a:ext>
                </a:extLst>
              </p:cNvPr>
              <p:cNvSpPr txBox="1"/>
              <p:nvPr/>
            </p:nvSpPr>
            <p:spPr>
              <a:xfrm>
                <a:off x="470865" y="3065046"/>
                <a:ext cx="13384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Cancer Genome Atlas</a:t>
                </a:r>
              </a:p>
            </p:txBody>
          </p:sp>
        </p:grp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E9E76A9-2AA2-657C-2E67-FC9E2A49F189}"/>
                </a:ext>
              </a:extLst>
            </p:cNvPr>
            <p:cNvSpPr/>
            <p:nvPr/>
          </p:nvSpPr>
          <p:spPr>
            <a:xfrm>
              <a:off x="2012859" y="1014945"/>
              <a:ext cx="2346159" cy="4038335"/>
            </a:xfrm>
            <a:prstGeom prst="roundRect">
              <a:avLst>
                <a:gd name="adj" fmla="val 279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22B84-8E88-2502-3408-852770471919}"/>
                </a:ext>
              </a:extLst>
            </p:cNvPr>
            <p:cNvSpPr txBox="1"/>
            <p:nvPr/>
          </p:nvSpPr>
          <p:spPr>
            <a:xfrm>
              <a:off x="2012859" y="1067953"/>
              <a:ext cx="2126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</a:t>
              </a:r>
              <a:r>
                <a:rPr lang="zh-CN" altLang="en-US" dirty="0"/>
                <a:t> </a:t>
              </a:r>
              <a:r>
                <a:rPr lang="en-US" altLang="zh-CN" dirty="0"/>
                <a:t>preprocessing</a:t>
              </a:r>
              <a:endParaRPr lang="en-US" dirty="0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9D15F19B-0D40-DF86-523F-B0F4D8EDD756}"/>
                </a:ext>
              </a:extLst>
            </p:cNvPr>
            <p:cNvSpPr/>
            <p:nvPr/>
          </p:nvSpPr>
          <p:spPr>
            <a:xfrm>
              <a:off x="1699137" y="2681243"/>
              <a:ext cx="435428" cy="46166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C6AE91F-E6A4-E09E-C58F-C48057819C1C}"/>
                </a:ext>
              </a:extLst>
            </p:cNvPr>
            <p:cNvGrpSpPr/>
            <p:nvPr/>
          </p:nvGrpSpPr>
          <p:grpSpPr>
            <a:xfrm>
              <a:off x="2182375" y="2127674"/>
              <a:ext cx="2184308" cy="603753"/>
              <a:chOff x="2221187" y="2532969"/>
              <a:chExt cx="2184308" cy="603753"/>
            </a:xfrm>
          </p:grpSpPr>
          <p:pic>
            <p:nvPicPr>
              <p:cNvPr id="19" name="Graphic 18" descr="Soundwave with solid fill">
                <a:extLst>
                  <a:ext uri="{FF2B5EF4-FFF2-40B4-BE49-F238E27FC236}">
                    <a16:creationId xmlns:a16="http://schemas.microsoft.com/office/drawing/2014/main" id="{BD85B49A-EB4F-1CF6-4670-511828E0E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21187" y="2532969"/>
                <a:ext cx="603753" cy="60375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EA7985-7C13-19A9-8C26-E334621AFEC1}"/>
                  </a:ext>
                </a:extLst>
              </p:cNvPr>
              <p:cNvSpPr txBox="1"/>
              <p:nvPr/>
            </p:nvSpPr>
            <p:spPr>
              <a:xfrm>
                <a:off x="2954795" y="2573235"/>
                <a:ext cx="14507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missing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imputation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A202614-E71B-B7B0-BF0A-CE7E734AC88F}"/>
                </a:ext>
              </a:extLst>
            </p:cNvPr>
            <p:cNvGrpSpPr/>
            <p:nvPr/>
          </p:nvGrpSpPr>
          <p:grpSpPr>
            <a:xfrm>
              <a:off x="2182437" y="4309388"/>
              <a:ext cx="2184184" cy="603504"/>
              <a:chOff x="2221311" y="4265847"/>
              <a:chExt cx="2184184" cy="60350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AB3D96-27CF-AB40-7E84-2A09A1386D21}"/>
                  </a:ext>
                </a:extLst>
              </p:cNvPr>
              <p:cNvSpPr txBox="1"/>
              <p:nvPr/>
            </p:nvSpPr>
            <p:spPr>
              <a:xfrm>
                <a:off x="2954795" y="4305989"/>
                <a:ext cx="14507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names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standardization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" name="Graphic 23" descr="Clipboard Checked with solid fill">
                <a:extLst>
                  <a:ext uri="{FF2B5EF4-FFF2-40B4-BE49-F238E27FC236}">
                    <a16:creationId xmlns:a16="http://schemas.microsoft.com/office/drawing/2014/main" id="{B43A5DE3-B58F-F04C-DB92-A7E174F8D1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21311" y="4265847"/>
                <a:ext cx="603504" cy="603504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584587D-FBB9-55D9-D58C-E2771329875D}"/>
                </a:ext>
              </a:extLst>
            </p:cNvPr>
            <p:cNvGrpSpPr/>
            <p:nvPr/>
          </p:nvGrpSpPr>
          <p:grpSpPr>
            <a:xfrm>
              <a:off x="2182437" y="1433965"/>
              <a:ext cx="2184184" cy="603504"/>
              <a:chOff x="2221311" y="1666192"/>
              <a:chExt cx="2184184" cy="60350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627F12-8A2A-7978-6636-73200B1E74C9}"/>
                  </a:ext>
                </a:extLst>
              </p:cNvPr>
              <p:cNvSpPr txBox="1"/>
              <p:nvPr/>
            </p:nvSpPr>
            <p:spPr>
              <a:xfrm>
                <a:off x="2954795" y="1706334"/>
                <a:ext cx="14507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check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dataset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quality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6" name="Graphic 25" descr="Good Inventory with solid fill">
                <a:extLst>
                  <a:ext uri="{FF2B5EF4-FFF2-40B4-BE49-F238E27FC236}">
                    <a16:creationId xmlns:a16="http://schemas.microsoft.com/office/drawing/2014/main" id="{1CBF4E28-570B-0AF3-C819-15B411C78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221311" y="1666192"/>
                <a:ext cx="603504" cy="603504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94BBD7B-59AC-46C4-A49C-F0BE6740B247}"/>
                </a:ext>
              </a:extLst>
            </p:cNvPr>
            <p:cNvGrpSpPr/>
            <p:nvPr/>
          </p:nvGrpSpPr>
          <p:grpSpPr>
            <a:xfrm>
              <a:off x="2182437" y="2821630"/>
              <a:ext cx="2184184" cy="603504"/>
              <a:chOff x="2221311" y="3370211"/>
              <a:chExt cx="2184184" cy="603504"/>
            </a:xfrm>
          </p:grpSpPr>
          <p:pic>
            <p:nvPicPr>
              <p:cNvPr id="28" name="Graphic 27" descr="Blueprint with solid fill">
                <a:extLst>
                  <a:ext uri="{FF2B5EF4-FFF2-40B4-BE49-F238E27FC236}">
                    <a16:creationId xmlns:a16="http://schemas.microsoft.com/office/drawing/2014/main" id="{209C2AF3-F86F-1D7B-C065-7431A9A29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221311" y="3370211"/>
                <a:ext cx="603504" cy="60350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9A0112-A63C-13C8-5B28-05ECFF8940ED}"/>
                  </a:ext>
                </a:extLst>
              </p:cNvPr>
              <p:cNvSpPr txBox="1"/>
              <p:nvPr/>
            </p:nvSpPr>
            <p:spPr>
              <a:xfrm>
                <a:off x="2954795" y="3410353"/>
                <a:ext cx="14507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remove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invalid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records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62F300F-3587-6434-D611-89F32A51C9B0}"/>
                </a:ext>
              </a:extLst>
            </p:cNvPr>
            <p:cNvSpPr/>
            <p:nvPr/>
          </p:nvSpPr>
          <p:spPr>
            <a:xfrm>
              <a:off x="4518389" y="1014944"/>
              <a:ext cx="4878348" cy="1262784"/>
            </a:xfrm>
            <a:prstGeom prst="roundRect">
              <a:avLst>
                <a:gd name="adj" fmla="val 279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1B7203-363D-A78E-24EF-BEA9A55BFA23}"/>
                </a:ext>
              </a:extLst>
            </p:cNvPr>
            <p:cNvSpPr txBox="1"/>
            <p:nvPr/>
          </p:nvSpPr>
          <p:spPr>
            <a:xfrm>
              <a:off x="4518390" y="1067953"/>
              <a:ext cx="2003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Question</a:t>
              </a:r>
              <a:r>
                <a:rPr lang="zh-CN" altLang="en-US" dirty="0"/>
                <a:t> </a:t>
              </a:r>
              <a:r>
                <a:rPr lang="en-US" altLang="zh-CN" dirty="0"/>
                <a:t>Creation</a:t>
              </a:r>
              <a:endParaRPr lang="en-US" dirty="0"/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4318096A-A919-23F8-A343-2A6C36FE931C}"/>
                </a:ext>
              </a:extLst>
            </p:cNvPr>
            <p:cNvSpPr/>
            <p:nvPr/>
          </p:nvSpPr>
          <p:spPr>
            <a:xfrm>
              <a:off x="4217156" y="1444316"/>
              <a:ext cx="435428" cy="46166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6DCA60E-8BF1-4091-CA0F-6C1366AA633E}"/>
                </a:ext>
              </a:extLst>
            </p:cNvPr>
            <p:cNvGrpSpPr/>
            <p:nvPr/>
          </p:nvGrpSpPr>
          <p:grpSpPr>
            <a:xfrm>
              <a:off x="4796916" y="1500395"/>
              <a:ext cx="4563908" cy="603504"/>
              <a:chOff x="5021257" y="1500395"/>
              <a:chExt cx="4563908" cy="603504"/>
            </a:xfrm>
          </p:grpSpPr>
          <p:pic>
            <p:nvPicPr>
              <p:cNvPr id="1028" name="Picture 4" descr="Mismatch Icons - Free SVG &amp; PNG Mismatch Images - Noun Project">
                <a:extLst>
                  <a:ext uri="{FF2B5EF4-FFF2-40B4-BE49-F238E27FC236}">
                    <a16:creationId xmlns:a16="http://schemas.microsoft.com/office/drawing/2014/main" id="{AFD9B8C0-36E6-5F98-1A0D-56B7B3FCD0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1257" y="1533170"/>
                <a:ext cx="537954" cy="537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1824DD-D164-600C-DCB3-72D4619E2BD7}"/>
                  </a:ext>
                </a:extLst>
              </p:cNvPr>
              <p:cNvSpPr txBox="1"/>
              <p:nvPr/>
            </p:nvSpPr>
            <p:spPr>
              <a:xfrm>
                <a:off x="5582853" y="1540537"/>
                <a:ext cx="14507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mismatch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traits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conditions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174DA634-8DE8-48F6-2F86-32D0AFEA70AA}"/>
                  </a:ext>
                </a:extLst>
              </p:cNvPr>
              <p:cNvSpPr/>
              <p:nvPr/>
            </p:nvSpPr>
            <p:spPr>
              <a:xfrm>
                <a:off x="7081224" y="1643625"/>
                <a:ext cx="299027" cy="317045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Clipboard Partially Checked with solid fill">
                <a:extLst>
                  <a:ext uri="{FF2B5EF4-FFF2-40B4-BE49-F238E27FC236}">
                    <a16:creationId xmlns:a16="http://schemas.microsoft.com/office/drawing/2014/main" id="{2B0F8A48-1350-F142-AC8F-2D4B4AA61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550462" y="1500395"/>
                <a:ext cx="603504" cy="603504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72929F-B677-DDE8-98D5-F7F28743D169}"/>
                  </a:ext>
                </a:extLst>
              </p:cNvPr>
              <p:cNvSpPr txBox="1"/>
              <p:nvPr/>
            </p:nvSpPr>
            <p:spPr>
              <a:xfrm>
                <a:off x="8134465" y="1540537"/>
                <a:ext cx="14507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remove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invalid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or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trivial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pairs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F6866AA-2558-A530-53BB-3037D952EDED}"/>
                </a:ext>
              </a:extLst>
            </p:cNvPr>
            <p:cNvSpPr/>
            <p:nvPr/>
          </p:nvSpPr>
          <p:spPr>
            <a:xfrm>
              <a:off x="4518389" y="2505022"/>
              <a:ext cx="4878348" cy="2548257"/>
            </a:xfrm>
            <a:prstGeom prst="roundRect">
              <a:avLst>
                <a:gd name="adj" fmla="val 279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7A6CD9-FF79-283F-6451-A2A7ABA856BA}"/>
                </a:ext>
              </a:extLst>
            </p:cNvPr>
            <p:cNvSpPr txBox="1"/>
            <p:nvPr/>
          </p:nvSpPr>
          <p:spPr>
            <a:xfrm>
              <a:off x="4542368" y="2555703"/>
              <a:ext cx="1012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Analysis</a:t>
              </a:r>
              <a:endParaRPr lang="en-US" dirty="0"/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03C2422-2D6F-7998-55EC-1DF31819CC54}"/>
                </a:ext>
              </a:extLst>
            </p:cNvPr>
            <p:cNvSpPr/>
            <p:nvPr/>
          </p:nvSpPr>
          <p:spPr>
            <a:xfrm rot="5400000">
              <a:off x="6695541" y="2124382"/>
              <a:ext cx="435428" cy="46166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9D5CB60-D352-22B2-EA16-42D3D341F711}"/>
                </a:ext>
              </a:extLst>
            </p:cNvPr>
            <p:cNvGrpSpPr/>
            <p:nvPr/>
          </p:nvGrpSpPr>
          <p:grpSpPr>
            <a:xfrm>
              <a:off x="4559820" y="2992980"/>
              <a:ext cx="1638704" cy="1313812"/>
              <a:chOff x="4784161" y="2992980"/>
              <a:chExt cx="1638704" cy="1313812"/>
            </a:xfrm>
          </p:grpSpPr>
          <p:pic>
            <p:nvPicPr>
              <p:cNvPr id="1030" name="Picture 6" descr="Modeling - Free computer icons">
                <a:extLst>
                  <a:ext uri="{FF2B5EF4-FFF2-40B4-BE49-F238E27FC236}">
                    <a16:creationId xmlns:a16="http://schemas.microsoft.com/office/drawing/2014/main" id="{0DB362E1-512C-3E9F-9387-235D7E624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020" y="2992980"/>
                <a:ext cx="776987" cy="776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14A57B-ECE4-F78C-4CE6-1B4186EA94B2}"/>
                  </a:ext>
                </a:extLst>
              </p:cNvPr>
              <p:cNvSpPr txBox="1"/>
              <p:nvPr/>
            </p:nvSpPr>
            <p:spPr>
              <a:xfrm>
                <a:off x="4784161" y="3783572"/>
                <a:ext cx="16387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choose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machine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learning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models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0D6B679-38C4-85DB-61E1-9232B87EE793}"/>
                </a:ext>
              </a:extLst>
            </p:cNvPr>
            <p:cNvGrpSpPr/>
            <p:nvPr/>
          </p:nvGrpSpPr>
          <p:grpSpPr>
            <a:xfrm>
              <a:off x="6232756" y="2992980"/>
              <a:ext cx="1638704" cy="1313813"/>
              <a:chOff x="6457097" y="2992979"/>
              <a:chExt cx="1638704" cy="1313813"/>
            </a:xfrm>
          </p:grpSpPr>
          <p:pic>
            <p:nvPicPr>
              <p:cNvPr id="1032" name="Picture 8" descr="Optimization - Free construction and tools icons">
                <a:extLst>
                  <a:ext uri="{FF2B5EF4-FFF2-40B4-BE49-F238E27FC236}">
                    <a16:creationId xmlns:a16="http://schemas.microsoft.com/office/drawing/2014/main" id="{13DAB544-693A-5E53-A2F6-87E24BC16A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7955" y="2992979"/>
                <a:ext cx="776988" cy="7769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D059DC-EAAC-E2B7-3C15-4BB64B94C975}"/>
                  </a:ext>
                </a:extLst>
              </p:cNvPr>
              <p:cNvSpPr txBox="1"/>
              <p:nvPr/>
            </p:nvSpPr>
            <p:spPr>
              <a:xfrm>
                <a:off x="6457097" y="3783572"/>
                <a:ext cx="16387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optimize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parameters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EF718AD-A13D-3FFA-3221-60B903B12F88}"/>
                </a:ext>
              </a:extLst>
            </p:cNvPr>
            <p:cNvGrpSpPr/>
            <p:nvPr/>
          </p:nvGrpSpPr>
          <p:grpSpPr>
            <a:xfrm>
              <a:off x="7905691" y="2992980"/>
              <a:ext cx="1638704" cy="1313812"/>
              <a:chOff x="8130032" y="2992980"/>
              <a:chExt cx="1638704" cy="1313812"/>
            </a:xfrm>
          </p:grpSpPr>
          <p:pic>
            <p:nvPicPr>
              <p:cNvPr id="1034" name="Picture 10" descr="Survey results - Free business and finance icons">
                <a:extLst>
                  <a:ext uri="{FF2B5EF4-FFF2-40B4-BE49-F238E27FC236}">
                    <a16:creationId xmlns:a16="http://schemas.microsoft.com/office/drawing/2014/main" id="{C5460FB5-3DE1-3DBA-77C3-F1FE039A42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0891" y="2992980"/>
                <a:ext cx="776987" cy="776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02BD766-3441-90D5-E882-93D0427BFC33}"/>
                  </a:ext>
                </a:extLst>
              </p:cNvPr>
              <p:cNvSpPr txBox="1"/>
              <p:nvPr/>
            </p:nvSpPr>
            <p:spPr>
              <a:xfrm>
                <a:off x="8130032" y="3783572"/>
                <a:ext cx="16387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interprete</a:t>
                </a: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E2EED354-9AA8-0A8D-09BD-C73B95866893}"/>
                </a:ext>
              </a:extLst>
            </p:cNvPr>
            <p:cNvSpPr/>
            <p:nvPr/>
          </p:nvSpPr>
          <p:spPr>
            <a:xfrm>
              <a:off x="6081388" y="3195782"/>
              <a:ext cx="299027" cy="31704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6ADCE705-7BEB-E628-B2A1-872C385B75B9}"/>
                </a:ext>
              </a:extLst>
            </p:cNvPr>
            <p:cNvSpPr/>
            <p:nvPr/>
          </p:nvSpPr>
          <p:spPr>
            <a:xfrm>
              <a:off x="7800773" y="3195782"/>
              <a:ext cx="299027" cy="31704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546F343-DEBE-76CD-52F3-F5CA1D9CD5E6}"/>
                </a:ext>
              </a:extLst>
            </p:cNvPr>
            <p:cNvCxnSpPr>
              <a:cxnSpLocks/>
            </p:cNvCxnSpPr>
            <p:nvPr/>
          </p:nvCxnSpPr>
          <p:spPr>
            <a:xfrm>
              <a:off x="8725043" y="4350335"/>
              <a:ext cx="0" cy="2608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2437758-6470-8186-5401-7F8446D47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173" y="4611141"/>
              <a:ext cx="33458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303BE59-128D-0554-8B89-696029BF3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9172" y="4350335"/>
              <a:ext cx="0" cy="2608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B8FBA92-C809-503B-EF2E-F86AF0536348}"/>
                </a:ext>
              </a:extLst>
            </p:cNvPr>
            <p:cNvSpPr txBox="1"/>
            <p:nvPr/>
          </p:nvSpPr>
          <p:spPr>
            <a:xfrm>
              <a:off x="6069194" y="4605117"/>
              <a:ext cx="20070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repeat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necessary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62296F16-E5EB-66B0-57D6-DB6DC470B680}"/>
                </a:ext>
              </a:extLst>
            </p:cNvPr>
            <p:cNvGrpSpPr/>
            <p:nvPr/>
          </p:nvGrpSpPr>
          <p:grpSpPr>
            <a:xfrm>
              <a:off x="2148766" y="3515339"/>
              <a:ext cx="2210601" cy="703845"/>
              <a:chOff x="2187577" y="3521185"/>
              <a:chExt cx="2210601" cy="703845"/>
            </a:xfrm>
          </p:grpSpPr>
          <p:pic>
            <p:nvPicPr>
              <p:cNvPr id="1036" name="Picture 12" descr="Outliers Icons - Free SVG &amp; PNG Outliers Images - Noun Project">
                <a:extLst>
                  <a:ext uri="{FF2B5EF4-FFF2-40B4-BE49-F238E27FC236}">
                    <a16:creationId xmlns:a16="http://schemas.microsoft.com/office/drawing/2014/main" id="{79F265DD-A2AC-D689-B964-1B9C0F3B2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7577" y="3521185"/>
                <a:ext cx="703845" cy="703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F0245DD-91A1-B45B-89D1-84F9B0ED9792}"/>
                  </a:ext>
                </a:extLst>
              </p:cNvPr>
              <p:cNvSpPr txBox="1"/>
              <p:nvPr/>
            </p:nvSpPr>
            <p:spPr>
              <a:xfrm>
                <a:off x="2947478" y="3620950"/>
                <a:ext cx="14507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correction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7" name="Right Arrow 1026">
              <a:extLst>
                <a:ext uri="{FF2B5EF4-FFF2-40B4-BE49-F238E27FC236}">
                  <a16:creationId xmlns:a16="http://schemas.microsoft.com/office/drawing/2014/main" id="{7CB85D69-CCCB-EF4E-FB71-946268FD2CB3}"/>
                </a:ext>
              </a:extLst>
            </p:cNvPr>
            <p:cNvSpPr/>
            <p:nvPr/>
          </p:nvSpPr>
          <p:spPr>
            <a:xfrm>
              <a:off x="9248246" y="3425135"/>
              <a:ext cx="435428" cy="46166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ounded Rectangle 1028">
              <a:extLst>
                <a:ext uri="{FF2B5EF4-FFF2-40B4-BE49-F238E27FC236}">
                  <a16:creationId xmlns:a16="http://schemas.microsoft.com/office/drawing/2014/main" id="{4B805AD5-2EC3-DE7C-5E4B-8DB0DA2EF3E9}"/>
                </a:ext>
              </a:extLst>
            </p:cNvPr>
            <p:cNvSpPr/>
            <p:nvPr/>
          </p:nvSpPr>
          <p:spPr>
            <a:xfrm>
              <a:off x="9601909" y="2505022"/>
              <a:ext cx="1701029" cy="2538899"/>
            </a:xfrm>
            <a:prstGeom prst="roundRect">
              <a:avLst>
                <a:gd name="adj" fmla="val 279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D948E4CC-7466-A7DE-C799-FAB09447AAA9}"/>
                </a:ext>
              </a:extLst>
            </p:cNvPr>
            <p:cNvSpPr txBox="1"/>
            <p:nvPr/>
          </p:nvSpPr>
          <p:spPr>
            <a:xfrm>
              <a:off x="9645356" y="2525503"/>
              <a:ext cx="932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Results</a:t>
              </a:r>
              <a:endParaRPr lang="en-US" dirty="0"/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A9776EB5-ED9E-FC61-0B02-933A5860E565}"/>
                </a:ext>
              </a:extLst>
            </p:cNvPr>
            <p:cNvSpPr txBox="1"/>
            <p:nvPr/>
          </p:nvSpPr>
          <p:spPr>
            <a:xfrm>
              <a:off x="9633487" y="2950942"/>
              <a:ext cx="14507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500+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records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8" name="Picture 14" descr="Question Research Icons - Free SVG &amp; PNG Question Research Images - Noun  Project">
              <a:extLst>
                <a:ext uri="{FF2B5EF4-FFF2-40B4-BE49-F238E27FC236}">
                  <a16:creationId xmlns:a16="http://schemas.microsoft.com/office/drawing/2014/main" id="{2F751988-2E38-A3F6-F540-C8DAC7A28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6738" y="3286629"/>
              <a:ext cx="630709" cy="630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Data Accuracy Icon Images – Browse 3,654 Stock Photos, Vectors, and Video |  Adobe Stock">
              <a:extLst>
                <a:ext uri="{FF2B5EF4-FFF2-40B4-BE49-F238E27FC236}">
                  <a16:creationId xmlns:a16="http://schemas.microsoft.com/office/drawing/2014/main" id="{444D6B7D-53E4-FCB0-73FD-F8CEA0E47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3487" y="4241894"/>
              <a:ext cx="630709" cy="630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FF472388-A78D-D6F1-5266-2A1B8314933C}"/>
                </a:ext>
              </a:extLst>
            </p:cNvPr>
            <p:cNvSpPr txBox="1"/>
            <p:nvPr/>
          </p:nvSpPr>
          <p:spPr>
            <a:xfrm>
              <a:off x="9645356" y="3890738"/>
              <a:ext cx="14507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paired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8044B877-BEEE-278D-E59E-CBD920A1D797}"/>
                </a:ext>
              </a:extLst>
            </p:cNvPr>
            <p:cNvSpPr txBox="1"/>
            <p:nvPr/>
          </p:nvSpPr>
          <p:spPr>
            <a:xfrm>
              <a:off x="10231558" y="3339293"/>
              <a:ext cx="90841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research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question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DFC6ABAC-9075-E281-7B68-E61E86E4E8CD}"/>
                </a:ext>
              </a:extLst>
            </p:cNvPr>
            <p:cNvSpPr txBox="1"/>
            <p:nvPr/>
          </p:nvSpPr>
          <p:spPr>
            <a:xfrm>
              <a:off x="10050671" y="4174228"/>
              <a:ext cx="132491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genes from data-driven methods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160E3CB3-24A0-85EB-61C0-F052B5C648E3}"/>
                </a:ext>
              </a:extLst>
            </p:cNvPr>
            <p:cNvSpPr/>
            <p:nvPr/>
          </p:nvSpPr>
          <p:spPr>
            <a:xfrm>
              <a:off x="9683674" y="3286629"/>
              <a:ext cx="1533656" cy="60017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352A3E79-B331-01D8-03F0-80A92B1B79B9}"/>
                </a:ext>
              </a:extLst>
            </p:cNvPr>
            <p:cNvSpPr/>
            <p:nvPr/>
          </p:nvSpPr>
          <p:spPr>
            <a:xfrm>
              <a:off x="9703428" y="4198639"/>
              <a:ext cx="1513902" cy="6895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7" name="Graphic 1046" descr="User with solid fill">
              <a:extLst>
                <a:ext uri="{FF2B5EF4-FFF2-40B4-BE49-F238E27FC236}">
                  <a16:creationId xmlns:a16="http://schemas.microsoft.com/office/drawing/2014/main" id="{FFC7CD55-F579-5F23-5E2B-FA8E77018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649458" y="1941049"/>
              <a:ext cx="457200" cy="457200"/>
            </a:xfrm>
            <a:prstGeom prst="rect">
              <a:avLst/>
            </a:prstGeom>
          </p:spPr>
        </p:pic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00693EB8-EFFA-4DF6-3E9F-FD942DFA0B07}"/>
                </a:ext>
              </a:extLst>
            </p:cNvPr>
            <p:cNvSpPr txBox="1"/>
            <p:nvPr/>
          </p:nvSpPr>
          <p:spPr>
            <a:xfrm>
              <a:off x="9444408" y="938813"/>
              <a:ext cx="205893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independently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obtained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two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scientists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49" name="Picture 20" descr="Two People Icons - Free SVG &amp; PNG Two People Images - Noun Project">
              <a:extLst>
                <a:ext uri="{FF2B5EF4-FFF2-40B4-BE49-F238E27FC236}">
                  <a16:creationId xmlns:a16="http://schemas.microsoft.com/office/drawing/2014/main" id="{185DE4AC-D287-8895-6433-3A1AE7EF4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695926" y="1265782"/>
              <a:ext cx="534183" cy="53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866F6DBE-60AF-DB51-3957-2B4310A5FA67}"/>
                </a:ext>
              </a:extLst>
            </p:cNvPr>
            <p:cNvSpPr txBox="1"/>
            <p:nvPr/>
          </p:nvSpPr>
          <p:spPr>
            <a:xfrm>
              <a:off x="9910389" y="1785976"/>
              <a:ext cx="142757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scientist</a:t>
              </a:r>
              <a:r>
                <a: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adjudicates discrepancies 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56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75</Words>
  <Application>Microsoft Macintosh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Data collection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</dc:title>
  <dc:creator>Haohan Wang</dc:creator>
  <cp:lastModifiedBy>Haohan Wang</cp:lastModifiedBy>
  <cp:revision>113</cp:revision>
  <dcterms:created xsi:type="dcterms:W3CDTF">2024-05-31T01:31:17Z</dcterms:created>
  <dcterms:modified xsi:type="dcterms:W3CDTF">2024-05-31T03:43:51Z</dcterms:modified>
</cp:coreProperties>
</file>