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charts/chart1.xml" ContentType="application/vnd.openxmlformats-officedocument.drawingml.char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3.xml" ContentType="application/vnd.openxmlformats-officedocument.theme+xml"/>
  <Override PartName="/ppt/charts/chart3.xml" ContentType="application/vnd.openxmlformats-officedocument.drawingml.char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782" r:id="rId5"/>
    <p:sldMasterId id="2147483810" r:id="rId6"/>
  </p:sldMasterIdLst>
  <p:notesMasterIdLst>
    <p:notesMasterId r:id="rId25"/>
  </p:notesMasterIdLst>
  <p:handoutMasterIdLst>
    <p:handoutMasterId r:id="rId26"/>
  </p:handoutMasterIdLst>
  <p:sldIdLst>
    <p:sldId id="262" r:id="rId7"/>
    <p:sldId id="2103813814" r:id="rId8"/>
    <p:sldId id="2134096368" r:id="rId9"/>
    <p:sldId id="2144327225" r:id="rId10"/>
    <p:sldId id="2144327208" r:id="rId11"/>
    <p:sldId id="2144327216" r:id="rId12"/>
    <p:sldId id="2144327217" r:id="rId13"/>
    <p:sldId id="2144327209" r:id="rId14"/>
    <p:sldId id="2144327214" r:id="rId15"/>
    <p:sldId id="2144327210" r:id="rId16"/>
    <p:sldId id="2144327226" r:id="rId17"/>
    <p:sldId id="2144327223" r:id="rId18"/>
    <p:sldId id="2144327219" r:id="rId19"/>
    <p:sldId id="2144327211" r:id="rId20"/>
    <p:sldId id="2144327224" r:id="rId21"/>
    <p:sldId id="2144327220" r:id="rId22"/>
    <p:sldId id="2144327227" r:id="rId23"/>
    <p:sldId id="2144327230" r:id="rId24"/>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4032" userDrawn="1">
          <p15:clr>
            <a:srgbClr val="A4A3A4"/>
          </p15:clr>
        </p15:guide>
        <p15:guide id="2" pos="739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71C5"/>
    <a:srgbClr val="3A729C"/>
    <a:srgbClr val="2872C5"/>
    <a:srgbClr val="525252"/>
    <a:srgbClr val="FFFFFF"/>
    <a:srgbClr val="00C7FD"/>
    <a:srgbClr val="0068B5"/>
    <a:srgbClr val="004A86"/>
    <a:srgbClr val="FC64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495E5A-B1E5-41B4-955D-B3C09902ED7F}" v="32" dt="2023-04-21T02:40:55.52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69" autoAdjust="0"/>
  </p:normalViewPr>
  <p:slideViewPr>
    <p:cSldViewPr snapToGrid="0">
      <p:cViewPr varScale="1">
        <p:scale>
          <a:sx n="112" d="100"/>
          <a:sy n="112" d="100"/>
        </p:scale>
        <p:origin x="115" y="86"/>
      </p:cViewPr>
      <p:guideLst>
        <p:guide orient="horz" pos="4032"/>
        <p:guide pos="7392"/>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oleObject" Target="https://intel-my.sharepoint.com/personal/lingyu_liu_intel_com/Documents/Documents/Live%20Migration/live%20migration%20benchmark%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l"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a:t>Live Migration Network</a:t>
            </a:r>
            <a:r>
              <a:rPr lang="en-US" baseline="0"/>
              <a:t> Downtime</a:t>
            </a:r>
            <a:r>
              <a:rPr lang="en-US" sz="800" b="0" i="0" baseline="0">
                <a:effectLst/>
              </a:rPr>
              <a:t>(lower is better)</a:t>
            </a:r>
            <a:endParaRPr lang="en-US" baseline="0"/>
          </a:p>
          <a:p>
            <a:pPr marL="0" marR="0" lvl="0" indent="0" algn="l"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r>
              <a:rPr lang="en-US" sz="1000" b="0" i="0" u="none" strike="noStrike" baseline="0">
                <a:effectLst/>
              </a:rPr>
              <a:t>4</a:t>
            </a:r>
            <a:r>
              <a:rPr lang="en-US" sz="1000" b="0" i="0" u="none" strike="noStrike" baseline="30000">
                <a:effectLst/>
              </a:rPr>
              <a:t>th</a:t>
            </a:r>
            <a:r>
              <a:rPr lang="en-US" sz="1000" b="0" i="0" u="none" strike="noStrike" baseline="0">
                <a:effectLst/>
              </a:rPr>
              <a:t> Gen Intel® Xeon® Scalable Processor</a:t>
            </a:r>
            <a:endParaRPr lang="en-US" sz="1000" baseline="0"/>
          </a:p>
        </c:rich>
      </c:tx>
      <c:layout>
        <c:manualLayout>
          <c:xMode val="edge"/>
          <c:yMode val="edge"/>
          <c:x val="0.20820844269466315"/>
          <c:y val="3.2407407407407406E-2"/>
        </c:manualLayout>
      </c:layout>
      <c:overlay val="0"/>
      <c:spPr>
        <a:noFill/>
        <a:ln>
          <a:noFill/>
        </a:ln>
        <a:effectLst/>
      </c:spPr>
      <c:txPr>
        <a:bodyPr rot="0" spcFirstLastPara="1" vertOverflow="ellipsis" vert="horz" wrap="square" anchor="ctr" anchorCtr="1"/>
        <a:lstStyle/>
        <a:p>
          <a:pPr marL="0" marR="0" lvl="0" indent="0" algn="l"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0"/>
          <c:order val="0"/>
          <c:tx>
            <c:strRef>
              <c:f>ping!$B$100</c:f>
              <c:strCache>
                <c:ptCount val="1"/>
                <c:pt idx="0">
                  <c:v>usr DPT(ms)</c:v>
                </c:pt>
              </c:strCache>
            </c:strRef>
          </c:tx>
          <c:spPr>
            <a:solidFill>
              <a:srgbClr val="0070C0"/>
            </a:solidFill>
            <a:ln>
              <a:noFill/>
            </a:ln>
            <a:effectLst/>
          </c:spPr>
          <c:invertIfNegative val="0"/>
          <c:cat>
            <c:strRef>
              <c:f>ping!$A$101:$A$104</c:f>
              <c:strCache>
                <c:ptCount val="4"/>
                <c:pt idx="0">
                  <c:v>1G</c:v>
                </c:pt>
                <c:pt idx="1">
                  <c:v>2G</c:v>
                </c:pt>
                <c:pt idx="2">
                  <c:v>4G</c:v>
                </c:pt>
                <c:pt idx="3">
                  <c:v>8G</c:v>
                </c:pt>
              </c:strCache>
            </c:strRef>
          </c:cat>
          <c:val>
            <c:numRef>
              <c:f>ping!$B$101:$B$104</c:f>
              <c:numCache>
                <c:formatCode>General</c:formatCode>
                <c:ptCount val="4"/>
                <c:pt idx="0">
                  <c:v>599367</c:v>
                </c:pt>
                <c:pt idx="1">
                  <c:v>782428</c:v>
                </c:pt>
                <c:pt idx="2" formatCode="#,##0">
                  <c:v>1255624</c:v>
                </c:pt>
                <c:pt idx="3" formatCode="#,##0">
                  <c:v>2398489</c:v>
                </c:pt>
              </c:numCache>
            </c:numRef>
          </c:val>
          <c:extLst>
            <c:ext xmlns:c16="http://schemas.microsoft.com/office/drawing/2014/chart" uri="{C3380CC4-5D6E-409C-BE32-E72D297353CC}">
              <c16:uniqueId val="{00000000-7585-43CD-A432-FB03C8E5C646}"/>
            </c:ext>
          </c:extLst>
        </c:ser>
        <c:ser>
          <c:idx val="1"/>
          <c:order val="1"/>
          <c:tx>
            <c:strRef>
              <c:f>ping!$C$100</c:f>
              <c:strCache>
                <c:ptCount val="1"/>
                <c:pt idx="0">
                  <c:v>HW DPT(ms)</c:v>
                </c:pt>
              </c:strCache>
            </c:strRef>
          </c:tx>
          <c:spPr>
            <a:solidFill>
              <a:srgbClr val="00B0F0"/>
            </a:solidFill>
            <a:ln>
              <a:noFill/>
            </a:ln>
            <a:effectLst/>
          </c:spPr>
          <c:invertIfNegative val="0"/>
          <c:cat>
            <c:strRef>
              <c:f>ping!$A$101:$A$104</c:f>
              <c:strCache>
                <c:ptCount val="4"/>
                <c:pt idx="0">
                  <c:v>1G</c:v>
                </c:pt>
                <c:pt idx="1">
                  <c:v>2G</c:v>
                </c:pt>
                <c:pt idx="2">
                  <c:v>4G</c:v>
                </c:pt>
                <c:pt idx="3">
                  <c:v>8G</c:v>
                </c:pt>
              </c:strCache>
            </c:strRef>
          </c:cat>
          <c:val>
            <c:numRef>
              <c:f>ping!$C$101:$C$104</c:f>
              <c:numCache>
                <c:formatCode>General</c:formatCode>
                <c:ptCount val="4"/>
                <c:pt idx="0">
                  <c:v>95879</c:v>
                </c:pt>
                <c:pt idx="1">
                  <c:v>95123</c:v>
                </c:pt>
                <c:pt idx="2">
                  <c:v>86304</c:v>
                </c:pt>
                <c:pt idx="3">
                  <c:v>98517</c:v>
                </c:pt>
              </c:numCache>
            </c:numRef>
          </c:val>
          <c:extLst>
            <c:ext xmlns:c16="http://schemas.microsoft.com/office/drawing/2014/chart" uri="{C3380CC4-5D6E-409C-BE32-E72D297353CC}">
              <c16:uniqueId val="{00000001-7585-43CD-A432-FB03C8E5C646}"/>
            </c:ext>
          </c:extLst>
        </c:ser>
        <c:dLbls>
          <c:showLegendKey val="0"/>
          <c:showVal val="0"/>
          <c:showCatName val="0"/>
          <c:showSerName val="0"/>
          <c:showPercent val="0"/>
          <c:showBubbleSize val="0"/>
        </c:dLbls>
        <c:gapWidth val="219"/>
        <c:overlap val="-27"/>
        <c:axId val="2007561631"/>
        <c:axId val="2007558303"/>
      </c:barChart>
      <c:catAx>
        <c:axId val="200756163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VM Mem Size</a:t>
                </a:r>
              </a:p>
            </c:rich>
          </c:tx>
          <c:layout>
            <c:manualLayout>
              <c:xMode val="edge"/>
              <c:yMode val="edge"/>
              <c:x val="0.44058202099737531"/>
              <c:y val="0.7912955672207641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7558303"/>
        <c:crosses val="autoZero"/>
        <c:auto val="1"/>
        <c:lblAlgn val="ctr"/>
        <c:lblOffset val="100"/>
        <c:noMultiLvlLbl val="0"/>
      </c:catAx>
      <c:valAx>
        <c:axId val="2007558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7561631"/>
        <c:crosses val="autoZero"/>
        <c:crossBetween val="between"/>
        <c:dispUnits>
          <c:builtInUnit val="thousands"/>
          <c:dispUnitsLbl>
            <c:layout>
              <c:manualLayout>
                <c:xMode val="edge"/>
                <c:yMode val="edge"/>
                <c:x val="2.7777777777777776E-2"/>
                <c:y val="0.3383796296296297"/>
              </c:manualLayout>
            </c:layout>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Time(ms)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553E8-0470-1349-956C-3CB1869458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A67CBD2-00E1-E94C-B4F0-37C39C209D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B726A-C477-6444-83BF-F1538D69AD12}" type="datetimeFigureOut">
              <a:rPr lang="en-US" smtClean="0"/>
              <a:t>4/20/2023</a:t>
            </a:fld>
            <a:endParaRPr lang="en-US"/>
          </a:p>
        </p:txBody>
      </p:sp>
      <p:sp>
        <p:nvSpPr>
          <p:cNvPr id="4" name="Footer Placeholder 3">
            <a:extLst>
              <a:ext uri="{FF2B5EF4-FFF2-40B4-BE49-F238E27FC236}">
                <a16:creationId xmlns:a16="http://schemas.microsoft.com/office/drawing/2014/main" id="{447C31E5-3BC8-F849-AC60-6FCBD80D55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101290B-DD02-C147-B1CC-37C02F331D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DCDB93-7126-8142-8B95-E87AEC48376D}" type="slidenum">
              <a:rPr lang="en-US" smtClean="0"/>
              <a:t>‹#›</a:t>
            </a:fld>
            <a:endParaRPr lang="en-US"/>
          </a:p>
        </p:txBody>
      </p:sp>
    </p:spTree>
    <p:extLst>
      <p:ext uri="{BB962C8B-B14F-4D97-AF65-F5344CB8AC3E}">
        <p14:creationId xmlns:p14="http://schemas.microsoft.com/office/powerpoint/2010/main" val="2056227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a:t>
            </a:r>
            <a:r>
              <a:rPr lang="zh-CN" altLang="en-US"/>
              <a:t>基于</a:t>
            </a:r>
            <a:r>
              <a:rPr lang="en-US"/>
              <a:t>E810</a:t>
            </a:r>
            <a:r>
              <a:rPr lang="zh-CN" altLang="en-US"/>
              <a:t>网卡的</a:t>
            </a:r>
            <a:r>
              <a:rPr lang="en-US"/>
              <a:t>VF</a:t>
            </a:r>
            <a:r>
              <a:rPr lang="zh-CN" altLang="en-US"/>
              <a:t>热迁移</a:t>
            </a:r>
            <a:r>
              <a:rPr lang="en-US" altLang="zh-CN"/>
              <a:t>---</a:t>
            </a:r>
            <a:r>
              <a:rPr lang="zh-CN" altLang="en-US"/>
              <a:t>依托第四代</a:t>
            </a:r>
            <a:r>
              <a:rPr lang="en-US" altLang="zh-CN"/>
              <a:t>Xeon</a:t>
            </a:r>
            <a:r>
              <a:rPr lang="zh-CN" altLang="en-US"/>
              <a:t>可扩展处理器的加速案例</a:t>
            </a:r>
            <a:r>
              <a:rPr lang="en-US" altLang="zh-CN"/>
              <a:t>》</a:t>
            </a:r>
            <a:endParaRPr lang="en-US"/>
          </a:p>
        </p:txBody>
      </p:sp>
    </p:spTree>
    <p:extLst>
      <p:ext uri="{BB962C8B-B14F-4D97-AF65-F5344CB8AC3E}">
        <p14:creationId xmlns:p14="http://schemas.microsoft.com/office/powerpoint/2010/main" val="2229937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Dirty pages intro and why DPT(passthrough, bypass hypervisor)</a:t>
            </a:r>
          </a:p>
          <a:p>
            <a:r>
              <a:rPr lang="en-US"/>
              <a:t>Why 4</a:t>
            </a:r>
            <a:r>
              <a:rPr lang="en-US" baseline="30000"/>
              <a:t>th</a:t>
            </a:r>
            <a:r>
              <a:rPr lang="en-US"/>
              <a:t> Xeon and A/D bits. Put picture about A/D bits</a:t>
            </a:r>
          </a:p>
          <a:p>
            <a:r>
              <a:rPr lang="en-US"/>
              <a:t>ICX platform, optional SW based DPT.</a:t>
            </a:r>
          </a:p>
        </p:txBody>
      </p:sp>
    </p:spTree>
    <p:extLst>
      <p:ext uri="{BB962C8B-B14F-4D97-AF65-F5344CB8AC3E}">
        <p14:creationId xmlns:p14="http://schemas.microsoft.com/office/powerpoint/2010/main" val="3055940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Dirty pages intro and why DPT(passthrough, bypass hypervisor)</a:t>
            </a:r>
          </a:p>
          <a:p>
            <a:r>
              <a:rPr lang="en-US"/>
              <a:t>Why 4</a:t>
            </a:r>
            <a:r>
              <a:rPr lang="en-US" baseline="30000"/>
              <a:t>th</a:t>
            </a:r>
            <a:r>
              <a:rPr lang="en-US"/>
              <a:t> Xeon and A/D bits. Put picture about A/D bits</a:t>
            </a:r>
          </a:p>
          <a:p>
            <a:r>
              <a:rPr lang="en-US"/>
              <a:t>ICX platform, optional SW based DPT.</a:t>
            </a:r>
          </a:p>
        </p:txBody>
      </p:sp>
    </p:spTree>
    <p:extLst>
      <p:ext uri="{BB962C8B-B14F-4D97-AF65-F5344CB8AC3E}">
        <p14:creationId xmlns:p14="http://schemas.microsoft.com/office/powerpoint/2010/main" val="2939581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1627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Driver/OS agnostic</a:t>
            </a:r>
          </a:p>
        </p:txBody>
      </p:sp>
    </p:spTree>
    <p:extLst>
      <p:ext uri="{BB962C8B-B14F-4D97-AF65-F5344CB8AC3E}">
        <p14:creationId xmlns:p14="http://schemas.microsoft.com/office/powerpoint/2010/main" val="89999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Netdev</a:t>
            </a:r>
            <a:endParaRPr lang="en-US" dirty="0"/>
          </a:p>
          <a:p>
            <a:r>
              <a:rPr lang="en-US" dirty="0"/>
              <a:t>DPDK/VPP</a:t>
            </a:r>
          </a:p>
          <a:p>
            <a:pPr marL="0" marR="0" lvl="0" indent="0" defTabSz="228600" eaLnBrk="1" fontAlgn="auto" latinLnBrk="0" hangingPunct="1">
              <a:lnSpc>
                <a:spcPct val="117999"/>
              </a:lnSpc>
              <a:spcBef>
                <a:spcPts val="0"/>
              </a:spcBef>
              <a:spcAft>
                <a:spcPts val="0"/>
              </a:spcAft>
              <a:buClrTx/>
              <a:buSzTx/>
              <a:buFontTx/>
              <a:buNone/>
              <a:tabLst/>
              <a:defRPr/>
            </a:pPr>
            <a:r>
              <a:rPr lang="en-US" dirty="0"/>
              <a:t>Baseline: 1-node, 2xIntel(R) Xeon(R) Platinum 8480CL on Intel Corporation </a:t>
            </a:r>
            <a:r>
              <a:rPr lang="en-US" dirty="0" err="1"/>
              <a:t>ArcherCity</a:t>
            </a:r>
            <a:r>
              <a:rPr lang="en-US" dirty="0"/>
              <a:t> with 2x16GB DDR5 4800 MT/s[4800 MT/s] total DDR5 memory, microcode 0x2a0000a0, HT disabled, Turbo Enabled, Fedora Linux 36, 6.2.0-rc8-intel-next+, 1x372.6G Intel SSD, ping from </a:t>
            </a:r>
            <a:r>
              <a:rPr lang="en-US" dirty="0" err="1"/>
              <a:t>iputils</a:t>
            </a:r>
            <a:r>
              <a:rPr lang="en-US" dirty="0"/>
              <a:t> 20211215, </a:t>
            </a:r>
            <a:r>
              <a:rPr lang="en-US" dirty="0" err="1"/>
              <a:t>iperf</a:t>
            </a:r>
            <a:r>
              <a:rPr lang="en-US" dirty="0"/>
              <a:t> version 2.1.8, GCC 12.2.1, test by Intel on Mar 2023.</a:t>
            </a:r>
          </a:p>
          <a:p>
            <a:endParaRPr lang="en-US" dirty="0"/>
          </a:p>
        </p:txBody>
      </p:sp>
    </p:spTree>
    <p:extLst>
      <p:ext uri="{BB962C8B-B14F-4D97-AF65-F5344CB8AC3E}">
        <p14:creationId xmlns:p14="http://schemas.microsoft.com/office/powerpoint/2010/main" val="862934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Netdev</a:t>
            </a:r>
            <a:endParaRPr lang="en-US"/>
          </a:p>
          <a:p>
            <a:r>
              <a:rPr lang="en-US"/>
              <a:t>DPDK/VPP</a:t>
            </a:r>
          </a:p>
        </p:txBody>
      </p:sp>
    </p:spTree>
    <p:extLst>
      <p:ext uri="{BB962C8B-B14F-4D97-AF65-F5344CB8AC3E}">
        <p14:creationId xmlns:p14="http://schemas.microsoft.com/office/powerpoint/2010/main" val="1673491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Q&amp;A:</a:t>
            </a:r>
          </a:p>
          <a:p>
            <a:r>
              <a:rPr lang="en-US"/>
              <a:t>Is E810 live migration supported on </a:t>
            </a:r>
            <a:r>
              <a:rPr lang="en-US" err="1"/>
              <a:t>icx</a:t>
            </a:r>
            <a:r>
              <a:rPr lang="en-US"/>
              <a:t> ?</a:t>
            </a:r>
          </a:p>
          <a:p>
            <a:r>
              <a:rPr lang="en-US"/>
              <a:t>A/D is supported on all of 4</a:t>
            </a:r>
            <a:r>
              <a:rPr lang="en-US" baseline="30000"/>
              <a:t>th</a:t>
            </a:r>
            <a:r>
              <a:rPr lang="en-US"/>
              <a:t> Xeon ? For ICX, how to process DPT ?</a:t>
            </a:r>
          </a:p>
          <a:p>
            <a:r>
              <a:rPr lang="en-US"/>
              <a:t>Solution </a:t>
            </a:r>
            <a:r>
              <a:rPr lang="en-US" err="1"/>
              <a:t>upstreamed</a:t>
            </a:r>
            <a:r>
              <a:rPr lang="en-US"/>
              <a:t> or not ?</a:t>
            </a:r>
          </a:p>
        </p:txBody>
      </p:sp>
    </p:spTree>
    <p:extLst>
      <p:ext uri="{BB962C8B-B14F-4D97-AF65-F5344CB8AC3E}">
        <p14:creationId xmlns:p14="http://schemas.microsoft.com/office/powerpoint/2010/main" val="2685028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1446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8257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800000"/>
                </a:solidFill>
                <a:effectLst/>
                <a:latin typeface="-apple-system"/>
              </a:rPr>
              <a:t>Add Notices and Disclaimers slide/section</a:t>
            </a:r>
            <a:endParaRPr lang="en-US" b="0" i="0" dirty="0">
              <a:solidFill>
                <a:srgbClr val="172B4D"/>
              </a:solidFill>
              <a:effectLst/>
              <a:latin typeface="-apple-system"/>
            </a:endParaRPr>
          </a:p>
          <a:p>
            <a:pPr marL="742950" lvl="1" indent="-285750" algn="l">
              <a:buFont typeface="Arial" panose="020B0604020202020204" pitchFamily="34" charset="0"/>
              <a:buChar char="•"/>
            </a:pPr>
            <a:r>
              <a:rPr lang="en-US" b="0" i="0" dirty="0">
                <a:solidFill>
                  <a:srgbClr val="172B4D"/>
                </a:solidFill>
                <a:effectLst/>
                <a:latin typeface="-apple-system"/>
              </a:rPr>
              <a:t>Performance varies by use, configuration and other factors. Learn more at </a:t>
            </a:r>
            <a:r>
              <a:rPr lang="en-US" b="0" i="0" dirty="0">
                <a:solidFill>
                  <a:srgbClr val="0052CC"/>
                </a:solidFill>
                <a:effectLst/>
                <a:latin typeface="-apple-system"/>
              </a:rPr>
              <a:t>www.Intel.com/PerformanceIndex.</a:t>
            </a:r>
            <a:endParaRPr lang="en-US" b="0" i="0" dirty="0">
              <a:solidFill>
                <a:srgbClr val="172B4D"/>
              </a:solidFill>
              <a:effectLst/>
              <a:latin typeface="-apple-system"/>
            </a:endParaRPr>
          </a:p>
          <a:p>
            <a:pPr marL="742950" lvl="1" indent="-285750" algn="l">
              <a:buFont typeface="Arial" panose="020B0604020202020204" pitchFamily="34" charset="0"/>
              <a:buChar char="•"/>
            </a:pPr>
            <a:r>
              <a:rPr lang="en-US" b="0" i="0" dirty="0">
                <a:solidFill>
                  <a:srgbClr val="172B4D"/>
                </a:solidFill>
                <a:effectLst/>
                <a:latin typeface="-apple-system"/>
              </a:rPr>
              <a:t>Performance results are based on testing as of dates shown in configurations and may not reflect all publicly available updates. See backup for configuration details. No product or component can be absolutely secure.</a:t>
            </a:r>
          </a:p>
          <a:p>
            <a:pPr marL="742950" lvl="1" indent="-285750" algn="l">
              <a:buFont typeface="Arial" panose="020B0604020202020204" pitchFamily="34" charset="0"/>
              <a:buChar char="•"/>
            </a:pPr>
            <a:r>
              <a:rPr lang="en-US" b="0" i="0" dirty="0">
                <a:solidFill>
                  <a:srgbClr val="172B4D"/>
                </a:solidFill>
                <a:effectLst/>
                <a:latin typeface="-apple-system"/>
              </a:rPr>
              <a:t>Your costs and results may vary.</a:t>
            </a:r>
          </a:p>
          <a:p>
            <a:pPr marL="742950" lvl="1" indent="-285750" algn="l">
              <a:buFont typeface="Arial" panose="020B0604020202020204" pitchFamily="34" charset="0"/>
              <a:buChar char="•"/>
            </a:pPr>
            <a:r>
              <a:rPr lang="en-US" b="0" i="0" dirty="0">
                <a:solidFill>
                  <a:srgbClr val="172B4D"/>
                </a:solidFill>
                <a:effectLst/>
                <a:latin typeface="-apple-system"/>
              </a:rPr>
              <a:t>Intel technologies may require enabled hardware, software or service activation.</a:t>
            </a:r>
          </a:p>
          <a:p>
            <a:pPr marL="742950" lvl="1" indent="-285750" algn="l">
              <a:buFont typeface="Arial" panose="020B0604020202020204" pitchFamily="34" charset="0"/>
              <a:buChar char="•"/>
            </a:pPr>
            <a:r>
              <a:rPr lang="en-US" b="0" i="0" dirty="0">
                <a:solidFill>
                  <a:srgbClr val="172B4D"/>
                </a:solidFill>
                <a:effectLst/>
                <a:latin typeface="-apple-system"/>
              </a:rPr>
              <a:t>© Intel Corporation. Intel, the Intel logo, and other Intel marks are trademarks of Intel Corporation or its subsidiaries. Other names and brands may be claimed as the property of others.</a:t>
            </a:r>
          </a:p>
          <a:p>
            <a:endParaRPr lang="en-US" dirty="0"/>
          </a:p>
        </p:txBody>
      </p:sp>
    </p:spTree>
    <p:extLst>
      <p:ext uri="{BB962C8B-B14F-4D97-AF65-F5344CB8AC3E}">
        <p14:creationId xmlns:p14="http://schemas.microsoft.com/office/powerpoint/2010/main" val="4197918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72B4D"/>
                </a:solidFill>
                <a:effectLst/>
                <a:latin typeface="-apple-system"/>
              </a:rPr>
              <a:t>Ensure document is marked at bottom of page with the right </a:t>
            </a:r>
            <a:r>
              <a:rPr lang="en-US" b="0" i="0" dirty="0">
                <a:solidFill>
                  <a:srgbClr val="993300"/>
                </a:solidFill>
                <a:effectLst/>
                <a:latin typeface="-apple-system"/>
              </a:rPr>
              <a:t>usage guideline</a:t>
            </a:r>
            <a:r>
              <a:rPr lang="en-US" b="0" i="0" dirty="0">
                <a:solidFill>
                  <a:srgbClr val="172B4D"/>
                </a:solidFill>
                <a:effectLst/>
                <a:latin typeface="-apple-system"/>
              </a:rPr>
              <a:t>:</a:t>
            </a:r>
          </a:p>
          <a:p>
            <a:pPr marL="742950" lvl="1" indent="-285750" algn="l">
              <a:buFont typeface="Arial" panose="020B0604020202020204" pitchFamily="34" charset="0"/>
              <a:buChar char="•"/>
            </a:pPr>
            <a:r>
              <a:rPr lang="en-US" b="0" i="0" dirty="0">
                <a:solidFill>
                  <a:srgbClr val="172B4D"/>
                </a:solidFill>
                <a:effectLst/>
                <a:latin typeface="-apple-system"/>
              </a:rPr>
              <a:t>NDA: "</a:t>
            </a:r>
            <a:r>
              <a:rPr lang="en-US" b="0" i="0" dirty="0">
                <a:solidFill>
                  <a:srgbClr val="993300"/>
                </a:solidFill>
                <a:effectLst/>
                <a:latin typeface="-apple-system"/>
              </a:rPr>
              <a:t>Intel Confidential - NDA Use Only</a:t>
            </a:r>
            <a:r>
              <a:rPr lang="en-US" b="0" i="0" dirty="0">
                <a:solidFill>
                  <a:srgbClr val="172B4D"/>
                </a:solidFill>
                <a:effectLst/>
                <a:latin typeface="-apple-system"/>
              </a:rPr>
              <a:t>"</a:t>
            </a:r>
          </a:p>
          <a:p>
            <a:pPr marL="742950" lvl="1" indent="-285750" algn="l">
              <a:buFont typeface="Arial" panose="020B0604020202020204" pitchFamily="34" charset="0"/>
              <a:buChar char="•"/>
            </a:pPr>
            <a:r>
              <a:rPr lang="en-US" b="0" i="0" dirty="0">
                <a:solidFill>
                  <a:srgbClr val="172B4D"/>
                </a:solidFill>
                <a:effectLst/>
                <a:latin typeface="-apple-system"/>
              </a:rPr>
              <a:t>Public: </a:t>
            </a:r>
            <a:r>
              <a:rPr lang="en-US" b="0" i="0" dirty="0">
                <a:solidFill>
                  <a:srgbClr val="993300"/>
                </a:solidFill>
                <a:effectLst/>
                <a:latin typeface="-apple-system"/>
              </a:rPr>
              <a:t>No marking</a:t>
            </a:r>
            <a:endParaRPr lang="en-US" b="0" i="0" dirty="0">
              <a:solidFill>
                <a:srgbClr val="172B4D"/>
              </a:solidFill>
              <a:effectLst/>
              <a:latin typeface="-apple-system"/>
            </a:endParaRPr>
          </a:p>
          <a:p>
            <a:endParaRPr lang="en-US" dirty="0"/>
          </a:p>
          <a:p>
            <a:pPr algn="l">
              <a:buFont typeface="Arial" panose="020B0604020202020204" pitchFamily="34" charset="0"/>
              <a:buChar char="•"/>
            </a:pPr>
            <a:r>
              <a:rPr lang="en-US" b="0" i="0" dirty="0">
                <a:solidFill>
                  <a:srgbClr val="800000"/>
                </a:solidFill>
                <a:effectLst/>
                <a:latin typeface="-apple-system"/>
              </a:rPr>
              <a:t>Disclaimers</a:t>
            </a:r>
            <a:r>
              <a:rPr lang="en-US" b="0" i="0" dirty="0">
                <a:solidFill>
                  <a:srgbClr val="172B4D"/>
                </a:solidFill>
                <a:effectLst/>
                <a:latin typeface="-apple-system"/>
              </a:rPr>
              <a:t>:</a:t>
            </a:r>
          </a:p>
          <a:p>
            <a:pPr marL="742950" lvl="1" indent="-285750" algn="l">
              <a:buFont typeface="Arial" panose="020B0604020202020204" pitchFamily="34" charset="0"/>
              <a:buChar char="•"/>
            </a:pPr>
            <a:r>
              <a:rPr lang="en-US" b="0" i="0" dirty="0">
                <a:solidFill>
                  <a:srgbClr val="172B4D"/>
                </a:solidFill>
                <a:effectLst/>
                <a:latin typeface="-apple-system"/>
              </a:rPr>
              <a:t>For every slide with performance claim, does it have “See backup for workloads and configurations. Results may vary.”</a:t>
            </a:r>
          </a:p>
          <a:p>
            <a:pPr marL="742950" lvl="1" indent="-285750" algn="l">
              <a:buFont typeface="Arial" panose="020B0604020202020204" pitchFamily="34" charset="0"/>
              <a:buChar char="•"/>
            </a:pPr>
            <a:r>
              <a:rPr lang="en-US" b="0" i="0" dirty="0">
                <a:solidFill>
                  <a:srgbClr val="172B4D"/>
                </a:solidFill>
                <a:effectLst/>
                <a:latin typeface="-apple-system"/>
              </a:rPr>
              <a:t>If you have cost/TCO info on the slide, add pricing info (break out key components – system, power cost, infra, software, </a:t>
            </a:r>
            <a:r>
              <a:rPr lang="en-US" b="0" i="0" dirty="0" err="1">
                <a:solidFill>
                  <a:srgbClr val="172B4D"/>
                </a:solidFill>
                <a:effectLst/>
                <a:latin typeface="-apple-system"/>
              </a:rPr>
              <a:t>etc</a:t>
            </a:r>
            <a:r>
              <a:rPr lang="en-US" b="0" i="0" dirty="0">
                <a:solidFill>
                  <a:srgbClr val="172B4D"/>
                </a:solidFill>
                <a:effectLst/>
                <a:latin typeface="-apple-system"/>
              </a:rPr>
              <a:t>), source, as of date - as part of the configuration</a:t>
            </a:r>
          </a:p>
          <a:p>
            <a:pPr marL="742950" lvl="1" indent="-285750" algn="l">
              <a:buFont typeface="Arial" panose="020B0604020202020204" pitchFamily="34" charset="0"/>
              <a:buChar char="•"/>
            </a:pPr>
            <a:r>
              <a:rPr lang="en-US" b="0" i="0" dirty="0">
                <a:solidFill>
                  <a:srgbClr val="172B4D"/>
                </a:solidFill>
                <a:effectLst/>
                <a:latin typeface="-apple-system"/>
              </a:rPr>
              <a:t>Add this info on a separate slide or at the end of the white paper  as part of the footnotes</a:t>
            </a:r>
          </a:p>
          <a:p>
            <a:endParaRPr lang="en-US" dirty="0"/>
          </a:p>
          <a:p>
            <a:pPr algn="l">
              <a:buFont typeface="Arial" panose="020B0604020202020204" pitchFamily="34" charset="0"/>
              <a:buChar char="•"/>
            </a:pPr>
            <a:r>
              <a:rPr lang="en-US" b="0" i="0" dirty="0">
                <a:solidFill>
                  <a:srgbClr val="800000"/>
                </a:solidFill>
                <a:effectLst/>
                <a:latin typeface="-apple-system"/>
              </a:rPr>
              <a:t>For every word, such as of higher, better, lower, more</a:t>
            </a:r>
            <a:r>
              <a:rPr lang="en-US" b="0" i="0" dirty="0">
                <a:solidFill>
                  <a:srgbClr val="172B4D"/>
                </a:solidFill>
                <a:effectLst/>
                <a:latin typeface="-apple-system"/>
              </a:rPr>
              <a:t>, is there a numbered footnote that points to the backup to explain the source of this claim.</a:t>
            </a:r>
          </a:p>
          <a:p>
            <a:endParaRPr lang="en-US" dirty="0"/>
          </a:p>
        </p:txBody>
      </p:sp>
    </p:spTree>
    <p:extLst>
      <p:ext uri="{BB962C8B-B14F-4D97-AF65-F5344CB8AC3E}">
        <p14:creationId xmlns:p14="http://schemas.microsoft.com/office/powerpoint/2010/main" val="3459897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Virtio</a:t>
            </a:r>
          </a:p>
          <a:p>
            <a:r>
              <a:rPr lang="en-US" altLang="zh-CN"/>
              <a:t>Failover, guest driver dependency(Linux failover) </a:t>
            </a:r>
            <a:r>
              <a:rPr lang="en-US" altLang="zh-CN" err="1"/>
              <a:t>userspace</a:t>
            </a:r>
            <a:r>
              <a:rPr lang="en-US" altLang="zh-CN"/>
              <a:t> driver(DPDK) not support.</a:t>
            </a:r>
          </a:p>
          <a:p>
            <a:r>
              <a:rPr lang="en-US" altLang="zh-CN" err="1"/>
              <a:t>Vfio</a:t>
            </a:r>
            <a:r>
              <a:rPr lang="en-US" altLang="zh-CN"/>
              <a:t> migration, guest OS agnostic</a:t>
            </a:r>
          </a:p>
          <a:p>
            <a:endParaRPr lang="en-US"/>
          </a:p>
        </p:txBody>
      </p:sp>
    </p:spTree>
    <p:extLst>
      <p:ext uri="{BB962C8B-B14F-4D97-AF65-F5344CB8AC3E}">
        <p14:creationId xmlns:p14="http://schemas.microsoft.com/office/powerpoint/2010/main" val="3308143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Virtio</a:t>
            </a:r>
          </a:p>
          <a:p>
            <a:r>
              <a:rPr lang="en-US" altLang="zh-CN"/>
              <a:t>Failover, guest driver dependency(Linux failover) </a:t>
            </a:r>
            <a:r>
              <a:rPr lang="en-US" altLang="zh-CN" err="1"/>
              <a:t>userspace</a:t>
            </a:r>
            <a:r>
              <a:rPr lang="en-US" altLang="zh-CN"/>
              <a:t> driver(DPDK) not support.</a:t>
            </a:r>
          </a:p>
          <a:p>
            <a:r>
              <a:rPr lang="en-US" altLang="zh-CN" err="1"/>
              <a:t>Vfio</a:t>
            </a:r>
            <a:r>
              <a:rPr lang="en-US" altLang="zh-CN"/>
              <a:t> migration, guest OS agnostic</a:t>
            </a:r>
          </a:p>
          <a:p>
            <a:endParaRPr lang="en-US"/>
          </a:p>
        </p:txBody>
      </p:sp>
    </p:spTree>
    <p:extLst>
      <p:ext uri="{BB962C8B-B14F-4D97-AF65-F5344CB8AC3E}">
        <p14:creationId xmlns:p14="http://schemas.microsoft.com/office/powerpoint/2010/main" val="2586456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Virtio</a:t>
            </a:r>
            <a:r>
              <a:rPr lang="zh-CN" altLang="en-US"/>
              <a:t>，优劣势</a:t>
            </a:r>
            <a:endParaRPr lang="en-US" altLang="zh-CN"/>
          </a:p>
          <a:p>
            <a:r>
              <a:rPr lang="en-US" altLang="zh-CN"/>
              <a:t>Failover, </a:t>
            </a:r>
            <a:r>
              <a:rPr lang="zh-CN" altLang="en-US"/>
              <a:t>优劣势，</a:t>
            </a:r>
            <a:r>
              <a:rPr lang="en-US" altLang="zh-CN"/>
              <a:t>guest driver dependency(Linux failover) </a:t>
            </a:r>
            <a:r>
              <a:rPr lang="en-US" altLang="zh-CN" err="1"/>
              <a:t>userspace</a:t>
            </a:r>
            <a:r>
              <a:rPr lang="en-US" altLang="zh-CN"/>
              <a:t> driver(DPDK) not support.</a:t>
            </a:r>
            <a:r>
              <a:rPr lang="zh-CN" altLang="en-US"/>
              <a:t>，</a:t>
            </a:r>
            <a:endParaRPr lang="en-US" altLang="zh-CN"/>
          </a:p>
          <a:p>
            <a:r>
              <a:rPr lang="en-US" altLang="zh-CN" err="1"/>
              <a:t>Vfio</a:t>
            </a:r>
            <a:r>
              <a:rPr lang="en-US" altLang="zh-CN"/>
              <a:t> migration, </a:t>
            </a:r>
            <a:r>
              <a:rPr lang="zh-CN" altLang="en-US"/>
              <a:t>优劣势，</a:t>
            </a:r>
            <a:r>
              <a:rPr lang="en-US" altLang="zh-CN"/>
              <a:t>guest OS agnostic, performance, operation</a:t>
            </a:r>
          </a:p>
          <a:p>
            <a:endParaRPr lang="en-US"/>
          </a:p>
        </p:txBody>
      </p:sp>
    </p:spTree>
    <p:extLst>
      <p:ext uri="{BB962C8B-B14F-4D97-AF65-F5344CB8AC3E}">
        <p14:creationId xmlns:p14="http://schemas.microsoft.com/office/powerpoint/2010/main" val="3029367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Virtio</a:t>
            </a:r>
          </a:p>
          <a:p>
            <a:r>
              <a:rPr lang="en-US" altLang="zh-CN"/>
              <a:t>Failover, guest driver dependency(Linux failover) </a:t>
            </a:r>
            <a:r>
              <a:rPr lang="en-US" altLang="zh-CN" err="1"/>
              <a:t>userspace</a:t>
            </a:r>
            <a:r>
              <a:rPr lang="en-US" altLang="zh-CN"/>
              <a:t> driver(DPDK) not support.</a:t>
            </a:r>
          </a:p>
          <a:p>
            <a:r>
              <a:rPr lang="en-US" altLang="zh-CN" err="1"/>
              <a:t>Vfio</a:t>
            </a:r>
            <a:r>
              <a:rPr lang="en-US" altLang="zh-CN"/>
              <a:t> migration, guest OS agnostic</a:t>
            </a:r>
          </a:p>
          <a:p>
            <a:endParaRPr lang="en-US"/>
          </a:p>
        </p:txBody>
      </p:sp>
    </p:spTree>
    <p:extLst>
      <p:ext uri="{BB962C8B-B14F-4D97-AF65-F5344CB8AC3E}">
        <p14:creationId xmlns:p14="http://schemas.microsoft.com/office/powerpoint/2010/main" val="3820758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06815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Put picture to transfer device from source side to destination side.</a:t>
            </a:r>
          </a:p>
        </p:txBody>
      </p:sp>
    </p:spTree>
    <p:extLst>
      <p:ext uri="{BB962C8B-B14F-4D97-AF65-F5344CB8AC3E}">
        <p14:creationId xmlns:p14="http://schemas.microsoft.com/office/powerpoint/2010/main" val="3169804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Autofit/>
          </a:bodyPr>
          <a:lstStyle>
            <a:lvl1pPr>
              <a:defRPr sz="7500">
                <a:solidFill>
                  <a:schemeClr val="bg1"/>
                </a:solidFill>
              </a:defRPr>
            </a:lvl1pPr>
          </a:lstStyle>
          <a:p>
            <a:r>
              <a:rPr lang="en-US"/>
              <a:t>75 </a:t>
            </a:r>
            <a:r>
              <a:rPr lang="en-US" err="1"/>
              <a:t>pt</a:t>
            </a:r>
            <a:r>
              <a:rPr lang="en-US"/>
              <a:t> Intel Clear Light</a:t>
            </a:r>
            <a:endParaRPr/>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7968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endParaRPr lang="en-US"/>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05787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endParaRPr lang="en-US"/>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a:defRPr sz="4000">
                <a:solidFill>
                  <a:schemeClr val="tx2"/>
                </a:solidFill>
              </a:defRPr>
            </a:lvl1pPr>
          </a:lstStyle>
          <a:p>
            <a:r>
              <a:rPr lang="en-US"/>
              <a:t>Full page Image, Delete Title if Necessary</a:t>
            </a:r>
          </a:p>
        </p:txBody>
      </p:sp>
    </p:spTree>
    <p:extLst>
      <p:ext uri="{BB962C8B-B14F-4D97-AF65-F5344CB8AC3E}">
        <p14:creationId xmlns:p14="http://schemas.microsoft.com/office/powerpoint/2010/main" val="49856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a:defRPr sz="4000">
                <a:solidFill>
                  <a:srgbClr val="525252"/>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defRPr>
            </a:lvl1pPr>
          </a:lstStyle>
          <a:p>
            <a:pPr lvl="0"/>
            <a:endParaRPr lang="en-US"/>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8516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hart Example">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a:defRPr sz="4000">
                <a:solidFill>
                  <a:schemeClr val="bg1"/>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bg1"/>
                </a:solidFill>
              </a:defRPr>
            </a:lvl1pPr>
          </a:lstStyle>
          <a:p>
            <a:pPr lvl="0"/>
            <a:endParaRPr lang="en-US"/>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12" name="Rectangle 11">
            <a:extLst>
              <a:ext uri="{FF2B5EF4-FFF2-40B4-BE49-F238E27FC236}">
                <a16:creationId xmlns:a16="http://schemas.microsoft.com/office/drawing/2014/main" id="{EBD06FF7-C66A-4B8C-9693-1423A8337983}"/>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3" name="Rectangle 12">
            <a:extLst>
              <a:ext uri="{FF2B5EF4-FFF2-40B4-BE49-F238E27FC236}">
                <a16:creationId xmlns:a16="http://schemas.microsoft.com/office/drawing/2014/main" id="{485269BB-7AC7-41A6-BC05-71FDAD0FDBA2}"/>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65997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b" anchorCtr="0">
            <a:noAutofit/>
          </a:bodyPr>
          <a:lstStyle>
            <a:lvl1pPr>
              <a:defRPr sz="4800">
                <a:solidFill>
                  <a:srgbClr val="525252"/>
                </a:solidFill>
              </a:defRPr>
            </a:lvl1pPr>
          </a:lstStyle>
          <a:p>
            <a:r>
              <a:rPr lang="en-US"/>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6606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Blue">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B5B8CD-DD94-44E8-9F69-C9075C2E0A93}"/>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Rectangle 12">
            <a:extLst>
              <a:ext uri="{FF2B5EF4-FFF2-40B4-BE49-F238E27FC236}">
                <a16:creationId xmlns:a16="http://schemas.microsoft.com/office/drawing/2014/main" id="{ED4D76E8-466A-4C06-9261-BDE1AA914749}"/>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4" name="Rectangle 13">
            <a:extLst>
              <a:ext uri="{FF2B5EF4-FFF2-40B4-BE49-F238E27FC236}">
                <a16:creationId xmlns:a16="http://schemas.microsoft.com/office/drawing/2014/main" id="{2588B335-02FC-4504-AF46-DF56B2EC52E4}"/>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b" anchorCtr="0">
            <a:noAutofit/>
          </a:bodyPr>
          <a:lstStyle>
            <a:lvl1pPr>
              <a:defRPr sz="4800">
                <a:solidFill>
                  <a:schemeClr val="bg1"/>
                </a:solidFill>
              </a:defRPr>
            </a:lvl1pPr>
          </a:lstStyle>
          <a:p>
            <a:r>
              <a:rPr lang="en-US"/>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1111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Break Light Blue">
    <p:bg>
      <p:bgPr>
        <a:solidFill>
          <a:schemeClr val="accent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6" name="Rectangle 15">
            <a:extLst>
              <a:ext uri="{FF2B5EF4-FFF2-40B4-BE49-F238E27FC236}">
                <a16:creationId xmlns:a16="http://schemas.microsoft.com/office/drawing/2014/main" id="{48FC8DFF-85CB-4435-B144-6A1DC4093482}"/>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b" anchorCtr="0">
            <a:noAutofit/>
          </a:bodyPr>
          <a:lstStyle>
            <a:lvl1pPr>
              <a:defRPr sz="4800">
                <a:solidFill>
                  <a:schemeClr val="bg1"/>
                </a:solidFill>
              </a:defRPr>
            </a:lvl1pPr>
          </a:lstStyle>
          <a:p>
            <a:r>
              <a:rPr lang="en-US"/>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6913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Rectangle 18">
            <a:extLst>
              <a:ext uri="{FF2B5EF4-FFF2-40B4-BE49-F238E27FC236}">
                <a16:creationId xmlns:a16="http://schemas.microsoft.com/office/drawing/2014/main" id="{D5D8740F-FED9-4D14-9DF3-3BA84ADF820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0" name="Rectangle 19">
            <a:extLst>
              <a:ext uri="{FF2B5EF4-FFF2-40B4-BE49-F238E27FC236}">
                <a16:creationId xmlns:a16="http://schemas.microsoft.com/office/drawing/2014/main" id="{1DEF55E0-947C-4281-8A2A-E59398C246AB}"/>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2940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2">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userDrawn="1"/>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431659E3-0873-4033-A7E2-31DB4A07B08A}"/>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0" name="Rectangle 19">
            <a:extLst>
              <a:ext uri="{FF2B5EF4-FFF2-40B4-BE49-F238E27FC236}">
                <a16:creationId xmlns:a16="http://schemas.microsoft.com/office/drawing/2014/main" id="{C660C086-3964-411C-85AF-F720D5E83519}"/>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20631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p:bg>
      <p:bgPr>
        <a:solidFill>
          <a:schemeClr val="accent2"/>
        </a:solidFill>
        <a:effectLst/>
      </p:bgPr>
    </p:bg>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userDrawn="1"/>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userDrawn="1"/>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userDrawn="1"/>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userDrawn="1"/>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userDrawn="1"/>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5C1E74A4-2107-4448-BA31-9630404A452B}"/>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9" name="Rectangle 18">
            <a:extLst>
              <a:ext uri="{FF2B5EF4-FFF2-40B4-BE49-F238E27FC236}">
                <a16:creationId xmlns:a16="http://schemas.microsoft.com/office/drawing/2014/main" id="{1DABA887-D95E-434F-B1E9-73FC7AE8C2A8}"/>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8480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Autofit/>
          </a:bodyPr>
          <a:lstStyle>
            <a:lvl1pPr>
              <a:defRPr sz="7500">
                <a:solidFill>
                  <a:schemeClr val="bg1"/>
                </a:solidFill>
              </a:defRPr>
            </a:lvl1pPr>
          </a:lstStyle>
          <a:p>
            <a:r>
              <a:rPr lang="en-US"/>
              <a:t>75 </a:t>
            </a:r>
            <a:r>
              <a:rPr lang="en-US" err="1"/>
              <a:t>pt</a:t>
            </a:r>
            <a:r>
              <a:rPr lang="en-US"/>
              <a:t> Intel Clear Light</a:t>
            </a:r>
            <a:endParaRPr/>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sp>
        <p:nvSpPr>
          <p:cNvPr id="10" name="Square">
            <a:extLst>
              <a:ext uri="{FF2B5EF4-FFF2-40B4-BE49-F238E27FC236}">
                <a16:creationId xmlns:a16="http://schemas.microsoft.com/office/drawing/2014/main" id="{5F1BD0FC-D3B7-4D2E-989A-64ED187DAF99}"/>
              </a:ext>
            </a:extLst>
          </p:cNvPr>
          <p:cNvSpPr/>
          <p:nvPr userDrawn="1"/>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userDrawn="1"/>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userDrawn="1"/>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userDrawn="1"/>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8500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Content Gray">
    <p:bg>
      <p:bgPr>
        <a:solidFill>
          <a:schemeClr val="bg1">
            <a:lumMod val="95000"/>
          </a:schemeClr>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userDrawn="1"/>
        </p:nvSpPr>
        <p:spPr>
          <a:xfrm>
            <a:off x="11741697" y="6405280"/>
            <a:ext cx="450068" cy="450068"/>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userDrawn="1"/>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t" anchorCtr="0">
            <a:noAutofit/>
          </a:bodyPr>
          <a:lstStyle>
            <a:lvl1pPr>
              <a:defRPr sz="4000">
                <a:solidFill>
                  <a:schemeClr val="bg2"/>
                </a:solidFill>
              </a:defRPr>
            </a:lvl1pPr>
          </a:lstStyle>
          <a:p>
            <a:r>
              <a:rPr lang="en-US"/>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2"/>
                </a:solidFill>
                <a:latin typeface="+mn-lt"/>
              </a:defRPr>
            </a:lvl1pPr>
            <a:lvl2pPr marL="228600" indent="0">
              <a:buNone/>
              <a:defRPr/>
            </a:lvl2pPr>
          </a:lstStyle>
          <a:p>
            <a:pPr lvl="0"/>
            <a:r>
              <a:rPr lang="en-US"/>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294966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3">
    <p:bg>
      <p:bgPr>
        <a:solidFill>
          <a:schemeClr val="accent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4" name="Rectangle 23">
            <a:extLst>
              <a:ext uri="{FF2B5EF4-FFF2-40B4-BE49-F238E27FC236}">
                <a16:creationId xmlns:a16="http://schemas.microsoft.com/office/drawing/2014/main" id="{562FEA03-1122-4C36-ACD1-DA42FB8A03DC}"/>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5" name="Rectangle 24">
            <a:extLst>
              <a:ext uri="{FF2B5EF4-FFF2-40B4-BE49-F238E27FC236}">
                <a16:creationId xmlns:a16="http://schemas.microsoft.com/office/drawing/2014/main" id="{373D4EB9-5CAF-4B81-91EA-AD490D0B13E4}"/>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2139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2">
    <p:bg>
      <p:bgPr>
        <a:solidFill>
          <a:schemeClr val="accent2">
            <a:lumMod val="75000"/>
          </a:schemeClr>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4" name="Rectangle 23">
            <a:extLst>
              <a:ext uri="{FF2B5EF4-FFF2-40B4-BE49-F238E27FC236}">
                <a16:creationId xmlns:a16="http://schemas.microsoft.com/office/drawing/2014/main" id="{AD4273EB-E90B-42F7-8CE9-6A1713A08CA3}"/>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5" name="Rectangle 24">
            <a:extLst>
              <a:ext uri="{FF2B5EF4-FFF2-40B4-BE49-F238E27FC236}">
                <a16:creationId xmlns:a16="http://schemas.microsoft.com/office/drawing/2014/main" id="{F98FFA5B-1C6A-486A-A0FE-02206FCDC54A}"/>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27547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userDrawn="1">
            <p:extLst>
              <p:ext uri="{D42A27DB-BD31-4B8C-83A1-F6EECF244321}">
                <p14:modId xmlns:p14="http://schemas.microsoft.com/office/powerpoint/2010/main" val="680995965"/>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nchorCtr="0">
            <a:noAutofit/>
          </a:bodyPr>
          <a:lstStyle>
            <a:lvl1pPr algn="ctr">
              <a:defRPr sz="4800">
                <a:solidFill>
                  <a:schemeClr val="accent1"/>
                </a:solidFill>
              </a:defRPr>
            </a:lvl1pPr>
          </a:lstStyle>
          <a:p>
            <a:r>
              <a:rPr lang="en-US"/>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userDrawn="1"/>
        </p:nvSpPr>
        <p:spPr>
          <a:xfrm>
            <a:off x="0" y="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userDrawn="1"/>
        </p:nvSpPr>
        <p:spPr>
          <a:xfrm rot="5400000">
            <a:off x="-2978450"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51118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amp; Sub Blue">
    <p:bg>
      <p:bgPr>
        <a:solidFill>
          <a:schemeClr val="tx2"/>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41A778AB-F6EC-4101-87E6-DECF7944E661}"/>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9" name="Rectangle 8">
            <a:extLst>
              <a:ext uri="{FF2B5EF4-FFF2-40B4-BE49-F238E27FC236}">
                <a16:creationId xmlns:a16="http://schemas.microsoft.com/office/drawing/2014/main" id="{F6E1F1A6-2FDF-4676-B713-F9746DD3A821}"/>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nchorCtr="0">
            <a:noAutofit/>
          </a:bodyPr>
          <a:lstStyle>
            <a:lvl1pPr algn="ctr">
              <a:defRPr sz="4800">
                <a:solidFill>
                  <a:schemeClr val="bg1"/>
                </a:solidFill>
              </a:defRPr>
            </a:lvl1pPr>
          </a:lstStyle>
          <a:p>
            <a:r>
              <a:rPr lang="en-US"/>
              <a:t>48pt Intel Clear Light Body. For content that is not a section, but has a big idea in text only.</a:t>
            </a:r>
          </a:p>
        </p:txBody>
      </p:sp>
    </p:spTree>
    <p:extLst>
      <p:ext uri="{BB962C8B-B14F-4D97-AF65-F5344CB8AC3E}">
        <p14:creationId xmlns:p14="http://schemas.microsoft.com/office/powerpoint/2010/main" val="403765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mp; Sub Light Blue">
    <p:bg>
      <p:bgPr>
        <a:solidFill>
          <a:srgbClr val="00C7FD"/>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9" name="Rectangle 8">
            <a:extLst>
              <a:ext uri="{FF2B5EF4-FFF2-40B4-BE49-F238E27FC236}">
                <a16:creationId xmlns:a16="http://schemas.microsoft.com/office/drawing/2014/main" id="{EC2CF38D-B95A-4CD5-8F7D-86EA9C709AD4}"/>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nchorCtr="0">
            <a:noAutofit/>
          </a:bodyPr>
          <a:lstStyle>
            <a:lvl1pPr algn="ctr">
              <a:defRPr sz="4800">
                <a:solidFill>
                  <a:schemeClr val="bg1"/>
                </a:solidFill>
              </a:defRPr>
            </a:lvl1pPr>
          </a:lstStyle>
          <a:p>
            <a:r>
              <a:rPr lang="en-US"/>
              <a:t>48pt Intel Clear Light Body. For content that is not a section, but has a big idea in text only.</a:t>
            </a:r>
          </a:p>
        </p:txBody>
      </p:sp>
    </p:spTree>
    <p:extLst>
      <p:ext uri="{BB962C8B-B14F-4D97-AF65-F5344CB8AC3E}">
        <p14:creationId xmlns:p14="http://schemas.microsoft.com/office/powerpoint/2010/main" val="316376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00831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and Bulleted Tex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607484" y="250924"/>
            <a:ext cx="10972800" cy="1158240"/>
          </a:xfrm>
        </p:spPr>
        <p:txBody>
          <a:bodyPr>
            <a:normAutofit/>
          </a:bodyPr>
          <a:lstStyle>
            <a:lvl1pPr>
              <a:defRPr sz="4000" b="0" i="0" baseline="0">
                <a:solidFill>
                  <a:schemeClr val="tx2"/>
                </a:solidFill>
                <a:latin typeface="Intel Clear"/>
                <a:cs typeface="Intel Clear"/>
              </a:defRPr>
            </a:lvl1pPr>
          </a:lstStyle>
          <a:p>
            <a:r>
              <a:rPr lang="en-US"/>
              <a:t>40pt Intel Clear Headline</a:t>
            </a:r>
          </a:p>
        </p:txBody>
      </p:sp>
      <p:sp>
        <p:nvSpPr>
          <p:cNvPr id="9" name="Content Placeholder 8"/>
          <p:cNvSpPr>
            <a:spLocks noGrp="1"/>
          </p:cNvSpPr>
          <p:nvPr>
            <p:ph sz="quarter" idx="13" hasCustomPrompt="1"/>
          </p:nvPr>
        </p:nvSpPr>
        <p:spPr>
          <a:xfrm>
            <a:off x="607484" y="1595104"/>
            <a:ext cx="10970683" cy="4567767"/>
          </a:xfrm>
        </p:spPr>
        <p:txBody>
          <a:bodyPr>
            <a:normAutofit/>
          </a:bodyPr>
          <a:lstStyle>
            <a:lvl1pPr>
              <a:defRPr>
                <a:solidFill>
                  <a:srgbClr val="0071C5"/>
                </a:solidFill>
              </a:defRPr>
            </a:lvl1pPr>
            <a:lvl2pPr marL="300547" indent="-300547">
              <a:buFont typeface="Arial" panose="020B0604020202020204" pitchFamily="34" charset="0"/>
              <a:buChar char="•"/>
              <a:defRPr sz="2400">
                <a:solidFill>
                  <a:schemeClr val="tx2"/>
                </a:solidFill>
              </a:defRPr>
            </a:lvl2pPr>
            <a:lvl3pPr>
              <a:defRPr sz="2400">
                <a:solidFill>
                  <a:schemeClr val="tx2"/>
                </a:solidFill>
              </a:defRPr>
            </a:lvl3pPr>
            <a:lvl4pPr>
              <a:defRPr sz="2000">
                <a:solidFill>
                  <a:schemeClr val="tx2"/>
                </a:solidFill>
              </a:defRPr>
            </a:lvl4pPr>
            <a:lvl5pPr>
              <a:defRPr sz="1600">
                <a:solidFill>
                  <a:schemeClr val="tx2"/>
                </a:solidFill>
              </a:defRPr>
            </a:lvl5pPr>
          </a:lstStyle>
          <a:p>
            <a:pPr lvl="0"/>
            <a:r>
              <a:rPr lang="en-US"/>
              <a:t>24pt Intel Clear body text</a:t>
            </a:r>
          </a:p>
          <a:p>
            <a:pPr lvl="1"/>
            <a:r>
              <a:rPr lang="en-US"/>
              <a:t>24pt Intel Clear bullet one</a:t>
            </a:r>
          </a:p>
          <a:p>
            <a:pPr lvl="2"/>
            <a:r>
              <a:rPr lang="en-US"/>
              <a:t>24pt Intel Clear sub-bullet</a:t>
            </a:r>
          </a:p>
          <a:p>
            <a:pPr lvl="3"/>
            <a:r>
              <a:rPr lang="en-US"/>
              <a:t>20pt Intel Clear fourth level</a:t>
            </a:r>
          </a:p>
          <a:p>
            <a:pPr lvl="4"/>
            <a:r>
              <a:rPr lang="en-US"/>
              <a:t>16pt Intel Clear fifth level</a:t>
            </a:r>
          </a:p>
        </p:txBody>
      </p:sp>
    </p:spTree>
    <p:extLst>
      <p:ext uri="{BB962C8B-B14F-4D97-AF65-F5344CB8AC3E}">
        <p14:creationId xmlns:p14="http://schemas.microsoft.com/office/powerpoint/2010/main" val="198686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chemeClr val="bg1"/>
                </a:solidFill>
              </a:defRPr>
            </a:lvl1pPr>
          </a:lstStyle>
          <a:p>
            <a:r>
              <a:rPr lang="en-US"/>
              <a:t>75 </a:t>
            </a:r>
            <a:r>
              <a:rPr lang="en-US" err="1"/>
              <a:t>pt</a:t>
            </a:r>
            <a:r>
              <a:rPr lang="en-US"/>
              <a:t> Intel Clear Light</a:t>
            </a:r>
            <a:endParaRPr/>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7968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chemeClr val="bg1"/>
                </a:solidFill>
              </a:defRPr>
            </a:lvl1pPr>
          </a:lstStyle>
          <a:p>
            <a:r>
              <a:rPr lang="en-US"/>
              <a:t>75 </a:t>
            </a:r>
            <a:r>
              <a:rPr lang="en-US" err="1"/>
              <a:t>pt</a:t>
            </a:r>
            <a:r>
              <a:rPr lang="en-US"/>
              <a:t> Intel Clear Light</a:t>
            </a:r>
            <a:endParaRPr/>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sp>
        <p:nvSpPr>
          <p:cNvPr id="10" name="Square">
            <a:extLst>
              <a:ext uri="{FF2B5EF4-FFF2-40B4-BE49-F238E27FC236}">
                <a16:creationId xmlns:a16="http://schemas.microsoft.com/office/drawing/2014/main" id="{5F1BD0FC-D3B7-4D2E-989A-64ED187DAF99}"/>
              </a:ext>
            </a:extLst>
          </p:cNvPr>
          <p:cNvSpPr/>
          <p:nvPr userDrawn="1"/>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userDrawn="1"/>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userDrawn="1"/>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userDrawn="1"/>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8500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rgbClr val="525252"/>
                </a:solidFill>
              </a:defRPr>
            </a:lvl1pPr>
          </a:lstStyle>
          <a:p>
            <a:r>
              <a:rPr lang="en-US"/>
              <a:t>75 </a:t>
            </a:r>
            <a:r>
              <a:rPr lang="en-US" err="1"/>
              <a:t>pt</a:t>
            </a:r>
            <a:r>
              <a:rPr lang="en-US"/>
              <a:t> Intel Clear</a:t>
            </a:r>
            <a:endParaRPr/>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10443275-64C7-4249-92B8-990C3BB41279}"/>
              </a:ext>
            </a:extLst>
          </p:cNvPr>
          <p:cNvSpPr/>
          <p:nvPr userDrawn="1"/>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908D9A-1608-44B4-A0A3-FC9E665728CA}"/>
              </a:ext>
            </a:extLst>
          </p:cNvPr>
          <p:cNvSpPr/>
          <p:nvPr userDrawn="1"/>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spTree>
    <p:extLst>
      <p:ext uri="{BB962C8B-B14F-4D97-AF65-F5344CB8AC3E}">
        <p14:creationId xmlns:p14="http://schemas.microsoft.com/office/powerpoint/2010/main" val="367237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Autofit/>
          </a:bodyPr>
          <a:lstStyle>
            <a:lvl1pPr>
              <a:defRPr sz="7500">
                <a:solidFill>
                  <a:srgbClr val="525252"/>
                </a:solidFill>
              </a:defRPr>
            </a:lvl1pPr>
          </a:lstStyle>
          <a:p>
            <a:r>
              <a:rPr lang="en-US"/>
              <a:t>75 </a:t>
            </a:r>
            <a:r>
              <a:rPr lang="en-US" err="1"/>
              <a:t>pt</a:t>
            </a:r>
            <a:r>
              <a:rPr lang="en-US"/>
              <a:t> Intel Clear</a:t>
            </a:r>
            <a:endParaRPr/>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10443275-64C7-4249-92B8-990C3BB41279}"/>
              </a:ext>
            </a:extLst>
          </p:cNvPr>
          <p:cNvSpPr/>
          <p:nvPr userDrawn="1"/>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908D9A-1608-44B4-A0A3-FC9E665728CA}"/>
              </a:ext>
            </a:extLst>
          </p:cNvPr>
          <p:cNvSpPr/>
          <p:nvPr userDrawn="1"/>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spTree>
    <p:extLst>
      <p:ext uri="{BB962C8B-B14F-4D97-AF65-F5344CB8AC3E}">
        <p14:creationId xmlns:p14="http://schemas.microsoft.com/office/powerpoint/2010/main" val="367237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Tree>
    <p:extLst>
      <p:ext uri="{BB962C8B-B14F-4D97-AF65-F5344CB8AC3E}">
        <p14:creationId xmlns:p14="http://schemas.microsoft.com/office/powerpoint/2010/main" val="25547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325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90699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1191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23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endParaRPr lang="en-US"/>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endParaRPr lang="en-US"/>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61051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endParaRPr lang="en-US"/>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05787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endParaRPr lang="en-US"/>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4000">
                <a:solidFill>
                  <a:schemeClr val="tx2"/>
                </a:solidFill>
              </a:defRPr>
            </a:lvl1pPr>
          </a:lstStyle>
          <a:p>
            <a:r>
              <a:rPr lang="en-US"/>
              <a:t>Full page Image, Delete Title if Necessary</a:t>
            </a:r>
          </a:p>
        </p:txBody>
      </p:sp>
    </p:spTree>
    <p:extLst>
      <p:ext uri="{BB962C8B-B14F-4D97-AF65-F5344CB8AC3E}">
        <p14:creationId xmlns:p14="http://schemas.microsoft.com/office/powerpoint/2010/main" val="49856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4000">
                <a:solidFill>
                  <a:srgbClr val="525252"/>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defRPr>
            </a:lvl1pPr>
          </a:lstStyle>
          <a:p>
            <a:pPr lvl="0"/>
            <a:endParaRPr lang="en-US"/>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8516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Autofit/>
          </a:bodyPr>
          <a:lstStyle>
            <a:lvl1pPr>
              <a:defRPr sz="4000">
                <a:solidFill>
                  <a:srgbClr val="525252"/>
                </a:solidFill>
              </a:defRPr>
            </a:lvl1pPr>
          </a:lstStyle>
          <a:p>
            <a:r>
              <a:rPr lang="en-US"/>
              <a:t>40pt Intel Clear Light Text Goes Here</a:t>
            </a:r>
          </a:p>
        </p:txBody>
      </p:sp>
    </p:spTree>
    <p:extLst>
      <p:ext uri="{BB962C8B-B14F-4D97-AF65-F5344CB8AC3E}">
        <p14:creationId xmlns:p14="http://schemas.microsoft.com/office/powerpoint/2010/main" val="25547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3_Chart Example">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4000">
                <a:solidFill>
                  <a:schemeClr val="bg1"/>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bg1"/>
                </a:solidFill>
              </a:defRPr>
            </a:lvl1pPr>
          </a:lstStyle>
          <a:p>
            <a:pPr lvl="0"/>
            <a:endParaRPr lang="en-US"/>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12" name="Rectangle 11">
            <a:extLst>
              <a:ext uri="{FF2B5EF4-FFF2-40B4-BE49-F238E27FC236}">
                <a16:creationId xmlns:a16="http://schemas.microsoft.com/office/drawing/2014/main" id="{EBD06FF7-C66A-4B8C-9693-1423A8337983}"/>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3" name="Rectangle 12">
            <a:extLst>
              <a:ext uri="{FF2B5EF4-FFF2-40B4-BE49-F238E27FC236}">
                <a16:creationId xmlns:a16="http://schemas.microsoft.com/office/drawing/2014/main" id="{485269BB-7AC7-41A6-BC05-71FDAD0FDBA2}"/>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65997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chorCtr="0">
            <a:noAutofit/>
          </a:bodyPr>
          <a:lstStyle>
            <a:lvl1pPr>
              <a:defRPr sz="4800">
                <a:solidFill>
                  <a:srgbClr val="525252"/>
                </a:solidFill>
              </a:defRPr>
            </a:lvl1pPr>
          </a:lstStyle>
          <a:p>
            <a:r>
              <a:rPr lang="en-US"/>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6606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ection Break Blue">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B5B8CD-DD94-44E8-9F69-C9075C2E0A93}"/>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Rectangle 12">
            <a:extLst>
              <a:ext uri="{FF2B5EF4-FFF2-40B4-BE49-F238E27FC236}">
                <a16:creationId xmlns:a16="http://schemas.microsoft.com/office/drawing/2014/main" id="{ED4D76E8-466A-4C06-9261-BDE1AA914749}"/>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4" name="Rectangle 13">
            <a:extLst>
              <a:ext uri="{FF2B5EF4-FFF2-40B4-BE49-F238E27FC236}">
                <a16:creationId xmlns:a16="http://schemas.microsoft.com/office/drawing/2014/main" id="{2588B335-02FC-4504-AF46-DF56B2EC52E4}"/>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chorCtr="0">
            <a:noAutofit/>
          </a:bodyPr>
          <a:lstStyle>
            <a:lvl1pPr>
              <a:defRPr sz="4800">
                <a:solidFill>
                  <a:schemeClr val="bg1"/>
                </a:solidFill>
              </a:defRPr>
            </a:lvl1pPr>
          </a:lstStyle>
          <a:p>
            <a:r>
              <a:rPr lang="en-US"/>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1111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ection Break Light Blue">
    <p:bg>
      <p:bgPr>
        <a:solidFill>
          <a:schemeClr val="accent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6" name="Rectangle 15">
            <a:extLst>
              <a:ext uri="{FF2B5EF4-FFF2-40B4-BE49-F238E27FC236}">
                <a16:creationId xmlns:a16="http://schemas.microsoft.com/office/drawing/2014/main" id="{48FC8DFF-85CB-4435-B144-6A1DC4093482}"/>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chorCtr="0">
            <a:noAutofit/>
          </a:bodyPr>
          <a:lstStyle>
            <a:lvl1pPr>
              <a:defRPr sz="4800">
                <a:solidFill>
                  <a:schemeClr val="bg1"/>
                </a:solidFill>
              </a:defRPr>
            </a:lvl1pPr>
          </a:lstStyle>
          <a:p>
            <a:r>
              <a:rPr lang="en-US"/>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6913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Rectangle 18">
            <a:extLst>
              <a:ext uri="{FF2B5EF4-FFF2-40B4-BE49-F238E27FC236}">
                <a16:creationId xmlns:a16="http://schemas.microsoft.com/office/drawing/2014/main" id="{D5D8740F-FED9-4D14-9DF3-3BA84ADF820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0" name="Rectangle 19">
            <a:extLst>
              <a:ext uri="{FF2B5EF4-FFF2-40B4-BE49-F238E27FC236}">
                <a16:creationId xmlns:a16="http://schemas.microsoft.com/office/drawing/2014/main" id="{1DEF55E0-947C-4281-8A2A-E59398C246AB}"/>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2940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2">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userDrawn="1"/>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431659E3-0873-4033-A7E2-31DB4A07B08A}"/>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0" name="Rectangle 19">
            <a:extLst>
              <a:ext uri="{FF2B5EF4-FFF2-40B4-BE49-F238E27FC236}">
                <a16:creationId xmlns:a16="http://schemas.microsoft.com/office/drawing/2014/main" id="{C660C086-3964-411C-85AF-F720D5E83519}"/>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20631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p:bg>
      <p:bgPr>
        <a:solidFill>
          <a:schemeClr val="accent2"/>
        </a:solidFill>
        <a:effectLst/>
      </p:bgPr>
    </p:bg>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userDrawn="1"/>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userDrawn="1"/>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userDrawn="1"/>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userDrawn="1"/>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userDrawn="1"/>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5C1E74A4-2107-4448-BA31-9630404A452B}"/>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9" name="Rectangle 18">
            <a:extLst>
              <a:ext uri="{FF2B5EF4-FFF2-40B4-BE49-F238E27FC236}">
                <a16:creationId xmlns:a16="http://schemas.microsoft.com/office/drawing/2014/main" id="{1DABA887-D95E-434F-B1E9-73FC7AE8C2A8}"/>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8480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ub, Content Gray">
    <p:bg>
      <p:bgPr>
        <a:solidFill>
          <a:schemeClr val="bg1">
            <a:lumMod val="95000"/>
          </a:schemeClr>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userDrawn="1"/>
        </p:nvSpPr>
        <p:spPr>
          <a:xfrm>
            <a:off x="11741697" y="6405280"/>
            <a:ext cx="450068" cy="450068"/>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userDrawn="1"/>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2"/>
                </a:solidFill>
              </a:defRPr>
            </a:lvl1pPr>
          </a:lstStyle>
          <a:p>
            <a:r>
              <a:rPr lang="en-US"/>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2"/>
                </a:solidFill>
                <a:latin typeface="+mn-lt"/>
              </a:defRPr>
            </a:lvl1pPr>
            <a:lvl2pPr marL="228600" indent="0">
              <a:buNone/>
              <a:defRPr/>
            </a:lvl2pPr>
          </a:lstStyle>
          <a:p>
            <a:pPr lvl="0"/>
            <a:r>
              <a:rPr lang="en-US"/>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294966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3">
    <p:bg>
      <p:bgPr>
        <a:solidFill>
          <a:schemeClr val="accent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4" name="Rectangle 23">
            <a:extLst>
              <a:ext uri="{FF2B5EF4-FFF2-40B4-BE49-F238E27FC236}">
                <a16:creationId xmlns:a16="http://schemas.microsoft.com/office/drawing/2014/main" id="{562FEA03-1122-4C36-ACD1-DA42FB8A03DC}"/>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5" name="Rectangle 24">
            <a:extLst>
              <a:ext uri="{FF2B5EF4-FFF2-40B4-BE49-F238E27FC236}">
                <a16:creationId xmlns:a16="http://schemas.microsoft.com/office/drawing/2014/main" id="{373D4EB9-5CAF-4B81-91EA-AD490D0B13E4}"/>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2139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2">
    <p:bg>
      <p:bgPr>
        <a:solidFill>
          <a:schemeClr val="accent2">
            <a:lumMod val="75000"/>
          </a:schemeClr>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4" name="Rectangle 23">
            <a:extLst>
              <a:ext uri="{FF2B5EF4-FFF2-40B4-BE49-F238E27FC236}">
                <a16:creationId xmlns:a16="http://schemas.microsoft.com/office/drawing/2014/main" id="{AD4273EB-E90B-42F7-8CE9-6A1713A08CA3}"/>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5" name="Rectangle 24">
            <a:extLst>
              <a:ext uri="{FF2B5EF4-FFF2-40B4-BE49-F238E27FC236}">
                <a16:creationId xmlns:a16="http://schemas.microsoft.com/office/drawing/2014/main" id="{F98FFA5B-1C6A-486A-A0FE-02206FCDC54A}"/>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27547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325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userDrawn="1">
            <p:extLst>
              <p:ext uri="{D42A27DB-BD31-4B8C-83A1-F6EECF244321}">
                <p14:modId xmlns:p14="http://schemas.microsoft.com/office/powerpoint/2010/main" val="680995965"/>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noAutofit/>
          </a:bodyPr>
          <a:lstStyle>
            <a:lvl1pPr algn="ctr">
              <a:defRPr sz="4800">
                <a:solidFill>
                  <a:schemeClr val="accent1"/>
                </a:solidFill>
              </a:defRPr>
            </a:lvl1pPr>
          </a:lstStyle>
          <a:p>
            <a:r>
              <a:rPr lang="en-US"/>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userDrawn="1"/>
        </p:nvSpPr>
        <p:spPr>
          <a:xfrm>
            <a:off x="0" y="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userDrawn="1"/>
        </p:nvSpPr>
        <p:spPr>
          <a:xfrm rot="5400000">
            <a:off x="-2978450"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51118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amp; Sub Blue">
    <p:bg>
      <p:bgPr>
        <a:solidFill>
          <a:schemeClr val="tx2"/>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41A778AB-F6EC-4101-87E6-DECF7944E661}"/>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9" name="Rectangle 8">
            <a:extLst>
              <a:ext uri="{FF2B5EF4-FFF2-40B4-BE49-F238E27FC236}">
                <a16:creationId xmlns:a16="http://schemas.microsoft.com/office/drawing/2014/main" id="{F6E1F1A6-2FDF-4676-B713-F9746DD3A821}"/>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noAutofit/>
          </a:bodyPr>
          <a:lstStyle>
            <a:lvl1pPr algn="ctr">
              <a:defRPr sz="4800">
                <a:solidFill>
                  <a:schemeClr val="bg1"/>
                </a:solidFill>
              </a:defRPr>
            </a:lvl1pPr>
          </a:lstStyle>
          <a:p>
            <a:r>
              <a:rPr lang="en-US"/>
              <a:t>48pt Intel Clear Light Body. For content that is not a section, but has a big idea in text only.</a:t>
            </a:r>
          </a:p>
        </p:txBody>
      </p:sp>
    </p:spTree>
    <p:extLst>
      <p:ext uri="{BB962C8B-B14F-4D97-AF65-F5344CB8AC3E}">
        <p14:creationId xmlns:p14="http://schemas.microsoft.com/office/powerpoint/2010/main" val="403765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amp; Sub Light Blue">
    <p:bg>
      <p:bgPr>
        <a:solidFill>
          <a:srgbClr val="00C7FD"/>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9" name="Rectangle 8">
            <a:extLst>
              <a:ext uri="{FF2B5EF4-FFF2-40B4-BE49-F238E27FC236}">
                <a16:creationId xmlns:a16="http://schemas.microsoft.com/office/drawing/2014/main" id="{EC2CF38D-B95A-4CD5-8F7D-86EA9C709AD4}"/>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noAutofit/>
          </a:bodyPr>
          <a:lstStyle>
            <a:lvl1pPr algn="ctr">
              <a:defRPr sz="4800">
                <a:solidFill>
                  <a:schemeClr val="bg1"/>
                </a:solidFill>
              </a:defRPr>
            </a:lvl1pPr>
          </a:lstStyle>
          <a:p>
            <a:r>
              <a:rPr lang="en-US"/>
              <a:t>48pt Intel Clear Light Body. For content that is not a section, but has a big idea in text only.</a:t>
            </a:r>
          </a:p>
        </p:txBody>
      </p:sp>
    </p:spTree>
    <p:extLst>
      <p:ext uri="{BB962C8B-B14F-4D97-AF65-F5344CB8AC3E}">
        <p14:creationId xmlns:p14="http://schemas.microsoft.com/office/powerpoint/2010/main" val="316376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00831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itle and Bulleted Tex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607484" y="250924"/>
            <a:ext cx="10972800" cy="1158240"/>
          </a:xfrm>
        </p:spPr>
        <p:txBody>
          <a:bodyPr>
            <a:normAutofit/>
          </a:bodyPr>
          <a:lstStyle>
            <a:lvl1pPr>
              <a:defRPr sz="4000" b="0" i="0" baseline="0">
                <a:solidFill>
                  <a:schemeClr val="tx2"/>
                </a:solidFill>
                <a:latin typeface="Intel Clear"/>
                <a:cs typeface="Intel Clear"/>
              </a:defRPr>
            </a:lvl1pPr>
          </a:lstStyle>
          <a:p>
            <a:r>
              <a:rPr lang="en-US"/>
              <a:t>40pt Intel Clear Headline</a:t>
            </a:r>
          </a:p>
        </p:txBody>
      </p:sp>
      <p:sp>
        <p:nvSpPr>
          <p:cNvPr id="9" name="Content Placeholder 8"/>
          <p:cNvSpPr>
            <a:spLocks noGrp="1"/>
          </p:cNvSpPr>
          <p:nvPr>
            <p:ph sz="quarter" idx="13" hasCustomPrompt="1"/>
          </p:nvPr>
        </p:nvSpPr>
        <p:spPr>
          <a:xfrm>
            <a:off x="607484" y="1595104"/>
            <a:ext cx="10970683" cy="4567767"/>
          </a:xfrm>
        </p:spPr>
        <p:txBody>
          <a:bodyPr>
            <a:normAutofit/>
          </a:bodyPr>
          <a:lstStyle>
            <a:lvl1pPr>
              <a:defRPr>
                <a:solidFill>
                  <a:srgbClr val="0071C5"/>
                </a:solidFill>
              </a:defRPr>
            </a:lvl1pPr>
            <a:lvl2pPr marL="300547" indent="-300547">
              <a:buFont typeface="Arial" panose="020B0604020202020204" pitchFamily="34" charset="0"/>
              <a:buChar char="•"/>
              <a:defRPr sz="2400">
                <a:solidFill>
                  <a:schemeClr val="tx2"/>
                </a:solidFill>
              </a:defRPr>
            </a:lvl2pPr>
            <a:lvl3pPr>
              <a:defRPr sz="2400">
                <a:solidFill>
                  <a:schemeClr val="tx2"/>
                </a:solidFill>
              </a:defRPr>
            </a:lvl3pPr>
            <a:lvl4pPr>
              <a:defRPr sz="2000">
                <a:solidFill>
                  <a:schemeClr val="tx2"/>
                </a:solidFill>
              </a:defRPr>
            </a:lvl4pPr>
            <a:lvl5pPr>
              <a:defRPr sz="1600">
                <a:solidFill>
                  <a:schemeClr val="tx2"/>
                </a:solidFill>
              </a:defRPr>
            </a:lvl5pPr>
          </a:lstStyle>
          <a:p>
            <a:pPr lvl="0"/>
            <a:r>
              <a:rPr lang="en-US"/>
              <a:t>24pt Intel Clear body text</a:t>
            </a:r>
          </a:p>
          <a:p>
            <a:pPr lvl="1"/>
            <a:r>
              <a:rPr lang="en-US"/>
              <a:t>24pt Intel Clear bullet one</a:t>
            </a:r>
          </a:p>
          <a:p>
            <a:pPr lvl="2"/>
            <a:r>
              <a:rPr lang="en-US"/>
              <a:t>24pt Intel Clear sub-bullet</a:t>
            </a:r>
          </a:p>
          <a:p>
            <a:pPr lvl="3"/>
            <a:r>
              <a:rPr lang="en-US"/>
              <a:t>20pt Intel Clear fourth level</a:t>
            </a:r>
          </a:p>
          <a:p>
            <a:pPr lvl="4"/>
            <a:r>
              <a:rPr lang="en-US"/>
              <a:t>16pt Intel Clear fifth level</a:t>
            </a:r>
          </a:p>
        </p:txBody>
      </p:sp>
    </p:spTree>
    <p:extLst>
      <p:ext uri="{BB962C8B-B14F-4D97-AF65-F5344CB8AC3E}">
        <p14:creationId xmlns:p14="http://schemas.microsoft.com/office/powerpoint/2010/main" val="198686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chemeClr val="bg1"/>
                </a:solidFill>
              </a:defRPr>
            </a:lvl1pPr>
          </a:lstStyle>
          <a:p>
            <a:r>
              <a:rPr lang="en-US"/>
              <a:t>75 </a:t>
            </a:r>
            <a:r>
              <a:rPr lang="en-US" err="1"/>
              <a:t>pt</a:t>
            </a:r>
            <a:r>
              <a:rPr lang="en-US"/>
              <a:t> Intel Clear Light</a:t>
            </a:r>
            <a:endParaRPr/>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7968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chemeClr val="bg1"/>
                </a:solidFill>
              </a:defRPr>
            </a:lvl1pPr>
          </a:lstStyle>
          <a:p>
            <a:r>
              <a:rPr lang="en-US"/>
              <a:t>75 </a:t>
            </a:r>
            <a:r>
              <a:rPr lang="en-US" err="1"/>
              <a:t>pt</a:t>
            </a:r>
            <a:r>
              <a:rPr lang="en-US"/>
              <a:t> Intel Clear Light</a:t>
            </a:r>
            <a:endParaRPr/>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sp>
        <p:nvSpPr>
          <p:cNvPr id="10" name="Square">
            <a:extLst>
              <a:ext uri="{FF2B5EF4-FFF2-40B4-BE49-F238E27FC236}">
                <a16:creationId xmlns:a16="http://schemas.microsoft.com/office/drawing/2014/main" id="{5F1BD0FC-D3B7-4D2E-989A-64ED187DAF99}"/>
              </a:ext>
            </a:extLst>
          </p:cNvPr>
          <p:cNvSpPr/>
          <p:nvPr userDrawn="1"/>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userDrawn="1"/>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userDrawn="1"/>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userDrawn="1"/>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8500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Autofit/>
          </a:bodyPr>
          <a:lstStyle>
            <a:lvl1pPr>
              <a:defRPr sz="7500">
                <a:solidFill>
                  <a:srgbClr val="525252"/>
                </a:solidFill>
              </a:defRPr>
            </a:lvl1pPr>
          </a:lstStyle>
          <a:p>
            <a:r>
              <a:rPr lang="en-US"/>
              <a:t>75 </a:t>
            </a:r>
            <a:r>
              <a:rPr lang="en-US" err="1"/>
              <a:t>pt</a:t>
            </a:r>
            <a:r>
              <a:rPr lang="en-US"/>
              <a:t> Intel Clear</a:t>
            </a:r>
            <a:endParaRPr/>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10443275-64C7-4249-92B8-990C3BB41279}"/>
              </a:ext>
            </a:extLst>
          </p:cNvPr>
          <p:cNvSpPr/>
          <p:nvPr userDrawn="1"/>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908D9A-1608-44B4-A0A3-FC9E665728CA}"/>
              </a:ext>
            </a:extLst>
          </p:cNvPr>
          <p:cNvSpPr/>
          <p:nvPr userDrawn="1"/>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spTree>
    <p:extLst>
      <p:ext uri="{BB962C8B-B14F-4D97-AF65-F5344CB8AC3E}">
        <p14:creationId xmlns:p14="http://schemas.microsoft.com/office/powerpoint/2010/main" val="367237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Tree>
    <p:extLst>
      <p:ext uri="{BB962C8B-B14F-4D97-AF65-F5344CB8AC3E}">
        <p14:creationId xmlns:p14="http://schemas.microsoft.com/office/powerpoint/2010/main" val="25547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325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90699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90699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1191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23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endParaRPr lang="en-US"/>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endParaRPr lang="en-US"/>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61051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endParaRPr lang="en-US"/>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05787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endParaRPr lang="en-US"/>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4000">
                <a:solidFill>
                  <a:schemeClr val="tx2"/>
                </a:solidFill>
              </a:defRPr>
            </a:lvl1pPr>
          </a:lstStyle>
          <a:p>
            <a:r>
              <a:rPr lang="en-US"/>
              <a:t>Full page Image, Delete Title if Necessary</a:t>
            </a:r>
          </a:p>
        </p:txBody>
      </p:sp>
    </p:spTree>
    <p:extLst>
      <p:ext uri="{BB962C8B-B14F-4D97-AF65-F5344CB8AC3E}">
        <p14:creationId xmlns:p14="http://schemas.microsoft.com/office/powerpoint/2010/main" val="49856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4000">
                <a:solidFill>
                  <a:srgbClr val="525252"/>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defRPr>
            </a:lvl1pPr>
          </a:lstStyle>
          <a:p>
            <a:pPr lvl="0"/>
            <a:endParaRPr lang="en-US"/>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8516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3_Chart Example">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4000">
                <a:solidFill>
                  <a:schemeClr val="bg1"/>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bg1"/>
                </a:solidFill>
              </a:defRPr>
            </a:lvl1pPr>
          </a:lstStyle>
          <a:p>
            <a:pPr lvl="0"/>
            <a:endParaRPr lang="en-US"/>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12" name="Rectangle 11">
            <a:extLst>
              <a:ext uri="{FF2B5EF4-FFF2-40B4-BE49-F238E27FC236}">
                <a16:creationId xmlns:a16="http://schemas.microsoft.com/office/drawing/2014/main" id="{EBD06FF7-C66A-4B8C-9693-1423A8337983}"/>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3" name="Rectangle 12">
            <a:extLst>
              <a:ext uri="{FF2B5EF4-FFF2-40B4-BE49-F238E27FC236}">
                <a16:creationId xmlns:a16="http://schemas.microsoft.com/office/drawing/2014/main" id="{485269BB-7AC7-41A6-BC05-71FDAD0FDBA2}"/>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65997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chorCtr="0">
            <a:noAutofit/>
          </a:bodyPr>
          <a:lstStyle>
            <a:lvl1pPr>
              <a:defRPr sz="4800">
                <a:solidFill>
                  <a:srgbClr val="525252"/>
                </a:solidFill>
              </a:defRPr>
            </a:lvl1pPr>
          </a:lstStyle>
          <a:p>
            <a:r>
              <a:rPr lang="en-US"/>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6606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Section Break Blue">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B5B8CD-DD94-44E8-9F69-C9075C2E0A93}"/>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Rectangle 12">
            <a:extLst>
              <a:ext uri="{FF2B5EF4-FFF2-40B4-BE49-F238E27FC236}">
                <a16:creationId xmlns:a16="http://schemas.microsoft.com/office/drawing/2014/main" id="{ED4D76E8-466A-4C06-9261-BDE1AA914749}"/>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4" name="Rectangle 13">
            <a:extLst>
              <a:ext uri="{FF2B5EF4-FFF2-40B4-BE49-F238E27FC236}">
                <a16:creationId xmlns:a16="http://schemas.microsoft.com/office/drawing/2014/main" id="{2588B335-02FC-4504-AF46-DF56B2EC52E4}"/>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chorCtr="0">
            <a:noAutofit/>
          </a:bodyPr>
          <a:lstStyle>
            <a:lvl1pPr>
              <a:defRPr sz="4800">
                <a:solidFill>
                  <a:schemeClr val="bg1"/>
                </a:solidFill>
              </a:defRPr>
            </a:lvl1pPr>
          </a:lstStyle>
          <a:p>
            <a:r>
              <a:rPr lang="en-US"/>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1111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1191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Section Break Light Blue">
    <p:bg>
      <p:bgPr>
        <a:solidFill>
          <a:schemeClr val="accent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6" name="Rectangle 15">
            <a:extLst>
              <a:ext uri="{FF2B5EF4-FFF2-40B4-BE49-F238E27FC236}">
                <a16:creationId xmlns:a16="http://schemas.microsoft.com/office/drawing/2014/main" id="{48FC8DFF-85CB-4435-B144-6A1DC4093482}"/>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chorCtr="0">
            <a:noAutofit/>
          </a:bodyPr>
          <a:lstStyle>
            <a:lvl1pPr>
              <a:defRPr sz="4800">
                <a:solidFill>
                  <a:schemeClr val="bg1"/>
                </a:solidFill>
              </a:defRPr>
            </a:lvl1pPr>
          </a:lstStyle>
          <a:p>
            <a:r>
              <a:rPr lang="en-US"/>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6913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Rectangle 18">
            <a:extLst>
              <a:ext uri="{FF2B5EF4-FFF2-40B4-BE49-F238E27FC236}">
                <a16:creationId xmlns:a16="http://schemas.microsoft.com/office/drawing/2014/main" id="{D5D8740F-FED9-4D14-9DF3-3BA84ADF820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0" name="Rectangle 19">
            <a:extLst>
              <a:ext uri="{FF2B5EF4-FFF2-40B4-BE49-F238E27FC236}">
                <a16:creationId xmlns:a16="http://schemas.microsoft.com/office/drawing/2014/main" id="{1DEF55E0-947C-4281-8A2A-E59398C246AB}"/>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2940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2">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userDrawn="1"/>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431659E3-0873-4033-A7E2-31DB4A07B08A}"/>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0" name="Rectangle 19">
            <a:extLst>
              <a:ext uri="{FF2B5EF4-FFF2-40B4-BE49-F238E27FC236}">
                <a16:creationId xmlns:a16="http://schemas.microsoft.com/office/drawing/2014/main" id="{C660C086-3964-411C-85AF-F720D5E83519}"/>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20631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p:bg>
      <p:bgPr>
        <a:solidFill>
          <a:schemeClr val="accent2"/>
        </a:solidFill>
        <a:effectLst/>
      </p:bgPr>
    </p:bg>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userDrawn="1"/>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userDrawn="1"/>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userDrawn="1"/>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userDrawn="1"/>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userDrawn="1"/>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5C1E74A4-2107-4448-BA31-9630404A452B}"/>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19" name="Rectangle 18">
            <a:extLst>
              <a:ext uri="{FF2B5EF4-FFF2-40B4-BE49-F238E27FC236}">
                <a16:creationId xmlns:a16="http://schemas.microsoft.com/office/drawing/2014/main" id="{1DABA887-D95E-434F-B1E9-73FC7AE8C2A8}"/>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8480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ub, Content Gray">
    <p:bg>
      <p:bgPr>
        <a:solidFill>
          <a:schemeClr val="bg1">
            <a:lumMod val="95000"/>
          </a:schemeClr>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userDrawn="1"/>
        </p:nvSpPr>
        <p:spPr>
          <a:xfrm>
            <a:off x="11741697" y="6405280"/>
            <a:ext cx="450068" cy="450068"/>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userDrawn="1"/>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2"/>
                </a:solidFill>
              </a:defRPr>
            </a:lvl1pPr>
          </a:lstStyle>
          <a:p>
            <a:r>
              <a:rPr lang="en-US"/>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2"/>
                </a:solidFill>
                <a:latin typeface="+mn-lt"/>
              </a:defRPr>
            </a:lvl1pPr>
            <a:lvl2pPr marL="228600" indent="0">
              <a:buNone/>
              <a:defRPr/>
            </a:lvl2pPr>
          </a:lstStyle>
          <a:p>
            <a:pPr lvl="0"/>
            <a:r>
              <a:rPr lang="en-US"/>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294966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3">
    <p:bg>
      <p:bgPr>
        <a:solidFill>
          <a:schemeClr val="accent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4" name="Rectangle 23">
            <a:extLst>
              <a:ext uri="{FF2B5EF4-FFF2-40B4-BE49-F238E27FC236}">
                <a16:creationId xmlns:a16="http://schemas.microsoft.com/office/drawing/2014/main" id="{562FEA03-1122-4C36-ACD1-DA42FB8A03DC}"/>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5" name="Rectangle 24">
            <a:extLst>
              <a:ext uri="{FF2B5EF4-FFF2-40B4-BE49-F238E27FC236}">
                <a16:creationId xmlns:a16="http://schemas.microsoft.com/office/drawing/2014/main" id="{373D4EB9-5CAF-4B81-91EA-AD490D0B13E4}"/>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2139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2">
    <p:bg>
      <p:bgPr>
        <a:solidFill>
          <a:schemeClr val="accent2">
            <a:lumMod val="75000"/>
          </a:schemeClr>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24" name="Rectangle 23">
            <a:extLst>
              <a:ext uri="{FF2B5EF4-FFF2-40B4-BE49-F238E27FC236}">
                <a16:creationId xmlns:a16="http://schemas.microsoft.com/office/drawing/2014/main" id="{AD4273EB-E90B-42F7-8CE9-6A1713A08CA3}"/>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25" name="Rectangle 24">
            <a:extLst>
              <a:ext uri="{FF2B5EF4-FFF2-40B4-BE49-F238E27FC236}">
                <a16:creationId xmlns:a16="http://schemas.microsoft.com/office/drawing/2014/main" id="{F98FFA5B-1C6A-486A-A0FE-02206FCDC54A}"/>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27547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userDrawn="1">
            <p:extLst>
              <p:ext uri="{D42A27DB-BD31-4B8C-83A1-F6EECF244321}">
                <p14:modId xmlns:p14="http://schemas.microsoft.com/office/powerpoint/2010/main" val="680995965"/>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noAutofit/>
          </a:bodyPr>
          <a:lstStyle>
            <a:lvl1pPr algn="ctr">
              <a:defRPr sz="4800">
                <a:solidFill>
                  <a:schemeClr val="accent1"/>
                </a:solidFill>
              </a:defRPr>
            </a:lvl1pPr>
          </a:lstStyle>
          <a:p>
            <a:r>
              <a:rPr lang="en-US"/>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userDrawn="1"/>
        </p:nvSpPr>
        <p:spPr>
          <a:xfrm>
            <a:off x="0" y="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userDrawn="1"/>
        </p:nvSpPr>
        <p:spPr>
          <a:xfrm rot="5400000">
            <a:off x="-2978450"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51118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itle &amp; Sub Blue">
    <p:bg>
      <p:bgPr>
        <a:solidFill>
          <a:schemeClr val="tx2"/>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41A778AB-F6EC-4101-87E6-DECF7944E661}"/>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9" name="Rectangle 8">
            <a:extLst>
              <a:ext uri="{FF2B5EF4-FFF2-40B4-BE49-F238E27FC236}">
                <a16:creationId xmlns:a16="http://schemas.microsoft.com/office/drawing/2014/main" id="{F6E1F1A6-2FDF-4676-B713-F9746DD3A821}"/>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noAutofit/>
          </a:bodyPr>
          <a:lstStyle>
            <a:lvl1pPr algn="ctr">
              <a:defRPr sz="4800">
                <a:solidFill>
                  <a:schemeClr val="bg1"/>
                </a:solidFill>
              </a:defRPr>
            </a:lvl1pPr>
          </a:lstStyle>
          <a:p>
            <a:r>
              <a:rPr lang="en-US"/>
              <a:t>48pt Intel Clear Light Body. For content that is not a section, but has a big idea in text only.</a:t>
            </a:r>
          </a:p>
        </p:txBody>
      </p:sp>
    </p:spTree>
    <p:extLst>
      <p:ext uri="{BB962C8B-B14F-4D97-AF65-F5344CB8AC3E}">
        <p14:creationId xmlns:p14="http://schemas.microsoft.com/office/powerpoint/2010/main" val="403765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Title &amp; Sub Light Blue">
    <p:bg>
      <p:bgPr>
        <a:solidFill>
          <a:srgbClr val="00C7FD"/>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userDrawn="1"/>
        </p:nvSpPr>
        <p:spPr>
          <a:xfrm>
            <a:off x="5503530" y="6562504"/>
            <a:ext cx="1184940" cy="231410"/>
          </a:xfrm>
          <a:prstGeom prst="rect">
            <a:avLst/>
          </a:prstGeom>
        </p:spPr>
        <p:txBody>
          <a:bodyPr wrap="none">
            <a:spAutoFit/>
          </a:bodyPr>
          <a:lstStyle/>
          <a:p>
            <a:pPr algn="ctr"/>
            <a:r>
              <a:rPr lang="en-US" sz="1000">
                <a:solidFill>
                  <a:schemeClr val="bg1"/>
                </a:solidFill>
              </a:rPr>
              <a:t>Intel Confidential</a:t>
            </a:r>
          </a:p>
        </p:txBody>
      </p:sp>
      <p:sp>
        <p:nvSpPr>
          <p:cNvPr id="9" name="Rectangle 8">
            <a:extLst>
              <a:ext uri="{FF2B5EF4-FFF2-40B4-BE49-F238E27FC236}">
                <a16:creationId xmlns:a16="http://schemas.microsoft.com/office/drawing/2014/main" id="{EC2CF38D-B95A-4CD5-8F7D-86EA9C709AD4}"/>
              </a:ext>
            </a:extLst>
          </p:cNvPr>
          <p:cNvSpPr/>
          <p:nvPr userDrawn="1"/>
        </p:nvSpPr>
        <p:spPr>
          <a:xfrm>
            <a:off x="483010" y="6562504"/>
            <a:ext cx="1766830" cy="231410"/>
          </a:xfrm>
          <a:prstGeom prst="rect">
            <a:avLst/>
          </a:prstGeom>
        </p:spPr>
        <p:txBody>
          <a:bodyPr wrap="none">
            <a:spAutoFit/>
          </a:bodyPr>
          <a:lstStyle/>
          <a:p>
            <a:pPr algn="l"/>
            <a:r>
              <a:rPr lang="en-US" sz="1000">
                <a:solidFill>
                  <a:schemeClr val="bg1"/>
                </a:solidFill>
              </a:rPr>
              <a:t>Department or Event Name</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noAutofit/>
          </a:bodyPr>
          <a:lstStyle>
            <a:lvl1pPr algn="ctr">
              <a:defRPr sz="4800">
                <a:solidFill>
                  <a:schemeClr val="bg1"/>
                </a:solidFill>
              </a:defRPr>
            </a:lvl1pPr>
          </a:lstStyle>
          <a:p>
            <a:r>
              <a:rPr lang="en-US"/>
              <a:t>48pt Intel Clear Light Body. For content that is not a section, but has a big idea in text only.</a:t>
            </a:r>
          </a:p>
        </p:txBody>
      </p:sp>
    </p:spTree>
    <p:extLst>
      <p:ext uri="{BB962C8B-B14F-4D97-AF65-F5344CB8AC3E}">
        <p14:creationId xmlns:p14="http://schemas.microsoft.com/office/powerpoint/2010/main" val="316376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23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00831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Title and Bulleted Tex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607484" y="250924"/>
            <a:ext cx="10972800" cy="1158240"/>
          </a:xfrm>
        </p:spPr>
        <p:txBody>
          <a:bodyPr>
            <a:normAutofit/>
          </a:bodyPr>
          <a:lstStyle>
            <a:lvl1pPr>
              <a:defRPr sz="4000" b="0" i="0" baseline="0">
                <a:solidFill>
                  <a:schemeClr val="tx2"/>
                </a:solidFill>
                <a:latin typeface="Intel Clear"/>
                <a:cs typeface="Intel Clear"/>
              </a:defRPr>
            </a:lvl1pPr>
          </a:lstStyle>
          <a:p>
            <a:r>
              <a:rPr lang="en-US"/>
              <a:t>40pt Intel Clear Headline</a:t>
            </a:r>
          </a:p>
        </p:txBody>
      </p:sp>
      <p:sp>
        <p:nvSpPr>
          <p:cNvPr id="9" name="Content Placeholder 8"/>
          <p:cNvSpPr>
            <a:spLocks noGrp="1"/>
          </p:cNvSpPr>
          <p:nvPr>
            <p:ph sz="quarter" idx="13" hasCustomPrompt="1"/>
          </p:nvPr>
        </p:nvSpPr>
        <p:spPr>
          <a:xfrm>
            <a:off x="607484" y="1595104"/>
            <a:ext cx="10970683" cy="4567767"/>
          </a:xfrm>
        </p:spPr>
        <p:txBody>
          <a:bodyPr>
            <a:normAutofit/>
          </a:bodyPr>
          <a:lstStyle>
            <a:lvl1pPr>
              <a:defRPr>
                <a:solidFill>
                  <a:srgbClr val="0071C5"/>
                </a:solidFill>
              </a:defRPr>
            </a:lvl1pPr>
            <a:lvl2pPr marL="300547" indent="-300547">
              <a:buFont typeface="Arial" panose="020B0604020202020204" pitchFamily="34" charset="0"/>
              <a:buChar char="•"/>
              <a:defRPr sz="2400">
                <a:solidFill>
                  <a:schemeClr val="tx2"/>
                </a:solidFill>
              </a:defRPr>
            </a:lvl2pPr>
            <a:lvl3pPr>
              <a:defRPr sz="2400">
                <a:solidFill>
                  <a:schemeClr val="tx2"/>
                </a:solidFill>
              </a:defRPr>
            </a:lvl3pPr>
            <a:lvl4pPr>
              <a:defRPr sz="2000">
                <a:solidFill>
                  <a:schemeClr val="tx2"/>
                </a:solidFill>
              </a:defRPr>
            </a:lvl4pPr>
            <a:lvl5pPr>
              <a:defRPr sz="1600">
                <a:solidFill>
                  <a:schemeClr val="tx2"/>
                </a:solidFill>
              </a:defRPr>
            </a:lvl5pPr>
          </a:lstStyle>
          <a:p>
            <a:pPr lvl="0"/>
            <a:r>
              <a:rPr lang="en-US"/>
              <a:t>24pt Intel Clear body text</a:t>
            </a:r>
          </a:p>
          <a:p>
            <a:pPr lvl="1"/>
            <a:r>
              <a:rPr lang="en-US"/>
              <a:t>24pt Intel Clear bullet one</a:t>
            </a:r>
          </a:p>
          <a:p>
            <a:pPr lvl="2"/>
            <a:r>
              <a:rPr lang="en-US"/>
              <a:t>24pt Intel Clear sub-bullet</a:t>
            </a:r>
          </a:p>
          <a:p>
            <a:pPr lvl="3"/>
            <a:r>
              <a:rPr lang="en-US"/>
              <a:t>20pt Intel Clear fourth level</a:t>
            </a:r>
          </a:p>
          <a:p>
            <a:pPr lvl="4"/>
            <a:r>
              <a:rPr lang="en-US"/>
              <a:t>16pt Intel Clear fifth level</a:t>
            </a:r>
          </a:p>
        </p:txBody>
      </p:sp>
    </p:spTree>
    <p:extLst>
      <p:ext uri="{BB962C8B-B14F-4D97-AF65-F5344CB8AC3E}">
        <p14:creationId xmlns:p14="http://schemas.microsoft.com/office/powerpoint/2010/main" val="198686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Autofit/>
          </a:bodyPr>
          <a:lstStyle>
            <a:lvl1pPr>
              <a:defRPr sz="4000">
                <a:solidFill>
                  <a:srgbClr val="525252"/>
                </a:solidFill>
              </a:defRPr>
            </a:lvl1pPr>
          </a:lstStyle>
          <a:p>
            <a:r>
              <a:rPr lang="en-US"/>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endParaRPr lang="en-US"/>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endParaRPr lang="en-US"/>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61051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image" Target="../media/image1.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theme" Target="../theme/theme2.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image" Target="../media/image2.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29" Type="http://schemas.openxmlformats.org/officeDocument/2006/relationships/image" Target="../media/image1.png"/><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theme" Target="../theme/theme3.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p>
            <a:r>
              <a:rPr lang="en-US"/>
              <a:t>Body copy Intel clear light 28 point</a:t>
            </a:r>
          </a:p>
          <a:p>
            <a:pPr lvl="1"/>
            <a:r>
              <a:rPr lang="en-US"/>
              <a:t>Sub Bullet one 24 point</a:t>
            </a:r>
          </a:p>
          <a:p>
            <a:pPr lvl="2"/>
            <a:r>
              <a:rPr lang="en-US"/>
              <a:t>Sub Bullet two 20 point</a:t>
            </a:r>
          </a:p>
          <a:p>
            <a:pPr lvl="3"/>
            <a:r>
              <a:rPr lang="en-US"/>
              <a:t>Sub Bullet three 18 point</a:t>
            </a:r>
          </a:p>
          <a:p>
            <a:pPr lvl="4"/>
            <a:r>
              <a:rPr lang="en-US"/>
              <a:t>Sub Bullet four 16 point</a:t>
            </a:r>
            <a:br>
              <a:rPr lang="en-US"/>
            </a:br>
            <a:endParaRPr lang="en-US"/>
          </a:p>
          <a:p>
            <a:pPr lvl="2"/>
            <a:endParaRPr/>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Autofit/>
          </a:bodyPr>
          <a:lstStyle/>
          <a:p>
            <a:r>
              <a:rPr lang="en-US"/>
              <a:t>40pt Intel Clear Light Text Goes Here</a:t>
            </a:r>
            <a:endParaRPr/>
          </a:p>
        </p:txBody>
      </p:sp>
      <p:pic>
        <p:nvPicPr>
          <p:cNvPr id="6" name="Graphic 5">
            <a:extLst>
              <a:ext uri="{FF2B5EF4-FFF2-40B4-BE49-F238E27FC236}">
                <a16:creationId xmlns:a16="http://schemas.microsoft.com/office/drawing/2014/main" id="{DCACDBB0-BD96-446C-8F63-C56E4AA10FBD}"/>
              </a:ext>
            </a:extLst>
          </p:cNvPr>
          <p:cNvPicPr>
            <a:picLocks noChangeAspect="1"/>
          </p:cNvPicPr>
          <p:nvPr userDrawn="1"/>
        </p:nvPicPr>
        <p:blipFill>
          <a:blip r:embed="rId29">
            <a:extLst>
              <a:ext uri="{96DAC541-7B7A-43D3-8B79-37D633B846F1}">
                <asvg:svgBlip xmlns:asvg="http://schemas.microsoft.com/office/drawing/2016/SVG/main" r:embed="rId30"/>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err="1">
              <a:ln>
                <a:noFill/>
              </a:ln>
              <a:solidFill>
                <a:schemeClr val="bg2"/>
              </a:solidFill>
              <a:effectLst/>
              <a:uFillTx/>
              <a:latin typeface="+mn-lt"/>
              <a:ea typeface="+mn-ea"/>
              <a:cs typeface="+mn-cs"/>
              <a:sym typeface="Helvetica Neue"/>
            </a:endParaRPr>
          </a:p>
        </p:txBody>
      </p:sp>
    </p:spTree>
  </p:cSld>
  <p:clrMap bg1="lt1" tx1="dk1" bg2="lt2" tx2="dk2" accent1="accent1" accent2="accent2" accent3="accent3" accent4="accent4" accent5="accent5" accent6="accent6" hlink="hlink" folHlink="folHlink"/>
  <p:sldLayoutIdLst>
    <p:sldLayoutId id="2147483719" r:id="rId1"/>
    <p:sldLayoutId id="2147483767" r:id="rId2"/>
    <p:sldLayoutId id="2147483766" r:id="rId3"/>
    <p:sldLayoutId id="2147483756" r:id="rId4"/>
    <p:sldLayoutId id="2147483759" r:id="rId5"/>
    <p:sldLayoutId id="2147483755" r:id="rId6"/>
    <p:sldLayoutId id="2147483722" r:id="rId7"/>
    <p:sldLayoutId id="2147483778" r:id="rId8"/>
    <p:sldLayoutId id="2147483724" r:id="rId9"/>
    <p:sldLayoutId id="2147483751" r:id="rId10"/>
    <p:sldLayoutId id="2147483730" r:id="rId11"/>
    <p:sldLayoutId id="2147483754" r:id="rId12"/>
    <p:sldLayoutId id="2147483761" r:id="rId13"/>
    <p:sldLayoutId id="2147483749" r:id="rId14"/>
    <p:sldLayoutId id="2147483746" r:id="rId15"/>
    <p:sldLayoutId id="2147483747" r:id="rId16"/>
    <p:sldLayoutId id="2147483769" r:id="rId17"/>
    <p:sldLayoutId id="2147483768" r:id="rId18"/>
    <p:sldLayoutId id="2147483723" r:id="rId19"/>
    <p:sldLayoutId id="2147483770" r:id="rId20"/>
    <p:sldLayoutId id="2147483771" r:id="rId21"/>
    <p:sldLayoutId id="2147483772" r:id="rId22"/>
    <p:sldLayoutId id="2147483745" r:id="rId23"/>
    <p:sldLayoutId id="2147483780" r:id="rId24"/>
    <p:sldLayoutId id="2147483744" r:id="rId25"/>
    <p:sldLayoutId id="2147483750" r:id="rId26"/>
    <p:sldLayoutId id="2147483781"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marR="0" indent="0" algn="l" defTabSz="609600" latinLnBrk="0">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latinLnBrk="0">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latinLnBrk="0">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latinLnBrk="0">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rPr lang="en-US"/>
              <a:t>Body copy Intel clear light 28 point</a:t>
            </a:r>
          </a:p>
          <a:p>
            <a:pPr lvl="1"/>
            <a:r>
              <a:rPr lang="en-US"/>
              <a:t>Sub Bullet one 24 point</a:t>
            </a:r>
          </a:p>
          <a:p>
            <a:pPr lvl="2"/>
            <a:r>
              <a:rPr lang="en-US"/>
              <a:t>Sub Bullet two 20 point</a:t>
            </a:r>
          </a:p>
          <a:p>
            <a:pPr lvl="3"/>
            <a:r>
              <a:rPr lang="en-US"/>
              <a:t>Sub Bullet three 18 point</a:t>
            </a:r>
          </a:p>
          <a:p>
            <a:pPr lvl="4"/>
            <a:r>
              <a:rPr lang="en-US"/>
              <a:t>Sub Bullet four 16 point</a:t>
            </a:r>
            <a:br>
              <a:rPr lang="en-US"/>
            </a:br>
            <a:endParaRPr lang="en-US"/>
          </a:p>
          <a:p>
            <a:pPr lvl="2"/>
            <a:endParaRPr/>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p>
            <a:r>
              <a:rPr lang="en-US"/>
              <a:t>40pt Intel Clear Light Text Goes Here</a:t>
            </a:r>
            <a:endParaRPr/>
          </a:p>
        </p:txBody>
      </p:sp>
      <p:pic>
        <p:nvPicPr>
          <p:cNvPr id="6" name="Graphic 5">
            <a:extLst>
              <a:ext uri="{FF2B5EF4-FFF2-40B4-BE49-F238E27FC236}">
                <a16:creationId xmlns:a16="http://schemas.microsoft.com/office/drawing/2014/main" id="{DCACDBB0-BD96-446C-8F63-C56E4AA10FBD}"/>
              </a:ext>
            </a:extLst>
          </p:cNvPr>
          <p:cNvPicPr>
            <a:picLocks noChangeAspect="1"/>
          </p:cNvPicPr>
          <p:nvPr userDrawn="1"/>
        </p:nvPicPr>
        <p:blipFill>
          <a:blip r:embed="rId29">
            <a:extLst>
              <a:ext uri="{96DAC541-7B7A-43D3-8B79-37D633B846F1}">
                <asvg:svgBlip xmlns:asvg="http://schemas.microsoft.com/office/drawing/2016/SVG/main" r:embed="rId30"/>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err="1">
              <a:ln>
                <a:noFill/>
              </a:ln>
              <a:solidFill>
                <a:schemeClr val="bg2"/>
              </a:solidFill>
              <a:effectLst/>
              <a:uFillTx/>
              <a:latin typeface="+mn-lt"/>
              <a:ea typeface="+mn-ea"/>
              <a:cs typeface="+mn-cs"/>
              <a:sym typeface="Helvetica Neue"/>
            </a:endParaRP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 id="2147483806" r:id="rId24"/>
    <p:sldLayoutId id="2147483807" r:id="rId25"/>
    <p:sldLayoutId id="2147483808" r:id="rId26"/>
    <p:sldLayoutId id="2147483809"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marR="0" indent="0" algn="l" defTabSz="609600" latinLnBrk="0">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latinLnBrk="0">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latinLnBrk="0">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latinLnBrk="0">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rPr lang="en-US"/>
              <a:t>Body copy Intel clear light 28 point</a:t>
            </a:r>
          </a:p>
          <a:p>
            <a:pPr lvl="1"/>
            <a:r>
              <a:rPr lang="en-US"/>
              <a:t>Sub Bullet one 24 point</a:t>
            </a:r>
          </a:p>
          <a:p>
            <a:pPr lvl="2"/>
            <a:r>
              <a:rPr lang="en-US"/>
              <a:t>Sub Bullet two 20 point</a:t>
            </a:r>
          </a:p>
          <a:p>
            <a:pPr lvl="3"/>
            <a:r>
              <a:rPr lang="en-US"/>
              <a:t>Sub Bullet three 18 point</a:t>
            </a:r>
          </a:p>
          <a:p>
            <a:pPr lvl="4"/>
            <a:r>
              <a:rPr lang="en-US"/>
              <a:t>Sub Bullet four 16 point</a:t>
            </a:r>
            <a:br>
              <a:rPr lang="en-US"/>
            </a:br>
            <a:endParaRPr lang="en-US"/>
          </a:p>
          <a:p>
            <a:pPr lvl="2"/>
            <a:endParaRPr/>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p>
            <a:r>
              <a:rPr lang="en-US"/>
              <a:t>40pt Intel Clear Light Text Goes Here</a:t>
            </a:r>
            <a:endParaRPr/>
          </a:p>
        </p:txBody>
      </p:sp>
      <p:pic>
        <p:nvPicPr>
          <p:cNvPr id="6" name="Graphic 5">
            <a:extLst>
              <a:ext uri="{FF2B5EF4-FFF2-40B4-BE49-F238E27FC236}">
                <a16:creationId xmlns:a16="http://schemas.microsoft.com/office/drawing/2014/main" id="{DCACDBB0-BD96-446C-8F63-C56E4AA10FBD}"/>
              </a:ext>
            </a:extLst>
          </p:cNvPr>
          <p:cNvPicPr>
            <a:picLocks noChangeAspect="1"/>
          </p:cNvPicPr>
          <p:nvPr userDrawn="1"/>
        </p:nvPicPr>
        <p:blipFill>
          <a:blip r:embed="rId29">
            <a:extLst>
              <a:ext uri="{96DAC541-7B7A-43D3-8B79-37D633B846F1}">
                <asvg:svgBlip xmlns:asvg="http://schemas.microsoft.com/office/drawing/2016/SVG/main" r:embed="rId30"/>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err="1">
              <a:ln>
                <a:noFill/>
              </a:ln>
              <a:solidFill>
                <a:schemeClr val="bg2"/>
              </a:solidFill>
              <a:effectLst/>
              <a:uFillTx/>
              <a:latin typeface="+mn-lt"/>
              <a:ea typeface="+mn-ea"/>
              <a:cs typeface="+mn-cs"/>
              <a:sym typeface="Helvetica Neue"/>
            </a:endParaRPr>
          </a:p>
        </p:txBody>
      </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 id="2147483829" r:id="rId19"/>
    <p:sldLayoutId id="2147483830" r:id="rId20"/>
    <p:sldLayoutId id="2147483831" r:id="rId21"/>
    <p:sldLayoutId id="2147483832" r:id="rId22"/>
    <p:sldLayoutId id="2147483833" r:id="rId23"/>
    <p:sldLayoutId id="2147483834" r:id="rId24"/>
    <p:sldLayoutId id="2147483835" r:id="rId25"/>
    <p:sldLayoutId id="2147483836" r:id="rId26"/>
    <p:sldLayoutId id="2147483837"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marR="0" indent="0" algn="l" defTabSz="609600" latinLnBrk="0">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latinLnBrk="0">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latinLnBrk="0">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latinLnBrk="0">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4.xml"/><Relationship Id="rId6" Type="http://schemas.openxmlformats.org/officeDocument/2006/relationships/hyperlink" Target="https://www.intel.com/content/www/us/en/content-details/774206/intel-virtualization-technology-for-directed-i-o-architecture-specification.html" TargetMode="Externa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81.xml"/><Relationship Id="rId4" Type="http://schemas.openxmlformats.org/officeDocument/2006/relationships/image" Target="../media/image25.sv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hyperlink" Target="https://ark.intel.com/content/www/us/en/ark.html#@PanelLabel595" TargetMode="External"/><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hyperlink" Target="https://dl.acm.org/doi/pdf/10.1145/3186411.3186415"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7.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7.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7.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7.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5139A39-08BC-4F2F-94A3-F43AAEEFAEB4}"/>
              </a:ext>
            </a:extLst>
          </p:cNvPr>
          <p:cNvSpPr>
            <a:spLocks noGrp="1"/>
          </p:cNvSpPr>
          <p:nvPr>
            <p:ph type="body" sz="quarter" idx="25"/>
          </p:nvPr>
        </p:nvSpPr>
        <p:spPr>
          <a:xfrm>
            <a:off x="1895475" y="2751240"/>
            <a:ext cx="10296524" cy="304800"/>
          </a:xfrm>
        </p:spPr>
        <p:txBody>
          <a:bodyPr/>
          <a:lstStyle/>
          <a:p>
            <a:r>
              <a:rPr lang="en-US" dirty="0"/>
              <a:t>Intel Network Technical Summit</a:t>
            </a:r>
          </a:p>
        </p:txBody>
      </p:sp>
      <p:sp>
        <p:nvSpPr>
          <p:cNvPr id="5" name="Title 4">
            <a:extLst>
              <a:ext uri="{FF2B5EF4-FFF2-40B4-BE49-F238E27FC236}">
                <a16:creationId xmlns:a16="http://schemas.microsoft.com/office/drawing/2014/main" id="{679F4BE2-8E4A-4003-B816-9E34781F7E88}"/>
              </a:ext>
            </a:extLst>
          </p:cNvPr>
          <p:cNvSpPr>
            <a:spLocks noGrp="1"/>
          </p:cNvSpPr>
          <p:nvPr>
            <p:ph type="title"/>
          </p:nvPr>
        </p:nvSpPr>
        <p:spPr>
          <a:xfrm>
            <a:off x="1895476" y="3154204"/>
            <a:ext cx="8033832" cy="647757"/>
          </a:xfrm>
        </p:spPr>
        <p:txBody>
          <a:bodyPr/>
          <a:lstStyle/>
          <a:p>
            <a:r>
              <a:rPr lang="en-US" sz="4800"/>
              <a:t>VF Live Migration on E810</a:t>
            </a:r>
          </a:p>
        </p:txBody>
      </p:sp>
      <p:sp>
        <p:nvSpPr>
          <p:cNvPr id="9" name="Text Placeholder 8">
            <a:extLst>
              <a:ext uri="{FF2B5EF4-FFF2-40B4-BE49-F238E27FC236}">
                <a16:creationId xmlns:a16="http://schemas.microsoft.com/office/drawing/2014/main" id="{ABEAF9F9-E88D-44A4-A1B6-BAA2E532B65E}"/>
              </a:ext>
            </a:extLst>
          </p:cNvPr>
          <p:cNvSpPr>
            <a:spLocks noGrp="1"/>
          </p:cNvSpPr>
          <p:nvPr>
            <p:ph type="body" sz="quarter" idx="27"/>
          </p:nvPr>
        </p:nvSpPr>
        <p:spPr/>
        <p:txBody>
          <a:bodyPr lIns="0" tIns="0" rIns="0" bIns="0" anchor="t">
            <a:normAutofit/>
          </a:bodyPr>
          <a:lstStyle/>
          <a:p>
            <a:r>
              <a:rPr lang="en-US" dirty="0">
                <a:latin typeface="Intel Clear"/>
              </a:rPr>
              <a:t>Yahui Cao, Lingyu Liu, Yi Sun</a:t>
            </a:r>
            <a:endParaRPr lang="en-US" dirty="0"/>
          </a:p>
        </p:txBody>
      </p:sp>
      <p:sp>
        <p:nvSpPr>
          <p:cNvPr id="2" name="Title 4">
            <a:extLst>
              <a:ext uri="{FF2B5EF4-FFF2-40B4-BE49-F238E27FC236}">
                <a16:creationId xmlns:a16="http://schemas.microsoft.com/office/drawing/2014/main" id="{64B51DE9-67FF-2C0A-79C9-F1AD0D1C44A7}"/>
              </a:ext>
            </a:extLst>
          </p:cNvPr>
          <p:cNvSpPr txBox="1">
            <a:spLocks/>
          </p:cNvSpPr>
          <p:nvPr/>
        </p:nvSpPr>
        <p:spPr>
          <a:xfrm>
            <a:off x="1908348" y="3966406"/>
            <a:ext cx="7932524" cy="6477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Autofit/>
          </a:bodyPr>
          <a:lstStyle>
            <a:lvl1pPr marL="0" marR="0" indent="0" algn="l" defTabSz="609600" latinLnBrk="0">
              <a:lnSpc>
                <a:spcPct val="90000"/>
              </a:lnSpc>
              <a:spcBef>
                <a:spcPts val="0"/>
              </a:spcBef>
              <a:spcAft>
                <a:spcPts val="0"/>
              </a:spcAft>
              <a:buClrTx/>
              <a:buSzTx/>
              <a:buFontTx/>
              <a:buNone/>
              <a:tabLst/>
              <a:defRPr sz="7500" b="0" i="0" u="none" strike="noStrike" cap="none" spc="0" baseline="0">
                <a:solidFill>
                  <a:schemeClr val="bg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a:lstStyle>
          <a:p>
            <a:pPr algn="r" hangingPunct="1"/>
            <a:r>
              <a:rPr lang="en-US" altLang="zh-CN" sz="2800" dirty="0"/>
              <a:t>Powered by </a:t>
            </a:r>
            <a:r>
              <a:rPr lang="en-US" sz="2800" dirty="0"/>
              <a:t>4</a:t>
            </a:r>
            <a:r>
              <a:rPr lang="en-US" sz="2800" baseline="30000" dirty="0"/>
              <a:t>th</a:t>
            </a:r>
            <a:r>
              <a:rPr lang="en-US" sz="2800" dirty="0"/>
              <a:t> Gen Intel® Xeon® Scalable Processor</a:t>
            </a:r>
          </a:p>
        </p:txBody>
      </p:sp>
    </p:spTree>
    <p:extLst>
      <p:ext uri="{BB962C8B-B14F-4D97-AF65-F5344CB8AC3E}">
        <p14:creationId xmlns:p14="http://schemas.microsoft.com/office/powerpoint/2010/main" val="3102934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E48F750-78AC-C8B3-5937-5EA21B00D0CA}"/>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3952" t="9947" r="27569" b="4656"/>
          <a:stretch/>
        </p:blipFill>
        <p:spPr>
          <a:xfrm>
            <a:off x="5667829" y="1409164"/>
            <a:ext cx="5593140" cy="4691959"/>
          </a:xfrm>
          <a:prstGeom prst="rect">
            <a:avLst/>
          </a:prstGeom>
        </p:spPr>
      </p:pic>
      <p:sp>
        <p:nvSpPr>
          <p:cNvPr id="2" name="Title 1">
            <a:extLst>
              <a:ext uri="{FF2B5EF4-FFF2-40B4-BE49-F238E27FC236}">
                <a16:creationId xmlns:a16="http://schemas.microsoft.com/office/drawing/2014/main" id="{C08809A9-670F-41B3-B246-CA740CC99731}"/>
              </a:ext>
            </a:extLst>
          </p:cNvPr>
          <p:cNvSpPr>
            <a:spLocks noGrp="1"/>
          </p:cNvSpPr>
          <p:nvPr>
            <p:ph type="title"/>
          </p:nvPr>
        </p:nvSpPr>
        <p:spPr/>
        <p:txBody>
          <a:bodyPr/>
          <a:lstStyle/>
          <a:p>
            <a:r>
              <a:rPr lang="en-US" altLang="zh-CN">
                <a:latin typeface="Intel Clear Light" panose="020B0404020203020204" pitchFamily="34" charset="0"/>
                <a:cs typeface="Intel Clear Light" panose="020B0404020203020204" pitchFamily="34" charset="0"/>
              </a:rPr>
              <a:t>E810 Live migration: Dirty Page Tracking</a:t>
            </a:r>
          </a:p>
        </p:txBody>
      </p:sp>
      <p:sp>
        <p:nvSpPr>
          <p:cNvPr id="3" name="Content Placeholder 2">
            <a:extLst>
              <a:ext uri="{FF2B5EF4-FFF2-40B4-BE49-F238E27FC236}">
                <a16:creationId xmlns:a16="http://schemas.microsoft.com/office/drawing/2014/main" id="{871D4E7B-A8DA-40EE-9C2A-0C045322938C}"/>
              </a:ext>
            </a:extLst>
          </p:cNvPr>
          <p:cNvSpPr>
            <a:spLocks noGrp="1"/>
          </p:cNvSpPr>
          <p:nvPr>
            <p:ph sz="quarter" idx="13"/>
          </p:nvPr>
        </p:nvSpPr>
        <p:spPr>
          <a:xfrm>
            <a:off x="607485" y="1595105"/>
            <a:ext cx="4473966" cy="4798438"/>
          </a:xfrm>
        </p:spPr>
        <p:txBody>
          <a:bodyPr/>
          <a:lstStyle/>
          <a:p>
            <a:r>
              <a:rPr lang="en-US" altLang="zh-CN"/>
              <a:t>Dirty Page Tracking(DPT)</a:t>
            </a:r>
          </a:p>
          <a:p>
            <a:pPr lvl="1"/>
            <a:r>
              <a:rPr lang="en-US" altLang="zh-CN"/>
              <a:t>What &amp; Why</a:t>
            </a:r>
          </a:p>
          <a:p>
            <a:pPr lvl="1"/>
            <a:r>
              <a:rPr lang="en-US" altLang="zh-CN"/>
              <a:t>user DPT: </a:t>
            </a:r>
            <a:r>
              <a:rPr lang="en-US" altLang="zh-CN" sz="2400"/>
              <a:t>sync all Guest mem</a:t>
            </a:r>
          </a:p>
          <a:p>
            <a:pPr lvl="1"/>
            <a:r>
              <a:rPr lang="en-US" altLang="zh-CN" sz="2400"/>
              <a:t>kernel DPT: dev-specific</a:t>
            </a:r>
            <a:endParaRPr lang="en-US" altLang="zh-CN" sz="2000"/>
          </a:p>
          <a:p>
            <a:pPr lvl="1"/>
            <a:r>
              <a:rPr lang="en-US" altLang="zh-CN" sz="2400"/>
              <a:t>HW DPT:</a:t>
            </a:r>
            <a:r>
              <a:rPr lang="en-US" altLang="zh-CN"/>
              <a:t> </a:t>
            </a:r>
            <a:r>
              <a:rPr lang="en-US" altLang="zh-CN" sz="2400"/>
              <a:t>platform offload</a:t>
            </a:r>
          </a:p>
        </p:txBody>
      </p:sp>
      <p:sp>
        <p:nvSpPr>
          <p:cNvPr id="12" name="Arrow: Bent 11">
            <a:extLst>
              <a:ext uri="{FF2B5EF4-FFF2-40B4-BE49-F238E27FC236}">
                <a16:creationId xmlns:a16="http://schemas.microsoft.com/office/drawing/2014/main" id="{9CBFB855-5790-6D70-F292-567DFA14E268}"/>
              </a:ext>
            </a:extLst>
          </p:cNvPr>
          <p:cNvSpPr/>
          <p:nvPr/>
        </p:nvSpPr>
        <p:spPr>
          <a:xfrm flipH="1">
            <a:off x="9249316" y="1958401"/>
            <a:ext cx="1432800" cy="3211200"/>
          </a:xfrm>
          <a:prstGeom prst="bentArrow">
            <a:avLst>
              <a:gd name="adj1" fmla="val 7048"/>
              <a:gd name="adj2" fmla="val 8518"/>
              <a:gd name="adj3" fmla="val 12073"/>
              <a:gd name="adj4" fmla="val 12871"/>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3" name="TextBox 12">
            <a:extLst>
              <a:ext uri="{FF2B5EF4-FFF2-40B4-BE49-F238E27FC236}">
                <a16:creationId xmlns:a16="http://schemas.microsoft.com/office/drawing/2014/main" id="{C12B867B-3D3B-2DA4-03D3-D5B7857C9180}"/>
              </a:ext>
            </a:extLst>
          </p:cNvPr>
          <p:cNvSpPr txBox="1"/>
          <p:nvPr/>
        </p:nvSpPr>
        <p:spPr>
          <a:xfrm rot="5400000">
            <a:off x="9494115" y="3600913"/>
            <a:ext cx="28296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sz="2000">
                <a:solidFill>
                  <a:schemeClr val="tx2"/>
                </a:solidFill>
              </a:rPr>
              <a:t>DMA </a:t>
            </a:r>
            <a:r>
              <a:rPr kumimoji="0" lang="en-US" sz="2000" b="0" i="0" u="none" strike="noStrike" cap="none" spc="0" normalizeH="0" baseline="0">
                <a:ln>
                  <a:noFill/>
                </a:ln>
                <a:solidFill>
                  <a:schemeClr val="tx2"/>
                </a:solidFill>
                <a:effectLst/>
                <a:uFillTx/>
                <a:latin typeface="+mn-lt"/>
                <a:ea typeface="+mn-ea"/>
                <a:cs typeface="+mn-cs"/>
                <a:sym typeface="Helvetica Neue"/>
              </a:rPr>
              <a:t>bypass QEMU</a:t>
            </a:r>
          </a:p>
        </p:txBody>
      </p:sp>
    </p:spTree>
    <p:extLst>
      <p:ext uri="{BB962C8B-B14F-4D97-AF65-F5344CB8AC3E}">
        <p14:creationId xmlns:p14="http://schemas.microsoft.com/office/powerpoint/2010/main" val="207088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B660FE18-BBDA-4257-A798-448418AE2CDA}"/>
              </a:ext>
            </a:extLst>
          </p:cNvPr>
          <p:cNvPicPr>
            <a:picLocks noChangeAspect="1"/>
          </p:cNvPicPr>
          <p:nvPr/>
        </p:nvPicPr>
        <p:blipFill>
          <a:blip r:embed="rId3"/>
          <a:stretch>
            <a:fillRect/>
          </a:stretch>
        </p:blipFill>
        <p:spPr>
          <a:xfrm>
            <a:off x="4603750" y="2007852"/>
            <a:ext cx="6851650" cy="651547"/>
          </a:xfrm>
          <a:prstGeom prst="rect">
            <a:avLst/>
          </a:prstGeom>
        </p:spPr>
      </p:pic>
      <p:sp>
        <p:nvSpPr>
          <p:cNvPr id="2" name="Title 1">
            <a:extLst>
              <a:ext uri="{FF2B5EF4-FFF2-40B4-BE49-F238E27FC236}">
                <a16:creationId xmlns:a16="http://schemas.microsoft.com/office/drawing/2014/main" id="{C08809A9-670F-41B3-B246-CA740CC99731}"/>
              </a:ext>
            </a:extLst>
          </p:cNvPr>
          <p:cNvSpPr>
            <a:spLocks noGrp="1"/>
          </p:cNvSpPr>
          <p:nvPr>
            <p:ph type="title"/>
          </p:nvPr>
        </p:nvSpPr>
        <p:spPr/>
        <p:txBody>
          <a:bodyPr/>
          <a:lstStyle/>
          <a:p>
            <a:r>
              <a:rPr lang="en-US" sz="4000" dirty="0"/>
              <a:t>4</a:t>
            </a:r>
            <a:r>
              <a:rPr lang="en-US" sz="4000" baseline="30000" dirty="0"/>
              <a:t>th</a:t>
            </a:r>
            <a:r>
              <a:rPr lang="en-US" sz="4000" dirty="0"/>
              <a:t> Gen Intel® Xeon® Scalable Processor</a:t>
            </a:r>
            <a:r>
              <a:rPr lang="en-US" altLang="zh-CN" dirty="0">
                <a:latin typeface="Intel Clear Light" panose="020B0404020203020204" pitchFamily="34" charset="0"/>
                <a:cs typeface="Intel Clear Light" panose="020B0404020203020204" pitchFamily="34" charset="0"/>
              </a:rPr>
              <a:t> Offloads Dirty Page Tracking</a:t>
            </a:r>
          </a:p>
        </p:txBody>
      </p:sp>
      <p:sp>
        <p:nvSpPr>
          <p:cNvPr id="3" name="Content Placeholder 2">
            <a:extLst>
              <a:ext uri="{FF2B5EF4-FFF2-40B4-BE49-F238E27FC236}">
                <a16:creationId xmlns:a16="http://schemas.microsoft.com/office/drawing/2014/main" id="{871D4E7B-A8DA-40EE-9C2A-0C045322938C}"/>
              </a:ext>
            </a:extLst>
          </p:cNvPr>
          <p:cNvSpPr>
            <a:spLocks noGrp="1"/>
          </p:cNvSpPr>
          <p:nvPr>
            <p:ph sz="quarter" idx="13"/>
          </p:nvPr>
        </p:nvSpPr>
        <p:spPr>
          <a:xfrm>
            <a:off x="607484" y="1595104"/>
            <a:ext cx="9501315" cy="4567767"/>
          </a:xfrm>
        </p:spPr>
        <p:txBody>
          <a:bodyPr lIns="0" tIns="0" rIns="0" bIns="0" anchor="t">
            <a:normAutofit/>
          </a:bodyPr>
          <a:lstStyle/>
          <a:p>
            <a:r>
              <a:rPr lang="en-US" altLang="zh-CN">
                <a:latin typeface="Intel Clear Light"/>
              </a:rPr>
              <a:t>Integrate new IOMMU</a:t>
            </a:r>
          </a:p>
          <a:p>
            <a:pPr marL="300355" lvl="1" indent="-300355"/>
            <a:r>
              <a:rPr lang="en-US" altLang="zh-CN">
                <a:latin typeface="Intel Clear Light"/>
              </a:rPr>
              <a:t>Support SSAD</a:t>
            </a:r>
          </a:p>
          <a:p>
            <a:pPr marL="300355" lvl="1" indent="-300355"/>
            <a:endParaRPr lang="en-US" altLang="zh-CN"/>
          </a:p>
          <a:p>
            <a:pPr marL="228600" lvl="1" indent="-228600">
              <a:buFont typeface="Wingdings" pitchFamily="2" charset="2"/>
              <a:buChar char="§"/>
            </a:pPr>
            <a:r>
              <a:rPr lang="en-US" altLang="zh-CN" sz="2800">
                <a:solidFill>
                  <a:srgbClr val="0071C5"/>
                </a:solidFill>
                <a:latin typeface="Intel Clear Light"/>
              </a:rPr>
              <a:t>SSAD</a:t>
            </a:r>
          </a:p>
          <a:p>
            <a:pPr marL="300355" lvl="1" indent="-300355"/>
            <a:r>
              <a:rPr lang="en-US" altLang="zh-CN">
                <a:latin typeface="Intel Clear Light"/>
              </a:rPr>
              <a:t>What</a:t>
            </a:r>
          </a:p>
          <a:p>
            <a:pPr marL="300355" lvl="1" indent="-300355"/>
            <a:r>
              <a:rPr lang="en-US" altLang="zh-CN">
                <a:latin typeface="Intel Clear Light"/>
              </a:rPr>
              <a:t>Why</a:t>
            </a:r>
            <a:endParaRPr lang="en-US" altLang="zh-CN"/>
          </a:p>
        </p:txBody>
      </p:sp>
      <p:pic>
        <p:nvPicPr>
          <p:cNvPr id="7" name="Picture 6">
            <a:extLst>
              <a:ext uri="{FF2B5EF4-FFF2-40B4-BE49-F238E27FC236}">
                <a16:creationId xmlns:a16="http://schemas.microsoft.com/office/drawing/2014/main" id="{1339414C-E268-F1B8-C65F-1DC6F063469F}"/>
              </a:ext>
            </a:extLst>
          </p:cNvPr>
          <p:cNvPicPr>
            <a:picLocks noChangeAspect="1"/>
          </p:cNvPicPr>
          <p:nvPr/>
        </p:nvPicPr>
        <p:blipFill>
          <a:blip r:embed="rId4"/>
          <a:stretch>
            <a:fillRect/>
          </a:stretch>
        </p:blipFill>
        <p:spPr>
          <a:xfrm>
            <a:off x="4606764" y="4847366"/>
            <a:ext cx="6849474" cy="1022042"/>
          </a:xfrm>
          <a:prstGeom prst="rect">
            <a:avLst/>
          </a:prstGeom>
        </p:spPr>
      </p:pic>
      <p:pic>
        <p:nvPicPr>
          <p:cNvPr id="9" name="Picture 8">
            <a:extLst>
              <a:ext uri="{FF2B5EF4-FFF2-40B4-BE49-F238E27FC236}">
                <a16:creationId xmlns:a16="http://schemas.microsoft.com/office/drawing/2014/main" id="{A216BA82-83E1-A1AF-29EB-8A8049A81BBA}"/>
              </a:ext>
            </a:extLst>
          </p:cNvPr>
          <p:cNvPicPr>
            <a:picLocks noChangeAspect="1"/>
          </p:cNvPicPr>
          <p:nvPr/>
        </p:nvPicPr>
        <p:blipFill>
          <a:blip r:embed="rId5"/>
          <a:stretch>
            <a:fillRect/>
          </a:stretch>
        </p:blipFill>
        <p:spPr>
          <a:xfrm>
            <a:off x="4606764" y="3048716"/>
            <a:ext cx="6849474" cy="1261116"/>
          </a:xfrm>
          <a:prstGeom prst="rect">
            <a:avLst/>
          </a:prstGeom>
        </p:spPr>
      </p:pic>
      <p:sp>
        <p:nvSpPr>
          <p:cNvPr id="10" name="TextBox 9">
            <a:extLst>
              <a:ext uri="{FF2B5EF4-FFF2-40B4-BE49-F238E27FC236}">
                <a16:creationId xmlns:a16="http://schemas.microsoft.com/office/drawing/2014/main" id="{C7730985-BB0E-9B59-7C92-B864B33CD0F5}"/>
              </a:ext>
            </a:extLst>
          </p:cNvPr>
          <p:cNvSpPr txBox="1"/>
          <p:nvPr/>
        </p:nvSpPr>
        <p:spPr>
          <a:xfrm>
            <a:off x="4606764" y="2726352"/>
            <a:ext cx="2715636"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tx2"/>
                </a:solidFill>
                <a:effectLst/>
                <a:uFillTx/>
                <a:latin typeface="+mn-lt"/>
                <a:ea typeface="+mn-ea"/>
                <a:cs typeface="+mn-cs"/>
                <a:sym typeface="Helvetica Neue"/>
              </a:rPr>
              <a:t>Scalable-mode </a:t>
            </a:r>
            <a:r>
              <a:rPr kumimoji="0" lang="en-US" sz="1600" b="0" i="0" u="none" strike="noStrike" cap="none" spc="0" normalizeH="0" baseline="0" err="1">
                <a:ln>
                  <a:noFill/>
                </a:ln>
                <a:solidFill>
                  <a:schemeClr val="tx2"/>
                </a:solidFill>
                <a:effectLst/>
                <a:uFillTx/>
                <a:latin typeface="+mn-lt"/>
                <a:ea typeface="+mn-ea"/>
                <a:cs typeface="+mn-cs"/>
                <a:sym typeface="Helvetica Neue"/>
              </a:rPr>
              <a:t>pasid</a:t>
            </a:r>
            <a:r>
              <a:rPr kumimoji="0" lang="en-US" sz="1600" b="0" i="0" u="none" strike="noStrike" cap="none" spc="0" normalizeH="0" baseline="0">
                <a:ln>
                  <a:noFill/>
                </a:ln>
                <a:solidFill>
                  <a:schemeClr val="tx2"/>
                </a:solidFill>
                <a:effectLst/>
                <a:uFillTx/>
                <a:latin typeface="+mn-lt"/>
                <a:ea typeface="+mn-ea"/>
                <a:cs typeface="+mn-cs"/>
                <a:sym typeface="Helvetica Neue"/>
              </a:rPr>
              <a:t> entry</a:t>
            </a:r>
          </a:p>
        </p:txBody>
      </p:sp>
      <p:sp>
        <p:nvSpPr>
          <p:cNvPr id="11" name="TextBox 10">
            <a:extLst>
              <a:ext uri="{FF2B5EF4-FFF2-40B4-BE49-F238E27FC236}">
                <a16:creationId xmlns:a16="http://schemas.microsoft.com/office/drawing/2014/main" id="{B465A6D8-21AE-B1AC-B8E4-CD783195321B}"/>
              </a:ext>
            </a:extLst>
          </p:cNvPr>
          <p:cNvSpPr txBox="1"/>
          <p:nvPr/>
        </p:nvSpPr>
        <p:spPr>
          <a:xfrm>
            <a:off x="4606764" y="1669999"/>
            <a:ext cx="2715636"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tx2"/>
                </a:solidFill>
                <a:effectLst/>
                <a:uFillTx/>
                <a:latin typeface="+mn-lt"/>
                <a:ea typeface="+mn-ea"/>
                <a:cs typeface="+mn-cs"/>
                <a:sym typeface="Helvetica Neue"/>
              </a:rPr>
              <a:t>Second-stage pagin</a:t>
            </a:r>
            <a:r>
              <a:rPr lang="en-US" sz="1600">
                <a:solidFill>
                  <a:schemeClr val="tx2"/>
                </a:solidFill>
              </a:rPr>
              <a:t>g entry</a:t>
            </a:r>
            <a:endParaRPr kumimoji="0" lang="en-US" sz="1600" b="0" i="0" u="none" strike="noStrike" cap="none" spc="0" normalizeH="0" baseline="0">
              <a:ln>
                <a:noFill/>
              </a:ln>
              <a:solidFill>
                <a:schemeClr val="tx2"/>
              </a:solidFill>
              <a:effectLst/>
              <a:uFillTx/>
              <a:latin typeface="+mn-lt"/>
              <a:ea typeface="+mn-ea"/>
              <a:cs typeface="+mn-cs"/>
              <a:sym typeface="Helvetica Neue"/>
            </a:endParaRPr>
          </a:p>
        </p:txBody>
      </p:sp>
      <p:sp>
        <p:nvSpPr>
          <p:cNvPr id="12" name="TextBox 11">
            <a:extLst>
              <a:ext uri="{FF2B5EF4-FFF2-40B4-BE49-F238E27FC236}">
                <a16:creationId xmlns:a16="http://schemas.microsoft.com/office/drawing/2014/main" id="{6D61F331-3C7C-C8C9-4BFD-BEF1E2F64856}"/>
              </a:ext>
            </a:extLst>
          </p:cNvPr>
          <p:cNvSpPr txBox="1"/>
          <p:nvPr/>
        </p:nvSpPr>
        <p:spPr>
          <a:xfrm>
            <a:off x="4606764" y="4553642"/>
            <a:ext cx="2715636"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1600" b="0" i="0" u="none" strike="noStrike" cap="none" spc="0" normalizeH="0" baseline="0">
                <a:ln>
                  <a:noFill/>
                </a:ln>
                <a:solidFill>
                  <a:schemeClr val="tx2"/>
                </a:solidFill>
                <a:effectLst/>
                <a:uFillTx/>
                <a:latin typeface="+mn-lt"/>
                <a:ea typeface="+mn-ea"/>
                <a:cs typeface="+mn-cs"/>
                <a:sym typeface="Helvetica Neue"/>
              </a:rPr>
              <a:t>Extended capability register</a:t>
            </a:r>
          </a:p>
        </p:txBody>
      </p:sp>
      <p:sp>
        <p:nvSpPr>
          <p:cNvPr id="13" name="Rectangle 12">
            <a:extLst>
              <a:ext uri="{FF2B5EF4-FFF2-40B4-BE49-F238E27FC236}">
                <a16:creationId xmlns:a16="http://schemas.microsoft.com/office/drawing/2014/main" id="{5B76A3BE-C1C7-4BB4-E4B3-C3A53A6EE87D}"/>
              </a:ext>
            </a:extLst>
          </p:cNvPr>
          <p:cNvSpPr/>
          <p:nvPr/>
        </p:nvSpPr>
        <p:spPr>
          <a:xfrm>
            <a:off x="9639950" y="2004819"/>
            <a:ext cx="128750" cy="621482"/>
          </a:xfrm>
          <a:prstGeom prst="rect">
            <a:avLst/>
          </a:prstGeom>
          <a:noFill/>
          <a:ln w="28575"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6" name="TextBox 5">
            <a:extLst>
              <a:ext uri="{FF2B5EF4-FFF2-40B4-BE49-F238E27FC236}">
                <a16:creationId xmlns:a16="http://schemas.microsoft.com/office/drawing/2014/main" id="{D49BC970-F439-7B92-9660-DC828C28E5E2}"/>
              </a:ext>
            </a:extLst>
          </p:cNvPr>
          <p:cNvSpPr txBox="1"/>
          <p:nvPr/>
        </p:nvSpPr>
        <p:spPr>
          <a:xfrm>
            <a:off x="547687" y="6110287"/>
            <a:ext cx="870893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t" anchorCtr="0" forceAA="0" compatLnSpc="1">
            <a:prstTxWarp prst="textNoShape">
              <a:avLst/>
            </a:prstTxWarp>
            <a:spAutoFit/>
          </a:bodyPr>
          <a:lstStyle/>
          <a:p>
            <a:pPr marL="0" marR="0" indent="0" algn="l" defTabSz="2438338">
              <a:lnSpc>
                <a:spcPct val="100000"/>
              </a:lnSpc>
              <a:spcBef>
                <a:spcPts val="0"/>
              </a:spcBef>
              <a:spcAft>
                <a:spcPts val="0"/>
              </a:spcAft>
              <a:buNone/>
              <a:tabLst/>
            </a:pPr>
            <a:r>
              <a:rPr lang="en-US" sz="1000" dirty="0">
                <a:ea typeface="+mn-lt"/>
                <a:cs typeface="+mn-lt"/>
                <a:hlinkClick r:id="rId6"/>
              </a:rPr>
              <a:t>https://www.intel.com/content/www/us/en/content-details/774206/intel-virtualization-technology-for-directed-i-o-architecture-specification.html</a:t>
            </a:r>
            <a:endParaRPr lang="en-US" sz="1000" dirty="0">
              <a:ea typeface="+mn-lt"/>
              <a:cs typeface="+mn-lt"/>
            </a:endParaRPr>
          </a:p>
          <a:p>
            <a:pPr defTabSz="2438338">
              <a:lnSpc>
                <a:spcPct val="100000"/>
              </a:lnSpc>
              <a:spcBef>
                <a:spcPts val="0"/>
              </a:spcBef>
            </a:pPr>
            <a:endParaRPr lang="en-US" sz="1000" dirty="0"/>
          </a:p>
        </p:txBody>
      </p:sp>
    </p:spTree>
    <p:extLst>
      <p:ext uri="{BB962C8B-B14F-4D97-AF65-F5344CB8AC3E}">
        <p14:creationId xmlns:p14="http://schemas.microsoft.com/office/powerpoint/2010/main" val="3632639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09A9-670F-41B3-B246-CA740CC99731}"/>
              </a:ext>
            </a:extLst>
          </p:cNvPr>
          <p:cNvSpPr>
            <a:spLocks noGrp="1"/>
          </p:cNvSpPr>
          <p:nvPr>
            <p:ph type="title"/>
          </p:nvPr>
        </p:nvSpPr>
        <p:spPr/>
        <p:txBody>
          <a:bodyPr/>
          <a:lstStyle/>
          <a:p>
            <a:r>
              <a:rPr lang="en-US" sz="4000" dirty="0"/>
              <a:t>4</a:t>
            </a:r>
            <a:r>
              <a:rPr lang="en-US" sz="4000" baseline="30000" dirty="0"/>
              <a:t>th</a:t>
            </a:r>
            <a:r>
              <a:rPr lang="en-US" sz="4000" dirty="0"/>
              <a:t> Gen Intel® Xeon® Scalable Processor </a:t>
            </a:r>
            <a:r>
              <a:rPr lang="en-US" altLang="zh-CN" dirty="0">
                <a:latin typeface="Intel Clear Light" panose="020B0404020203020204" pitchFamily="34" charset="0"/>
                <a:cs typeface="Intel Clear Light" panose="020B0404020203020204" pitchFamily="34" charset="0"/>
              </a:rPr>
              <a:t>Offloads Dirty Page Tracking</a:t>
            </a:r>
          </a:p>
        </p:txBody>
      </p:sp>
      <p:sp>
        <p:nvSpPr>
          <p:cNvPr id="3" name="Content Placeholder 2">
            <a:extLst>
              <a:ext uri="{FF2B5EF4-FFF2-40B4-BE49-F238E27FC236}">
                <a16:creationId xmlns:a16="http://schemas.microsoft.com/office/drawing/2014/main" id="{871D4E7B-A8DA-40EE-9C2A-0C045322938C}"/>
              </a:ext>
            </a:extLst>
          </p:cNvPr>
          <p:cNvSpPr>
            <a:spLocks noGrp="1"/>
          </p:cNvSpPr>
          <p:nvPr>
            <p:ph sz="quarter" idx="13"/>
          </p:nvPr>
        </p:nvSpPr>
        <p:spPr>
          <a:xfrm>
            <a:off x="607485" y="1595104"/>
            <a:ext cx="5244676" cy="4567767"/>
          </a:xfrm>
        </p:spPr>
        <p:txBody>
          <a:bodyPr lIns="0" tIns="0" rIns="0" bIns="0" anchor="t">
            <a:normAutofit/>
          </a:bodyPr>
          <a:lstStyle/>
          <a:p>
            <a:r>
              <a:rPr lang="en-US" altLang="zh-CN">
                <a:latin typeface="Intel Clear Light"/>
              </a:rPr>
              <a:t>Migration flow</a:t>
            </a:r>
          </a:p>
          <a:p>
            <a:pPr marL="300355" lvl="1" indent="-300355"/>
            <a:r>
              <a:rPr lang="en-US" altLang="zh-CN" err="1">
                <a:latin typeface="Intel Clear Light"/>
              </a:rPr>
              <a:t>Qemu</a:t>
            </a:r>
            <a:r>
              <a:rPr lang="en-US" altLang="zh-CN">
                <a:latin typeface="Intel Clear Light"/>
              </a:rPr>
              <a:t> starts/stops dirty logging</a:t>
            </a:r>
          </a:p>
          <a:p>
            <a:pPr marL="300355" lvl="1" indent="-300355"/>
            <a:r>
              <a:rPr lang="en-US" altLang="zh-CN" err="1">
                <a:latin typeface="Intel Clear Light"/>
              </a:rPr>
              <a:t>Qemu</a:t>
            </a:r>
            <a:r>
              <a:rPr lang="en-US" altLang="zh-CN">
                <a:latin typeface="Intel Clear Light"/>
              </a:rPr>
              <a:t> gets device dirty bitmap through </a:t>
            </a:r>
            <a:r>
              <a:rPr lang="en-US" altLang="zh-CN" err="1">
                <a:latin typeface="Intel Clear Light"/>
              </a:rPr>
              <a:t>iommufd</a:t>
            </a:r>
            <a:r>
              <a:rPr lang="en-US" altLang="zh-CN">
                <a:latin typeface="Intel Clear Light"/>
              </a:rPr>
              <a:t> to migrate ram</a:t>
            </a:r>
          </a:p>
          <a:p>
            <a:pPr marL="300355" lvl="1" indent="-300355"/>
            <a:r>
              <a:rPr lang="en-US" altLang="zh-CN" err="1">
                <a:latin typeface="Intel Clear Light"/>
              </a:rPr>
              <a:t>Qemu</a:t>
            </a:r>
            <a:r>
              <a:rPr lang="en-US" altLang="zh-CN">
                <a:latin typeface="Intel Clear Light"/>
              </a:rPr>
              <a:t> changes VF migration status and stops VF</a:t>
            </a:r>
          </a:p>
          <a:p>
            <a:pPr marL="300355" lvl="1" indent="-300355"/>
            <a:r>
              <a:rPr lang="en-US" altLang="zh-CN" err="1">
                <a:latin typeface="Intel Clear Light"/>
              </a:rPr>
              <a:t>Qemu</a:t>
            </a:r>
            <a:r>
              <a:rPr lang="en-US" altLang="zh-CN">
                <a:latin typeface="Intel Clear Light"/>
              </a:rPr>
              <a:t> gets VF states and migrate them</a:t>
            </a:r>
          </a:p>
        </p:txBody>
      </p:sp>
      <p:sp>
        <p:nvSpPr>
          <p:cNvPr id="6" name="Rectangle 5">
            <a:extLst>
              <a:ext uri="{FF2B5EF4-FFF2-40B4-BE49-F238E27FC236}">
                <a16:creationId xmlns:a16="http://schemas.microsoft.com/office/drawing/2014/main" id="{1B6C3E02-E564-1533-22D4-C555E27929D1}"/>
              </a:ext>
            </a:extLst>
          </p:cNvPr>
          <p:cNvSpPr/>
          <p:nvPr/>
        </p:nvSpPr>
        <p:spPr>
          <a:xfrm>
            <a:off x="8471700" y="2620148"/>
            <a:ext cx="1216586" cy="264175"/>
          </a:xfrm>
          <a:prstGeom prst="rect">
            <a:avLst/>
          </a:prstGeom>
          <a:solidFill>
            <a:srgbClr val="99CC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a:ln>
                  <a:noFill/>
                </a:ln>
                <a:solidFill>
                  <a:schemeClr val="tx1"/>
                </a:solidFill>
                <a:effectLst/>
                <a:uFillTx/>
                <a:latin typeface="Helvetica Neue Medium"/>
                <a:ea typeface="Helvetica Neue Medium"/>
                <a:cs typeface="Helvetica Neue Medium"/>
                <a:sym typeface="Helvetica Neue Medium"/>
              </a:rPr>
              <a:t>Dirty page tracking</a:t>
            </a:r>
          </a:p>
        </p:txBody>
      </p:sp>
      <p:pic>
        <p:nvPicPr>
          <p:cNvPr id="7" name="Graphic 6">
            <a:extLst>
              <a:ext uri="{FF2B5EF4-FFF2-40B4-BE49-F238E27FC236}">
                <a16:creationId xmlns:a16="http://schemas.microsoft.com/office/drawing/2014/main" id="{575B9234-68D8-3D02-D6AF-49558FA4AA8F}"/>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5047" t="3659" r="26839" b="11111"/>
          <a:stretch/>
        </p:blipFill>
        <p:spPr>
          <a:xfrm>
            <a:off x="5924953" y="1538604"/>
            <a:ext cx="5555848" cy="4680766"/>
          </a:xfrm>
          <a:prstGeom prst="rect">
            <a:avLst/>
          </a:prstGeom>
        </p:spPr>
      </p:pic>
    </p:spTree>
    <p:extLst>
      <p:ext uri="{BB962C8B-B14F-4D97-AF65-F5344CB8AC3E}">
        <p14:creationId xmlns:p14="http://schemas.microsoft.com/office/powerpoint/2010/main" val="117894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09A9-670F-41B3-B246-CA740CC99731}"/>
              </a:ext>
            </a:extLst>
          </p:cNvPr>
          <p:cNvSpPr>
            <a:spLocks noGrp="1"/>
          </p:cNvSpPr>
          <p:nvPr>
            <p:ph type="title"/>
          </p:nvPr>
        </p:nvSpPr>
        <p:spPr/>
        <p:txBody>
          <a:bodyPr/>
          <a:lstStyle/>
          <a:p>
            <a:r>
              <a:rPr lang="en-US" altLang="zh-CN">
                <a:latin typeface="Intel Clear Light" panose="020B0404020203020204" pitchFamily="34" charset="0"/>
                <a:cs typeface="Intel Clear Light" panose="020B0404020203020204" pitchFamily="34" charset="0"/>
              </a:rPr>
              <a:t>Use case &amp; Benchmark</a:t>
            </a:r>
          </a:p>
        </p:txBody>
      </p:sp>
      <p:pic>
        <p:nvPicPr>
          <p:cNvPr id="10" name="Picture 9">
            <a:extLst>
              <a:ext uri="{FF2B5EF4-FFF2-40B4-BE49-F238E27FC236}">
                <a16:creationId xmlns:a16="http://schemas.microsoft.com/office/drawing/2014/main" id="{EA39D6B4-8E3E-16D2-3314-12327684FBB1}"/>
              </a:ext>
            </a:extLst>
          </p:cNvPr>
          <p:cNvPicPr>
            <a:picLocks noChangeAspect="1"/>
          </p:cNvPicPr>
          <p:nvPr/>
        </p:nvPicPr>
        <p:blipFill rotWithShape="1">
          <a:blip r:embed="rId3"/>
          <a:srcRect r="53937"/>
          <a:stretch/>
        </p:blipFill>
        <p:spPr>
          <a:xfrm>
            <a:off x="1627200" y="1409164"/>
            <a:ext cx="4002540" cy="4295322"/>
          </a:xfrm>
          <a:prstGeom prst="rect">
            <a:avLst/>
          </a:prstGeom>
        </p:spPr>
      </p:pic>
      <p:pic>
        <p:nvPicPr>
          <p:cNvPr id="11" name="Picture 10">
            <a:extLst>
              <a:ext uri="{FF2B5EF4-FFF2-40B4-BE49-F238E27FC236}">
                <a16:creationId xmlns:a16="http://schemas.microsoft.com/office/drawing/2014/main" id="{1B1DAD4B-5537-8FCF-4045-EB794F206D2B}"/>
              </a:ext>
            </a:extLst>
          </p:cNvPr>
          <p:cNvPicPr>
            <a:picLocks noChangeAspect="1"/>
          </p:cNvPicPr>
          <p:nvPr/>
        </p:nvPicPr>
        <p:blipFill rotWithShape="1">
          <a:blip r:embed="rId3"/>
          <a:srcRect l="53937"/>
          <a:stretch/>
        </p:blipFill>
        <p:spPr>
          <a:xfrm>
            <a:off x="6726000" y="1409164"/>
            <a:ext cx="4002540" cy="4295322"/>
          </a:xfrm>
          <a:prstGeom prst="rect">
            <a:avLst/>
          </a:prstGeom>
        </p:spPr>
      </p:pic>
    </p:spTree>
    <p:extLst>
      <p:ext uri="{BB962C8B-B14F-4D97-AF65-F5344CB8AC3E}">
        <p14:creationId xmlns:p14="http://schemas.microsoft.com/office/powerpoint/2010/main" val="92532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09A9-670F-41B3-B246-CA740CC99731}"/>
              </a:ext>
            </a:extLst>
          </p:cNvPr>
          <p:cNvSpPr>
            <a:spLocks noGrp="1"/>
          </p:cNvSpPr>
          <p:nvPr>
            <p:ph type="title"/>
          </p:nvPr>
        </p:nvSpPr>
        <p:spPr/>
        <p:txBody>
          <a:bodyPr/>
          <a:lstStyle/>
          <a:p>
            <a:r>
              <a:rPr lang="en-US" altLang="zh-CN">
                <a:latin typeface="Intel Clear Light" panose="020B0404020203020204" pitchFamily="34" charset="0"/>
                <a:cs typeface="Intel Clear Light" panose="020B0404020203020204" pitchFamily="34" charset="0"/>
              </a:rPr>
              <a:t>Use case &amp; Benchmark</a:t>
            </a:r>
          </a:p>
        </p:txBody>
      </p:sp>
      <p:sp>
        <p:nvSpPr>
          <p:cNvPr id="3" name="Content Placeholder 2">
            <a:extLst>
              <a:ext uri="{FF2B5EF4-FFF2-40B4-BE49-F238E27FC236}">
                <a16:creationId xmlns:a16="http://schemas.microsoft.com/office/drawing/2014/main" id="{871D4E7B-A8DA-40EE-9C2A-0C045322938C}"/>
              </a:ext>
            </a:extLst>
          </p:cNvPr>
          <p:cNvSpPr>
            <a:spLocks noGrp="1"/>
          </p:cNvSpPr>
          <p:nvPr>
            <p:ph sz="quarter" idx="13"/>
          </p:nvPr>
        </p:nvSpPr>
        <p:spPr>
          <a:xfrm>
            <a:off x="607485" y="1595105"/>
            <a:ext cx="5675750" cy="3087524"/>
          </a:xfrm>
        </p:spPr>
        <p:txBody>
          <a:bodyPr lIns="0" tIns="0" rIns="0" bIns="0" anchor="t">
            <a:normAutofit/>
          </a:bodyPr>
          <a:lstStyle/>
          <a:p>
            <a:r>
              <a:rPr lang="en-US" altLang="zh-CN" dirty="0">
                <a:latin typeface="Intel Clear Light"/>
              </a:rPr>
              <a:t>Network downtime</a:t>
            </a:r>
          </a:p>
          <a:p>
            <a:pPr marL="300355" lvl="1" indent="-300355"/>
            <a:r>
              <a:rPr lang="en-US" altLang="zh-CN" sz="2000" dirty="0">
                <a:latin typeface="Intel Clear Light"/>
              </a:rPr>
              <a:t>HW DPT reduces 80%-96% network down time.</a:t>
            </a:r>
          </a:p>
          <a:p>
            <a:pPr marL="0" lvl="1" indent="0">
              <a:buNone/>
            </a:pPr>
            <a:endParaRPr lang="en-US" altLang="zh-CN" sz="2000" dirty="0">
              <a:latin typeface="Intel Clear Light"/>
            </a:endParaRPr>
          </a:p>
          <a:p>
            <a:r>
              <a:rPr lang="en-US" altLang="zh-CN" dirty="0">
                <a:latin typeface="Intel Clear Light"/>
              </a:rPr>
              <a:t>Performance Downgrade</a:t>
            </a:r>
          </a:p>
          <a:p>
            <a:pPr marL="300355" lvl="1" indent="-300355"/>
            <a:r>
              <a:rPr lang="en-US" altLang="zh-CN" sz="2000" dirty="0">
                <a:latin typeface="Intel Clear Light"/>
              </a:rPr>
              <a:t>No performance downgrade @20Mpps</a:t>
            </a:r>
          </a:p>
        </p:txBody>
      </p:sp>
      <p:sp>
        <p:nvSpPr>
          <p:cNvPr id="7" name="TextBox 6">
            <a:extLst>
              <a:ext uri="{FF2B5EF4-FFF2-40B4-BE49-F238E27FC236}">
                <a16:creationId xmlns:a16="http://schemas.microsoft.com/office/drawing/2014/main" id="{6517914F-DF69-4540-07B6-390561F8B6DA}"/>
              </a:ext>
            </a:extLst>
          </p:cNvPr>
          <p:cNvSpPr txBox="1"/>
          <p:nvPr/>
        </p:nvSpPr>
        <p:spPr>
          <a:xfrm>
            <a:off x="6751975" y="4893563"/>
            <a:ext cx="567575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defTabSz="2438338">
              <a:lnSpc>
                <a:spcPct val="100000"/>
              </a:lnSpc>
              <a:spcBef>
                <a:spcPts val="0"/>
              </a:spcBef>
            </a:pPr>
            <a:r>
              <a:rPr lang="en-US" sz="1200" dirty="0">
                <a:solidFill>
                  <a:schemeClr val="bg2"/>
                </a:solidFill>
                <a:latin typeface="Arial Narrow" panose="020B0606020202030204" pitchFamily="34" charset="0"/>
              </a:rPr>
              <a:t>(Performance varies by use, configuration and other factors. </a:t>
            </a:r>
          </a:p>
          <a:p>
            <a:pPr defTabSz="2438338">
              <a:lnSpc>
                <a:spcPct val="100000"/>
              </a:lnSpc>
              <a:spcBef>
                <a:spcPts val="0"/>
              </a:spcBef>
            </a:pPr>
            <a:r>
              <a:rPr lang="en-US" sz="1200" dirty="0">
                <a:solidFill>
                  <a:schemeClr val="bg2"/>
                </a:solidFill>
                <a:latin typeface="Arial Narrow" panose="020B0606020202030204" pitchFamily="34" charset="0"/>
              </a:rPr>
              <a:t>See backup for workloads and configurations. Results may vary)</a:t>
            </a:r>
          </a:p>
        </p:txBody>
      </p:sp>
      <p:graphicFrame>
        <p:nvGraphicFramePr>
          <p:cNvPr id="8" name="Chart 7">
            <a:extLst>
              <a:ext uri="{FF2B5EF4-FFF2-40B4-BE49-F238E27FC236}">
                <a16:creationId xmlns:a16="http://schemas.microsoft.com/office/drawing/2014/main" id="{1A3D5AC9-51AC-A022-16FF-A233B9AC843D}"/>
              </a:ext>
            </a:extLst>
          </p:cNvPr>
          <p:cNvGraphicFramePr>
            <a:graphicFrameLocks/>
          </p:cNvGraphicFramePr>
          <p:nvPr>
            <p:extLst>
              <p:ext uri="{D42A27DB-BD31-4B8C-83A1-F6EECF244321}">
                <p14:modId xmlns:p14="http://schemas.microsoft.com/office/powerpoint/2010/main" val="801361418"/>
              </p:ext>
            </p:extLst>
          </p:nvPr>
        </p:nvGraphicFramePr>
        <p:xfrm>
          <a:off x="6020937" y="1595105"/>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5199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09A9-670F-41B3-B246-CA740CC99731}"/>
              </a:ext>
            </a:extLst>
          </p:cNvPr>
          <p:cNvSpPr>
            <a:spLocks noGrp="1"/>
          </p:cNvSpPr>
          <p:nvPr>
            <p:ph type="title"/>
          </p:nvPr>
        </p:nvSpPr>
        <p:spPr/>
        <p:txBody>
          <a:bodyPr/>
          <a:lstStyle/>
          <a:p>
            <a:r>
              <a:rPr lang="en-US" altLang="zh-CN">
                <a:latin typeface="Intel Clear Light" panose="020B0404020203020204" pitchFamily="34" charset="0"/>
                <a:cs typeface="Intel Clear Light" panose="020B0404020203020204" pitchFamily="34" charset="0"/>
              </a:rPr>
              <a:t>Key Takeaway</a:t>
            </a:r>
          </a:p>
        </p:txBody>
      </p:sp>
      <p:sp>
        <p:nvSpPr>
          <p:cNvPr id="3" name="Content Placeholder 2">
            <a:extLst>
              <a:ext uri="{FF2B5EF4-FFF2-40B4-BE49-F238E27FC236}">
                <a16:creationId xmlns:a16="http://schemas.microsoft.com/office/drawing/2014/main" id="{871D4E7B-A8DA-40EE-9C2A-0C045322938C}"/>
              </a:ext>
            </a:extLst>
          </p:cNvPr>
          <p:cNvSpPr>
            <a:spLocks noGrp="1"/>
          </p:cNvSpPr>
          <p:nvPr>
            <p:ph sz="quarter" idx="13"/>
          </p:nvPr>
        </p:nvSpPr>
        <p:spPr>
          <a:xfrm>
            <a:off x="607484" y="1595105"/>
            <a:ext cx="10587385" cy="1833895"/>
          </a:xfrm>
        </p:spPr>
        <p:txBody>
          <a:bodyPr>
            <a:normAutofit fontScale="92500" lnSpcReduction="10000"/>
          </a:bodyPr>
          <a:lstStyle/>
          <a:p>
            <a:r>
              <a:rPr lang="en-US" altLang="zh-CN" dirty="0"/>
              <a:t>VF Migration is a balance between compatibility &amp; perf</a:t>
            </a:r>
          </a:p>
          <a:p>
            <a:r>
              <a:rPr lang="en-US" altLang="zh-CN" dirty="0"/>
              <a:t>E810 Live Migration consists of Device State &amp; DPT</a:t>
            </a:r>
          </a:p>
          <a:p>
            <a:r>
              <a:rPr lang="en-US" sz="2800" dirty="0"/>
              <a:t>4</a:t>
            </a:r>
            <a:r>
              <a:rPr lang="en-US" sz="2800" baseline="30000" dirty="0"/>
              <a:t>th</a:t>
            </a:r>
            <a:r>
              <a:rPr lang="en-US" sz="2800" dirty="0"/>
              <a:t> Gen Intel® Xeon® Scalable Processor</a:t>
            </a:r>
            <a:r>
              <a:rPr lang="en-US" altLang="zh-CN" dirty="0">
                <a:latin typeface="Intel Clear Light" panose="020B0404020203020204" pitchFamily="34" charset="0"/>
                <a:cs typeface="Intel Clear Light" panose="020B0404020203020204" pitchFamily="34" charset="0"/>
              </a:rPr>
              <a:t> </a:t>
            </a:r>
            <a:r>
              <a:rPr lang="en-US" altLang="zh-CN" dirty="0"/>
              <a:t>accelerates downtime w/o perf degrade</a:t>
            </a:r>
          </a:p>
          <a:p>
            <a:endParaRPr lang="en-US" altLang="zh-CN" dirty="0"/>
          </a:p>
        </p:txBody>
      </p:sp>
      <p:graphicFrame>
        <p:nvGraphicFramePr>
          <p:cNvPr id="5" name="Table 5">
            <a:extLst>
              <a:ext uri="{FF2B5EF4-FFF2-40B4-BE49-F238E27FC236}">
                <a16:creationId xmlns:a16="http://schemas.microsoft.com/office/drawing/2014/main" id="{EA42065B-1E87-EB37-D130-41397D5E7A09}"/>
              </a:ext>
            </a:extLst>
          </p:cNvPr>
          <p:cNvGraphicFramePr>
            <a:graphicFrameLocks noGrp="1"/>
          </p:cNvGraphicFramePr>
          <p:nvPr>
            <p:extLst>
              <p:ext uri="{D42A27DB-BD31-4B8C-83A1-F6EECF244321}">
                <p14:modId xmlns:p14="http://schemas.microsoft.com/office/powerpoint/2010/main" val="1656874868"/>
              </p:ext>
            </p:extLst>
          </p:nvPr>
        </p:nvGraphicFramePr>
        <p:xfrm>
          <a:off x="607484" y="3415937"/>
          <a:ext cx="7605547" cy="1381760"/>
        </p:xfrm>
        <a:graphic>
          <a:graphicData uri="http://schemas.openxmlformats.org/drawingml/2006/table">
            <a:tbl>
              <a:tblPr firstRow="1" bandRow="1">
                <a:tableStyleId>{5940675A-B579-460E-94D1-54222C63F5DA}</a:tableStyleId>
              </a:tblPr>
              <a:tblGrid>
                <a:gridCol w="2511029">
                  <a:extLst>
                    <a:ext uri="{9D8B030D-6E8A-4147-A177-3AD203B41FA5}">
                      <a16:colId xmlns:a16="http://schemas.microsoft.com/office/drawing/2014/main" val="2359634752"/>
                    </a:ext>
                  </a:extLst>
                </a:gridCol>
                <a:gridCol w="2687787">
                  <a:extLst>
                    <a:ext uri="{9D8B030D-6E8A-4147-A177-3AD203B41FA5}">
                      <a16:colId xmlns:a16="http://schemas.microsoft.com/office/drawing/2014/main" val="3963825603"/>
                    </a:ext>
                  </a:extLst>
                </a:gridCol>
                <a:gridCol w="2406731">
                  <a:extLst>
                    <a:ext uri="{9D8B030D-6E8A-4147-A177-3AD203B41FA5}">
                      <a16:colId xmlns:a16="http://schemas.microsoft.com/office/drawing/2014/main" val="404544187"/>
                    </a:ext>
                  </a:extLst>
                </a:gridCol>
              </a:tblGrid>
              <a:tr h="370840">
                <a:tc>
                  <a:txBody>
                    <a:bodyPr/>
                    <a:lstStyle/>
                    <a:p>
                      <a:endParaRPr lang="en-US" sz="1800"/>
                    </a:p>
                  </a:txBody>
                  <a:tcPr/>
                </a:tc>
                <a:tc>
                  <a:txBody>
                    <a:bodyPr/>
                    <a:lstStyle/>
                    <a:p>
                      <a:pPr algn="l"/>
                      <a:r>
                        <a:rPr lang="en-US" sz="1800"/>
                        <a:t>Device State</a:t>
                      </a:r>
                    </a:p>
                  </a:txBody>
                  <a:tcPr/>
                </a:tc>
                <a:tc>
                  <a:txBody>
                    <a:bodyPr/>
                    <a:lstStyle/>
                    <a:p>
                      <a:pPr algn="l"/>
                      <a:r>
                        <a:rPr lang="en-US" sz="1800"/>
                        <a:t>Dirty Page Tracking</a:t>
                      </a:r>
                    </a:p>
                  </a:txBody>
                  <a:tcPr/>
                </a:tc>
                <a:extLst>
                  <a:ext uri="{0D108BD9-81ED-4DB2-BD59-A6C34878D82A}">
                    <a16:rowId xmlns:a16="http://schemas.microsoft.com/office/drawing/2014/main" val="2284776462"/>
                  </a:ext>
                </a:extLst>
              </a:tr>
              <a:tr h="370840">
                <a:tc>
                  <a:txBody>
                    <a:bodyPr/>
                    <a:lstStyle/>
                    <a:p>
                      <a:pPr algn="l"/>
                      <a:r>
                        <a:rPr lang="en-US" sz="1800" dirty="0"/>
                        <a:t>4</a:t>
                      </a:r>
                      <a:r>
                        <a:rPr lang="en-US" sz="1800" baseline="30000" dirty="0"/>
                        <a:t>th</a:t>
                      </a:r>
                      <a:r>
                        <a:rPr lang="en-US" sz="1800" dirty="0"/>
                        <a:t> Gen Intel® Xeon® Scalable Processor</a:t>
                      </a:r>
                      <a:r>
                        <a:rPr lang="en-US" altLang="zh-CN" sz="1800" dirty="0">
                          <a:latin typeface="Intel Clear Light" panose="020B0404020203020204" pitchFamily="34" charset="0"/>
                          <a:cs typeface="Intel Clear Light" panose="020B0404020203020204" pitchFamily="34" charset="0"/>
                        </a:rPr>
                        <a:t> </a:t>
                      </a:r>
                      <a:endParaRPr lang="en-US" sz="1800" dirty="0"/>
                    </a:p>
                  </a:txBody>
                  <a:tcPr/>
                </a:tc>
                <a:tc>
                  <a:txBody>
                    <a:bodyPr/>
                    <a:lstStyle/>
                    <a:p>
                      <a:pPr algn="l"/>
                      <a:r>
                        <a:rPr lang="en-US" sz="1800"/>
                        <a:t>Migration Driver</a:t>
                      </a:r>
                    </a:p>
                  </a:txBody>
                  <a:tcPr/>
                </a:tc>
                <a:tc>
                  <a:txBody>
                    <a:bodyPr/>
                    <a:lstStyle/>
                    <a:p>
                      <a:pPr algn="l"/>
                      <a:r>
                        <a:rPr lang="en-US" sz="1800"/>
                        <a:t>HW DPT</a:t>
                      </a:r>
                    </a:p>
                  </a:txBody>
                  <a:tcPr/>
                </a:tc>
                <a:extLst>
                  <a:ext uri="{0D108BD9-81ED-4DB2-BD59-A6C34878D82A}">
                    <a16:rowId xmlns:a16="http://schemas.microsoft.com/office/drawing/2014/main" val="3935365053"/>
                  </a:ext>
                </a:extLst>
              </a:tr>
              <a:tr h="370840">
                <a:tc>
                  <a:txBody>
                    <a:bodyPr/>
                    <a:lstStyle/>
                    <a:p>
                      <a:pPr algn="l"/>
                      <a:r>
                        <a:rPr lang="en-US" sz="1800" dirty="0"/>
                        <a:t>Non-4</a:t>
                      </a:r>
                      <a:r>
                        <a:rPr lang="en-US" sz="1800" baseline="30000" dirty="0"/>
                        <a:t>th</a:t>
                      </a:r>
                      <a:r>
                        <a:rPr lang="en-US" sz="1800" dirty="0"/>
                        <a:t> Xeon</a:t>
                      </a:r>
                    </a:p>
                  </a:txBody>
                  <a:tcPr/>
                </a:tc>
                <a:tc>
                  <a:txBody>
                    <a:bodyPr/>
                    <a:lstStyle/>
                    <a:p>
                      <a:pPr algn="l"/>
                      <a:r>
                        <a:rPr lang="en-US" sz="1800"/>
                        <a:t>Migration Driver</a:t>
                      </a:r>
                    </a:p>
                  </a:txBody>
                  <a:tcPr/>
                </a:tc>
                <a:tc>
                  <a:txBody>
                    <a:bodyPr/>
                    <a:lstStyle/>
                    <a:p>
                      <a:pPr algn="l"/>
                      <a:r>
                        <a:rPr lang="en-US" sz="1800" dirty="0"/>
                        <a:t>dev-specific DPT</a:t>
                      </a:r>
                    </a:p>
                  </a:txBody>
                  <a:tcPr/>
                </a:tc>
                <a:extLst>
                  <a:ext uri="{0D108BD9-81ED-4DB2-BD59-A6C34878D82A}">
                    <a16:rowId xmlns:a16="http://schemas.microsoft.com/office/drawing/2014/main" val="4179589589"/>
                  </a:ext>
                </a:extLst>
              </a:tr>
            </a:tbl>
          </a:graphicData>
        </a:graphic>
      </p:graphicFrame>
    </p:spTree>
    <p:extLst>
      <p:ext uri="{BB962C8B-B14F-4D97-AF65-F5344CB8AC3E}">
        <p14:creationId xmlns:p14="http://schemas.microsoft.com/office/powerpoint/2010/main" val="203637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939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09A9-670F-41B3-B246-CA740CC99731}"/>
              </a:ext>
            </a:extLst>
          </p:cNvPr>
          <p:cNvSpPr>
            <a:spLocks noGrp="1"/>
          </p:cNvSpPr>
          <p:nvPr>
            <p:ph type="title"/>
          </p:nvPr>
        </p:nvSpPr>
        <p:spPr/>
        <p:txBody>
          <a:bodyPr/>
          <a:lstStyle/>
          <a:p>
            <a:r>
              <a:rPr lang="en-US" altLang="zh-CN" dirty="0">
                <a:latin typeface="Intel Clear Light" panose="020B0404020203020204" pitchFamily="34" charset="0"/>
                <a:cs typeface="Intel Clear Light" panose="020B0404020203020204" pitchFamily="34" charset="0"/>
              </a:rPr>
              <a:t>System configuration(Back up)</a:t>
            </a:r>
          </a:p>
        </p:txBody>
      </p:sp>
      <p:sp>
        <p:nvSpPr>
          <p:cNvPr id="3" name="TextBox 2">
            <a:extLst>
              <a:ext uri="{FF2B5EF4-FFF2-40B4-BE49-F238E27FC236}">
                <a16:creationId xmlns:a16="http://schemas.microsoft.com/office/drawing/2014/main" id="{4D221255-E370-1EDC-F2F6-A52D7080BC3B}"/>
              </a:ext>
            </a:extLst>
          </p:cNvPr>
          <p:cNvSpPr txBox="1"/>
          <p:nvPr/>
        </p:nvSpPr>
        <p:spPr>
          <a:xfrm>
            <a:off x="607483" y="1409164"/>
            <a:ext cx="9229243" cy="1107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defTabSz="2438338">
              <a:lnSpc>
                <a:spcPct val="100000"/>
              </a:lnSpc>
              <a:spcBef>
                <a:spcPts val="0"/>
              </a:spcBef>
            </a:pPr>
            <a:r>
              <a:rPr lang="en-US" sz="1200" dirty="0">
                <a:solidFill>
                  <a:schemeClr val="tx2"/>
                </a:solidFill>
              </a:rPr>
              <a:t>1-node, 2xIntel(R) Xeon(R) Platinum 8480CL on Intel Corporation </a:t>
            </a:r>
            <a:r>
              <a:rPr lang="en-US" sz="1200" dirty="0" err="1">
                <a:solidFill>
                  <a:schemeClr val="tx2"/>
                </a:solidFill>
              </a:rPr>
              <a:t>ArcherCity</a:t>
            </a:r>
            <a:r>
              <a:rPr lang="en-US" sz="1200" dirty="0">
                <a:solidFill>
                  <a:schemeClr val="tx2"/>
                </a:solidFill>
              </a:rPr>
              <a:t> with 2x16GB DDR5 4800 MT/s[4800 MT/s] total DDR5 memory, microcode 0x2a0000a0, HT disabled, Turbo Enabled, Fedora Linux 36, 6.2.0-rc8-intel-next+, 1x372.6G Intel SSD, 4x Ethernet Controller E810-C for SFP, 1x Ethernet Controller I225-LM, 2x Ethernet Controller E810-XXV for SFP, 1x Ethernet Controller E810-C for QSFP</a:t>
            </a:r>
          </a:p>
          <a:p>
            <a:pPr defTabSz="2438338">
              <a:lnSpc>
                <a:spcPct val="100000"/>
              </a:lnSpc>
              <a:spcBef>
                <a:spcPts val="0"/>
              </a:spcBef>
            </a:pPr>
            <a:r>
              <a:rPr lang="en-US" sz="1200" dirty="0">
                <a:solidFill>
                  <a:schemeClr val="tx2"/>
                </a:solidFill>
              </a:rPr>
              <a:t>ping from </a:t>
            </a:r>
            <a:r>
              <a:rPr lang="en-US" sz="1200" dirty="0" err="1">
                <a:solidFill>
                  <a:schemeClr val="tx2"/>
                </a:solidFill>
              </a:rPr>
              <a:t>iputils</a:t>
            </a:r>
            <a:r>
              <a:rPr lang="en-US" sz="1200" dirty="0">
                <a:solidFill>
                  <a:schemeClr val="tx2"/>
                </a:solidFill>
              </a:rPr>
              <a:t> 20211215, </a:t>
            </a:r>
            <a:r>
              <a:rPr lang="en-US" sz="1200" dirty="0" err="1">
                <a:solidFill>
                  <a:schemeClr val="tx2"/>
                </a:solidFill>
              </a:rPr>
              <a:t>iperf</a:t>
            </a:r>
            <a:r>
              <a:rPr lang="en-US" sz="1200" dirty="0">
                <a:solidFill>
                  <a:schemeClr val="tx2"/>
                </a:solidFill>
              </a:rPr>
              <a:t> version 2.1.8, GCC 12.2.1, </a:t>
            </a:r>
            <a:r>
              <a:rPr lang="en-US" sz="1200" dirty="0" err="1">
                <a:solidFill>
                  <a:schemeClr val="tx2"/>
                </a:solidFill>
              </a:rPr>
              <a:t>qemu</a:t>
            </a:r>
            <a:r>
              <a:rPr lang="en-US" sz="1200" dirty="0">
                <a:solidFill>
                  <a:schemeClr val="tx2"/>
                </a:solidFill>
              </a:rPr>
              <a:t>-next 1 core for each VM, VM memory size varies from 1G to 8G, Ping sends 1000 packets per second, test by Intel on Mar 2023. </a:t>
            </a:r>
          </a:p>
          <a:p>
            <a:pPr defTabSz="2438338">
              <a:lnSpc>
                <a:spcPct val="100000"/>
              </a:lnSpc>
              <a:spcBef>
                <a:spcPts val="0"/>
              </a:spcBef>
            </a:pPr>
            <a:endParaRPr lang="en-US" sz="1200" dirty="0">
              <a:solidFill>
                <a:schemeClr val="tx2"/>
              </a:solidFill>
            </a:endParaRPr>
          </a:p>
        </p:txBody>
      </p:sp>
    </p:spTree>
    <p:extLst>
      <p:ext uri="{BB962C8B-B14F-4D97-AF65-F5344CB8AC3E}">
        <p14:creationId xmlns:p14="http://schemas.microsoft.com/office/powerpoint/2010/main" val="1381304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09A9-670F-41B3-B246-CA740CC99731}"/>
              </a:ext>
            </a:extLst>
          </p:cNvPr>
          <p:cNvSpPr>
            <a:spLocks noGrp="1"/>
          </p:cNvSpPr>
          <p:nvPr>
            <p:ph type="title"/>
          </p:nvPr>
        </p:nvSpPr>
        <p:spPr/>
        <p:txBody>
          <a:bodyPr/>
          <a:lstStyle/>
          <a:p>
            <a:r>
              <a:rPr lang="en-US" altLang="zh-CN" dirty="0">
                <a:latin typeface="Intel Clear Light" panose="020B0404020203020204" pitchFamily="34" charset="0"/>
                <a:cs typeface="Intel Clear Light" panose="020B0404020203020204" pitchFamily="34" charset="0"/>
              </a:rPr>
              <a:t>Throughput downgrade(Back up)</a:t>
            </a:r>
          </a:p>
        </p:txBody>
      </p:sp>
      <p:sp>
        <p:nvSpPr>
          <p:cNvPr id="5" name="TextBox 4">
            <a:extLst>
              <a:ext uri="{FF2B5EF4-FFF2-40B4-BE49-F238E27FC236}">
                <a16:creationId xmlns:a16="http://schemas.microsoft.com/office/drawing/2014/main" id="{EDA5E769-A162-2AB5-2687-E800BBDC38D5}"/>
              </a:ext>
            </a:extLst>
          </p:cNvPr>
          <p:cNvSpPr txBox="1"/>
          <p:nvPr/>
        </p:nvSpPr>
        <p:spPr>
          <a:xfrm>
            <a:off x="826991" y="1576967"/>
            <a:ext cx="5436649"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solidFill>
                  <a:schemeClr val="tx2"/>
                </a:solidFill>
              </a:rPr>
              <a:t>throughput downgrade if HW dirty</a:t>
            </a:r>
          </a:p>
          <a:p>
            <a:pPr marL="0" marR="0" indent="0" algn="l" defTabSz="2438338" rtl="0" fontAlgn="auto" latinLnBrk="0" hangingPunct="0">
              <a:lnSpc>
                <a:spcPct val="100000"/>
              </a:lnSpc>
              <a:spcBef>
                <a:spcPts val="0"/>
              </a:spcBef>
              <a:spcAft>
                <a:spcPts val="0"/>
              </a:spcAft>
              <a:buClrTx/>
              <a:buSzTx/>
              <a:buFontTx/>
              <a:buNone/>
              <a:tabLst/>
            </a:pPr>
            <a:r>
              <a:rPr lang="en-US" dirty="0">
                <a:solidFill>
                  <a:schemeClr val="tx2"/>
                </a:solidFill>
              </a:rPr>
              <a:t>page track enables after migration begins</a:t>
            </a:r>
          </a:p>
        </p:txBody>
      </p:sp>
      <p:graphicFrame>
        <p:nvGraphicFramePr>
          <p:cNvPr id="6" name="Table 5">
            <a:extLst>
              <a:ext uri="{FF2B5EF4-FFF2-40B4-BE49-F238E27FC236}">
                <a16:creationId xmlns:a16="http://schemas.microsoft.com/office/drawing/2014/main" id="{A04BFBB7-98B2-0DB4-65FB-0961689F468A}"/>
              </a:ext>
            </a:extLst>
          </p:cNvPr>
          <p:cNvGraphicFramePr>
            <a:graphicFrameLocks noGrp="1"/>
          </p:cNvGraphicFramePr>
          <p:nvPr>
            <p:extLst>
              <p:ext uri="{D42A27DB-BD31-4B8C-83A1-F6EECF244321}">
                <p14:modId xmlns:p14="http://schemas.microsoft.com/office/powerpoint/2010/main" val="2306141888"/>
              </p:ext>
            </p:extLst>
          </p:nvPr>
        </p:nvGraphicFramePr>
        <p:xfrm>
          <a:off x="1001224" y="2750169"/>
          <a:ext cx="5262416" cy="1577686"/>
        </p:xfrm>
        <a:graphic>
          <a:graphicData uri="http://schemas.openxmlformats.org/drawingml/2006/table">
            <a:tbl>
              <a:tblPr>
                <a:tableStyleId>{5940675A-B579-460E-94D1-54222C63F5DA}</a:tableStyleId>
              </a:tblPr>
              <a:tblGrid>
                <a:gridCol w="2331182">
                  <a:extLst>
                    <a:ext uri="{9D8B030D-6E8A-4147-A177-3AD203B41FA5}">
                      <a16:colId xmlns:a16="http://schemas.microsoft.com/office/drawing/2014/main" val="2108735591"/>
                    </a:ext>
                  </a:extLst>
                </a:gridCol>
                <a:gridCol w="1678675">
                  <a:extLst>
                    <a:ext uri="{9D8B030D-6E8A-4147-A177-3AD203B41FA5}">
                      <a16:colId xmlns:a16="http://schemas.microsoft.com/office/drawing/2014/main" val="2042817310"/>
                    </a:ext>
                  </a:extLst>
                </a:gridCol>
                <a:gridCol w="1252559">
                  <a:extLst>
                    <a:ext uri="{9D8B030D-6E8A-4147-A177-3AD203B41FA5}">
                      <a16:colId xmlns:a16="http://schemas.microsoft.com/office/drawing/2014/main" val="2180822509"/>
                    </a:ext>
                  </a:extLst>
                </a:gridCol>
              </a:tblGrid>
              <a:tr h="365468">
                <a:tc>
                  <a:txBody>
                    <a:bodyPr/>
                    <a:lstStyle/>
                    <a:p>
                      <a:pPr algn="ctr" fontAlgn="b"/>
                      <a:r>
                        <a:rPr lang="en-US" sz="1100" u="none" strike="noStrike">
                          <a:effectLst/>
                        </a:rPr>
                        <a:t>4th Gen Intel Xeon Scalable Processor</a:t>
                      </a:r>
                      <a:endParaRPr lang="en-US"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ctr" fontAlgn="b"/>
                      <a:r>
                        <a:rPr lang="en-US" sz="1100" u="none" strike="noStrike">
                          <a:effectLst/>
                        </a:rPr>
                        <a:t>Throughput downgrade test</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extLst>
                  <a:ext uri="{0D108BD9-81ED-4DB2-BD59-A6C34878D82A}">
                    <a16:rowId xmlns:a16="http://schemas.microsoft.com/office/drawing/2014/main" val="477746868"/>
                  </a:ext>
                </a:extLst>
              </a:tr>
              <a:tr h="398174">
                <a:tc rowSpan="5">
                  <a:txBody>
                    <a:bodyPr/>
                    <a:lstStyle/>
                    <a:p>
                      <a:pPr algn="ctr" fontAlgn="b"/>
                      <a:r>
                        <a:rPr lang="en-US" sz="1100" u="none" strike="noStrike">
                          <a:effectLst/>
                        </a:rPr>
                        <a:t>Enable HW DPT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pps before migration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pps during migration</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04135861"/>
                  </a:ext>
                </a:extLst>
              </a:tr>
              <a:tr h="203511">
                <a:tc vMerge="1">
                  <a:txBody>
                    <a:bodyPr/>
                    <a:lstStyle/>
                    <a:p>
                      <a:endParaRPr lang="en-US"/>
                    </a:p>
                  </a:txBody>
                  <a:tcPr/>
                </a:tc>
                <a:tc>
                  <a:txBody>
                    <a:bodyPr/>
                    <a:lstStyle/>
                    <a:p>
                      <a:pPr algn="l" fontAlgn="b"/>
                      <a:r>
                        <a:rPr lang="en-US" sz="1100" u="none" strike="noStrike">
                          <a:effectLst/>
                        </a:rPr>
                        <a:t>8M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8M</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130824"/>
                  </a:ext>
                </a:extLst>
              </a:tr>
              <a:tr h="203511">
                <a:tc vMerge="1">
                  <a:txBody>
                    <a:bodyPr/>
                    <a:lstStyle/>
                    <a:p>
                      <a:endParaRPr lang="en-US"/>
                    </a:p>
                  </a:txBody>
                  <a:tcPr/>
                </a:tc>
                <a:tc>
                  <a:txBody>
                    <a:bodyPr/>
                    <a:lstStyle/>
                    <a:p>
                      <a:pPr algn="l" fontAlgn="b"/>
                      <a:r>
                        <a:rPr lang="en-US" sz="1100" u="none" strike="noStrike">
                          <a:effectLst/>
                        </a:rPr>
                        <a:t>15.5M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15.5M</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33767"/>
                  </a:ext>
                </a:extLst>
              </a:tr>
              <a:tr h="203511">
                <a:tc vMerge="1">
                  <a:txBody>
                    <a:bodyPr/>
                    <a:lstStyle/>
                    <a:p>
                      <a:endParaRPr lang="en-US"/>
                    </a:p>
                  </a:txBody>
                  <a:tcPr/>
                </a:tc>
                <a:tc>
                  <a:txBody>
                    <a:bodyPr/>
                    <a:lstStyle/>
                    <a:p>
                      <a:pPr algn="l" fontAlgn="b"/>
                      <a:r>
                        <a:rPr lang="en-US" sz="1100" u="none" strike="noStrike">
                          <a:effectLst/>
                        </a:rPr>
                        <a:t>17M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17M</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33205696"/>
                  </a:ext>
                </a:extLst>
              </a:tr>
              <a:tr h="203511">
                <a:tc vMerge="1">
                  <a:txBody>
                    <a:bodyPr/>
                    <a:lstStyle/>
                    <a:p>
                      <a:endParaRPr lang="en-US"/>
                    </a:p>
                  </a:txBody>
                  <a:tcPr/>
                </a:tc>
                <a:tc>
                  <a:txBody>
                    <a:bodyPr/>
                    <a:lstStyle/>
                    <a:p>
                      <a:pPr algn="l" fontAlgn="b"/>
                      <a:r>
                        <a:rPr lang="en-US" sz="1100" u="none" strike="noStrike">
                          <a:effectLst/>
                        </a:rPr>
                        <a:t>20M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20M</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2797988"/>
                  </a:ext>
                </a:extLst>
              </a:tr>
            </a:tbl>
          </a:graphicData>
        </a:graphic>
      </p:graphicFrame>
    </p:spTree>
    <p:extLst>
      <p:ext uri="{BB962C8B-B14F-4D97-AF65-F5344CB8AC3E}">
        <p14:creationId xmlns:p14="http://schemas.microsoft.com/office/powerpoint/2010/main" val="420543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203D7105-E6B2-4CA6-BAA8-035D20243AF6}"/>
              </a:ext>
            </a:extLst>
          </p:cNvPr>
          <p:cNvSpPr>
            <a:spLocks noGrp="1"/>
          </p:cNvSpPr>
          <p:nvPr>
            <p:ph type="title"/>
          </p:nvPr>
        </p:nvSpPr>
        <p:spPr>
          <a:xfrm>
            <a:off x="607484" y="411797"/>
            <a:ext cx="10972800" cy="1158240"/>
          </a:xfrm>
        </p:spPr>
        <p:txBody>
          <a:bodyPr/>
          <a:lstStyle/>
          <a:p>
            <a:r>
              <a:rPr lang="en-US" dirty="0"/>
              <a:t>Notices and Disclaimers</a:t>
            </a:r>
          </a:p>
        </p:txBody>
      </p:sp>
      <p:sp>
        <p:nvSpPr>
          <p:cNvPr id="4" name="Content Placeholder 1">
            <a:extLst>
              <a:ext uri="{FF2B5EF4-FFF2-40B4-BE49-F238E27FC236}">
                <a16:creationId xmlns:a16="http://schemas.microsoft.com/office/drawing/2014/main" id="{2AEF7504-2714-47D1-CFBD-6C8C27F5215C}"/>
              </a:ext>
            </a:extLst>
          </p:cNvPr>
          <p:cNvSpPr>
            <a:spLocks noGrp="1"/>
          </p:cNvSpPr>
          <p:nvPr/>
        </p:nvSpPr>
        <p:spPr>
          <a:xfrm>
            <a:off x="756211" y="1706391"/>
            <a:ext cx="9145239" cy="3936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lc="http://schemas.openxmlformats.org/drawingml/2006/lockedCanvas" val="1"/>
            </a:ext>
          </a:extLst>
        </p:spPr>
        <p:txBody>
          <a:bodyPr lIns="0" tIns="0" rIns="0" bIns="0">
            <a:normAutofit/>
          </a:bodyPr>
          <a:lstStyle>
            <a:lvl1pPr marL="171450" marR="0" indent="-171450" algn="l" defTabSz="457200" eaLnBrk="1" latinLnBrk="0" hangingPunct="1">
              <a:lnSpc>
                <a:spcPct val="100000"/>
              </a:lnSpc>
              <a:spcBef>
                <a:spcPts val="450"/>
              </a:spcBef>
              <a:spcAft>
                <a:spcPts val="0"/>
              </a:spcAft>
              <a:buClrTx/>
              <a:buSzTx/>
              <a:buFont typeface="Wingdings" pitchFamily="2" charset="2"/>
              <a:buChar char="§"/>
              <a:tabLst/>
              <a:defRPr sz="1800" b="0" i="0" u="none" strike="noStrike" cap="none" spc="0" baseline="0">
                <a:solidFill>
                  <a:schemeClr val="accent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323850" marR="0" indent="-152400" algn="l" defTabSz="457200" eaLnBrk="1" latinLnBrk="0" hangingPunct="1">
              <a:lnSpc>
                <a:spcPct val="100000"/>
              </a:lnSpc>
              <a:spcBef>
                <a:spcPts val="450"/>
              </a:spcBef>
              <a:spcAft>
                <a:spcPts val="0"/>
              </a:spcAft>
              <a:buClrTx/>
              <a:buSzTx/>
              <a:buFont typeface="Intel Clear Light" panose="020B0404020203020204" pitchFamily="34" charset="0"/>
              <a:buChar char="−"/>
              <a:tabLst/>
              <a:defRPr sz="1600" b="0" i="0" u="none" strike="noStrike" cap="none" spc="0" baseline="0">
                <a:solidFill>
                  <a:schemeClr val="tx1">
                    <a:lumMod val="75000"/>
                    <a:lumOff val="25000"/>
                  </a:schemeClr>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514946" marR="0" indent="-148233" algn="l" defTabSz="457200" eaLnBrk="1" latinLnBrk="0" hangingPunct="1">
              <a:lnSpc>
                <a:spcPct val="100000"/>
              </a:lnSpc>
              <a:spcBef>
                <a:spcPts val="450"/>
              </a:spcBef>
              <a:spcAft>
                <a:spcPts val="0"/>
              </a:spcAft>
              <a:buClrTx/>
              <a:buSzTx/>
              <a:buFont typeface="Arial" panose="020B0604020202020204" pitchFamily="34" charset="0"/>
              <a:buChar char="•"/>
              <a:tabLst/>
              <a:defRPr sz="1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689968" marR="0" indent="-171450" algn="l" defTabSz="457200" eaLnBrk="1" latinLnBrk="0" hangingPunct="1">
              <a:lnSpc>
                <a:spcPct val="100000"/>
              </a:lnSpc>
              <a:spcBef>
                <a:spcPts val="450"/>
              </a:spcBef>
              <a:spcAft>
                <a:spcPts val="0"/>
              </a:spcAft>
              <a:buClrTx/>
              <a:buSzTx/>
              <a:buFont typeface="Intel Clear Light" panose="020B0404020203020204" pitchFamily="34" charset="0"/>
              <a:buChar char="−"/>
              <a:tabLst/>
              <a:defRPr sz="12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861418" marR="0" indent="-171450" algn="l" defTabSz="457200" eaLnBrk="1" latinLnBrk="0" hangingPunct="1">
              <a:lnSpc>
                <a:spcPct val="100000"/>
              </a:lnSpc>
              <a:spcBef>
                <a:spcPts val="450"/>
              </a:spcBef>
              <a:spcAft>
                <a:spcPts val="0"/>
              </a:spcAft>
              <a:buClrTx/>
              <a:buSzTx/>
              <a:buFont typeface="Arial" panose="020B0604020202020204" pitchFamily="34" charset="0"/>
              <a:buChar char="•"/>
              <a:tabLst/>
              <a:defRPr sz="1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428625" algn="l" defTabSz="457200" eaLnBrk="1" latinLnBrk="0" hangingPunct="1">
              <a:lnSpc>
                <a:spcPct val="90000"/>
              </a:lnSpc>
              <a:spcBef>
                <a:spcPts val="0"/>
              </a:spcBef>
              <a:spcAft>
                <a:spcPts val="0"/>
              </a:spcAft>
              <a:buClrTx/>
              <a:buSzTx/>
              <a:buFontTx/>
              <a:buNone/>
              <a:tabLst/>
              <a:defRPr sz="975" b="0" i="0" u="none" strike="noStrike" cap="none" spc="0" baseline="0">
                <a:solidFill>
                  <a:srgbClr val="5E5E5E"/>
                </a:solidFill>
                <a:uFillTx/>
                <a:latin typeface="Helvetica"/>
                <a:ea typeface="Helvetica"/>
                <a:cs typeface="Helvetica"/>
                <a:sym typeface="Helvetica"/>
              </a:defRPr>
            </a:lvl6pPr>
            <a:lvl7pPr marL="0" marR="0" indent="514350" algn="l" defTabSz="457200" eaLnBrk="1" latinLnBrk="0" hangingPunct="1">
              <a:lnSpc>
                <a:spcPct val="90000"/>
              </a:lnSpc>
              <a:spcBef>
                <a:spcPts val="0"/>
              </a:spcBef>
              <a:spcAft>
                <a:spcPts val="0"/>
              </a:spcAft>
              <a:buClrTx/>
              <a:buSzTx/>
              <a:buFontTx/>
              <a:buNone/>
              <a:tabLst/>
              <a:defRPr sz="975" b="0" i="0" u="none" strike="noStrike" cap="none" spc="0" baseline="0">
                <a:solidFill>
                  <a:srgbClr val="5E5E5E"/>
                </a:solidFill>
                <a:uFillTx/>
                <a:latin typeface="Helvetica"/>
                <a:ea typeface="Helvetica"/>
                <a:cs typeface="Helvetica"/>
                <a:sym typeface="Helvetica"/>
              </a:defRPr>
            </a:lvl7pPr>
            <a:lvl8pPr marL="0" marR="0" indent="600075" algn="l" defTabSz="457200" eaLnBrk="1" latinLnBrk="0" hangingPunct="1">
              <a:lnSpc>
                <a:spcPct val="90000"/>
              </a:lnSpc>
              <a:spcBef>
                <a:spcPts val="0"/>
              </a:spcBef>
              <a:spcAft>
                <a:spcPts val="0"/>
              </a:spcAft>
              <a:buClrTx/>
              <a:buSzTx/>
              <a:buFontTx/>
              <a:buNone/>
              <a:tabLst/>
              <a:defRPr sz="975" b="0" i="0" u="none" strike="noStrike" cap="none" spc="0" baseline="0">
                <a:solidFill>
                  <a:srgbClr val="5E5E5E"/>
                </a:solidFill>
                <a:uFillTx/>
                <a:latin typeface="Helvetica"/>
                <a:ea typeface="Helvetica"/>
                <a:cs typeface="Helvetica"/>
                <a:sym typeface="Helvetica"/>
              </a:defRPr>
            </a:lvl8pPr>
            <a:lvl9pPr marL="0" marR="0" indent="685800" algn="l" defTabSz="457200" eaLnBrk="1" latinLnBrk="0" hangingPunct="1">
              <a:lnSpc>
                <a:spcPct val="90000"/>
              </a:lnSpc>
              <a:spcBef>
                <a:spcPts val="0"/>
              </a:spcBef>
              <a:spcAft>
                <a:spcPts val="0"/>
              </a:spcAft>
              <a:buClrTx/>
              <a:buSzTx/>
              <a:buFontTx/>
              <a:buNone/>
              <a:tabLst/>
              <a:defRPr sz="975" b="0" i="0" u="none" strike="noStrike" cap="none" spc="0" baseline="0">
                <a:solidFill>
                  <a:srgbClr val="5E5E5E"/>
                </a:solidFill>
                <a:uFillTx/>
                <a:latin typeface="Helvetica"/>
                <a:ea typeface="Helvetica"/>
                <a:cs typeface="Helvetica"/>
                <a:sym typeface="Helvetica"/>
              </a:defRPr>
            </a:lvl9pPr>
          </a:lstStyle>
          <a:p>
            <a:pPr marL="0" indent="0">
              <a:spcBef>
                <a:spcPts val="600"/>
              </a:spcBef>
              <a:buNone/>
            </a:pPr>
            <a:r>
              <a:rPr lang="en-US" sz="1100"/>
              <a:t>Results have been estimated or simulated.</a:t>
            </a:r>
          </a:p>
          <a:p>
            <a:pPr marL="0" indent="0">
              <a:spcBef>
                <a:spcPts val="600"/>
              </a:spcBef>
              <a:buNone/>
            </a:pPr>
            <a:r>
              <a:rPr lang="en-US" sz="1100"/>
              <a:t>Performance varies by use, configuration and other factors. Learn more at www.Intel.com/PerformanceIndex​. </a:t>
            </a:r>
          </a:p>
          <a:p>
            <a:pPr marL="0" indent="0">
              <a:spcBef>
                <a:spcPts val="600"/>
              </a:spcBef>
              <a:buNone/>
            </a:pPr>
            <a:r>
              <a:rPr lang="en-US" sz="1100"/>
              <a:t>Performance results are based on testing as of dates shown in configurations and may not reflect all publicly available ​updates. See backup for configuration details. No product or component can be absolutely secure. </a:t>
            </a:r>
          </a:p>
          <a:p>
            <a:pPr marL="0" indent="0">
              <a:spcBef>
                <a:spcPts val="600"/>
              </a:spcBef>
              <a:buNone/>
            </a:pPr>
            <a:r>
              <a:rPr lang="en-US" sz="1100"/>
              <a:t>Your costs and results may vary. </a:t>
            </a:r>
          </a:p>
          <a:p>
            <a:pPr marL="0" indent="0">
              <a:spcBef>
                <a:spcPts val="600"/>
              </a:spcBef>
              <a:buNone/>
            </a:pPr>
            <a:r>
              <a:rPr lang="en-US" sz="1100"/>
              <a:t>Intel technologies may require enabled hardware, software or service activation.</a:t>
            </a:r>
          </a:p>
          <a:p>
            <a:pPr marL="0" indent="0">
              <a:spcBef>
                <a:spcPts val="600"/>
              </a:spcBef>
              <a:buNone/>
            </a:pPr>
            <a:r>
              <a:rPr lang="en-US" sz="1100"/>
              <a:t>All product plans and roadmaps are subject to change without notice. </a:t>
            </a:r>
          </a:p>
          <a:p>
            <a:pPr marL="0" indent="0">
              <a:spcBef>
                <a:spcPts val="600"/>
              </a:spcBef>
              <a:buNone/>
            </a:pPr>
            <a:r>
              <a:rPr lang="en-US" sz="1100"/>
              <a:t>Code names are used by Intel to identify products, technologies, or services that are in development and not publicly available. These a​​re not "commercial" names and not intended to function as trademarks.​​</a:t>
            </a:r>
          </a:p>
          <a:p>
            <a:pPr marL="0" indent="0">
              <a:spcBef>
                <a:spcPts val="600"/>
              </a:spcBef>
              <a:buNone/>
            </a:pPr>
            <a:r>
              <a:rPr lang="en-US" sz="1100"/>
              <a:t>Intel contributes to the development of benchmarks by participating in, sponsoring, and/or contributing technical support to various benchmarking groups, including the </a:t>
            </a:r>
            <a:r>
              <a:rPr lang="en-US" sz="1100" err="1"/>
              <a:t>BenchmarkXPRT</a:t>
            </a:r>
            <a:r>
              <a:rPr lang="en-US" sz="1100"/>
              <a:t> Development Community administered by Principled Technologies.</a:t>
            </a:r>
          </a:p>
          <a:p>
            <a:pPr marL="0" indent="0">
              <a:spcBef>
                <a:spcPts val="600"/>
              </a:spcBef>
              <a:buNone/>
            </a:pPr>
            <a:r>
              <a:rPr lang="en-US" sz="1100"/>
              <a:t>Availability of accelerators varies depending on SKU. Visit the </a:t>
            </a:r>
            <a:r>
              <a:rPr lang="en-US" sz="1100">
                <a:hlinkClick r:id="rId3"/>
              </a:rPr>
              <a:t>Intel Product Specifications page</a:t>
            </a:r>
            <a:r>
              <a:rPr lang="en-US" sz="1100"/>
              <a:t> for additional product details.</a:t>
            </a:r>
          </a:p>
          <a:p>
            <a:pPr marL="0" indent="0">
              <a:spcBef>
                <a:spcPts val="600"/>
              </a:spcBef>
              <a:buNone/>
            </a:pPr>
            <a:r>
              <a:rPr lang="en-US" sz="1100"/>
              <a:t>© Intel Corporation. Intel, the Intel logo, and other Intel marks are trademarks of Intel Corporation or its subsidiaries. Other names and brands may be claimed as the property of others. ​</a:t>
            </a:r>
          </a:p>
        </p:txBody>
      </p:sp>
    </p:spTree>
    <p:extLst>
      <p:ext uri="{BB962C8B-B14F-4D97-AF65-F5344CB8AC3E}">
        <p14:creationId xmlns:p14="http://schemas.microsoft.com/office/powerpoint/2010/main" val="170572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3487-8434-4102-B582-6DA14D8AAF37}"/>
              </a:ext>
            </a:extLst>
          </p:cNvPr>
          <p:cNvSpPr>
            <a:spLocks noGrp="1"/>
          </p:cNvSpPr>
          <p:nvPr>
            <p:ph type="title"/>
          </p:nvPr>
        </p:nvSpPr>
        <p:spPr/>
        <p:txBody>
          <a:bodyPr/>
          <a:lstStyle/>
          <a:p>
            <a:r>
              <a:rPr lang="en-US">
                <a:latin typeface="+mj-lt"/>
              </a:rPr>
              <a:t>Agenda</a:t>
            </a:r>
          </a:p>
        </p:txBody>
      </p:sp>
      <p:sp>
        <p:nvSpPr>
          <p:cNvPr id="3" name="Content Placeholder 2">
            <a:extLst>
              <a:ext uri="{FF2B5EF4-FFF2-40B4-BE49-F238E27FC236}">
                <a16:creationId xmlns:a16="http://schemas.microsoft.com/office/drawing/2014/main" id="{0A25FF93-5BC2-4657-B284-12464EF930A1}"/>
              </a:ext>
            </a:extLst>
          </p:cNvPr>
          <p:cNvSpPr>
            <a:spLocks noGrp="1"/>
          </p:cNvSpPr>
          <p:nvPr>
            <p:ph sz="quarter" idx="13"/>
          </p:nvPr>
        </p:nvSpPr>
        <p:spPr>
          <a:xfrm>
            <a:off x="384847" y="1137037"/>
            <a:ext cx="10233111" cy="5025834"/>
          </a:xfrm>
        </p:spPr>
        <p:txBody>
          <a:bodyPr>
            <a:normAutofit/>
          </a:bodyPr>
          <a:lstStyle/>
          <a:p>
            <a:pPr>
              <a:lnSpc>
                <a:spcPct val="150000"/>
              </a:lnSpc>
            </a:pPr>
            <a:r>
              <a:rPr lang="en-US" dirty="0"/>
              <a:t>Overview</a:t>
            </a:r>
          </a:p>
          <a:p>
            <a:pPr>
              <a:lnSpc>
                <a:spcPct val="150000"/>
              </a:lnSpc>
            </a:pPr>
            <a:r>
              <a:rPr lang="en-US" dirty="0"/>
              <a:t>E810 Live Migration</a:t>
            </a:r>
          </a:p>
          <a:p>
            <a:pPr>
              <a:lnSpc>
                <a:spcPct val="150000"/>
              </a:lnSpc>
            </a:pPr>
            <a:r>
              <a:rPr lang="en-US" sz="2800" dirty="0"/>
              <a:t>4</a:t>
            </a:r>
            <a:r>
              <a:rPr lang="en-US" sz="2800" baseline="30000" dirty="0"/>
              <a:t>th</a:t>
            </a:r>
            <a:r>
              <a:rPr lang="en-US" sz="2800" dirty="0"/>
              <a:t> Gen Intel® Xeon® Scalable Processor </a:t>
            </a:r>
            <a:r>
              <a:rPr lang="en-US" dirty="0"/>
              <a:t>Offloads Dirty Page Tracking</a:t>
            </a:r>
          </a:p>
          <a:p>
            <a:pPr>
              <a:lnSpc>
                <a:spcPct val="150000"/>
              </a:lnSpc>
            </a:pPr>
            <a:r>
              <a:rPr lang="en-US" dirty="0"/>
              <a:t>Use case &amp; Benchmark</a:t>
            </a:r>
          </a:p>
        </p:txBody>
      </p:sp>
    </p:spTree>
    <p:custDataLst>
      <p:tags r:id="rId1"/>
    </p:custDataLst>
    <p:extLst>
      <p:ext uri="{BB962C8B-B14F-4D97-AF65-F5344CB8AC3E}">
        <p14:creationId xmlns:p14="http://schemas.microsoft.com/office/powerpoint/2010/main" val="392188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09A9-670F-41B3-B246-CA740CC99731}"/>
              </a:ext>
            </a:extLst>
          </p:cNvPr>
          <p:cNvSpPr>
            <a:spLocks noGrp="1"/>
          </p:cNvSpPr>
          <p:nvPr>
            <p:ph type="title"/>
          </p:nvPr>
        </p:nvSpPr>
        <p:spPr/>
        <p:txBody>
          <a:bodyPr/>
          <a:lstStyle/>
          <a:p>
            <a:r>
              <a:rPr lang="en-US" altLang="zh-CN">
                <a:latin typeface="Intel Clear Light" panose="020B0404020203020204" pitchFamily="34" charset="0"/>
                <a:cs typeface="Intel Clear Light" panose="020B0404020203020204" pitchFamily="34" charset="0"/>
              </a:rPr>
              <a:t>Overview</a:t>
            </a:r>
            <a:endParaRPr lang="zh-CN" altLang="en-US">
              <a:latin typeface="Intel Clear Light" panose="020B0404020203020204" pitchFamily="34" charset="0"/>
              <a:cs typeface="Intel Clear Light" panose="020B0404020203020204" pitchFamily="34" charset="0"/>
            </a:endParaRPr>
          </a:p>
        </p:txBody>
      </p:sp>
      <p:sp>
        <p:nvSpPr>
          <p:cNvPr id="6" name="Content Placeholder 5">
            <a:extLst>
              <a:ext uri="{FF2B5EF4-FFF2-40B4-BE49-F238E27FC236}">
                <a16:creationId xmlns:a16="http://schemas.microsoft.com/office/drawing/2014/main" id="{0531AF8E-4E04-B28A-2C1D-A73E5EFF1CE3}"/>
              </a:ext>
            </a:extLst>
          </p:cNvPr>
          <p:cNvSpPr>
            <a:spLocks noGrp="1"/>
          </p:cNvSpPr>
          <p:nvPr>
            <p:ph sz="quarter" idx="13"/>
          </p:nvPr>
        </p:nvSpPr>
        <p:spPr>
          <a:xfrm>
            <a:off x="607484" y="1595104"/>
            <a:ext cx="4857145" cy="4573467"/>
          </a:xfrm>
        </p:spPr>
        <p:txBody>
          <a:bodyPr/>
          <a:lstStyle/>
          <a:p>
            <a:r>
              <a:rPr lang="en-US"/>
              <a:t>Live Migration:</a:t>
            </a:r>
            <a:br>
              <a:rPr lang="en-US"/>
            </a:br>
            <a:r>
              <a:rPr lang="en-US" sz="2000"/>
              <a:t>moving a </a:t>
            </a:r>
            <a:r>
              <a:rPr lang="en-US" sz="2000" b="1"/>
              <a:t>running VM </a:t>
            </a:r>
            <a:r>
              <a:rPr lang="en-US" sz="2000"/>
              <a:t>between different physical machines </a:t>
            </a:r>
            <a:r>
              <a:rPr lang="en-US" sz="2000" b="1"/>
              <a:t>without disconnecting</a:t>
            </a:r>
          </a:p>
          <a:p>
            <a:endParaRPr lang="en-US"/>
          </a:p>
          <a:p>
            <a:r>
              <a:rPr lang="en-US"/>
              <a:t>Usage</a:t>
            </a:r>
            <a:br>
              <a:rPr lang="en-US"/>
            </a:br>
            <a:r>
              <a:rPr lang="en-US" sz="2000"/>
              <a:t>Some CSP did </a:t>
            </a:r>
            <a:r>
              <a:rPr lang="en-US" sz="2000" b="1"/>
              <a:t>1Milllion</a:t>
            </a:r>
            <a:r>
              <a:rPr lang="en-US" sz="2000"/>
              <a:t> times migration monthly in production around 2017</a:t>
            </a:r>
          </a:p>
          <a:p>
            <a:endParaRPr lang="en-US"/>
          </a:p>
        </p:txBody>
      </p:sp>
      <p:pic>
        <p:nvPicPr>
          <p:cNvPr id="8" name="Picture 7">
            <a:extLst>
              <a:ext uri="{FF2B5EF4-FFF2-40B4-BE49-F238E27FC236}">
                <a16:creationId xmlns:a16="http://schemas.microsoft.com/office/drawing/2014/main" id="{D83B6335-5EE8-1273-AD37-E83F6E7AC399}"/>
              </a:ext>
            </a:extLst>
          </p:cNvPr>
          <p:cNvPicPr>
            <a:picLocks noChangeAspect="1"/>
          </p:cNvPicPr>
          <p:nvPr/>
        </p:nvPicPr>
        <p:blipFill>
          <a:blip r:embed="rId3"/>
          <a:stretch>
            <a:fillRect/>
          </a:stretch>
        </p:blipFill>
        <p:spPr>
          <a:xfrm>
            <a:off x="6168224" y="1678782"/>
            <a:ext cx="3971646" cy="1764670"/>
          </a:xfrm>
          <a:prstGeom prst="rect">
            <a:avLst/>
          </a:prstGeom>
        </p:spPr>
      </p:pic>
      <p:pic>
        <p:nvPicPr>
          <p:cNvPr id="9" name="Picture 8">
            <a:extLst>
              <a:ext uri="{FF2B5EF4-FFF2-40B4-BE49-F238E27FC236}">
                <a16:creationId xmlns:a16="http://schemas.microsoft.com/office/drawing/2014/main" id="{B1CAC4B1-389C-1A89-FBFD-2B3B47DFD626}"/>
              </a:ext>
            </a:extLst>
          </p:cNvPr>
          <p:cNvPicPr>
            <a:picLocks noChangeAspect="1"/>
          </p:cNvPicPr>
          <p:nvPr/>
        </p:nvPicPr>
        <p:blipFill rotWithShape="1">
          <a:blip r:embed="rId4"/>
          <a:srcRect l="40103"/>
          <a:stretch/>
        </p:blipFill>
        <p:spPr>
          <a:xfrm>
            <a:off x="8318163" y="4088178"/>
            <a:ext cx="1804216" cy="1797237"/>
          </a:xfrm>
          <a:prstGeom prst="rect">
            <a:avLst/>
          </a:prstGeom>
        </p:spPr>
      </p:pic>
      <p:pic>
        <p:nvPicPr>
          <p:cNvPr id="10" name="Picture 9">
            <a:extLst>
              <a:ext uri="{FF2B5EF4-FFF2-40B4-BE49-F238E27FC236}">
                <a16:creationId xmlns:a16="http://schemas.microsoft.com/office/drawing/2014/main" id="{9CBDC73D-0F71-9726-FF37-B6161A55C29D}"/>
              </a:ext>
            </a:extLst>
          </p:cNvPr>
          <p:cNvPicPr>
            <a:picLocks noChangeAspect="1"/>
          </p:cNvPicPr>
          <p:nvPr/>
        </p:nvPicPr>
        <p:blipFill>
          <a:blip r:embed="rId5"/>
          <a:stretch>
            <a:fillRect/>
          </a:stretch>
        </p:blipFill>
        <p:spPr>
          <a:xfrm>
            <a:off x="6168224" y="4107297"/>
            <a:ext cx="1206208" cy="1512194"/>
          </a:xfrm>
          <a:prstGeom prst="rect">
            <a:avLst/>
          </a:prstGeom>
        </p:spPr>
      </p:pic>
      <p:sp>
        <p:nvSpPr>
          <p:cNvPr id="11" name="TextBox 10">
            <a:extLst>
              <a:ext uri="{FF2B5EF4-FFF2-40B4-BE49-F238E27FC236}">
                <a16:creationId xmlns:a16="http://schemas.microsoft.com/office/drawing/2014/main" id="{4A4F4319-4616-0763-28F0-9AE5552775D4}"/>
              </a:ext>
            </a:extLst>
          </p:cNvPr>
          <p:cNvSpPr txBox="1"/>
          <p:nvPr/>
        </p:nvSpPr>
        <p:spPr>
          <a:xfrm>
            <a:off x="6168224" y="6026967"/>
            <a:ext cx="6237617" cy="488532"/>
          </a:xfrm>
          <a:prstGeom prst="rect">
            <a:avLst/>
          </a:prstGeom>
          <a:noFill/>
        </p:spPr>
        <p:txBody>
          <a:bodyPr vert="horz" wrap="square" lIns="0" tIns="0" rIns="0" bIns="0" rtlCol="0">
            <a:noAutofit/>
          </a:bodyPr>
          <a:lstStyle/>
          <a:p>
            <a:r>
              <a:rPr lang="en-US" sz="1400">
                <a:solidFill>
                  <a:srgbClr val="003C71"/>
                </a:solidFill>
              </a:rPr>
              <a:t>Causes of migration for all production migrations Jan–March 2017</a:t>
            </a:r>
            <a:br>
              <a:rPr lang="en-US" sz="1400">
                <a:solidFill>
                  <a:srgbClr val="003C71"/>
                </a:solidFill>
              </a:rPr>
            </a:br>
            <a:r>
              <a:rPr lang="en-US" sz="1400">
                <a:hlinkClick r:id="rId6"/>
              </a:rPr>
              <a:t>https://dl.acm.org/doi/pdf/10.1145/3186411.3186415</a:t>
            </a:r>
            <a:endParaRPr lang="en-US" sz="1400">
              <a:solidFill>
                <a:srgbClr val="003C71"/>
              </a:solidFill>
            </a:endParaRPr>
          </a:p>
        </p:txBody>
      </p:sp>
    </p:spTree>
    <p:extLst>
      <p:ext uri="{BB962C8B-B14F-4D97-AF65-F5344CB8AC3E}">
        <p14:creationId xmlns:p14="http://schemas.microsoft.com/office/powerpoint/2010/main" val="288195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09A9-670F-41B3-B246-CA740CC99731}"/>
              </a:ext>
            </a:extLst>
          </p:cNvPr>
          <p:cNvSpPr>
            <a:spLocks noGrp="1"/>
          </p:cNvSpPr>
          <p:nvPr>
            <p:ph type="title"/>
          </p:nvPr>
        </p:nvSpPr>
        <p:spPr/>
        <p:txBody>
          <a:bodyPr/>
          <a:lstStyle/>
          <a:p>
            <a:r>
              <a:rPr lang="en-US" altLang="zh-CN">
                <a:latin typeface="Intel Clear Light" panose="020B0404020203020204" pitchFamily="34" charset="0"/>
                <a:cs typeface="Intel Clear Light" panose="020B0404020203020204" pitchFamily="34" charset="0"/>
              </a:rPr>
              <a:t>Overview</a:t>
            </a:r>
            <a:endParaRPr lang="zh-CN" altLang="en-US">
              <a:latin typeface="Intel Clear Light" panose="020B0404020203020204" pitchFamily="34" charset="0"/>
              <a:cs typeface="Intel Clear Light" panose="020B0404020203020204" pitchFamily="34" charset="0"/>
            </a:endParaRPr>
          </a:p>
        </p:txBody>
      </p:sp>
      <p:sp>
        <p:nvSpPr>
          <p:cNvPr id="3" name="Content Placeholder 2">
            <a:extLst>
              <a:ext uri="{FF2B5EF4-FFF2-40B4-BE49-F238E27FC236}">
                <a16:creationId xmlns:a16="http://schemas.microsoft.com/office/drawing/2014/main" id="{871D4E7B-A8DA-40EE-9C2A-0C045322938C}"/>
              </a:ext>
            </a:extLst>
          </p:cNvPr>
          <p:cNvSpPr>
            <a:spLocks noGrp="1"/>
          </p:cNvSpPr>
          <p:nvPr>
            <p:ph sz="quarter" idx="13"/>
          </p:nvPr>
        </p:nvSpPr>
        <p:spPr>
          <a:xfrm>
            <a:off x="607484" y="1595105"/>
            <a:ext cx="3107715" cy="975295"/>
          </a:xfrm>
        </p:spPr>
        <p:txBody>
          <a:bodyPr>
            <a:normAutofit/>
          </a:bodyPr>
          <a:lstStyle/>
          <a:p>
            <a:r>
              <a:rPr lang="en-US" altLang="zh-CN"/>
              <a:t>virtio migration</a:t>
            </a:r>
          </a:p>
        </p:txBody>
      </p:sp>
      <p:pic>
        <p:nvPicPr>
          <p:cNvPr id="5" name="Graphic 4">
            <a:extLst>
              <a:ext uri="{FF2B5EF4-FFF2-40B4-BE49-F238E27FC236}">
                <a16:creationId xmlns:a16="http://schemas.microsoft.com/office/drawing/2014/main" id="{400E9F3C-0A17-5078-9FC4-56EF6003BB26}"/>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4136" t="20548" r="26941" b="20735"/>
          <a:stretch/>
        </p:blipFill>
        <p:spPr>
          <a:xfrm>
            <a:off x="4585769" y="1685548"/>
            <a:ext cx="6463546" cy="3700051"/>
          </a:xfrm>
          <a:prstGeom prst="rect">
            <a:avLst/>
          </a:prstGeom>
        </p:spPr>
      </p:pic>
    </p:spTree>
    <p:extLst>
      <p:ext uri="{BB962C8B-B14F-4D97-AF65-F5344CB8AC3E}">
        <p14:creationId xmlns:p14="http://schemas.microsoft.com/office/powerpoint/2010/main" val="365816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09A9-670F-41B3-B246-CA740CC99731}"/>
              </a:ext>
            </a:extLst>
          </p:cNvPr>
          <p:cNvSpPr>
            <a:spLocks noGrp="1"/>
          </p:cNvSpPr>
          <p:nvPr>
            <p:ph type="title"/>
          </p:nvPr>
        </p:nvSpPr>
        <p:spPr/>
        <p:txBody>
          <a:bodyPr/>
          <a:lstStyle/>
          <a:p>
            <a:r>
              <a:rPr lang="en-US" altLang="zh-CN">
                <a:latin typeface="Intel Clear Light" panose="020B0404020203020204" pitchFamily="34" charset="0"/>
                <a:cs typeface="Intel Clear Light" panose="020B0404020203020204" pitchFamily="34" charset="0"/>
              </a:rPr>
              <a:t>Overview</a:t>
            </a:r>
            <a:endParaRPr lang="zh-CN" altLang="en-US">
              <a:latin typeface="Intel Clear Light" panose="020B0404020203020204" pitchFamily="34" charset="0"/>
              <a:cs typeface="Intel Clear Light" panose="020B0404020203020204" pitchFamily="34" charset="0"/>
            </a:endParaRPr>
          </a:p>
        </p:txBody>
      </p:sp>
      <p:sp>
        <p:nvSpPr>
          <p:cNvPr id="3" name="Content Placeholder 2">
            <a:extLst>
              <a:ext uri="{FF2B5EF4-FFF2-40B4-BE49-F238E27FC236}">
                <a16:creationId xmlns:a16="http://schemas.microsoft.com/office/drawing/2014/main" id="{871D4E7B-A8DA-40EE-9C2A-0C045322938C}"/>
              </a:ext>
            </a:extLst>
          </p:cNvPr>
          <p:cNvSpPr>
            <a:spLocks noGrp="1"/>
          </p:cNvSpPr>
          <p:nvPr>
            <p:ph sz="quarter" idx="13"/>
          </p:nvPr>
        </p:nvSpPr>
        <p:spPr>
          <a:xfrm>
            <a:off x="607485" y="1595105"/>
            <a:ext cx="3122116" cy="1299295"/>
          </a:xfrm>
        </p:spPr>
        <p:txBody>
          <a:bodyPr/>
          <a:lstStyle/>
          <a:p>
            <a:r>
              <a:rPr lang="en-US" altLang="zh-CN"/>
              <a:t>virtio migration</a:t>
            </a:r>
          </a:p>
          <a:p>
            <a:r>
              <a:rPr lang="en-US" altLang="zh-CN"/>
              <a:t>failover migration</a:t>
            </a:r>
          </a:p>
        </p:txBody>
      </p:sp>
      <p:pic>
        <p:nvPicPr>
          <p:cNvPr id="13" name="Graphic 12">
            <a:extLst>
              <a:ext uri="{FF2B5EF4-FFF2-40B4-BE49-F238E27FC236}">
                <a16:creationId xmlns:a16="http://schemas.microsoft.com/office/drawing/2014/main" id="{C25988A1-9EBD-2326-3D0F-C628A2CE4473}"/>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1208" t="20270" r="15122" b="7837"/>
          <a:stretch/>
        </p:blipFill>
        <p:spPr>
          <a:xfrm>
            <a:off x="4586399" y="1600518"/>
            <a:ext cx="6782401" cy="3802146"/>
          </a:xfrm>
          <a:prstGeom prst="rect">
            <a:avLst/>
          </a:prstGeom>
        </p:spPr>
      </p:pic>
    </p:spTree>
    <p:extLst>
      <p:ext uri="{BB962C8B-B14F-4D97-AF65-F5344CB8AC3E}">
        <p14:creationId xmlns:p14="http://schemas.microsoft.com/office/powerpoint/2010/main" val="336283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09A9-670F-41B3-B246-CA740CC99731}"/>
              </a:ext>
            </a:extLst>
          </p:cNvPr>
          <p:cNvSpPr>
            <a:spLocks noGrp="1"/>
          </p:cNvSpPr>
          <p:nvPr>
            <p:ph type="title"/>
          </p:nvPr>
        </p:nvSpPr>
        <p:spPr/>
        <p:txBody>
          <a:bodyPr/>
          <a:lstStyle/>
          <a:p>
            <a:r>
              <a:rPr lang="en-US" altLang="zh-CN">
                <a:latin typeface="Intel Clear Light" panose="020B0404020203020204" pitchFamily="34" charset="0"/>
                <a:cs typeface="Intel Clear Light" panose="020B0404020203020204" pitchFamily="34" charset="0"/>
              </a:rPr>
              <a:t>Overview</a:t>
            </a:r>
            <a:endParaRPr lang="zh-CN" altLang="en-US">
              <a:latin typeface="Intel Clear Light" panose="020B0404020203020204" pitchFamily="34" charset="0"/>
              <a:cs typeface="Intel Clear Light" panose="020B0404020203020204" pitchFamily="34" charset="0"/>
            </a:endParaRPr>
          </a:p>
        </p:txBody>
      </p:sp>
      <p:sp>
        <p:nvSpPr>
          <p:cNvPr id="3" name="Content Placeholder 2">
            <a:extLst>
              <a:ext uri="{FF2B5EF4-FFF2-40B4-BE49-F238E27FC236}">
                <a16:creationId xmlns:a16="http://schemas.microsoft.com/office/drawing/2014/main" id="{871D4E7B-A8DA-40EE-9C2A-0C045322938C}"/>
              </a:ext>
            </a:extLst>
          </p:cNvPr>
          <p:cNvSpPr>
            <a:spLocks noGrp="1"/>
          </p:cNvSpPr>
          <p:nvPr>
            <p:ph sz="quarter" idx="13"/>
          </p:nvPr>
        </p:nvSpPr>
        <p:spPr>
          <a:xfrm>
            <a:off x="607484" y="1595105"/>
            <a:ext cx="4302915" cy="2055296"/>
          </a:xfrm>
        </p:spPr>
        <p:txBody>
          <a:bodyPr/>
          <a:lstStyle/>
          <a:p>
            <a:r>
              <a:rPr lang="en-US" altLang="zh-CN"/>
              <a:t>virtio migration</a:t>
            </a:r>
          </a:p>
          <a:p>
            <a:r>
              <a:rPr lang="en-US" altLang="zh-CN"/>
              <a:t>failover migration</a:t>
            </a:r>
          </a:p>
          <a:p>
            <a:r>
              <a:rPr lang="en-US" altLang="zh-CN" err="1"/>
              <a:t>vf</a:t>
            </a:r>
            <a:r>
              <a:rPr lang="en-US" altLang="zh-CN"/>
              <a:t> migration</a:t>
            </a:r>
          </a:p>
        </p:txBody>
      </p:sp>
      <p:pic>
        <p:nvPicPr>
          <p:cNvPr id="5" name="Graphic 4">
            <a:extLst>
              <a:ext uri="{FF2B5EF4-FFF2-40B4-BE49-F238E27FC236}">
                <a16:creationId xmlns:a16="http://schemas.microsoft.com/office/drawing/2014/main" id="{62A9F11A-7C20-443C-E2E3-623B89301555}"/>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5764" t="23259" r="25011" b="17690"/>
          <a:stretch/>
        </p:blipFill>
        <p:spPr>
          <a:xfrm>
            <a:off x="4600800" y="1595105"/>
            <a:ext cx="6979483" cy="3997622"/>
          </a:xfrm>
          <a:prstGeom prst="rect">
            <a:avLst/>
          </a:prstGeom>
        </p:spPr>
      </p:pic>
    </p:spTree>
    <p:extLst>
      <p:ext uri="{BB962C8B-B14F-4D97-AF65-F5344CB8AC3E}">
        <p14:creationId xmlns:p14="http://schemas.microsoft.com/office/powerpoint/2010/main" val="96032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09A9-670F-41B3-B246-CA740CC99731}"/>
              </a:ext>
            </a:extLst>
          </p:cNvPr>
          <p:cNvSpPr>
            <a:spLocks noGrp="1"/>
          </p:cNvSpPr>
          <p:nvPr>
            <p:ph type="title"/>
          </p:nvPr>
        </p:nvSpPr>
        <p:spPr/>
        <p:txBody>
          <a:bodyPr/>
          <a:lstStyle/>
          <a:p>
            <a:r>
              <a:rPr lang="en-US" altLang="zh-CN">
                <a:latin typeface="Intel Clear Light" panose="020B0404020203020204" pitchFamily="34" charset="0"/>
                <a:cs typeface="Intel Clear Light" panose="020B0404020203020204" pitchFamily="34" charset="0"/>
              </a:rPr>
              <a:t>E810 Live migration architecture</a:t>
            </a:r>
            <a:endParaRPr lang="zh-CN" altLang="en-US">
              <a:latin typeface="Intel Clear Light" panose="020B0404020203020204" pitchFamily="34" charset="0"/>
              <a:cs typeface="Intel Clear Light" panose="020B0404020203020204" pitchFamily="34" charset="0"/>
            </a:endParaRPr>
          </a:p>
        </p:txBody>
      </p:sp>
      <p:sp>
        <p:nvSpPr>
          <p:cNvPr id="3" name="Content Placeholder 2">
            <a:extLst>
              <a:ext uri="{FF2B5EF4-FFF2-40B4-BE49-F238E27FC236}">
                <a16:creationId xmlns:a16="http://schemas.microsoft.com/office/drawing/2014/main" id="{871D4E7B-A8DA-40EE-9C2A-0C045322938C}"/>
              </a:ext>
            </a:extLst>
          </p:cNvPr>
          <p:cNvSpPr>
            <a:spLocks noGrp="1"/>
          </p:cNvSpPr>
          <p:nvPr>
            <p:ph sz="quarter" idx="13"/>
          </p:nvPr>
        </p:nvSpPr>
        <p:spPr>
          <a:xfrm>
            <a:off x="607485" y="1595105"/>
            <a:ext cx="4223716" cy="4395296"/>
          </a:xfrm>
        </p:spPr>
        <p:txBody>
          <a:bodyPr/>
          <a:lstStyle/>
          <a:p>
            <a:r>
              <a:rPr lang="en-US" altLang="zh-CN"/>
              <a:t>Device State</a:t>
            </a:r>
          </a:p>
          <a:p>
            <a:pPr lvl="1"/>
            <a:r>
              <a:rPr lang="en-US" altLang="zh-CN"/>
              <a:t>VFIO framework based</a:t>
            </a:r>
          </a:p>
          <a:p>
            <a:r>
              <a:rPr lang="en-US" altLang="zh-CN"/>
              <a:t>Dirty Page Tracking</a:t>
            </a:r>
          </a:p>
          <a:p>
            <a:pPr lvl="1"/>
            <a:r>
              <a:rPr lang="en-US" altLang="zh-CN"/>
              <a:t>user/kernel/</a:t>
            </a:r>
            <a:r>
              <a:rPr lang="en-US" altLang="zh-CN" err="1"/>
              <a:t>hw</a:t>
            </a:r>
            <a:endParaRPr lang="en-US" altLang="zh-CN"/>
          </a:p>
        </p:txBody>
      </p:sp>
      <p:pic>
        <p:nvPicPr>
          <p:cNvPr id="7" name="Graphic 6">
            <a:extLst>
              <a:ext uri="{FF2B5EF4-FFF2-40B4-BE49-F238E27FC236}">
                <a16:creationId xmlns:a16="http://schemas.microsoft.com/office/drawing/2014/main" id="{1B6B981C-6D74-7A40-6181-13C69AEB52E3}"/>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3952" t="9947" r="27569" b="4656"/>
          <a:stretch/>
        </p:blipFill>
        <p:spPr>
          <a:xfrm>
            <a:off x="5530492" y="1409164"/>
            <a:ext cx="5822135" cy="4884058"/>
          </a:xfrm>
          <a:prstGeom prst="rect">
            <a:avLst/>
          </a:prstGeom>
        </p:spPr>
      </p:pic>
    </p:spTree>
    <p:extLst>
      <p:ext uri="{BB962C8B-B14F-4D97-AF65-F5344CB8AC3E}">
        <p14:creationId xmlns:p14="http://schemas.microsoft.com/office/powerpoint/2010/main" val="107840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09A9-670F-41B3-B246-CA740CC99731}"/>
              </a:ext>
            </a:extLst>
          </p:cNvPr>
          <p:cNvSpPr>
            <a:spLocks noGrp="1"/>
          </p:cNvSpPr>
          <p:nvPr>
            <p:ph type="title"/>
          </p:nvPr>
        </p:nvSpPr>
        <p:spPr/>
        <p:txBody>
          <a:bodyPr/>
          <a:lstStyle/>
          <a:p>
            <a:r>
              <a:rPr lang="en-US" altLang="zh-CN">
                <a:latin typeface="Intel Clear Light" panose="020B0404020203020204" pitchFamily="34" charset="0"/>
                <a:cs typeface="Intel Clear Light" panose="020B0404020203020204" pitchFamily="34" charset="0"/>
              </a:rPr>
              <a:t>E810 Live migration: Device state</a:t>
            </a:r>
            <a:endParaRPr lang="zh-CN" altLang="en-US">
              <a:latin typeface="Intel Clear Light" panose="020B0404020203020204" pitchFamily="34" charset="0"/>
              <a:cs typeface="Intel Clear Light" panose="020B0404020203020204" pitchFamily="34" charset="0"/>
            </a:endParaRPr>
          </a:p>
        </p:txBody>
      </p:sp>
      <p:sp>
        <p:nvSpPr>
          <p:cNvPr id="3" name="Content Placeholder 2">
            <a:extLst>
              <a:ext uri="{FF2B5EF4-FFF2-40B4-BE49-F238E27FC236}">
                <a16:creationId xmlns:a16="http://schemas.microsoft.com/office/drawing/2014/main" id="{871D4E7B-A8DA-40EE-9C2A-0C045322938C}"/>
              </a:ext>
            </a:extLst>
          </p:cNvPr>
          <p:cNvSpPr>
            <a:spLocks noGrp="1"/>
          </p:cNvSpPr>
          <p:nvPr>
            <p:ph sz="quarter" idx="13"/>
          </p:nvPr>
        </p:nvSpPr>
        <p:spPr>
          <a:xfrm>
            <a:off x="607484" y="1595105"/>
            <a:ext cx="3136516" cy="3531295"/>
          </a:xfrm>
        </p:spPr>
        <p:txBody>
          <a:bodyPr>
            <a:normAutofit/>
          </a:bodyPr>
          <a:lstStyle/>
          <a:p>
            <a:r>
              <a:rPr lang="en-US" altLang="zh-CN"/>
              <a:t>Device State</a:t>
            </a:r>
          </a:p>
          <a:p>
            <a:pPr lvl="1"/>
            <a:r>
              <a:rPr lang="en-US" altLang="zh-CN"/>
              <a:t>DMA ring</a:t>
            </a:r>
          </a:p>
          <a:p>
            <a:pPr lvl="1"/>
            <a:r>
              <a:rPr lang="en-US" altLang="zh-CN"/>
              <a:t>PCI CSR/MMIO</a:t>
            </a:r>
          </a:p>
          <a:p>
            <a:pPr lvl="1"/>
            <a:r>
              <a:rPr lang="en-US" altLang="zh-CN"/>
              <a:t>Pipeline</a:t>
            </a:r>
          </a:p>
          <a:p>
            <a:pPr lvl="1"/>
            <a:r>
              <a:rPr lang="en-US" altLang="zh-CN"/>
              <a:t>…</a:t>
            </a:r>
          </a:p>
        </p:txBody>
      </p:sp>
      <p:pic>
        <p:nvPicPr>
          <p:cNvPr id="9" name="Graphic 8">
            <a:extLst>
              <a:ext uri="{FF2B5EF4-FFF2-40B4-BE49-F238E27FC236}">
                <a16:creationId xmlns:a16="http://schemas.microsoft.com/office/drawing/2014/main" id="{26A2470F-43BE-80D1-D666-EBA8927103A2}"/>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0517" t="23259" r="21633" b="24200"/>
          <a:stretch/>
        </p:blipFill>
        <p:spPr>
          <a:xfrm>
            <a:off x="3685943" y="1595105"/>
            <a:ext cx="7894341" cy="3511807"/>
          </a:xfrm>
          <a:prstGeom prst="rect">
            <a:avLst/>
          </a:prstGeom>
        </p:spPr>
      </p:pic>
    </p:spTree>
    <p:extLst>
      <p:ext uri="{BB962C8B-B14F-4D97-AF65-F5344CB8AC3E}">
        <p14:creationId xmlns:p14="http://schemas.microsoft.com/office/powerpoint/2010/main" val="29164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ICON" val="#97924;"/>
</p:tagLst>
</file>

<file path=ppt/theme/theme1.xml><?xml version="1.0" encoding="utf-8"?>
<a:theme xmlns:a="http://schemas.openxmlformats.org/drawingml/2006/main" name="21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33637d0-9ee2-4a67-8b8e-291ba1575bec">
      <Terms xmlns="http://schemas.microsoft.com/office/infopath/2007/PartnerControls"/>
    </lcf76f155ced4ddcb4097134ff3c332f>
    <TaxCatchAll xmlns="a7bc6c04-a6f3-4b85-abcc-278c78dc556b" xsi:nil="true"/>
    <SharedWithUsers xmlns="1a8da58b-694d-410d-b412-edb9d4672a72">
      <UserInfo>
        <DisplayName>Sun, Yi Y</DisplayName>
        <AccountId>127</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BED9846CC8C64B8654418BE3E02A38" ma:contentTypeVersion="14" ma:contentTypeDescription="Create a new document." ma:contentTypeScope="" ma:versionID="b3e41a56dfd525bbdf87e4c3ee032d65">
  <xsd:schema xmlns:xsd="http://www.w3.org/2001/XMLSchema" xmlns:xs="http://www.w3.org/2001/XMLSchema" xmlns:p="http://schemas.microsoft.com/office/2006/metadata/properties" xmlns:ns2="033637d0-9ee2-4a67-8b8e-291ba1575bec" xmlns:ns3="1a8da58b-694d-410d-b412-edb9d4672a72" xmlns:ns4="a7bc6c04-a6f3-4b85-abcc-278c78dc556b" targetNamespace="http://schemas.microsoft.com/office/2006/metadata/properties" ma:root="true" ma:fieldsID="d8c14a2ed26d1102a60556acd3740649" ns2:_="" ns3:_="" ns4:_="">
    <xsd:import namespace="033637d0-9ee2-4a67-8b8e-291ba1575bec"/>
    <xsd:import namespace="1a8da58b-694d-410d-b412-edb9d4672a72"/>
    <xsd:import namespace="a7bc6c04-a6f3-4b85-abcc-278c78dc556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lcf76f155ced4ddcb4097134ff3c332f" minOccurs="0"/>
                <xsd:element ref="ns4: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3637d0-9ee2-4a67-8b8e-291ba1575b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72a7515c-90a7-421b-ad67-16208a055132"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a8da58b-694d-410d-b412-edb9d4672a7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7bc6c04-a6f3-4b85-abcc-278c78dc556b"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69d28cbc-e75d-47cd-b272-f6b0332a9bb7}" ma:internalName="TaxCatchAll" ma:showField="CatchAllData" ma:web="1a8da58b-694d-410d-b412-edb9d4672a7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1C66F3-FBD8-4B0F-98D9-445FE3649D01}">
  <ds:schemaRefs>
    <ds:schemaRef ds:uri="http://schemas.microsoft.com/sharepoint/v3/contenttype/forms"/>
  </ds:schemaRefs>
</ds:datastoreItem>
</file>

<file path=customXml/itemProps2.xml><?xml version="1.0" encoding="utf-8"?>
<ds:datastoreItem xmlns:ds="http://schemas.openxmlformats.org/officeDocument/2006/customXml" ds:itemID="{724B8A99-8161-4D52-8DFD-478F5C1B3170}">
  <ds:schemaRefs>
    <ds:schemaRef ds:uri="http://schemas.microsoft.com/office/2006/documentManagement/types"/>
    <ds:schemaRef ds:uri="http://purl.org/dc/dcmitype/"/>
    <ds:schemaRef ds:uri="http://schemas.microsoft.com/office/infopath/2007/PartnerControls"/>
    <ds:schemaRef ds:uri="a7bc6c04-a6f3-4b85-abcc-278c78dc556b"/>
    <ds:schemaRef ds:uri="http://schemas.microsoft.com/office/2006/metadata/properties"/>
    <ds:schemaRef ds:uri="http://schemas.openxmlformats.org/package/2006/metadata/core-properties"/>
    <ds:schemaRef ds:uri="http://purl.org/dc/elements/1.1/"/>
    <ds:schemaRef ds:uri="http://purl.org/dc/terms/"/>
    <ds:schemaRef ds:uri="1a8da58b-694d-410d-b412-edb9d4672a72"/>
    <ds:schemaRef ds:uri="033637d0-9ee2-4a67-8b8e-291ba1575bec"/>
    <ds:schemaRef ds:uri="http://www.w3.org/XML/1998/namespace"/>
  </ds:schemaRefs>
</ds:datastoreItem>
</file>

<file path=customXml/itemProps3.xml><?xml version="1.0" encoding="utf-8"?>
<ds:datastoreItem xmlns:ds="http://schemas.openxmlformats.org/officeDocument/2006/customXml" ds:itemID="{4F4BBA10-78BB-4113-AA51-3ADB553B599D}">
  <ds:schemaRefs>
    <ds:schemaRef ds:uri="033637d0-9ee2-4a67-8b8e-291ba1575bec"/>
    <ds:schemaRef ds:uri="1a8da58b-694d-410d-b412-edb9d4672a72"/>
    <ds:schemaRef ds:uri="a7bc6c04-a6f3-4b85-abcc-278c78dc556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46c98d88-e344-4ed4-8496-4ed7712e255d}" enabled="0" method="" siteId="{46c98d88-e344-4ed4-8496-4ed7712e255d}" removed="1"/>
</clbl:labelList>
</file>

<file path=docProps/app.xml><?xml version="1.0" encoding="utf-8"?>
<Properties xmlns="http://schemas.openxmlformats.org/officeDocument/2006/extended-properties" xmlns:vt="http://schemas.openxmlformats.org/officeDocument/2006/docPropsVTypes">
  <Template/>
  <TotalTime>1315</TotalTime>
  <Words>1425</Words>
  <Application>Microsoft Office PowerPoint</Application>
  <PresentationFormat>Widescreen</PresentationFormat>
  <Paragraphs>159</Paragraphs>
  <Slides>18</Slides>
  <Notes>18</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18</vt:i4>
      </vt:variant>
    </vt:vector>
  </HeadingPairs>
  <TitlesOfParts>
    <vt:vector size="31" baseType="lpstr">
      <vt:lpstr>-apple-system</vt:lpstr>
      <vt:lpstr>Helvetica Neue</vt:lpstr>
      <vt:lpstr>Helvetica Neue Medium</vt:lpstr>
      <vt:lpstr>Intel Clear</vt:lpstr>
      <vt:lpstr>Intel Clear Light</vt:lpstr>
      <vt:lpstr>Arial</vt:lpstr>
      <vt:lpstr>Arial Narrow</vt:lpstr>
      <vt:lpstr>Calibri</vt:lpstr>
      <vt:lpstr>Helvetica</vt:lpstr>
      <vt:lpstr>Wingdings</vt:lpstr>
      <vt:lpstr>21_BasicWhite</vt:lpstr>
      <vt:lpstr>21_BasicWhite</vt:lpstr>
      <vt:lpstr>21_BasicWhite</vt:lpstr>
      <vt:lpstr>VF Live Migration on E810</vt:lpstr>
      <vt:lpstr>Notices and Disclaimers</vt:lpstr>
      <vt:lpstr>Agenda</vt:lpstr>
      <vt:lpstr>Overview</vt:lpstr>
      <vt:lpstr>Overview</vt:lpstr>
      <vt:lpstr>Overview</vt:lpstr>
      <vt:lpstr>Overview</vt:lpstr>
      <vt:lpstr>E810 Live migration architecture</vt:lpstr>
      <vt:lpstr>E810 Live migration: Device state</vt:lpstr>
      <vt:lpstr>E810 Live migration: Dirty Page Tracking</vt:lpstr>
      <vt:lpstr>4th Gen Intel® Xeon® Scalable Processor Offloads Dirty Page Tracking</vt:lpstr>
      <vt:lpstr>4th Gen Intel® Xeon® Scalable Processor Offloads Dirty Page Tracking</vt:lpstr>
      <vt:lpstr>Use case &amp; Benchmark</vt:lpstr>
      <vt:lpstr>Use case &amp; Benchmark</vt:lpstr>
      <vt:lpstr>Key Takeaway</vt:lpstr>
      <vt:lpstr>PowerPoint Presentation</vt:lpstr>
      <vt:lpstr>System configuration(Back up)</vt:lpstr>
      <vt:lpstr>Throughput downgrade(Back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Killeen, Kristine</dc:creator>
  <cp:keywords>CTPClassification=CTP_NT</cp:keywords>
  <cp:lastModifiedBy>Liu, Lingyu</cp:lastModifiedBy>
  <cp:revision>3</cp:revision>
  <dcterms:modified xsi:type="dcterms:W3CDTF">2023-04-21T02:42:31Z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77294acb-f791-4422-865e-0b7527e37b89</vt:lpwstr>
  </property>
  <property fmtid="{D5CDD505-2E9C-101B-9397-08002B2CF9AE}" pid="3" name="CTP_TimeStamp">
    <vt:lpwstr>2020-08-21 21:49:33Z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0x01010029BED9846CC8C64B8654418BE3E02A38</vt:lpwstr>
  </property>
  <property fmtid="{D5CDD505-2E9C-101B-9397-08002B2CF9AE}" pid="9" name="MediaServiceImageTags">
    <vt:lpwstr/>
  </property>
</Properties>
</file>