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1975" r:id="rId2"/>
    <p:sldId id="1977" r:id="rId3"/>
    <p:sldId id="1980" r:id="rId4"/>
    <p:sldId id="1982" r:id="rId5"/>
    <p:sldId id="1981" r:id="rId6"/>
    <p:sldId id="1983" r:id="rId7"/>
    <p:sldId id="1985" r:id="rId8"/>
    <p:sldId id="1988" r:id="rId9"/>
    <p:sldId id="1984" r:id="rId10"/>
    <p:sldId id="1989" r:id="rId11"/>
    <p:sldId id="1986" r:id="rId12"/>
    <p:sldId id="19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19" autoAdjust="0"/>
  </p:normalViewPr>
  <p:slideViewPr>
    <p:cSldViewPr snapToGrid="0">
      <p:cViewPr varScale="1">
        <p:scale>
          <a:sx n="80" d="100"/>
          <a:sy n="80" d="100"/>
        </p:scale>
        <p:origin x="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448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C614796-15D6-9BDE-35F8-04F6C57363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719F2C-6069-72A9-B6F4-DDC42BBCE0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261F3-23B4-457F-A14A-1656034945A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1CA5C1-782B-3479-2341-731125CBE1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C21BBB-A204-58C8-3023-BF85FBA5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93A5F-2EA8-4261-82EA-10ED6C50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16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66B08-0D78-4F52-AE57-5EF7A42267A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1637F-72BE-4999-8896-C77D3F389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97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Imagine there are three hospitals, each with their own valuable medical data, but none of them have enough on their own to really make a difference. They want to use this data to improve a large language model (LLM) specifically for medical purposes. If they could somehow combine their data, it would be a game-changer for training medical LLMs. But here's the catch: strict data privacy laws make it really hard for them to share this information. This situation highlights a big problem: they're stuck between not having enough data and needing to keep patient information private.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D1C50-4BFA-D744-85DA-94053636A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03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D1C50-4BFA-D744-85DA-94053636AA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During the experiment, it was found that when the data is heterogeneous, different clients randomly assigned different ranks will make the global model perform </a:t>
            </a:r>
            <a:r>
              <a:rPr lang="en-US" dirty="0" err="1"/>
              <a:t>better.Next</a:t>
            </a:r>
            <a:r>
              <a:rPr lang="en-US" dirty="0"/>
              <a:t>, we will explore whether there are optimal rank assignments between different clients in the federated learning setting, or whether there are optimal rank assignments at different stages of model training.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D1C50-4BFA-D744-85DA-94053636AA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D1C50-4BFA-D744-85DA-94053636A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98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D1C50-4BFA-D744-85DA-94053636AA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67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Fine-tuned large language models (LLMs) have increasingly become integral to applications across various domains, though the fine-tuning process often relies on large-scale, domain-specific datasets. Typically, these datasets are distributed among multiple stakeholders, each possessing only a fraction of the data required for effective model training, and direct data sharing is frequently restricted due to privacy concerns.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D1C50-4BFA-D744-85DA-94053636AA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84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Fine-tuned large language models (LLMs) have increasingly become integral to applications across various domains, though the fine-tuning process often relies on large-scale, domain-specific datasets. Typically, these datasets are distributed among multiple stakeholders, each possessing only a fraction of the data required for effective model training, and direct data sharing is frequently restricted due to privacy concerns.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D1C50-4BFA-D744-85DA-94053636A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90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D1C50-4BFA-D744-85DA-94053636AA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14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D1C50-4BFA-D744-85DA-94053636AA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83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Fine-tuned large language models (LLMs) have increasingly become integral to applications across various domains, though the fine-tuning process often relies on large-scale, domain-specific datasets. Typically, these datasets are distributed among multiple stakeholders, each possessing only a fraction of the data required for effective model training, and direct data sharing is frequently restricted due to privacy concerns.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D1C50-4BFA-D744-85DA-94053636AA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62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shows the convergence speed and final performance of the naive implementation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D1C50-4BFA-D744-85DA-94053636AA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0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1A9D-4081-45B1-B09C-8DA33C48643C}" type="datetime1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7B57-FC7C-4350-A1D1-1F250F81A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0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4FC4-3DC9-4E80-BE44-55AC91AD2948}" type="datetime1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7B57-FC7C-4350-A1D1-1F250F81A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76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69A8-4CB7-4610-A97B-7660AE91E5B0}" type="datetime1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7B57-FC7C-4350-A1D1-1F250F81A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514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2FFF0-4593-529D-12A2-7748F613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0CE3BD-A466-BFBB-0C1D-070E6EE3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A724-8F64-4272-9646-D94CE919B43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4FBA92-48E4-1EED-5587-47355B75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D5B12D-3E1D-73CC-C4BF-C0FA3ACA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1EE-343C-4B9D-B1F8-F98FF6902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3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CFA2-3C0E-4D93-BC5A-676210805831}" type="datetime1">
              <a:rPr lang="zh-CN" altLang="en-US" smtClean="0"/>
              <a:t>2024/4/20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7B57-FC7C-4350-A1D1-1F250F81A48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18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6C94-CEC5-4E01-8F63-323657A8903A}" type="datetime1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7B57-FC7C-4350-A1D1-1F250F81A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72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8608-E92F-4EA0-819C-9018A63143F4}" type="datetime1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7B57-FC7C-4350-A1D1-1F250F81A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14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47EA-A07F-4837-8CD6-533879349CEE}" type="datetime1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7B57-FC7C-4350-A1D1-1F250F81A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33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33AE-1EB0-450A-9D34-6CB23213EAB5}" type="datetime1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7B57-FC7C-4350-A1D1-1F250F81A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95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0E80-81C2-450D-AF4B-36FF56B815CE}" type="datetime1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7B57-FC7C-4350-A1D1-1F250F81A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28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B023-DB50-4F27-A783-0A7D2ABFD882}" type="datetime1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7B57-FC7C-4350-A1D1-1F250F81A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0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2D5A-FA5F-4EB0-A93B-06A116797BB8}" type="datetime1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7B57-FC7C-4350-A1D1-1F250F81A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6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078CC-0162-4EE0-ADB1-5E4B0189AA16}" type="datetime1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2A37B57-FC7C-4350-A1D1-1F250F81A4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Rectangle 68">
            <a:extLst>
              <a:ext uri="{FF2B5EF4-FFF2-40B4-BE49-F238E27FC236}">
                <a16:creationId xmlns:a16="http://schemas.microsoft.com/office/drawing/2014/main" id="{74561E96-0C99-4CBF-BAB1-7E9C013F20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78961" y="1258"/>
            <a:ext cx="8212428" cy="41262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latin typeface="Tahoma" pitchFamily="34" charset="0"/>
              <a:ea typeface="+mn-ea"/>
            </a:endParaRP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E094B0DF-4ECC-4FF2-A2F6-F2E219C5798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8586" y="29713"/>
            <a:ext cx="3235569" cy="631086"/>
          </a:xfrm>
          <a:prstGeom prst="rect">
            <a:avLst/>
          </a:prstGeom>
        </p:spPr>
      </p:pic>
      <p:sp>
        <p:nvSpPr>
          <p:cNvPr id="10" name="Rectangle 73">
            <a:extLst>
              <a:ext uri="{FF2B5EF4-FFF2-40B4-BE49-F238E27FC236}">
                <a16:creationId xmlns:a16="http://schemas.microsoft.com/office/drawing/2014/main" id="{7A7EEE39-9ED3-430D-AB1F-C84A2B0F3F6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36346" y="407868"/>
            <a:ext cx="8363274" cy="82525"/>
          </a:xfrm>
          <a:prstGeom prst="rect">
            <a:avLst/>
          </a:prstGeom>
          <a:solidFill>
            <a:srgbClr val="8B253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+mn-lt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331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FAAD763-FEA0-6512-97B1-091BBBFE1566}"/>
              </a:ext>
            </a:extLst>
          </p:cNvPr>
          <p:cNvSpPr txBox="1"/>
          <p:nvPr/>
        </p:nvSpPr>
        <p:spPr>
          <a:xfrm>
            <a:off x="2421972" y="1805866"/>
            <a:ext cx="78880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Efficient  Federated Learning System for Large Language Models Fine-tuning</a:t>
            </a:r>
          </a:p>
          <a:p>
            <a:pPr algn="ctr"/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(Final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Presentation)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9C39542-7A45-ED4B-89A8-2BED8E55EDCD}"/>
              </a:ext>
            </a:extLst>
          </p:cNvPr>
          <p:cNvGrpSpPr/>
          <p:nvPr/>
        </p:nvGrpSpPr>
        <p:grpSpPr>
          <a:xfrm>
            <a:off x="4502577" y="4044027"/>
            <a:ext cx="4146273" cy="2262671"/>
            <a:chOff x="4232565" y="3328786"/>
            <a:chExt cx="4146273" cy="2262671"/>
          </a:xfrm>
        </p:grpSpPr>
        <p:sp>
          <p:nvSpPr>
            <p:cNvPr id="5" name="TextBox 21">
              <a:extLst>
                <a:ext uri="{FF2B5EF4-FFF2-40B4-BE49-F238E27FC236}">
                  <a16:creationId xmlns:a16="http://schemas.microsoft.com/office/drawing/2014/main" id="{3768C85E-5DFE-E643-AD0C-2C9E46274AA1}"/>
                </a:ext>
              </a:extLst>
            </p:cNvPr>
            <p:cNvSpPr txBox="1"/>
            <p:nvPr/>
          </p:nvSpPr>
          <p:spPr>
            <a:xfrm>
              <a:off x="6096000" y="3328786"/>
              <a:ext cx="2282838" cy="2262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LIU Qianli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20080796D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Dr ZHANG 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Zhaorui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Dr ZHOU Kai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Dr LUO Wei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2024 April 20</a:t>
              </a:r>
            </a:p>
          </p:txBody>
        </p:sp>
        <p:sp>
          <p:nvSpPr>
            <p:cNvPr id="6" name="TextBox 21">
              <a:extLst>
                <a:ext uri="{FF2B5EF4-FFF2-40B4-BE49-F238E27FC236}">
                  <a16:creationId xmlns:a16="http://schemas.microsoft.com/office/drawing/2014/main" id="{1FCAE4D9-3C92-6A45-8FAD-339396AC9665}"/>
                </a:ext>
              </a:extLst>
            </p:cNvPr>
            <p:cNvSpPr txBox="1"/>
            <p:nvPr/>
          </p:nvSpPr>
          <p:spPr>
            <a:xfrm>
              <a:off x="4232565" y="3328786"/>
              <a:ext cx="2282838" cy="2262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Student Name: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Student ID: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Supervisor: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Co-Examiner: 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2nd Assessor: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Date: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218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89"/>
    </mc:Choice>
    <mc:Fallback xmlns="">
      <p:transition spd="slow" advTm="1138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8EA667-DB45-4DDA-30A0-38DAD4283896}"/>
              </a:ext>
            </a:extLst>
          </p:cNvPr>
          <p:cNvSpPr txBox="1"/>
          <p:nvPr/>
        </p:nvSpPr>
        <p:spPr>
          <a:xfrm>
            <a:off x="1909389" y="558789"/>
            <a:ext cx="83732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02AAD1-0D05-FE77-1768-C80C561220C0}"/>
              </a:ext>
            </a:extLst>
          </p:cNvPr>
          <p:cNvSpPr txBox="1"/>
          <p:nvPr/>
        </p:nvSpPr>
        <p:spPr>
          <a:xfrm>
            <a:off x="887270" y="1205120"/>
            <a:ext cx="4701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Experiment Setting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E616EA-F95E-C098-4070-5AC2448228F8}"/>
              </a:ext>
            </a:extLst>
          </p:cNvPr>
          <p:cNvSpPr txBox="1"/>
          <p:nvPr/>
        </p:nvSpPr>
        <p:spPr>
          <a:xfrm>
            <a:off x="7607284" y="1205120"/>
            <a:ext cx="34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Experiment Result 1 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6598D2-8692-0AC1-8F28-2873972F896B}"/>
              </a:ext>
            </a:extLst>
          </p:cNvPr>
          <p:cNvSpPr txBox="1"/>
          <p:nvPr/>
        </p:nvSpPr>
        <p:spPr>
          <a:xfrm>
            <a:off x="786392" y="2270243"/>
            <a:ext cx="5513481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Environment: 	</a:t>
            </a:r>
            <a:r>
              <a:rPr lang="en-US" altLang="zh-CN" sz="2000" b="1" dirty="0"/>
              <a:t>NVIDIA 4090 * 6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/>
              <a:t>Model: 		RoBERTa-large (335M)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Dataset: 	GLUE benchmark (MRPC task)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FL setting</a:t>
            </a:r>
            <a:r>
              <a:rPr lang="zh-CN" altLang="en-US" sz="2000" b="1" dirty="0"/>
              <a:t>： </a:t>
            </a:r>
            <a:r>
              <a:rPr lang="en-US" altLang="zh-CN" sz="2000" b="1" dirty="0"/>
              <a:t>	100 Client, 20 per round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Optimizer: 	SGD(</a:t>
            </a:r>
            <a:r>
              <a:rPr lang="en-US" sz="2000" b="1" dirty="0" err="1"/>
              <a:t>lr</a:t>
            </a:r>
            <a:r>
              <a:rPr lang="en-US" sz="2000" b="1" dirty="0"/>
              <a:t> = 0.01) 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Other: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Total 100 communication rounds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Data is non-</a:t>
            </a:r>
            <a:r>
              <a:rPr lang="en-US" sz="2000" b="1" dirty="0" err="1"/>
              <a:t>iid</a:t>
            </a:r>
            <a:r>
              <a:rPr lang="en-US" sz="2000" b="1" dirty="0"/>
              <a:t> and follow Dirichlet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E442E59-5F6C-44D0-393E-0088CB962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633" y="1670223"/>
            <a:ext cx="5179903" cy="333221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30BFD2E-BEA5-F2BE-8191-BE72CCF4BDB8}"/>
              </a:ext>
            </a:extLst>
          </p:cNvPr>
          <p:cNvSpPr txBox="1"/>
          <p:nvPr/>
        </p:nvSpPr>
        <p:spPr>
          <a:xfrm>
            <a:off x="5526368" y="5002436"/>
            <a:ext cx="76262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Federated </a:t>
            </a:r>
            <a:r>
              <a:rPr lang="en-US" sz="2000" b="1" dirty="0"/>
              <a:t>Reconstruct </a:t>
            </a:r>
            <a:r>
              <a:rPr lang="en-US" altLang="zh-CN" sz="2000" b="1" dirty="0"/>
              <a:t>LoRA &amp;</a:t>
            </a:r>
            <a:r>
              <a:rPr lang="en-US" altLang="zh-CN" sz="2000" dirty="0"/>
              <a:t> </a:t>
            </a:r>
            <a:r>
              <a:rPr lang="en-US" altLang="zh-CN" sz="2000" b="1" dirty="0"/>
              <a:t>Naïve implementation</a:t>
            </a:r>
            <a:endParaRPr lang="en-US" sz="20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BF5B57-9673-5F5D-FAD8-A2D4B14928E2}"/>
              </a:ext>
            </a:extLst>
          </p:cNvPr>
          <p:cNvSpPr txBox="1"/>
          <p:nvPr/>
        </p:nvSpPr>
        <p:spPr>
          <a:xfrm>
            <a:off x="7179820" y="5652880"/>
            <a:ext cx="49379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Achieved </a:t>
            </a:r>
            <a:r>
              <a:rPr lang="en-US" sz="2400" b="1" dirty="0">
                <a:solidFill>
                  <a:srgbClr val="FF0000"/>
                </a:solidFill>
              </a:rPr>
              <a:t>103.79% </a:t>
            </a:r>
            <a:r>
              <a:rPr lang="en-US" altLang="zh-CN" sz="2400" b="1" dirty="0">
                <a:solidFill>
                  <a:srgbClr val="FF0000"/>
                </a:solidFill>
              </a:rPr>
              <a:t>performance compared to baseline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0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786"/>
    </mc:Choice>
    <mc:Fallback xmlns="">
      <p:transition spd="slow" advTm="6778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8EA667-DB45-4DDA-30A0-38DAD4283896}"/>
              </a:ext>
            </a:extLst>
          </p:cNvPr>
          <p:cNvSpPr txBox="1"/>
          <p:nvPr/>
        </p:nvSpPr>
        <p:spPr>
          <a:xfrm>
            <a:off x="1909389" y="558789"/>
            <a:ext cx="83732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02AAD1-0D05-FE77-1768-C80C561220C0}"/>
              </a:ext>
            </a:extLst>
          </p:cNvPr>
          <p:cNvSpPr txBox="1"/>
          <p:nvPr/>
        </p:nvSpPr>
        <p:spPr>
          <a:xfrm>
            <a:off x="887270" y="1205120"/>
            <a:ext cx="4701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Experiment Setting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E616EA-F95E-C098-4070-5AC2448228F8}"/>
              </a:ext>
            </a:extLst>
          </p:cNvPr>
          <p:cNvSpPr txBox="1"/>
          <p:nvPr/>
        </p:nvSpPr>
        <p:spPr>
          <a:xfrm>
            <a:off x="7607284" y="1205120"/>
            <a:ext cx="34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Experiment Result 2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6598D2-8692-0AC1-8F28-2873972F896B}"/>
              </a:ext>
            </a:extLst>
          </p:cNvPr>
          <p:cNvSpPr txBox="1"/>
          <p:nvPr/>
        </p:nvSpPr>
        <p:spPr>
          <a:xfrm>
            <a:off x="786392" y="2270243"/>
            <a:ext cx="5513481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Environment: 	</a:t>
            </a:r>
            <a:r>
              <a:rPr lang="en-US" altLang="zh-CN" sz="2000" b="1" dirty="0"/>
              <a:t>NVIDIA 4090 * 6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/>
              <a:t>Model: 		RoBERTa-large (335M)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Dataset: 	GLUE benchmark (MRPC task)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FL setting</a:t>
            </a:r>
            <a:r>
              <a:rPr lang="zh-CN" altLang="en-US" sz="2000" b="1" dirty="0"/>
              <a:t>： </a:t>
            </a:r>
            <a:r>
              <a:rPr lang="en-US" altLang="zh-CN" sz="2000" b="1" dirty="0"/>
              <a:t>	100 Client, 20 per round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Optimizer: 	SGD(</a:t>
            </a:r>
            <a:r>
              <a:rPr lang="en-US" sz="2000" b="1" dirty="0" err="1"/>
              <a:t>lr</a:t>
            </a:r>
            <a:r>
              <a:rPr lang="en-US" sz="2000" b="1" dirty="0"/>
              <a:t> = 0.01) 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Other: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Total 100 communication rounds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Data is non-</a:t>
            </a:r>
            <a:r>
              <a:rPr lang="en-US" sz="2000" b="1" dirty="0" err="1"/>
              <a:t>iid</a:t>
            </a:r>
            <a:r>
              <a:rPr lang="en-US" sz="2000" b="1" dirty="0"/>
              <a:t> and follow Dirichlet distribution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8AE3158-29EC-B8EB-5FCE-46DFEFC7D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873" y="1851451"/>
            <a:ext cx="5666360" cy="342821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F4CB90B-0A32-E393-2861-7C63008B2E77}"/>
              </a:ext>
            </a:extLst>
          </p:cNvPr>
          <p:cNvSpPr txBox="1"/>
          <p:nvPr/>
        </p:nvSpPr>
        <p:spPr>
          <a:xfrm>
            <a:off x="5951637" y="5144460"/>
            <a:ext cx="42339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/>
              <a:t>Heterogeneous Rank</a:t>
            </a:r>
          </a:p>
          <a:p>
            <a:pPr algn="ctr"/>
            <a:r>
              <a:rPr lang="en-US" altLang="zh-CN" sz="2400" b="1" dirty="0"/>
              <a:t>VS</a:t>
            </a:r>
          </a:p>
          <a:p>
            <a:pPr algn="ctr"/>
            <a:r>
              <a:rPr lang="en-US" altLang="zh-CN" sz="2400" b="1" dirty="0"/>
              <a:t>Homogeneous Rank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A0A2994-3E0F-94E6-17A1-A618E09B5E8C}"/>
              </a:ext>
            </a:extLst>
          </p:cNvPr>
          <p:cNvSpPr txBox="1"/>
          <p:nvPr/>
        </p:nvSpPr>
        <p:spPr>
          <a:xfrm>
            <a:off x="8316857" y="5279666"/>
            <a:ext cx="49379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Slower converge</a:t>
            </a:r>
          </a:p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But avoid overfitting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14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786"/>
    </mc:Choice>
    <mc:Fallback xmlns="">
      <p:transition spd="slow" advTm="6778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8EA667-DB45-4DDA-30A0-38DAD4283896}"/>
              </a:ext>
            </a:extLst>
          </p:cNvPr>
          <p:cNvSpPr txBox="1"/>
          <p:nvPr/>
        </p:nvSpPr>
        <p:spPr>
          <a:xfrm>
            <a:off x="1177868" y="1075623"/>
            <a:ext cx="366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3AD77F-2E21-DF01-3064-E9FC5C6D7893}"/>
              </a:ext>
            </a:extLst>
          </p:cNvPr>
          <p:cNvSpPr txBox="1"/>
          <p:nvPr/>
        </p:nvSpPr>
        <p:spPr>
          <a:xfrm>
            <a:off x="6927987" y="1075623"/>
            <a:ext cx="366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Work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1B9EF3-2E4C-06D9-894B-90290C0DDC6D}"/>
              </a:ext>
            </a:extLst>
          </p:cNvPr>
          <p:cNvSpPr txBox="1"/>
          <p:nvPr/>
        </p:nvSpPr>
        <p:spPr>
          <a:xfrm>
            <a:off x="551165" y="2059535"/>
            <a:ext cx="49178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explore the inconsistencies that arise from the direct application of LoRA in FL and explain the potential reasons for performance degradation.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propose an innovative FL system that aggregates different rank LoRA modules from heterogeneous </a:t>
            </a:r>
            <a:r>
              <a:rPr lang="en-US" altLang="zh-CN" dirty="0"/>
              <a:t>setting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conducted a series of tests and evaluations to confirm that our approach is more effective than </a:t>
            </a:r>
            <a:r>
              <a:rPr lang="en-US" altLang="zh-CN" dirty="0"/>
              <a:t>current solution.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AD1454-42C2-A759-37CB-392673B47577}"/>
              </a:ext>
            </a:extLst>
          </p:cNvPr>
          <p:cNvSpPr txBox="1"/>
          <p:nvPr/>
        </p:nvSpPr>
        <p:spPr>
          <a:xfrm>
            <a:off x="6237673" y="2083536"/>
            <a:ext cx="50451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Whether there are optimal rank assignments between different clients in the federated learning setting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Whether there are optimal rank assignments at different stages of model training.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285E0A6-45A4-CAE2-7908-AF3263D89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369" y="3147877"/>
            <a:ext cx="4354460" cy="263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2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786"/>
    </mc:Choice>
    <mc:Fallback xmlns="">
      <p:transition spd="slow" advTm="6778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10D390B-8958-4980-5C16-71972A0F352E}"/>
              </a:ext>
            </a:extLst>
          </p:cNvPr>
          <p:cNvSpPr txBox="1"/>
          <p:nvPr/>
        </p:nvSpPr>
        <p:spPr>
          <a:xfrm>
            <a:off x="4349074" y="810895"/>
            <a:ext cx="34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110814-EB57-2E7C-CD54-1FE75B24D6D6}"/>
              </a:ext>
            </a:extLst>
          </p:cNvPr>
          <p:cNvSpPr txBox="1"/>
          <p:nvPr/>
        </p:nvSpPr>
        <p:spPr>
          <a:xfrm>
            <a:off x="485368" y="1986523"/>
            <a:ext cx="5454257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L</a:t>
            </a:r>
            <a:r>
              <a:rPr lang="en-US" b="0" i="0" dirty="0">
                <a:effectLst/>
                <a:latin typeface="Söhne"/>
              </a:rPr>
              <a:t>arge </a:t>
            </a:r>
            <a:r>
              <a:rPr lang="en-US" dirty="0">
                <a:latin typeface="Söhne"/>
              </a:rPr>
              <a:t>L</a:t>
            </a:r>
            <a:r>
              <a:rPr lang="en-US" b="0" i="0" dirty="0">
                <a:effectLst/>
                <a:latin typeface="Söhne"/>
              </a:rPr>
              <a:t>anguage </a:t>
            </a:r>
            <a:r>
              <a:rPr lang="en-US" dirty="0">
                <a:latin typeface="Söhne"/>
              </a:rPr>
              <a:t>M</a:t>
            </a:r>
            <a:r>
              <a:rPr lang="en-US" b="0" i="0" dirty="0">
                <a:effectLst/>
                <a:latin typeface="Söhne"/>
              </a:rPr>
              <a:t>odel (</a:t>
            </a:r>
            <a:r>
              <a:rPr lang="en-US" dirty="0"/>
              <a:t>LLM), like ChatGPT, Claude and </a:t>
            </a:r>
            <a:r>
              <a:rPr lang="en-US" dirty="0" err="1"/>
              <a:t>LLaMa</a:t>
            </a:r>
            <a:r>
              <a:rPr lang="en-US" dirty="0"/>
              <a:t>, have significantly succeeded.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Their success hinges on the large model sizes and large training datasets​​.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0C6CFF-8333-4C68-5D4E-E246A2FFAF09}"/>
              </a:ext>
            </a:extLst>
          </p:cNvPr>
          <p:cNvSpPr txBox="1"/>
          <p:nvPr/>
        </p:nvSpPr>
        <p:spPr>
          <a:xfrm>
            <a:off x="564880" y="1463303"/>
            <a:ext cx="34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The Age of LLM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75C3EE-8C40-0A86-0031-09C21A63D937}"/>
              </a:ext>
            </a:extLst>
          </p:cNvPr>
          <p:cNvSpPr txBox="1"/>
          <p:nvPr/>
        </p:nvSpPr>
        <p:spPr>
          <a:xfrm>
            <a:off x="485368" y="4539014"/>
            <a:ext cx="5303182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Public domain data does not always provide more knowledge for pre-trained LLMs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Private sectors have rich data but are restricted due to privacy concerns and competition.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66E4B2-9CC1-310D-3ABE-E5CBABCEC2ED}"/>
              </a:ext>
            </a:extLst>
          </p:cNvPr>
          <p:cNvSpPr txBox="1"/>
          <p:nvPr/>
        </p:nvSpPr>
        <p:spPr>
          <a:xfrm>
            <a:off x="564880" y="3903447"/>
            <a:ext cx="451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Fine-tuning Data Dilemma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3437CEAF-876B-B525-088F-9A1435991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0" y="1624357"/>
            <a:ext cx="6451600" cy="360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5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106"/>
    </mc:Choice>
    <mc:Fallback xmlns="">
      <p:transition spd="slow" advTm="8610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8EA667-DB45-4DDA-30A0-38DAD4283896}"/>
              </a:ext>
            </a:extLst>
          </p:cNvPr>
          <p:cNvSpPr txBox="1"/>
          <p:nvPr/>
        </p:nvSpPr>
        <p:spPr>
          <a:xfrm>
            <a:off x="1909389" y="558789"/>
            <a:ext cx="83732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PEFT: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Efficient Fine Tuning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Jeff Dean (@🏡) on X: &quot;Prompt tuning is a clever way to use the fixed  weights of a large, pre-trained language model for many different tasks.  Instead of fine tuning (adjusting the">
            <a:extLst>
              <a:ext uri="{FF2B5EF4-FFF2-40B4-BE49-F238E27FC236}">
                <a16:creationId xmlns:a16="http://schemas.microsoft.com/office/drawing/2014/main" id="{A8ED3FC4-92AE-1A6F-13AC-4B363A25B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503" y="1117492"/>
            <a:ext cx="5443993" cy="306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E3C0458-8690-698F-7EDB-0596F36A37AC}"/>
              </a:ext>
            </a:extLst>
          </p:cNvPr>
          <p:cNvSpPr txBox="1"/>
          <p:nvPr/>
        </p:nvSpPr>
        <p:spPr>
          <a:xfrm>
            <a:off x="152729" y="1463156"/>
            <a:ext cx="6068955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LLM size grows rapidly and model fine-tuning consumes a costly amount of resources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E.g. The 7B version of </a:t>
            </a:r>
            <a:r>
              <a:rPr lang="en-US" dirty="0" err="1"/>
              <a:t>LLaMa</a:t>
            </a:r>
            <a:r>
              <a:rPr lang="en-US" dirty="0"/>
              <a:t> 2 requires more than 28G of </a:t>
            </a:r>
            <a:r>
              <a:rPr lang="en-US" altLang="zh-CN" dirty="0"/>
              <a:t>GPU</a:t>
            </a:r>
            <a:r>
              <a:rPr lang="en-US" dirty="0"/>
              <a:t> memory for inference (not even fine-tuning), and a fine-tuning takes time measured in days!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02AAD1-0D05-FE77-1768-C80C561220C0}"/>
              </a:ext>
            </a:extLst>
          </p:cNvPr>
          <p:cNvSpPr txBox="1"/>
          <p:nvPr/>
        </p:nvSpPr>
        <p:spPr>
          <a:xfrm>
            <a:off x="234314" y="1015854"/>
            <a:ext cx="34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Challenge: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CBE781-D7B7-8E20-E5E4-6BB39CE8F911}"/>
              </a:ext>
            </a:extLst>
          </p:cNvPr>
          <p:cNvSpPr txBox="1"/>
          <p:nvPr/>
        </p:nvSpPr>
        <p:spPr>
          <a:xfrm>
            <a:off x="234314" y="4528739"/>
            <a:ext cx="6227983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Introduce a minimal number of </a:t>
            </a:r>
            <a:r>
              <a:rPr lang="en-US" b="1" dirty="0"/>
              <a:t>additional trainable parameters</a:t>
            </a:r>
            <a:r>
              <a:rPr lang="en-US" dirty="0"/>
              <a:t> to enhance model performance while maintaining </a:t>
            </a:r>
            <a:r>
              <a:rPr lang="en-US" b="1" dirty="0"/>
              <a:t>pre-trained parameters that are frozen.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E616EA-F95E-C098-4070-5AC2448228F8}"/>
              </a:ext>
            </a:extLst>
          </p:cNvPr>
          <p:cNvSpPr txBox="1"/>
          <p:nvPr/>
        </p:nvSpPr>
        <p:spPr>
          <a:xfrm>
            <a:off x="313826" y="4005519"/>
            <a:ext cx="34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Solution: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687B54F-9015-9378-2E55-192A32263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840" y="1277464"/>
            <a:ext cx="5782727" cy="2780257"/>
          </a:xfrm>
          <a:prstGeom prst="rect">
            <a:avLst/>
          </a:prstGeom>
        </p:spPr>
      </p:pic>
      <p:pic>
        <p:nvPicPr>
          <p:cNvPr id="1051" name="图片 1050" descr="图片包含 漏斗图&#10;&#10;描述已自动生成">
            <a:extLst>
              <a:ext uri="{FF2B5EF4-FFF2-40B4-BE49-F238E27FC236}">
                <a16:creationId xmlns:a16="http://schemas.microsoft.com/office/drawing/2014/main" id="{BDA65250-8919-3296-C9BB-A1BFDD1E8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64" y="4505023"/>
            <a:ext cx="2451277" cy="2036747"/>
          </a:xfrm>
          <a:prstGeom prst="rect">
            <a:avLst/>
          </a:prstGeom>
        </p:spPr>
      </p:pic>
      <p:pic>
        <p:nvPicPr>
          <p:cNvPr id="12" name="Picture 2" descr="Jeff Dean (@🏡) on X: &quot;Prompt tuning is a clever way to use the fixed  weights of a large, pre-trained language model for many different tasks.  Instead of fine tuning (adjusting the">
            <a:extLst>
              <a:ext uri="{FF2B5EF4-FFF2-40B4-BE49-F238E27FC236}">
                <a16:creationId xmlns:a16="http://schemas.microsoft.com/office/drawing/2014/main" id="{6C339EE6-95A4-C5BE-0EDC-6FDA68D00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575" y="4252082"/>
            <a:ext cx="4161840" cy="234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EA9239A-0AD0-44AE-8347-1A1B3BC6E8B3}"/>
              </a:ext>
            </a:extLst>
          </p:cNvPr>
          <p:cNvSpPr txBox="1"/>
          <p:nvPr/>
        </p:nvSpPr>
        <p:spPr>
          <a:xfrm>
            <a:off x="4629253" y="6456157"/>
            <a:ext cx="47013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LoRA: Low-rank Adaption (SOTA)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B20B043-4946-AAB4-D587-C324CFD39283}"/>
              </a:ext>
            </a:extLst>
          </p:cNvPr>
          <p:cNvSpPr txBox="1"/>
          <p:nvPr/>
        </p:nvSpPr>
        <p:spPr>
          <a:xfrm>
            <a:off x="9197164" y="6456157"/>
            <a:ext cx="249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/>
              <a:t>Prompt Tuning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64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786"/>
    </mc:Choice>
    <mc:Fallback xmlns="">
      <p:transition spd="slow" advTm="677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eff Dean (@🏡) on X: &quot;Prompt tuning is a clever way to use the fixed  weights of a large, pre-trained language model for many different tasks.  Instead of fine tuning (adjusting the">
            <a:extLst>
              <a:ext uri="{FF2B5EF4-FFF2-40B4-BE49-F238E27FC236}">
                <a16:creationId xmlns:a16="http://schemas.microsoft.com/office/drawing/2014/main" id="{A8ED3FC4-92AE-1A6F-13AC-4B363A25B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737" y="978503"/>
            <a:ext cx="5443993" cy="306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E8EA667-DB45-4DDA-30A0-38DAD4283896}"/>
              </a:ext>
            </a:extLst>
          </p:cNvPr>
          <p:cNvSpPr txBox="1"/>
          <p:nvPr/>
        </p:nvSpPr>
        <p:spPr>
          <a:xfrm>
            <a:off x="1909389" y="558789"/>
            <a:ext cx="83732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PEFT: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Efficient Fine Tuning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51" name="图片 1050" descr="图片包含 漏斗图&#10;&#10;描述已自动生成">
            <a:extLst>
              <a:ext uri="{FF2B5EF4-FFF2-40B4-BE49-F238E27FC236}">
                <a16:creationId xmlns:a16="http://schemas.microsoft.com/office/drawing/2014/main" id="{BDA65250-8919-3296-C9BB-A1BFDD1E8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631" y="1205120"/>
            <a:ext cx="3036614" cy="25230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A02AAD1-0D05-FE77-1768-C80C561220C0}"/>
              </a:ext>
            </a:extLst>
          </p:cNvPr>
          <p:cNvSpPr txBox="1"/>
          <p:nvPr/>
        </p:nvSpPr>
        <p:spPr>
          <a:xfrm>
            <a:off x="872158" y="3911619"/>
            <a:ext cx="47013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LoRA: Low-rank Adaption (SOTA)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CBE781-D7B7-8E20-E5E4-6BB39CE8F911}"/>
              </a:ext>
            </a:extLst>
          </p:cNvPr>
          <p:cNvSpPr txBox="1"/>
          <p:nvPr/>
        </p:nvSpPr>
        <p:spPr>
          <a:xfrm>
            <a:off x="6494104" y="4583629"/>
            <a:ext cx="5513481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Prompt Tuning</a:t>
            </a:r>
            <a:r>
              <a:rPr lang="zh-CN" altLang="en-US" dirty="0"/>
              <a:t> </a:t>
            </a:r>
            <a:r>
              <a:rPr lang="en-US" altLang="zh-CN" dirty="0"/>
              <a:t>e</a:t>
            </a:r>
            <a:r>
              <a:rPr lang="en-US" dirty="0"/>
              <a:t>xtend the model by </a:t>
            </a:r>
            <a:r>
              <a:rPr lang="en-US" b="1" dirty="0"/>
              <a:t>appending trainable dimensions </a:t>
            </a:r>
            <a:r>
              <a:rPr lang="en-US" dirty="0"/>
              <a:t>to the inputs </a:t>
            </a:r>
            <a:r>
              <a:rPr lang="en-US" altLang="zh-CN" dirty="0"/>
              <a:t>and</a:t>
            </a:r>
            <a:r>
              <a:rPr lang="en-US" dirty="0"/>
              <a:t> hidden layers, thereby modifying the initial conditions or processing pathways of the network.</a:t>
            </a:r>
            <a:endParaRPr 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E616EA-F95E-C098-4070-5AC2448228F8}"/>
              </a:ext>
            </a:extLst>
          </p:cNvPr>
          <p:cNvSpPr txBox="1"/>
          <p:nvPr/>
        </p:nvSpPr>
        <p:spPr>
          <a:xfrm>
            <a:off x="7654992" y="3911619"/>
            <a:ext cx="3493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Prompt Tuning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C0CDBE-EB0D-95DA-7E43-F093E325C3A8}"/>
              </a:ext>
            </a:extLst>
          </p:cNvPr>
          <p:cNvSpPr txBox="1"/>
          <p:nvPr/>
        </p:nvSpPr>
        <p:spPr>
          <a:xfrm>
            <a:off x="582519" y="4708797"/>
            <a:ext cx="5513481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LoRA (Low-Rank Adaptation) enhances pre-trained models by introducing trainable low-rank matrices that adapt the existing layers. 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0BB1F97-4589-7EB5-59C5-612A594F6DE4}"/>
                  </a:ext>
                </a:extLst>
              </p:cNvPr>
              <p:cNvSpPr/>
              <p:nvPr/>
            </p:nvSpPr>
            <p:spPr>
              <a:xfrm>
                <a:off x="1396611" y="6004665"/>
                <a:ext cx="36826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W</m:t>
                      </m:r>
                      <m:r>
                        <a:rPr kumimoji="1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′</m:t>
                      </m:r>
                      <m:r>
                        <a:rPr kumimoji="1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zh-CN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Δ</m:t>
                      </m:r>
                      <m:r>
                        <a:rPr kumimoji="1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𝑊</m:t>
                      </m:r>
                      <m:r>
                        <a:rPr kumimoji="1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+</m:t>
                      </m:r>
                      <m:r>
                        <a:rPr kumimoji="1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𝐵𝐴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0BB1F97-4589-7EB5-59C5-612A594F6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611" y="6004665"/>
                <a:ext cx="368265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2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786"/>
    </mc:Choice>
    <mc:Fallback xmlns="">
      <p:transition spd="slow" advTm="6778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10D390B-8958-4980-5C16-71972A0F352E}"/>
              </a:ext>
            </a:extLst>
          </p:cNvPr>
          <p:cNvSpPr txBox="1"/>
          <p:nvPr/>
        </p:nvSpPr>
        <p:spPr>
          <a:xfrm>
            <a:off x="4349074" y="688798"/>
            <a:ext cx="3493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Federated Learning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110814-EB57-2E7C-CD54-1FE75B24D6D6}"/>
              </a:ext>
            </a:extLst>
          </p:cNvPr>
          <p:cNvSpPr txBox="1"/>
          <p:nvPr/>
        </p:nvSpPr>
        <p:spPr>
          <a:xfrm>
            <a:off x="222974" y="1647530"/>
            <a:ext cx="6442872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Decentralized devices or servers collaborate to train a model without sharing their actual data.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Allows participants to contribute to a shared model while maintaining the privacy and security of their own datasets. 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0C6CFF-8333-4C68-5D4E-E246A2FFAF09}"/>
              </a:ext>
            </a:extLst>
          </p:cNvPr>
          <p:cNvSpPr txBox="1"/>
          <p:nvPr/>
        </p:nvSpPr>
        <p:spPr>
          <a:xfrm>
            <a:off x="302486" y="1124310"/>
            <a:ext cx="4786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Why Federated Learning 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75C3EE-8C40-0A86-0031-09C21A63D937}"/>
              </a:ext>
            </a:extLst>
          </p:cNvPr>
          <p:cNvSpPr txBox="1"/>
          <p:nvPr/>
        </p:nvSpPr>
        <p:spPr>
          <a:xfrm>
            <a:off x="6329576" y="2669421"/>
            <a:ext cx="5422452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Heterogeneity</a:t>
            </a:r>
            <a:r>
              <a:rPr lang="en-US" dirty="0"/>
              <a:t> of data exists between different clients, and the effectiveness of the global model is affected by the distribution of client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The communication cost </a:t>
            </a:r>
            <a:r>
              <a:rPr lang="en-US" dirty="0"/>
              <a:t>of transmitting LLM weights for large language models is unaffordable since LLM parameter size is very large.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66E4B2-9CC1-310D-3ABE-E5CBABCEC2ED}"/>
              </a:ext>
            </a:extLst>
          </p:cNvPr>
          <p:cNvSpPr txBox="1"/>
          <p:nvPr/>
        </p:nvSpPr>
        <p:spPr>
          <a:xfrm>
            <a:off x="6409088" y="2033854"/>
            <a:ext cx="5495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Challenge in Federated Fine-tuning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C9D2E565-3B60-8D26-2153-604E0938F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43" y="3494845"/>
            <a:ext cx="4422244" cy="308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4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106"/>
    </mc:Choice>
    <mc:Fallback xmlns="">
      <p:transition spd="slow" advTm="8610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10D390B-8958-4980-5C16-71972A0F352E}"/>
              </a:ext>
            </a:extLst>
          </p:cNvPr>
          <p:cNvSpPr txBox="1"/>
          <p:nvPr/>
        </p:nvSpPr>
        <p:spPr>
          <a:xfrm>
            <a:off x="2505251" y="440899"/>
            <a:ext cx="71814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Federated LoRA: Naïve Implementation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DDE6A9A-FB5E-439F-CB56-60DF7E85D23E}"/>
              </a:ext>
            </a:extLst>
          </p:cNvPr>
          <p:cNvGrpSpPr/>
          <p:nvPr/>
        </p:nvGrpSpPr>
        <p:grpSpPr>
          <a:xfrm>
            <a:off x="190761" y="1025674"/>
            <a:ext cx="3542749" cy="2789099"/>
            <a:chOff x="309379" y="1213040"/>
            <a:chExt cx="3956586" cy="2789099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BB28ED09-6E03-6443-C11D-7F023FEC437F}"/>
                </a:ext>
              </a:extLst>
            </p:cNvPr>
            <p:cNvGrpSpPr/>
            <p:nvPr/>
          </p:nvGrpSpPr>
          <p:grpSpPr>
            <a:xfrm>
              <a:off x="309379" y="1213040"/>
              <a:ext cx="3956586" cy="2789099"/>
              <a:chOff x="4963675" y="1436390"/>
              <a:chExt cx="3373240" cy="2357845"/>
            </a:xfrm>
          </p:grpSpPr>
          <p:sp>
            <p:nvSpPr>
              <p:cNvPr id="45" name="圆角矩形 7">
                <a:extLst>
                  <a:ext uri="{FF2B5EF4-FFF2-40B4-BE49-F238E27FC236}">
                    <a16:creationId xmlns:a16="http://schemas.microsoft.com/office/drawing/2014/main" id="{01B9F172-51B4-2835-36F9-1F2D02F493CB}"/>
                  </a:ext>
                </a:extLst>
              </p:cNvPr>
              <p:cNvSpPr/>
              <p:nvPr/>
            </p:nvSpPr>
            <p:spPr>
              <a:xfrm>
                <a:off x="4963675" y="1436390"/>
                <a:ext cx="3373240" cy="2357845"/>
              </a:xfrm>
              <a:prstGeom prst="roundRect">
                <a:avLst>
                  <a:gd name="adj" fmla="val 12205"/>
                </a:avLst>
              </a:prstGeom>
              <a:solidFill>
                <a:srgbClr val="D3D3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BB1610C-2441-4B27-87D6-DDBB268D633C}"/>
                  </a:ext>
                </a:extLst>
              </p:cNvPr>
              <p:cNvSpPr txBox="1"/>
              <p:nvPr/>
            </p:nvSpPr>
            <p:spPr>
              <a:xfrm>
                <a:off x="5252913" y="1552582"/>
                <a:ext cx="2866732" cy="276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4112">
                  <a:defRPr/>
                </a:pPr>
                <a:r>
                  <a:rPr kumimoji="1" lang="en-US" altLang="zh-CN" sz="1799" b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Step 1: Local Fine-tuning</a:t>
                </a:r>
              </a:p>
            </p:txBody>
          </p:sp>
        </p:grpSp>
        <p:pic>
          <p:nvPicPr>
            <p:cNvPr id="43" name="图片 42" descr="图片包含 漏斗图&#10;&#10;描述已自动生成">
              <a:extLst>
                <a:ext uri="{FF2B5EF4-FFF2-40B4-BE49-F238E27FC236}">
                  <a16:creationId xmlns:a16="http://schemas.microsoft.com/office/drawing/2014/main" id="{89A5D071-32B5-DC85-C0E1-970E9A486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555" y="1677995"/>
              <a:ext cx="2291340" cy="190385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F5A83D60-8C1C-EC11-F6E0-143CD20C7A1C}"/>
                    </a:ext>
                  </a:extLst>
                </p:cNvPr>
                <p:cNvSpPr/>
                <p:nvPr/>
              </p:nvSpPr>
              <p:spPr>
                <a:xfrm>
                  <a:off x="476932" y="3602029"/>
                  <a:ext cx="3682653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W</m:t>
                        </m:r>
                        <m:r>
                          <a:rPr kumimoji="1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′</m:t>
                        </m:r>
                        <m:r>
                          <a:rPr kumimoji="1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kumimoji="1" lang="en-US" altLang="zh-CN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Δ</m:t>
                        </m:r>
                        <m:r>
                          <a:rPr kumimoji="1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𝑊</m:t>
                        </m:r>
                        <m:r>
                          <a:rPr kumimoji="1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𝐵𝐴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F5A83D60-8C1C-EC11-F6E0-143CD20C7A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932" y="3602029"/>
                  <a:ext cx="3682653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432C285-6FB3-9A34-59AB-86FF90FEB11F}"/>
              </a:ext>
            </a:extLst>
          </p:cNvPr>
          <p:cNvGrpSpPr/>
          <p:nvPr/>
        </p:nvGrpSpPr>
        <p:grpSpPr>
          <a:xfrm>
            <a:off x="190760" y="4029176"/>
            <a:ext cx="3542749" cy="2789099"/>
            <a:chOff x="309378" y="1213040"/>
            <a:chExt cx="3956586" cy="2789099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56D4802D-CEE6-5B32-EEC6-150FEB2D8081}"/>
                </a:ext>
              </a:extLst>
            </p:cNvPr>
            <p:cNvGrpSpPr/>
            <p:nvPr/>
          </p:nvGrpSpPr>
          <p:grpSpPr>
            <a:xfrm>
              <a:off x="309378" y="1213040"/>
              <a:ext cx="3956586" cy="2789099"/>
              <a:chOff x="4963674" y="1436390"/>
              <a:chExt cx="3373240" cy="2357845"/>
            </a:xfrm>
          </p:grpSpPr>
          <p:sp>
            <p:nvSpPr>
              <p:cNvPr id="51" name="圆角矩形 7">
                <a:extLst>
                  <a:ext uri="{FF2B5EF4-FFF2-40B4-BE49-F238E27FC236}">
                    <a16:creationId xmlns:a16="http://schemas.microsoft.com/office/drawing/2014/main" id="{B2A39DDC-FA7E-2B6C-CE14-3D6237D381CE}"/>
                  </a:ext>
                </a:extLst>
              </p:cNvPr>
              <p:cNvSpPr/>
              <p:nvPr/>
            </p:nvSpPr>
            <p:spPr>
              <a:xfrm>
                <a:off x="4963674" y="1436390"/>
                <a:ext cx="3373240" cy="2357845"/>
              </a:xfrm>
              <a:prstGeom prst="roundRect">
                <a:avLst>
                  <a:gd name="adj" fmla="val 12205"/>
                </a:avLst>
              </a:prstGeom>
              <a:solidFill>
                <a:srgbClr val="D3D3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DEF1F24-33A5-8856-4D1C-7CA03DA5E129}"/>
                  </a:ext>
                </a:extLst>
              </p:cNvPr>
              <p:cNvSpPr txBox="1"/>
              <p:nvPr/>
            </p:nvSpPr>
            <p:spPr>
              <a:xfrm>
                <a:off x="5252913" y="1552582"/>
                <a:ext cx="2866732" cy="4681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4112">
                  <a:defRPr/>
                </a:pPr>
                <a:r>
                  <a:rPr kumimoji="1" lang="en-US" altLang="zh-CN" sz="1799" b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Step 2: Uploading Low Rank Matrix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2EB96AA0-9122-E60B-50D4-A1B3E9044F7E}"/>
                    </a:ext>
                  </a:extLst>
                </p:cNvPr>
                <p:cNvSpPr/>
                <p:nvPr/>
              </p:nvSpPr>
              <p:spPr>
                <a:xfrm>
                  <a:off x="488553" y="3494827"/>
                  <a:ext cx="3682653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2000" b="0" dirty="0">
                      <a:solidFill>
                        <a:srgbClr val="000000"/>
                      </a:solidFill>
                      <a:ea typeface="Microsoft YaHei" panose="020B0503020204020204" pitchFamily="34" charset="-122"/>
                    </a:rPr>
                    <a:t>Sent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000" dirty="0"/>
                    <a:t> </a:t>
                  </a:r>
                  <a:r>
                    <a:rPr lang="en-US" altLang="zh-CN" sz="2000" dirty="0"/>
                    <a:t>to Server </a:t>
                  </a:r>
                  <a:endParaRPr lang="zh-CN" altLang="en-US" sz="2000" dirty="0"/>
                </a:p>
              </p:txBody>
            </p:sp>
          </mc:Choice>
          <mc:Fallback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2EB96AA0-9122-E60B-50D4-A1B3E9044F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53" y="3494827"/>
                  <a:ext cx="3682653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10B8930-EDB2-B864-FFF1-A4DC972FF07B}"/>
              </a:ext>
            </a:extLst>
          </p:cNvPr>
          <p:cNvGrpSpPr/>
          <p:nvPr/>
        </p:nvGrpSpPr>
        <p:grpSpPr>
          <a:xfrm>
            <a:off x="8502527" y="1043507"/>
            <a:ext cx="3542749" cy="2789099"/>
            <a:chOff x="4963675" y="1436390"/>
            <a:chExt cx="3373240" cy="2357845"/>
          </a:xfrm>
        </p:grpSpPr>
        <p:sp>
          <p:nvSpPr>
            <p:cNvPr id="57" name="圆角矩形 7">
              <a:extLst>
                <a:ext uri="{FF2B5EF4-FFF2-40B4-BE49-F238E27FC236}">
                  <a16:creationId xmlns:a16="http://schemas.microsoft.com/office/drawing/2014/main" id="{99850FCA-DFF6-9765-E4A8-C1921C8B3E14}"/>
                </a:ext>
              </a:extLst>
            </p:cNvPr>
            <p:cNvSpPr/>
            <p:nvPr/>
          </p:nvSpPr>
          <p:spPr>
            <a:xfrm>
              <a:off x="4963675" y="1436390"/>
              <a:ext cx="3373240" cy="2357845"/>
            </a:xfrm>
            <a:prstGeom prst="roundRect">
              <a:avLst>
                <a:gd name="adj" fmla="val 12205"/>
              </a:avLst>
            </a:prstGeom>
            <a:solidFill>
              <a:srgbClr val="D3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D84093B-3BB4-E9DB-8A58-CC9E72CD2C48}"/>
                </a:ext>
              </a:extLst>
            </p:cNvPr>
            <p:cNvSpPr txBox="1"/>
            <p:nvPr/>
          </p:nvSpPr>
          <p:spPr>
            <a:xfrm>
              <a:off x="5252912" y="1552582"/>
              <a:ext cx="2993306" cy="2340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112">
                <a:defRPr/>
              </a:pPr>
              <a:r>
                <a:rPr kumimoji="1" lang="en-US" altLang="zh-CN" sz="1799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Step 3: Global Aggregation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288BB000-8980-4715-0384-966818AE4BD7}"/>
              </a:ext>
            </a:extLst>
          </p:cNvPr>
          <p:cNvGrpSpPr/>
          <p:nvPr/>
        </p:nvGrpSpPr>
        <p:grpSpPr>
          <a:xfrm>
            <a:off x="8514838" y="3952215"/>
            <a:ext cx="3542749" cy="2789099"/>
            <a:chOff x="309379" y="1213040"/>
            <a:chExt cx="3956586" cy="2789099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1D0C8DCB-FA63-B6EE-0048-4B76C59E91D0}"/>
                </a:ext>
              </a:extLst>
            </p:cNvPr>
            <p:cNvGrpSpPr/>
            <p:nvPr/>
          </p:nvGrpSpPr>
          <p:grpSpPr>
            <a:xfrm>
              <a:off x="309379" y="1213040"/>
              <a:ext cx="3956586" cy="2789099"/>
              <a:chOff x="4963675" y="1436390"/>
              <a:chExt cx="3373240" cy="2357845"/>
            </a:xfrm>
          </p:grpSpPr>
          <p:sp>
            <p:nvSpPr>
              <p:cNvPr id="63" name="圆角矩形 7">
                <a:extLst>
                  <a:ext uri="{FF2B5EF4-FFF2-40B4-BE49-F238E27FC236}">
                    <a16:creationId xmlns:a16="http://schemas.microsoft.com/office/drawing/2014/main" id="{5841FCEC-DDFA-D2FB-43E1-84C351C2D56A}"/>
                  </a:ext>
                </a:extLst>
              </p:cNvPr>
              <p:cNvSpPr/>
              <p:nvPr/>
            </p:nvSpPr>
            <p:spPr>
              <a:xfrm>
                <a:off x="4963675" y="1436390"/>
                <a:ext cx="3373240" cy="2357845"/>
              </a:xfrm>
              <a:prstGeom prst="roundRect">
                <a:avLst>
                  <a:gd name="adj" fmla="val 12205"/>
                </a:avLst>
              </a:prstGeom>
              <a:solidFill>
                <a:srgbClr val="D3D3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7DE3275A-B9C2-63F0-4789-FBBA95280CC9}"/>
                  </a:ext>
                </a:extLst>
              </p:cNvPr>
              <p:cNvSpPr txBox="1"/>
              <p:nvPr/>
            </p:nvSpPr>
            <p:spPr>
              <a:xfrm>
                <a:off x="5252913" y="1552582"/>
                <a:ext cx="2866732" cy="2340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4112">
                  <a:defRPr/>
                </a:pPr>
                <a:r>
                  <a:rPr kumimoji="1" lang="en-US" altLang="zh-CN" sz="1799" b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Step 4: Client update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C6C27348-BA63-722A-DDFF-7C41E12FE7C4}"/>
                    </a:ext>
                  </a:extLst>
                </p:cNvPr>
                <p:cNvSpPr/>
                <p:nvPr/>
              </p:nvSpPr>
              <p:spPr>
                <a:xfrm>
                  <a:off x="476932" y="3602029"/>
                  <a:ext cx="3682653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C6C27348-BA63-722A-DDFF-7C41E12FE7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932" y="3602029"/>
                  <a:ext cx="3682653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6" name="图片 65">
            <a:extLst>
              <a:ext uri="{FF2B5EF4-FFF2-40B4-BE49-F238E27FC236}">
                <a16:creationId xmlns:a16="http://schemas.microsoft.com/office/drawing/2014/main" id="{E46F91A7-0D4F-51E5-DD35-5633AD17C37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6247"/>
          <a:stretch/>
        </p:blipFill>
        <p:spPr>
          <a:xfrm>
            <a:off x="8310067" y="1643109"/>
            <a:ext cx="4136184" cy="1163824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44BA70BD-1B8E-925C-B919-F597FE42F3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072" y="4741939"/>
            <a:ext cx="3384185" cy="14618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EB0702B9-D0EF-1282-7B88-66960F57D120}"/>
                  </a:ext>
                </a:extLst>
              </p:cNvPr>
              <p:cNvSpPr txBox="1"/>
              <p:nvPr/>
            </p:nvSpPr>
            <p:spPr>
              <a:xfrm>
                <a:off x="8635721" y="2861286"/>
                <a:ext cx="3276359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EB0702B9-D0EF-1282-7B88-66960F57D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721" y="2861286"/>
                <a:ext cx="3276359" cy="6109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7" name="图片 76">
            <a:extLst>
              <a:ext uri="{FF2B5EF4-FFF2-40B4-BE49-F238E27FC236}">
                <a16:creationId xmlns:a16="http://schemas.microsoft.com/office/drawing/2014/main" id="{9E4ED64A-EC05-A053-7F3D-B9DF292CB8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8857" y="4617504"/>
            <a:ext cx="3170296" cy="1399235"/>
          </a:xfrm>
          <a:prstGeom prst="rect">
            <a:avLst/>
          </a:prstGeom>
        </p:spPr>
      </p:pic>
      <p:pic>
        <p:nvPicPr>
          <p:cNvPr id="78" name="图片 77" descr="图形用户界面&#10;&#10;描述已自动生成">
            <a:extLst>
              <a:ext uri="{FF2B5EF4-FFF2-40B4-BE49-F238E27FC236}">
                <a16:creationId xmlns:a16="http://schemas.microsoft.com/office/drawing/2014/main" id="{813F01EB-DB82-711D-EBCE-870F60BE50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29" y="1927903"/>
            <a:ext cx="4566957" cy="33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106"/>
    </mc:Choice>
    <mc:Fallback xmlns="">
      <p:transition spd="slow" advTm="8610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8EA667-DB45-4DDA-30A0-38DAD4283896}"/>
              </a:ext>
            </a:extLst>
          </p:cNvPr>
          <p:cNvSpPr txBox="1"/>
          <p:nvPr/>
        </p:nvSpPr>
        <p:spPr>
          <a:xfrm>
            <a:off x="1909389" y="558789"/>
            <a:ext cx="83732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 of Naïve Implementation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02AAD1-0D05-FE77-1768-C80C561220C0}"/>
              </a:ext>
            </a:extLst>
          </p:cNvPr>
          <p:cNvSpPr txBox="1"/>
          <p:nvPr/>
        </p:nvSpPr>
        <p:spPr>
          <a:xfrm>
            <a:off x="294689" y="1357838"/>
            <a:ext cx="4701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1. Introducing Inconsistency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730985-BFB7-46A5-9980-A9F766EB1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76" y="3893526"/>
            <a:ext cx="5635720" cy="1229156"/>
          </a:xfrm>
          <a:prstGeom prst="rect">
            <a:avLst/>
          </a:prstGeom>
        </p:spPr>
      </p:pic>
      <p:pic>
        <p:nvPicPr>
          <p:cNvPr id="12" name="图片 11" descr="图片包含 漏斗图&#10;&#10;描述已自动生成">
            <a:extLst>
              <a:ext uri="{FF2B5EF4-FFF2-40B4-BE49-F238E27FC236}">
                <a16:creationId xmlns:a16="http://schemas.microsoft.com/office/drawing/2014/main" id="{AC45CC5F-A802-33C1-423B-1881D65D7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143" y="2010648"/>
            <a:ext cx="3994709" cy="331917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9262C2D-0CFB-86EC-8352-1C3A9FE5167D}"/>
              </a:ext>
            </a:extLst>
          </p:cNvPr>
          <p:cNvSpPr txBox="1"/>
          <p:nvPr/>
        </p:nvSpPr>
        <p:spPr>
          <a:xfrm>
            <a:off x="9683624" y="3893526"/>
            <a:ext cx="2706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Act as encoder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F8D036-479C-992D-BA51-7724DB718ECE}"/>
              </a:ext>
            </a:extLst>
          </p:cNvPr>
          <p:cNvSpPr txBox="1"/>
          <p:nvPr/>
        </p:nvSpPr>
        <p:spPr>
          <a:xfrm>
            <a:off x="9683624" y="2979602"/>
            <a:ext cx="2706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Act as decoder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0CEAC58-C837-0EC1-B808-F2BE75D6B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12" y="2432606"/>
            <a:ext cx="5478449" cy="14609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56238D4-62C3-E72F-324C-21320C42F7CA}"/>
                  </a:ext>
                </a:extLst>
              </p:cNvPr>
              <p:cNvSpPr txBox="1"/>
              <p:nvPr/>
            </p:nvSpPr>
            <p:spPr>
              <a:xfrm>
                <a:off x="6729566" y="5568944"/>
                <a:ext cx="441043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56238D4-62C3-E72F-324C-21320C42F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566" y="5568944"/>
                <a:ext cx="4410438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8F49725-7B44-F43E-70FE-52F4BECC2C10}"/>
                  </a:ext>
                </a:extLst>
              </p:cNvPr>
              <p:cNvSpPr txBox="1"/>
              <p:nvPr/>
            </p:nvSpPr>
            <p:spPr>
              <a:xfrm>
                <a:off x="674958" y="5522777"/>
                <a:ext cx="5360573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8F49725-7B44-F43E-70FE-52F4BECC2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58" y="5522777"/>
                <a:ext cx="5360573" cy="7838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箭头: 右 20">
            <a:extLst>
              <a:ext uri="{FF2B5EF4-FFF2-40B4-BE49-F238E27FC236}">
                <a16:creationId xmlns:a16="http://schemas.microsoft.com/office/drawing/2014/main" id="{48F40BDE-FEFD-54E9-1D91-6013502EF51E}"/>
              </a:ext>
            </a:extLst>
          </p:cNvPr>
          <p:cNvSpPr/>
          <p:nvPr/>
        </p:nvSpPr>
        <p:spPr>
          <a:xfrm>
            <a:off x="5836257" y="5652880"/>
            <a:ext cx="477079" cy="525983"/>
          </a:xfrm>
          <a:prstGeom prst="rightArrow">
            <a:avLst/>
          </a:prstGeom>
          <a:noFill/>
          <a:ln>
            <a:solidFill>
              <a:srgbClr val="892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39417F3-EE5F-5C35-1133-2F99E6294F52}"/>
              </a:ext>
            </a:extLst>
          </p:cNvPr>
          <p:cNvSpPr/>
          <p:nvPr/>
        </p:nvSpPr>
        <p:spPr>
          <a:xfrm>
            <a:off x="8865704" y="5522777"/>
            <a:ext cx="2441051" cy="783804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4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786"/>
    </mc:Choice>
    <mc:Fallback xmlns="">
      <p:transition spd="slow" advTm="6778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8EA667-DB45-4DDA-30A0-38DAD4283896}"/>
              </a:ext>
            </a:extLst>
          </p:cNvPr>
          <p:cNvSpPr txBox="1"/>
          <p:nvPr/>
        </p:nvSpPr>
        <p:spPr>
          <a:xfrm>
            <a:off x="1909389" y="558789"/>
            <a:ext cx="83732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 of Naïve Implementation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E616EA-F95E-C098-4070-5AC2448228F8}"/>
              </a:ext>
            </a:extLst>
          </p:cNvPr>
          <p:cNvSpPr txBox="1"/>
          <p:nvPr/>
        </p:nvSpPr>
        <p:spPr>
          <a:xfrm>
            <a:off x="-717858" y="1610376"/>
            <a:ext cx="7826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2. Cannot handle Heterogenous rank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39715E-08CC-FE9B-D398-CA5321075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571" y="2815582"/>
            <a:ext cx="5761620" cy="23540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F20660-2279-BC33-6955-02B909CFD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04" y="2133596"/>
            <a:ext cx="5224164" cy="38887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D334A7D-86CF-4012-5AD3-906ED38017DC}"/>
              </a:ext>
            </a:extLst>
          </p:cNvPr>
          <p:cNvSpPr txBox="1"/>
          <p:nvPr/>
        </p:nvSpPr>
        <p:spPr>
          <a:xfrm>
            <a:off x="1909389" y="6022323"/>
            <a:ext cx="3046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LoRA is rank-sensitive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25D4ED-D4EE-3CF9-5616-5C60B05AFA2D}"/>
              </a:ext>
            </a:extLst>
          </p:cNvPr>
          <p:cNvSpPr txBox="1"/>
          <p:nvPr/>
        </p:nvSpPr>
        <p:spPr>
          <a:xfrm>
            <a:off x="6209968" y="5468214"/>
            <a:ext cx="5761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Unable to aggregate heterogeneous rank</a:t>
            </a:r>
          </a:p>
        </p:txBody>
      </p:sp>
    </p:spTree>
    <p:extLst>
      <p:ext uri="{BB962C8B-B14F-4D97-AF65-F5344CB8AC3E}">
        <p14:creationId xmlns:p14="http://schemas.microsoft.com/office/powerpoint/2010/main" val="78345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786"/>
    </mc:Choice>
    <mc:Fallback xmlns="">
      <p:transition spd="slow" advTm="6778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10D390B-8958-4980-5C16-71972A0F352E}"/>
              </a:ext>
            </a:extLst>
          </p:cNvPr>
          <p:cNvSpPr txBox="1"/>
          <p:nvPr/>
        </p:nvSpPr>
        <p:spPr>
          <a:xfrm>
            <a:off x="1321833" y="713917"/>
            <a:ext cx="92355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Method: Federated Reconstruct LoRA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110814-EB57-2E7C-CD54-1FE75B24D6D6}"/>
              </a:ext>
            </a:extLst>
          </p:cNvPr>
          <p:cNvSpPr txBox="1"/>
          <p:nvPr/>
        </p:nvSpPr>
        <p:spPr>
          <a:xfrm>
            <a:off x="485368" y="1986523"/>
            <a:ext cx="5454257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0C6CFF-8333-4C68-5D4E-E246A2FFAF09}"/>
              </a:ext>
            </a:extLst>
          </p:cNvPr>
          <p:cNvSpPr txBox="1"/>
          <p:nvPr/>
        </p:nvSpPr>
        <p:spPr>
          <a:xfrm>
            <a:off x="564880" y="1463303"/>
            <a:ext cx="68059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Step 1: Reconstruction and Aggregate 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66E4B2-9CC1-310D-3ABE-E5CBABCEC2ED}"/>
              </a:ext>
            </a:extLst>
          </p:cNvPr>
          <p:cNvSpPr txBox="1"/>
          <p:nvPr/>
        </p:nvSpPr>
        <p:spPr>
          <a:xfrm>
            <a:off x="564880" y="3903447"/>
            <a:ext cx="74341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Step 2: Decomposition and Assign the Ranks 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圆角矩形 17">
            <a:extLst>
              <a:ext uri="{FF2B5EF4-FFF2-40B4-BE49-F238E27FC236}">
                <a16:creationId xmlns:a16="http://schemas.microsoft.com/office/drawing/2014/main" id="{1AAC6E03-61D4-7DC8-D9E0-AC0E326D5082}"/>
              </a:ext>
            </a:extLst>
          </p:cNvPr>
          <p:cNvSpPr/>
          <p:nvPr/>
        </p:nvSpPr>
        <p:spPr>
          <a:xfrm>
            <a:off x="8242608" y="4303928"/>
            <a:ext cx="3711145" cy="2386524"/>
          </a:xfrm>
          <a:prstGeom prst="roundRect">
            <a:avLst>
              <a:gd name="adj" fmla="val 11313"/>
            </a:avLst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7">
            <a:extLst>
              <a:ext uri="{FF2B5EF4-FFF2-40B4-BE49-F238E27FC236}">
                <a16:creationId xmlns:a16="http://schemas.microsoft.com/office/drawing/2014/main" id="{E3D2B015-9D98-3E6A-B408-5D6438C30E44}"/>
              </a:ext>
            </a:extLst>
          </p:cNvPr>
          <p:cNvSpPr/>
          <p:nvPr/>
        </p:nvSpPr>
        <p:spPr>
          <a:xfrm>
            <a:off x="8225219" y="1324585"/>
            <a:ext cx="3728534" cy="2357845"/>
          </a:xfrm>
          <a:prstGeom prst="roundRect">
            <a:avLst>
              <a:gd name="adj" fmla="val 12205"/>
            </a:avLst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0C2BAF-18E4-6C46-3255-828A3D1C9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856" y="1789366"/>
            <a:ext cx="3504214" cy="13992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CE97E8-C016-A43C-95D3-0EDEA0E27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219" y="4808175"/>
            <a:ext cx="3579151" cy="139504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4083B3A-6F2D-F105-BF5D-CE2525323A2F}"/>
              </a:ext>
            </a:extLst>
          </p:cNvPr>
          <p:cNvSpPr txBox="1"/>
          <p:nvPr/>
        </p:nvSpPr>
        <p:spPr>
          <a:xfrm>
            <a:off x="8514457" y="1440777"/>
            <a:ext cx="2919092" cy="276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112">
              <a:defRPr/>
            </a:pPr>
            <a:r>
              <a:rPr kumimoji="1" lang="en-US" altLang="zh-CN" sz="1799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Current Solution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EDE667-3CB5-1716-F48A-458A2A69618A}"/>
              </a:ext>
            </a:extLst>
          </p:cNvPr>
          <p:cNvSpPr txBox="1"/>
          <p:nvPr/>
        </p:nvSpPr>
        <p:spPr>
          <a:xfrm>
            <a:off x="8827161" y="4395278"/>
            <a:ext cx="2640930" cy="276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112">
              <a:defRPr/>
            </a:pPr>
            <a:r>
              <a:rPr kumimoji="1" lang="en-US" altLang="zh-CN" sz="1799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Our 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5FCF744-3BCE-2C95-F42E-F317F5038730}"/>
                  </a:ext>
                </a:extLst>
              </p:cNvPr>
              <p:cNvSpPr txBox="1"/>
              <p:nvPr/>
            </p:nvSpPr>
            <p:spPr>
              <a:xfrm>
                <a:off x="8254372" y="3109521"/>
                <a:ext cx="3621449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5FCF744-3BCE-2C95-F42E-F317F5038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372" y="3109521"/>
                <a:ext cx="3621449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76FBBA5-FDE3-8A80-D817-FB3DA1010C9F}"/>
                  </a:ext>
                </a:extLst>
              </p:cNvPr>
              <p:cNvSpPr txBox="1"/>
              <p:nvPr/>
            </p:nvSpPr>
            <p:spPr>
              <a:xfrm>
                <a:off x="8779347" y="6109280"/>
                <a:ext cx="2977823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76FBBA5-FDE3-8A80-D817-FB3DA1010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347" y="6109280"/>
                <a:ext cx="2977823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箭头: 下 16">
            <a:extLst>
              <a:ext uri="{FF2B5EF4-FFF2-40B4-BE49-F238E27FC236}">
                <a16:creationId xmlns:a16="http://schemas.microsoft.com/office/drawing/2014/main" id="{C15DCB81-4FAF-20E9-1A12-9F17F9EF91F1}"/>
              </a:ext>
            </a:extLst>
          </p:cNvPr>
          <p:cNvSpPr/>
          <p:nvPr/>
        </p:nvSpPr>
        <p:spPr>
          <a:xfrm>
            <a:off x="9531901" y="3769408"/>
            <a:ext cx="1311965" cy="447445"/>
          </a:xfrm>
          <a:prstGeom prst="downArrow">
            <a:avLst/>
          </a:prstGeom>
          <a:solidFill>
            <a:schemeClr val="accent6"/>
          </a:solidFill>
          <a:ln>
            <a:solidFill>
              <a:srgbClr val="892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000" b="1" dirty="0">
              <a:solidFill>
                <a:schemeClr val="tx1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7C936A6-4A38-1384-B1BD-E6CB085AFB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483" y="2097716"/>
            <a:ext cx="2903213" cy="103746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D2F6394-561E-E93A-BEA3-CACC231130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525" y="4385635"/>
            <a:ext cx="5816578" cy="73463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CD09C46-3883-0D12-681A-4CDD606D6552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0000"/>
          </a:blip>
          <a:stretch>
            <a:fillRect/>
          </a:stretch>
        </p:blipFill>
        <p:spPr>
          <a:xfrm>
            <a:off x="4159652" y="2069410"/>
            <a:ext cx="3728535" cy="938456"/>
          </a:xfrm>
          <a:prstGeom prst="rect">
            <a:avLst/>
          </a:prstGeom>
        </p:spPr>
      </p:pic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8809855-6E6E-AAF8-17D4-FB6DA2C529FF}"/>
              </a:ext>
            </a:extLst>
          </p:cNvPr>
          <p:cNvSpPr/>
          <p:nvPr/>
        </p:nvSpPr>
        <p:spPr>
          <a:xfrm>
            <a:off x="4362001" y="2077372"/>
            <a:ext cx="3543537" cy="89724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000" b="1" dirty="0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4EF192D-7B47-A0D4-9A23-70BC9F4A9861}"/>
              </a:ext>
            </a:extLst>
          </p:cNvPr>
          <p:cNvSpPr txBox="1"/>
          <p:nvPr/>
        </p:nvSpPr>
        <p:spPr>
          <a:xfrm>
            <a:off x="4997394" y="2927100"/>
            <a:ext cx="23734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Naïve Implementation</a:t>
            </a:r>
            <a:endParaRPr lang="en-US" sz="16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9CC5B6B-14BB-2FF6-19F4-BE491E32203C}"/>
              </a:ext>
            </a:extLst>
          </p:cNvPr>
          <p:cNvSpPr txBox="1"/>
          <p:nvPr/>
        </p:nvSpPr>
        <p:spPr>
          <a:xfrm>
            <a:off x="564880" y="3194448"/>
            <a:ext cx="49294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Ensures each client’s adaptors contribute as unified entities, preserving the inconsistency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DED3544-04DB-1C2A-33E4-4E7F8C41306D}"/>
              </a:ext>
            </a:extLst>
          </p:cNvPr>
          <p:cNvGrpSpPr/>
          <p:nvPr/>
        </p:nvGrpSpPr>
        <p:grpSpPr>
          <a:xfrm>
            <a:off x="4256474" y="5042586"/>
            <a:ext cx="3855304" cy="1685816"/>
            <a:chOff x="5756993" y="4537848"/>
            <a:chExt cx="5486396" cy="2142488"/>
          </a:xfrm>
        </p:grpSpPr>
        <p:pic>
          <p:nvPicPr>
            <p:cNvPr id="36" name="Picture 2" descr="/images/stats/SVD.png">
              <a:extLst>
                <a:ext uri="{FF2B5EF4-FFF2-40B4-BE49-F238E27FC236}">
                  <a16:creationId xmlns:a16="http://schemas.microsoft.com/office/drawing/2014/main" id="{A8AE21A3-6F58-5FE5-FFEF-6DDB8FA325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5" t="12576" r="13328" b="46675"/>
            <a:stretch/>
          </p:blipFill>
          <p:spPr bwMode="auto">
            <a:xfrm>
              <a:off x="5756993" y="4537848"/>
              <a:ext cx="5486396" cy="2142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B6D99CA-0917-9F78-A799-721308BC0B47}"/>
                </a:ext>
              </a:extLst>
            </p:cNvPr>
            <p:cNvSpPr/>
            <p:nvPr/>
          </p:nvSpPr>
          <p:spPr>
            <a:xfrm>
              <a:off x="8776531" y="4956561"/>
              <a:ext cx="683663" cy="658026"/>
            </a:xfrm>
            <a:prstGeom prst="rect">
              <a:avLst/>
            </a:prstGeom>
            <a:noFill/>
            <a:ln w="57150">
              <a:solidFill>
                <a:srgbClr val="E9002F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9C2E3B5-44E2-2848-F809-29DEC20DC7A2}"/>
                </a:ext>
              </a:extLst>
            </p:cNvPr>
            <p:cNvSpPr/>
            <p:nvPr/>
          </p:nvSpPr>
          <p:spPr>
            <a:xfrm>
              <a:off x="7416326" y="4674548"/>
              <a:ext cx="683663" cy="1692067"/>
            </a:xfrm>
            <a:prstGeom prst="rect">
              <a:avLst/>
            </a:prstGeom>
            <a:noFill/>
            <a:ln w="57150">
              <a:solidFill>
                <a:srgbClr val="E9002F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B876619-E60A-802F-EBD0-B11422A80CCE}"/>
                </a:ext>
              </a:extLst>
            </p:cNvPr>
            <p:cNvSpPr/>
            <p:nvPr/>
          </p:nvSpPr>
          <p:spPr>
            <a:xfrm>
              <a:off x="10193708" y="4956561"/>
              <a:ext cx="975645" cy="658026"/>
            </a:xfrm>
            <a:prstGeom prst="rect">
              <a:avLst/>
            </a:prstGeom>
            <a:noFill/>
            <a:ln w="57150">
              <a:solidFill>
                <a:srgbClr val="E9002F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A8833D53-C861-3C99-F333-C6DCEA389153}"/>
              </a:ext>
            </a:extLst>
          </p:cNvPr>
          <p:cNvSpPr txBox="1"/>
          <p:nvPr/>
        </p:nvSpPr>
        <p:spPr>
          <a:xfrm>
            <a:off x="222897" y="5062163"/>
            <a:ext cx="41683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800" dirty="0"/>
              <a:t>SVD decomposition to obtain the result of matrix decomposition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O</a:t>
            </a:r>
            <a:r>
              <a:rPr lang="en-US" altLang="zh-CN" sz="1800" dirty="0"/>
              <a:t>btain a low-rank matrix of specified rank by intercepting the singular value matrix</a:t>
            </a:r>
          </a:p>
        </p:txBody>
      </p:sp>
    </p:spTree>
    <p:extLst>
      <p:ext uri="{BB962C8B-B14F-4D97-AF65-F5344CB8AC3E}">
        <p14:creationId xmlns:p14="http://schemas.microsoft.com/office/powerpoint/2010/main" val="218086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106"/>
    </mc:Choice>
    <mc:Fallback xmlns="">
      <p:transition spd="slow" advTm="8610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892735"/>
          </a:solidFill>
        </a:ln>
      </a:spPr>
      <a:bodyPr rtlCol="0" anchor="ctr"/>
      <a:lstStyle>
        <a:defPPr algn="ctr">
          <a:defRPr kumimoji="1" sz="20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1153</Words>
  <Application>Microsoft Office PowerPoint</Application>
  <PresentationFormat>宽屏</PresentationFormat>
  <Paragraphs>139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Söhne</vt:lpstr>
      <vt:lpstr>Microsoft YaHei</vt:lpstr>
      <vt:lpstr>Aptos</vt:lpstr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LIU, Qianli [Student]</dc:creator>
  <cp:lastModifiedBy>LIU, Qianli [Student]</cp:lastModifiedBy>
  <cp:revision>1</cp:revision>
  <dcterms:created xsi:type="dcterms:W3CDTF">2024-04-19T23:37:22Z</dcterms:created>
  <dcterms:modified xsi:type="dcterms:W3CDTF">2024-04-20T05:31:40Z</dcterms:modified>
</cp:coreProperties>
</file>