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75" r:id="rId3"/>
  </p:sldMasterIdLst>
  <p:notesMasterIdLst>
    <p:notesMasterId r:id="rId21"/>
  </p:notesMasterIdLst>
  <p:handoutMasterIdLst>
    <p:handoutMasterId r:id="rId22"/>
  </p:handoutMasterIdLst>
  <p:sldIdLst>
    <p:sldId id="282" r:id="rId4"/>
    <p:sldId id="291" r:id="rId5"/>
    <p:sldId id="298" r:id="rId6"/>
    <p:sldId id="259" r:id="rId7"/>
    <p:sldId id="260" r:id="rId8"/>
    <p:sldId id="299" r:id="rId9"/>
    <p:sldId id="262" r:id="rId10"/>
    <p:sldId id="293" r:id="rId11"/>
    <p:sldId id="294" r:id="rId12"/>
    <p:sldId id="300" r:id="rId13"/>
    <p:sldId id="295" r:id="rId14"/>
    <p:sldId id="296" r:id="rId15"/>
    <p:sldId id="269" r:id="rId16"/>
    <p:sldId id="268" r:id="rId17"/>
    <p:sldId id="297" r:id="rId18"/>
    <p:sldId id="292" r:id="rId19"/>
    <p:sldId id="28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930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984" autoAdjust="0"/>
  </p:normalViewPr>
  <p:slideViewPr>
    <p:cSldViewPr snapToGrid="0" showGuides="1">
      <p:cViewPr varScale="1">
        <p:scale>
          <a:sx n="60" d="100"/>
          <a:sy n="60" d="100"/>
        </p:scale>
        <p:origin x="728" y="56"/>
      </p:cViewPr>
      <p:guideLst>
        <p:guide orient="horz" pos="1094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A010116-3730-4A0A-A82C-89160BAE3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888DFE-BE51-4062-A9C7-49FF35886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6DC4-AE7D-48AF-9A14-628B2B5F6755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5B8271-E225-40D9-B882-255FFF045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54D3F9-9D5A-4E91-A5FE-06546B089E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CCE8-15F1-41A9-8E14-AFC3C732E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7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BA9F-47FD-4A5C-951A-D649CC45CEC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CD8A5-CA74-4EDA-9A5E-7FAD30BB1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CD8A5-CA74-4EDA-9A5E-7FAD30BB1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2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8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0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CD8A5-CA74-4EDA-9A5E-7FAD30BB1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7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5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76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0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14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88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31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24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397638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397638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853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463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562" y="273422"/>
            <a:ext cx="10971249" cy="530518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05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397638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003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397638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467" y="3681627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22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249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726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249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957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467" y="1604399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467" y="3681627"/>
            <a:ext cx="5353698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847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184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370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562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184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370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2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403457" y="2141216"/>
            <a:ext cx="2251124" cy="1528002"/>
          </a:xfrm>
          <a:custGeom>
            <a:avLst/>
            <a:gdLst>
              <a:gd name="connsiteX0" fmla="*/ 1180921 w 2251124"/>
              <a:gd name="connsiteY0" fmla="*/ 10 h 1528002"/>
              <a:gd name="connsiteX1" fmla="*/ 1295419 w 2251124"/>
              <a:gd name="connsiteY1" fmla="*/ 1002 h 1528002"/>
              <a:gd name="connsiteX2" fmla="*/ 1638319 w 2251124"/>
              <a:gd name="connsiteY2" fmla="*/ 10527 h 1528002"/>
              <a:gd name="connsiteX3" fmla="*/ 1946294 w 2251124"/>
              <a:gd name="connsiteY3" fmla="*/ 16877 h 1528002"/>
              <a:gd name="connsiteX4" fmla="*/ 2146319 w 2251124"/>
              <a:gd name="connsiteY4" fmla="*/ 26402 h 1528002"/>
              <a:gd name="connsiteX5" fmla="*/ 2178069 w 2251124"/>
              <a:gd name="connsiteY5" fmla="*/ 32752 h 1528002"/>
              <a:gd name="connsiteX6" fmla="*/ 2181244 w 2251124"/>
              <a:gd name="connsiteY6" fmla="*/ 61327 h 1528002"/>
              <a:gd name="connsiteX7" fmla="*/ 2193944 w 2251124"/>
              <a:gd name="connsiteY7" fmla="*/ 93077 h 1528002"/>
              <a:gd name="connsiteX8" fmla="*/ 2209819 w 2251124"/>
              <a:gd name="connsiteY8" fmla="*/ 147052 h 1528002"/>
              <a:gd name="connsiteX9" fmla="*/ 2235219 w 2251124"/>
              <a:gd name="connsiteY9" fmla="*/ 347077 h 1528002"/>
              <a:gd name="connsiteX10" fmla="*/ 2251094 w 2251124"/>
              <a:gd name="connsiteY10" fmla="*/ 623302 h 1528002"/>
              <a:gd name="connsiteX11" fmla="*/ 2238394 w 2251124"/>
              <a:gd name="connsiteY11" fmla="*/ 1007477 h 1528002"/>
              <a:gd name="connsiteX12" fmla="*/ 2209819 w 2251124"/>
              <a:gd name="connsiteY12" fmla="*/ 1426577 h 1528002"/>
              <a:gd name="connsiteX13" fmla="*/ 2197119 w 2251124"/>
              <a:gd name="connsiteY13" fmla="*/ 1512302 h 1528002"/>
              <a:gd name="connsiteX14" fmla="*/ 2165369 w 2251124"/>
              <a:gd name="connsiteY14" fmla="*/ 1521827 h 1528002"/>
              <a:gd name="connsiteX15" fmla="*/ 2057419 w 2251124"/>
              <a:gd name="connsiteY15" fmla="*/ 1521827 h 1528002"/>
              <a:gd name="connsiteX16" fmla="*/ 1978044 w 2251124"/>
              <a:gd name="connsiteY16" fmla="*/ 1518652 h 1528002"/>
              <a:gd name="connsiteX17" fmla="*/ 279419 w 2251124"/>
              <a:gd name="connsiteY17" fmla="*/ 1518652 h 1528002"/>
              <a:gd name="connsiteX18" fmla="*/ 111144 w 2251124"/>
              <a:gd name="connsiteY18" fmla="*/ 1515477 h 1528002"/>
              <a:gd name="connsiteX19" fmla="*/ 19069 w 2251124"/>
              <a:gd name="connsiteY19" fmla="*/ 1518652 h 1528002"/>
              <a:gd name="connsiteX20" fmla="*/ 19 w 2251124"/>
              <a:gd name="connsiteY20" fmla="*/ 1378952 h 1528002"/>
              <a:gd name="connsiteX21" fmla="*/ 15894 w 2251124"/>
              <a:gd name="connsiteY21" fmla="*/ 686802 h 1528002"/>
              <a:gd name="connsiteX22" fmla="*/ 31769 w 2251124"/>
              <a:gd name="connsiteY22" fmla="*/ 264527 h 1528002"/>
              <a:gd name="connsiteX23" fmla="*/ 57169 w 2251124"/>
              <a:gd name="connsiteY23" fmla="*/ 29577 h 1528002"/>
              <a:gd name="connsiteX24" fmla="*/ 327044 w 2251124"/>
              <a:gd name="connsiteY24" fmla="*/ 16877 h 1528002"/>
              <a:gd name="connsiteX25" fmla="*/ 577869 w 2251124"/>
              <a:gd name="connsiteY25" fmla="*/ 13702 h 1528002"/>
              <a:gd name="connsiteX26" fmla="*/ 869969 w 2251124"/>
              <a:gd name="connsiteY26" fmla="*/ 7352 h 1528002"/>
              <a:gd name="connsiteX27" fmla="*/ 1082694 w 2251124"/>
              <a:gd name="connsiteY27" fmla="*/ 1002 h 1528002"/>
              <a:gd name="connsiteX28" fmla="*/ 1180921 w 2251124"/>
              <a:gd name="connsiteY28" fmla="*/ 10 h 152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1124" h="1528002">
                <a:moveTo>
                  <a:pt x="1180921" y="10"/>
                </a:moveTo>
                <a:cubicBezTo>
                  <a:pt x="1213663" y="-56"/>
                  <a:pt x="1249117" y="209"/>
                  <a:pt x="1295419" y="1002"/>
                </a:cubicBezTo>
                <a:cubicBezTo>
                  <a:pt x="1388023" y="2589"/>
                  <a:pt x="1638319" y="10527"/>
                  <a:pt x="1638319" y="10527"/>
                </a:cubicBezTo>
                <a:lnTo>
                  <a:pt x="1946294" y="16877"/>
                </a:lnTo>
                <a:cubicBezTo>
                  <a:pt x="2030961" y="19523"/>
                  <a:pt x="2107690" y="23756"/>
                  <a:pt x="2146319" y="26402"/>
                </a:cubicBezTo>
                <a:cubicBezTo>
                  <a:pt x="2184948" y="29048"/>
                  <a:pt x="2172248" y="26931"/>
                  <a:pt x="2178069" y="32752"/>
                </a:cubicBezTo>
                <a:cubicBezTo>
                  <a:pt x="2183890" y="38573"/>
                  <a:pt x="2178598" y="51273"/>
                  <a:pt x="2181244" y="61327"/>
                </a:cubicBezTo>
                <a:cubicBezTo>
                  <a:pt x="2183890" y="71381"/>
                  <a:pt x="2189181" y="78789"/>
                  <a:pt x="2193944" y="93077"/>
                </a:cubicBezTo>
                <a:cubicBezTo>
                  <a:pt x="2198707" y="107365"/>
                  <a:pt x="2202940" y="104719"/>
                  <a:pt x="2209819" y="147052"/>
                </a:cubicBezTo>
                <a:cubicBezTo>
                  <a:pt x="2216698" y="189385"/>
                  <a:pt x="2228340" y="267702"/>
                  <a:pt x="2235219" y="347077"/>
                </a:cubicBezTo>
                <a:cubicBezTo>
                  <a:pt x="2242098" y="426452"/>
                  <a:pt x="2250565" y="513235"/>
                  <a:pt x="2251094" y="623302"/>
                </a:cubicBezTo>
                <a:cubicBezTo>
                  <a:pt x="2251623" y="733369"/>
                  <a:pt x="2245273" y="873598"/>
                  <a:pt x="2238394" y="1007477"/>
                </a:cubicBezTo>
                <a:cubicBezTo>
                  <a:pt x="2231515" y="1141356"/>
                  <a:pt x="2216698" y="1342440"/>
                  <a:pt x="2209819" y="1426577"/>
                </a:cubicBezTo>
                <a:cubicBezTo>
                  <a:pt x="2202940" y="1510714"/>
                  <a:pt x="2204527" y="1496427"/>
                  <a:pt x="2197119" y="1512302"/>
                </a:cubicBezTo>
                <a:cubicBezTo>
                  <a:pt x="2189711" y="1528177"/>
                  <a:pt x="2188652" y="1520240"/>
                  <a:pt x="2165369" y="1521827"/>
                </a:cubicBezTo>
                <a:cubicBezTo>
                  <a:pt x="2142086" y="1523415"/>
                  <a:pt x="2088640" y="1522356"/>
                  <a:pt x="2057419" y="1521827"/>
                </a:cubicBezTo>
                <a:cubicBezTo>
                  <a:pt x="2026198" y="1521298"/>
                  <a:pt x="2274377" y="1519181"/>
                  <a:pt x="1978044" y="1518652"/>
                </a:cubicBezTo>
                <a:lnTo>
                  <a:pt x="279419" y="1518652"/>
                </a:lnTo>
                <a:cubicBezTo>
                  <a:pt x="223327" y="1517594"/>
                  <a:pt x="189990" y="1515477"/>
                  <a:pt x="111144" y="1515477"/>
                </a:cubicBezTo>
                <a:cubicBezTo>
                  <a:pt x="32298" y="1515477"/>
                  <a:pt x="37590" y="1541406"/>
                  <a:pt x="19069" y="1518652"/>
                </a:cubicBezTo>
                <a:cubicBezTo>
                  <a:pt x="548" y="1495898"/>
                  <a:pt x="548" y="1517594"/>
                  <a:pt x="19" y="1378952"/>
                </a:cubicBezTo>
                <a:cubicBezTo>
                  <a:pt x="-510" y="1240310"/>
                  <a:pt x="10602" y="872539"/>
                  <a:pt x="15894" y="686802"/>
                </a:cubicBezTo>
                <a:cubicBezTo>
                  <a:pt x="21186" y="501065"/>
                  <a:pt x="28065" y="368243"/>
                  <a:pt x="31769" y="264527"/>
                </a:cubicBezTo>
                <a:cubicBezTo>
                  <a:pt x="35473" y="160811"/>
                  <a:pt x="7957" y="70852"/>
                  <a:pt x="57169" y="29577"/>
                </a:cubicBezTo>
                <a:cubicBezTo>
                  <a:pt x="106381" y="-11698"/>
                  <a:pt x="240261" y="19523"/>
                  <a:pt x="327044" y="16877"/>
                </a:cubicBezTo>
                <a:cubicBezTo>
                  <a:pt x="413827" y="14231"/>
                  <a:pt x="577869" y="13702"/>
                  <a:pt x="577869" y="13702"/>
                </a:cubicBezTo>
                <a:lnTo>
                  <a:pt x="869969" y="7352"/>
                </a:lnTo>
                <a:lnTo>
                  <a:pt x="1082694" y="1002"/>
                </a:lnTo>
                <a:cubicBezTo>
                  <a:pt x="1118148" y="473"/>
                  <a:pt x="1148178" y="76"/>
                  <a:pt x="118092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7732878" y="2141216"/>
            <a:ext cx="2251124" cy="1528002"/>
          </a:xfrm>
          <a:custGeom>
            <a:avLst/>
            <a:gdLst>
              <a:gd name="connsiteX0" fmla="*/ 1180921 w 2251124"/>
              <a:gd name="connsiteY0" fmla="*/ 10 h 1528002"/>
              <a:gd name="connsiteX1" fmla="*/ 1295419 w 2251124"/>
              <a:gd name="connsiteY1" fmla="*/ 1002 h 1528002"/>
              <a:gd name="connsiteX2" fmla="*/ 1638319 w 2251124"/>
              <a:gd name="connsiteY2" fmla="*/ 10527 h 1528002"/>
              <a:gd name="connsiteX3" fmla="*/ 1946294 w 2251124"/>
              <a:gd name="connsiteY3" fmla="*/ 16877 h 1528002"/>
              <a:gd name="connsiteX4" fmla="*/ 2146319 w 2251124"/>
              <a:gd name="connsiteY4" fmla="*/ 26402 h 1528002"/>
              <a:gd name="connsiteX5" fmla="*/ 2178069 w 2251124"/>
              <a:gd name="connsiteY5" fmla="*/ 32752 h 1528002"/>
              <a:gd name="connsiteX6" fmla="*/ 2181244 w 2251124"/>
              <a:gd name="connsiteY6" fmla="*/ 61327 h 1528002"/>
              <a:gd name="connsiteX7" fmla="*/ 2193944 w 2251124"/>
              <a:gd name="connsiteY7" fmla="*/ 93077 h 1528002"/>
              <a:gd name="connsiteX8" fmla="*/ 2209819 w 2251124"/>
              <a:gd name="connsiteY8" fmla="*/ 147052 h 1528002"/>
              <a:gd name="connsiteX9" fmla="*/ 2235219 w 2251124"/>
              <a:gd name="connsiteY9" fmla="*/ 347077 h 1528002"/>
              <a:gd name="connsiteX10" fmla="*/ 2251094 w 2251124"/>
              <a:gd name="connsiteY10" fmla="*/ 623302 h 1528002"/>
              <a:gd name="connsiteX11" fmla="*/ 2238394 w 2251124"/>
              <a:gd name="connsiteY11" fmla="*/ 1007477 h 1528002"/>
              <a:gd name="connsiteX12" fmla="*/ 2209819 w 2251124"/>
              <a:gd name="connsiteY12" fmla="*/ 1426577 h 1528002"/>
              <a:gd name="connsiteX13" fmla="*/ 2197119 w 2251124"/>
              <a:gd name="connsiteY13" fmla="*/ 1512302 h 1528002"/>
              <a:gd name="connsiteX14" fmla="*/ 2165369 w 2251124"/>
              <a:gd name="connsiteY14" fmla="*/ 1521827 h 1528002"/>
              <a:gd name="connsiteX15" fmla="*/ 2057419 w 2251124"/>
              <a:gd name="connsiteY15" fmla="*/ 1521827 h 1528002"/>
              <a:gd name="connsiteX16" fmla="*/ 1978044 w 2251124"/>
              <a:gd name="connsiteY16" fmla="*/ 1518652 h 1528002"/>
              <a:gd name="connsiteX17" fmla="*/ 279419 w 2251124"/>
              <a:gd name="connsiteY17" fmla="*/ 1518652 h 1528002"/>
              <a:gd name="connsiteX18" fmla="*/ 111144 w 2251124"/>
              <a:gd name="connsiteY18" fmla="*/ 1515477 h 1528002"/>
              <a:gd name="connsiteX19" fmla="*/ 19069 w 2251124"/>
              <a:gd name="connsiteY19" fmla="*/ 1518652 h 1528002"/>
              <a:gd name="connsiteX20" fmla="*/ 19 w 2251124"/>
              <a:gd name="connsiteY20" fmla="*/ 1378952 h 1528002"/>
              <a:gd name="connsiteX21" fmla="*/ 15894 w 2251124"/>
              <a:gd name="connsiteY21" fmla="*/ 686802 h 1528002"/>
              <a:gd name="connsiteX22" fmla="*/ 31769 w 2251124"/>
              <a:gd name="connsiteY22" fmla="*/ 264527 h 1528002"/>
              <a:gd name="connsiteX23" fmla="*/ 57169 w 2251124"/>
              <a:gd name="connsiteY23" fmla="*/ 29577 h 1528002"/>
              <a:gd name="connsiteX24" fmla="*/ 327044 w 2251124"/>
              <a:gd name="connsiteY24" fmla="*/ 16877 h 1528002"/>
              <a:gd name="connsiteX25" fmla="*/ 577869 w 2251124"/>
              <a:gd name="connsiteY25" fmla="*/ 13702 h 1528002"/>
              <a:gd name="connsiteX26" fmla="*/ 869969 w 2251124"/>
              <a:gd name="connsiteY26" fmla="*/ 7352 h 1528002"/>
              <a:gd name="connsiteX27" fmla="*/ 1082694 w 2251124"/>
              <a:gd name="connsiteY27" fmla="*/ 1002 h 1528002"/>
              <a:gd name="connsiteX28" fmla="*/ 1180921 w 2251124"/>
              <a:gd name="connsiteY28" fmla="*/ 10 h 152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1124" h="1528002">
                <a:moveTo>
                  <a:pt x="1180921" y="10"/>
                </a:moveTo>
                <a:cubicBezTo>
                  <a:pt x="1213663" y="-56"/>
                  <a:pt x="1249117" y="209"/>
                  <a:pt x="1295419" y="1002"/>
                </a:cubicBezTo>
                <a:cubicBezTo>
                  <a:pt x="1388023" y="2589"/>
                  <a:pt x="1638319" y="10527"/>
                  <a:pt x="1638319" y="10527"/>
                </a:cubicBezTo>
                <a:lnTo>
                  <a:pt x="1946294" y="16877"/>
                </a:lnTo>
                <a:cubicBezTo>
                  <a:pt x="2030961" y="19523"/>
                  <a:pt x="2107690" y="23756"/>
                  <a:pt x="2146319" y="26402"/>
                </a:cubicBezTo>
                <a:cubicBezTo>
                  <a:pt x="2184948" y="29048"/>
                  <a:pt x="2172248" y="26931"/>
                  <a:pt x="2178069" y="32752"/>
                </a:cubicBezTo>
                <a:cubicBezTo>
                  <a:pt x="2183890" y="38573"/>
                  <a:pt x="2178598" y="51273"/>
                  <a:pt x="2181244" y="61327"/>
                </a:cubicBezTo>
                <a:cubicBezTo>
                  <a:pt x="2183890" y="71381"/>
                  <a:pt x="2189181" y="78789"/>
                  <a:pt x="2193944" y="93077"/>
                </a:cubicBezTo>
                <a:cubicBezTo>
                  <a:pt x="2198707" y="107365"/>
                  <a:pt x="2202940" y="104719"/>
                  <a:pt x="2209819" y="147052"/>
                </a:cubicBezTo>
                <a:cubicBezTo>
                  <a:pt x="2216698" y="189385"/>
                  <a:pt x="2228340" y="267702"/>
                  <a:pt x="2235219" y="347077"/>
                </a:cubicBezTo>
                <a:cubicBezTo>
                  <a:pt x="2242098" y="426452"/>
                  <a:pt x="2250565" y="513235"/>
                  <a:pt x="2251094" y="623302"/>
                </a:cubicBezTo>
                <a:cubicBezTo>
                  <a:pt x="2251623" y="733369"/>
                  <a:pt x="2245273" y="873598"/>
                  <a:pt x="2238394" y="1007477"/>
                </a:cubicBezTo>
                <a:cubicBezTo>
                  <a:pt x="2231515" y="1141356"/>
                  <a:pt x="2216698" y="1342440"/>
                  <a:pt x="2209819" y="1426577"/>
                </a:cubicBezTo>
                <a:cubicBezTo>
                  <a:pt x="2202940" y="1510714"/>
                  <a:pt x="2204527" y="1496427"/>
                  <a:pt x="2197119" y="1512302"/>
                </a:cubicBezTo>
                <a:cubicBezTo>
                  <a:pt x="2189711" y="1528177"/>
                  <a:pt x="2188652" y="1520240"/>
                  <a:pt x="2165369" y="1521827"/>
                </a:cubicBezTo>
                <a:cubicBezTo>
                  <a:pt x="2142086" y="1523415"/>
                  <a:pt x="2088640" y="1522356"/>
                  <a:pt x="2057419" y="1521827"/>
                </a:cubicBezTo>
                <a:cubicBezTo>
                  <a:pt x="2026198" y="1521298"/>
                  <a:pt x="2274377" y="1519181"/>
                  <a:pt x="1978044" y="1518652"/>
                </a:cubicBezTo>
                <a:lnTo>
                  <a:pt x="279419" y="1518652"/>
                </a:lnTo>
                <a:cubicBezTo>
                  <a:pt x="223327" y="1517594"/>
                  <a:pt x="189990" y="1515477"/>
                  <a:pt x="111144" y="1515477"/>
                </a:cubicBezTo>
                <a:cubicBezTo>
                  <a:pt x="32298" y="1515477"/>
                  <a:pt x="37590" y="1541406"/>
                  <a:pt x="19069" y="1518652"/>
                </a:cubicBezTo>
                <a:cubicBezTo>
                  <a:pt x="548" y="1495898"/>
                  <a:pt x="548" y="1517594"/>
                  <a:pt x="19" y="1378952"/>
                </a:cubicBezTo>
                <a:cubicBezTo>
                  <a:pt x="-510" y="1240310"/>
                  <a:pt x="10602" y="872539"/>
                  <a:pt x="15894" y="686802"/>
                </a:cubicBezTo>
                <a:cubicBezTo>
                  <a:pt x="21186" y="501065"/>
                  <a:pt x="28065" y="368243"/>
                  <a:pt x="31769" y="264527"/>
                </a:cubicBezTo>
                <a:cubicBezTo>
                  <a:pt x="35473" y="160811"/>
                  <a:pt x="7957" y="70852"/>
                  <a:pt x="57169" y="29577"/>
                </a:cubicBezTo>
                <a:cubicBezTo>
                  <a:pt x="106381" y="-11698"/>
                  <a:pt x="240261" y="19523"/>
                  <a:pt x="327044" y="16877"/>
                </a:cubicBezTo>
                <a:cubicBezTo>
                  <a:pt x="413827" y="14231"/>
                  <a:pt x="577869" y="13702"/>
                  <a:pt x="577869" y="13702"/>
                </a:cubicBezTo>
                <a:lnTo>
                  <a:pt x="869969" y="7352"/>
                </a:lnTo>
                <a:lnTo>
                  <a:pt x="1082694" y="1002"/>
                </a:lnTo>
                <a:cubicBezTo>
                  <a:pt x="1118148" y="473"/>
                  <a:pt x="1148178" y="76"/>
                  <a:pt x="118092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794250" y="2971800"/>
            <a:ext cx="2603500" cy="1435100"/>
          </a:xfrm>
          <a:custGeom>
            <a:avLst/>
            <a:gdLst>
              <a:gd name="connsiteX0" fmla="*/ 0 w 2603500"/>
              <a:gd name="connsiteY0" fmla="*/ 0 h 1435100"/>
              <a:gd name="connsiteX1" fmla="*/ 2603500 w 2603500"/>
              <a:gd name="connsiteY1" fmla="*/ 0 h 1435100"/>
              <a:gd name="connsiteX2" fmla="*/ 2603500 w 2603500"/>
              <a:gd name="connsiteY2" fmla="*/ 1435100 h 1435100"/>
              <a:gd name="connsiteX3" fmla="*/ 0 w 2603500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0" h="1435100">
                <a:moveTo>
                  <a:pt x="0" y="0"/>
                </a:moveTo>
                <a:lnTo>
                  <a:pt x="2603500" y="0"/>
                </a:lnTo>
                <a:lnTo>
                  <a:pt x="2603500" y="1435100"/>
                </a:lnTo>
                <a:lnTo>
                  <a:pt x="0" y="143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065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27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94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34077" y="6352498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76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4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5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249" cy="11441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altLang="en-US" sz="2177" b="0" strike="noStrike" spc="-1">
                <a:latin typeface="Arial"/>
              </a:rPr>
              <a:t>請按這裡編輯題名文字格式</a:t>
            </a:r>
            <a:endParaRPr lang="en-US" sz="2177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249" cy="397638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177" b="0" strike="noStrike" spc="-1">
                <a:latin typeface="Arial"/>
              </a:rPr>
              <a:t>請按這裡編輯大綱文字格式</a:t>
            </a:r>
            <a:endParaRPr lang="en-US" sz="2177" b="0" strike="noStrike" spc="-1">
              <a:latin typeface="Arial"/>
            </a:endParaRPr>
          </a:p>
          <a:p>
            <a:pPr marL="1044922" lvl="1" indent="-391846">
              <a:spcBef>
                <a:spcPts val="13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altLang="en-US" sz="2177" b="0" strike="noStrike" spc="-1">
                <a:latin typeface="Arial"/>
              </a:rPr>
              <a:t>第二個大綱層次</a:t>
            </a:r>
            <a:endParaRPr lang="en-US" sz="2177" b="0" strike="noStrike" spc="-1">
              <a:latin typeface="Arial"/>
            </a:endParaRPr>
          </a:p>
          <a:p>
            <a:pPr marL="1567382" lvl="2" indent="-348307">
              <a:spcBef>
                <a:spcPts val="10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177" b="0" strike="noStrike" spc="-1">
                <a:latin typeface="Arial"/>
              </a:rPr>
              <a:t>第三個大綱層次</a:t>
            </a:r>
            <a:endParaRPr lang="en-US" sz="2177" b="0" strike="noStrike" spc="-1">
              <a:latin typeface="Arial"/>
            </a:endParaRPr>
          </a:p>
          <a:p>
            <a:pPr marL="2089843" lvl="3" indent="-261230">
              <a:spcBef>
                <a:spcPts val="68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altLang="en-US" sz="2177" b="0" strike="noStrike" spc="-1">
                <a:latin typeface="Arial"/>
              </a:rPr>
              <a:t>第四個大綱層次</a:t>
            </a:r>
            <a:endParaRPr lang="en-US" sz="2177" b="0" strike="noStrike" spc="-1">
              <a:latin typeface="Arial"/>
            </a:endParaRPr>
          </a:p>
          <a:p>
            <a:pPr marL="2612304" lvl="4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177" b="0" strike="noStrike" spc="-1">
                <a:latin typeface="Arial"/>
              </a:rPr>
              <a:t>第五個大綱層次</a:t>
            </a:r>
            <a:endParaRPr lang="en-US" sz="2177" b="0" strike="noStrike" spc="-1">
              <a:latin typeface="Arial"/>
            </a:endParaRPr>
          </a:p>
          <a:p>
            <a:pPr marL="3134765" lvl="5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177" b="0" strike="noStrike" spc="-1">
                <a:latin typeface="Arial"/>
              </a:rPr>
              <a:t>第六個大綱層次</a:t>
            </a:r>
            <a:endParaRPr lang="en-US" sz="2177" b="0" strike="noStrike" spc="-1">
              <a:latin typeface="Arial"/>
            </a:endParaRPr>
          </a:p>
          <a:p>
            <a:pPr marL="3657226" lvl="6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z="2177" b="0" strike="noStrike" spc="-1">
                <a:latin typeface="Arial"/>
              </a:rPr>
              <a:t>第七個大綱層次</a:t>
            </a:r>
            <a:endParaRPr lang="en-US" sz="217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461" indent="-391846" algn="l" defTabSz="1105875" rtl="0" eaLnBrk="1" latinLnBrk="0" hangingPunct="1">
        <a:lnSpc>
          <a:spcPct val="90000"/>
        </a:lnSpc>
        <a:spcBef>
          <a:spcPts val="1714"/>
        </a:spcBef>
        <a:buClr>
          <a:srgbClr val="000000"/>
        </a:buClr>
        <a:buSzPct val="45000"/>
        <a:buFont typeface="Wingdings" charset="2"/>
        <a:buChar char="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50.em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jpeg"/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12" Type="http://schemas.openxmlformats.org/officeDocument/2006/relationships/image" Target="../media/image33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microsoft.com/office/2007/relationships/hdphoto" Target="../media/hdphoto1.wdp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22.emf"/><Relationship Id="rId9" Type="http://schemas.openxmlformats.org/officeDocument/2006/relationships/image" Target="../media/image30.jpe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28.jp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D23CE6-63A9-4F03-954F-F58E5A023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786" r="10429" b="10648"/>
          <a:stretch/>
        </p:blipFill>
        <p:spPr>
          <a:xfrm>
            <a:off x="4774929" y="1156151"/>
            <a:ext cx="2521199" cy="2508771"/>
          </a:xfrm>
          <a:prstGeom prst="ellipse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8822" y="3980980"/>
            <a:ext cx="303801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TW" sz="5400" b="1" dirty="0" err="1">
                <a:solidFill>
                  <a:prstClr val="black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Air@IoT</a:t>
            </a:r>
            <a:endParaRPr lang="en-US" altLang="zh-TW" sz="5400" b="1" dirty="0">
              <a:solidFill>
                <a:prstClr val="black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8502" y="5371064"/>
            <a:ext cx="75549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000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郭奕璋、王浤宇、劉佩萱、陳曉東、李姿慧、陳鐿壬</a:t>
            </a:r>
            <a:endParaRPr lang="zh-TW" altLang="en-US" sz="20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3589" y="5952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組別：</a:t>
            </a:r>
            <a:r>
              <a:rPr lang="zh-TW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第三組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3F1A5B3-8F16-441C-80F7-B294CEEBD51D}"/>
              </a:ext>
            </a:extLst>
          </p:cNvPr>
          <p:cNvGrpSpPr/>
          <p:nvPr/>
        </p:nvGrpSpPr>
        <p:grpSpPr>
          <a:xfrm>
            <a:off x="1121817" y="617998"/>
            <a:ext cx="9633001" cy="2701971"/>
            <a:chOff x="1121817" y="693414"/>
            <a:chExt cx="9633001" cy="2701971"/>
          </a:xfrm>
        </p:grpSpPr>
        <p:pic>
          <p:nvPicPr>
            <p:cNvPr id="16" name="圖形 15" descr="購物車 外框">
              <a:extLst>
                <a:ext uri="{FF2B5EF4-FFF2-40B4-BE49-F238E27FC236}">
                  <a16:creationId xmlns:a16="http://schemas.microsoft.com/office/drawing/2014/main" id="{B13FC0E1-F2A0-488A-AC37-02AF2208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88847">
              <a:off x="7227188" y="1085363"/>
              <a:ext cx="899056" cy="899056"/>
            </a:xfrm>
            <a:prstGeom prst="rect">
              <a:avLst/>
            </a:prstGeom>
          </p:spPr>
        </p:pic>
        <p:pic>
          <p:nvPicPr>
            <p:cNvPr id="18" name="圖形 17" descr="UI UX 外框">
              <a:extLst>
                <a:ext uri="{FF2B5EF4-FFF2-40B4-BE49-F238E27FC236}">
                  <a16:creationId xmlns:a16="http://schemas.microsoft.com/office/drawing/2014/main" id="{421D319E-C13A-4722-A874-D216D4A7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40418" y="1862534"/>
              <a:ext cx="914400" cy="914400"/>
            </a:xfrm>
            <a:prstGeom prst="rect">
              <a:avLst/>
            </a:prstGeom>
          </p:spPr>
        </p:pic>
        <p:pic>
          <p:nvPicPr>
            <p:cNvPr id="20" name="圖形 19" descr="咳嗽 外框">
              <a:extLst>
                <a:ext uri="{FF2B5EF4-FFF2-40B4-BE49-F238E27FC236}">
                  <a16:creationId xmlns:a16="http://schemas.microsoft.com/office/drawing/2014/main" id="{AEF5FD9A-56CE-45DC-99D9-61B48486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69369">
              <a:off x="3433187" y="693414"/>
              <a:ext cx="1008432" cy="1008432"/>
            </a:xfrm>
            <a:prstGeom prst="rect">
              <a:avLst/>
            </a:prstGeom>
          </p:spPr>
        </p:pic>
        <p:pic>
          <p:nvPicPr>
            <p:cNvPr id="22" name="圖形 21" descr="細菌 外框">
              <a:extLst>
                <a:ext uri="{FF2B5EF4-FFF2-40B4-BE49-F238E27FC236}">
                  <a16:creationId xmlns:a16="http://schemas.microsoft.com/office/drawing/2014/main" id="{B32EA37B-5ED4-4D90-A53B-DCB7B963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20801" y="2074885"/>
              <a:ext cx="914400" cy="914400"/>
            </a:xfrm>
            <a:prstGeom prst="rect">
              <a:avLst/>
            </a:prstGeom>
          </p:spPr>
        </p:pic>
        <p:pic>
          <p:nvPicPr>
            <p:cNvPr id="24" name="圖形 23" descr="陰雨時晴 外框">
              <a:extLst>
                <a:ext uri="{FF2B5EF4-FFF2-40B4-BE49-F238E27FC236}">
                  <a16:creationId xmlns:a16="http://schemas.microsoft.com/office/drawing/2014/main" id="{FC183DA9-9E55-4C94-A905-19EABDF0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5857" y="2480985"/>
              <a:ext cx="914400" cy="914400"/>
            </a:xfrm>
            <a:prstGeom prst="rect">
              <a:avLst/>
            </a:prstGeom>
          </p:spPr>
        </p:pic>
        <p:pic>
          <p:nvPicPr>
            <p:cNvPr id="26" name="圖形 25" descr="下雨 外框">
              <a:extLst>
                <a:ext uri="{FF2B5EF4-FFF2-40B4-BE49-F238E27FC236}">
                  <a16:creationId xmlns:a16="http://schemas.microsoft.com/office/drawing/2014/main" id="{BCFA5526-0B42-4CCD-B592-AF2960CD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47370" y="1040402"/>
              <a:ext cx="914400" cy="914400"/>
            </a:xfrm>
            <a:prstGeom prst="rect">
              <a:avLst/>
            </a:prstGeom>
          </p:spPr>
        </p:pic>
        <p:pic>
          <p:nvPicPr>
            <p:cNvPr id="28" name="圖形 27" descr="溫度計 外框">
              <a:extLst>
                <a:ext uri="{FF2B5EF4-FFF2-40B4-BE49-F238E27FC236}">
                  <a16:creationId xmlns:a16="http://schemas.microsoft.com/office/drawing/2014/main" id="{55C7E034-96C3-43E4-B1F6-25640439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21817" y="2480985"/>
              <a:ext cx="914400" cy="914400"/>
            </a:xfrm>
            <a:prstGeom prst="rect">
              <a:avLst/>
            </a:prstGeom>
          </p:spPr>
        </p:pic>
        <p:pic>
          <p:nvPicPr>
            <p:cNvPr id="30" name="圖形 29" descr="下降趨勢圖 外框">
              <a:extLst>
                <a:ext uri="{FF2B5EF4-FFF2-40B4-BE49-F238E27FC236}">
                  <a16:creationId xmlns:a16="http://schemas.microsoft.com/office/drawing/2014/main" id="{08274017-540A-4FB2-BFE6-589B1701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979049" y="727905"/>
              <a:ext cx="914400" cy="914400"/>
            </a:xfrm>
            <a:prstGeom prst="rect">
              <a:avLst/>
            </a:prstGeom>
          </p:spPr>
        </p:pic>
      </p:grpSp>
      <p:pic>
        <p:nvPicPr>
          <p:cNvPr id="39" name="圖形 38" descr="使用者 外框">
            <a:extLst>
              <a:ext uri="{FF2B5EF4-FFF2-40B4-BE49-F238E27FC236}">
                <a16:creationId xmlns:a16="http://schemas.microsoft.com/office/drawing/2014/main" id="{E5E24EB5-26D0-4F79-9F3D-50A7A6C3AA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5310" y="5775555"/>
            <a:ext cx="692872" cy="6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249"/>
    </mc:Choice>
    <mc:Fallback xmlns="">
      <p:transition advTm="92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638E41A-B21E-43F5-90A4-3DC8B3FDD8D2}"/>
              </a:ext>
            </a:extLst>
          </p:cNvPr>
          <p:cNvGrpSpPr/>
          <p:nvPr/>
        </p:nvGrpSpPr>
        <p:grpSpPr>
          <a:xfrm>
            <a:off x="293043" y="342900"/>
            <a:ext cx="7043421" cy="704850"/>
            <a:chOff x="293043" y="342900"/>
            <a:chExt cx="7043421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FA6730AC-916A-433A-8CB4-8C8DD18F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7FF70719-139F-4542-BC27-EDEC834D8B0C}"/>
                </a:ext>
              </a:extLst>
            </p:cNvPr>
            <p:cNvSpPr txBox="1"/>
            <p:nvPr/>
          </p:nvSpPr>
          <p:spPr>
            <a:xfrm>
              <a:off x="2348063" y="357414"/>
              <a:ext cx="4988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資料蒐集</a:t>
              </a:r>
              <a:r>
                <a:rPr kumimoji="0" lang="en-US" altLang="zh-TW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-</a:t>
              </a:r>
              <a:r>
                <a:rPr lang="zh-TW" altLang="en-US" sz="3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空氣品質偵測器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A5AE87-B2D0-4BC2-9FAD-AB68B2A63C19}"/>
              </a:ext>
            </a:extLst>
          </p:cNvPr>
          <p:cNvSpPr txBox="1"/>
          <p:nvPr/>
        </p:nvSpPr>
        <p:spPr>
          <a:xfrm>
            <a:off x="1687973" y="6404865"/>
            <a:ext cx="909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可以偵測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，一分鐘偵測一次，並將資料回傳至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電子用品 的圖片&#10;&#10;自動產生的描述">
            <a:extLst>
              <a:ext uri="{FF2B5EF4-FFF2-40B4-BE49-F238E27FC236}">
                <a16:creationId xmlns:a16="http://schemas.microsoft.com/office/drawing/2014/main" id="{14AD8CF6-71D1-4C3C-BCCF-9EBE14C5FF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"/>
          <a:stretch/>
        </p:blipFill>
        <p:spPr>
          <a:xfrm>
            <a:off x="3116694" y="1588520"/>
            <a:ext cx="6303751" cy="473518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86363E6-8AD9-4D82-8E8B-3FCE61B31AD3}"/>
              </a:ext>
            </a:extLst>
          </p:cNvPr>
          <p:cNvSpPr txBox="1"/>
          <p:nvPr/>
        </p:nvSpPr>
        <p:spPr>
          <a:xfrm>
            <a:off x="5539903" y="1003745"/>
            <a:ext cx="1112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  <a:endParaRPr lang="zh-TW" altLang="en-US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638E41A-B21E-43F5-90A4-3DC8B3FDD8D2}"/>
              </a:ext>
            </a:extLst>
          </p:cNvPr>
          <p:cNvGrpSpPr/>
          <p:nvPr/>
        </p:nvGrpSpPr>
        <p:grpSpPr>
          <a:xfrm>
            <a:off x="293043" y="342900"/>
            <a:ext cx="7043421" cy="704850"/>
            <a:chOff x="293043" y="342900"/>
            <a:chExt cx="7043421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FA6730AC-916A-433A-8CB4-8C8DD18F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7FF70719-139F-4542-BC27-EDEC834D8B0C}"/>
                </a:ext>
              </a:extLst>
            </p:cNvPr>
            <p:cNvSpPr txBox="1"/>
            <p:nvPr/>
          </p:nvSpPr>
          <p:spPr>
            <a:xfrm>
              <a:off x="2348063" y="357414"/>
              <a:ext cx="4988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資料前處理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125A67-38FB-4991-97B6-1DB1ABDE2ECB}"/>
              </a:ext>
            </a:extLst>
          </p:cNvPr>
          <p:cNvSpPr txBox="1"/>
          <p:nvPr/>
        </p:nvSpPr>
        <p:spPr>
          <a:xfrm>
            <a:off x="1125316" y="1742513"/>
            <a:ext cx="6732143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資料合併及分類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資料格式轉換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遺失值填補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KNN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ARIMA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補值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3979BA3-0262-4447-8D94-BBDE2C9F5EB5}"/>
              </a:ext>
            </a:extLst>
          </p:cNvPr>
          <p:cNvSpPr txBox="1"/>
          <p:nvPr/>
        </p:nvSpPr>
        <p:spPr>
          <a:xfrm>
            <a:off x="8716040" y="6228447"/>
            <a:ext cx="338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之後會加上詳細介紹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58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638E41A-B21E-43F5-90A4-3DC8B3FDD8D2}"/>
              </a:ext>
            </a:extLst>
          </p:cNvPr>
          <p:cNvGrpSpPr/>
          <p:nvPr/>
        </p:nvGrpSpPr>
        <p:grpSpPr>
          <a:xfrm>
            <a:off x="293043" y="342900"/>
            <a:ext cx="7617580" cy="704850"/>
            <a:chOff x="293043" y="342900"/>
            <a:chExt cx="7617580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FA6730AC-916A-433A-8CB4-8C8DD18F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7FF70719-139F-4542-BC27-EDEC834D8B0C}"/>
                </a:ext>
              </a:extLst>
            </p:cNvPr>
            <p:cNvSpPr txBox="1"/>
            <p:nvPr/>
          </p:nvSpPr>
          <p:spPr>
            <a:xfrm>
              <a:off x="2348063" y="357414"/>
              <a:ext cx="5562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預測模型</a:t>
              </a:r>
              <a:r>
                <a:rPr kumimoji="0" lang="en-US" altLang="zh-TW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—</a:t>
              </a:r>
              <a:r>
                <a:rPr lang="zh-TW" altLang="en-US" sz="32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模型比較與選擇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125A67-38FB-4991-97B6-1DB1ABDE2ECB}"/>
              </a:ext>
            </a:extLst>
          </p:cNvPr>
          <p:cNvSpPr txBox="1"/>
          <p:nvPr/>
        </p:nvSpPr>
        <p:spPr>
          <a:xfrm>
            <a:off x="1082785" y="1604289"/>
            <a:ext cx="6732143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決策樹回歸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支援向量回歸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(SVR)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長短期記憶模型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(LSTM)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梯度增強樹迴歸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(GBRT)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E7661C3-A717-484F-AB03-6A897AF6120F}"/>
                  </a:ext>
                </a:extLst>
              </p:cNvPr>
              <p:cNvSpPr txBox="1"/>
              <p:nvPr/>
            </p:nvSpPr>
            <p:spPr>
              <a:xfrm>
                <a:off x="2527005" y="6457890"/>
                <a:ext cx="96649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透過模型選擇準則 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[AIC</a:t>
                </a:r>
                <a:r>
                  <a:rPr lang="zh-TW" altLang="en-US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BIC]</a:t>
                </a:r>
                <a:r>
                  <a:rPr lang="zh-TW" altLang="en-US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MSE</a:t>
                </a:r>
                <a:r>
                  <a:rPr lang="zh-TW" altLang="en-US" sz="2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…</m:t>
                    </m:r>
                  </m:oMath>
                </a14:m>
                <a:r>
                  <a:rPr lang="zh-TW" altLang="en-US" sz="2000" dirty="0"/>
                  <a:t> 比較模型後選出最佳模型進行最終預測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E7661C3-A717-484F-AB03-6A897AF6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05" y="6457890"/>
                <a:ext cx="9664995" cy="400110"/>
              </a:xfrm>
              <a:prstGeom prst="rect">
                <a:avLst/>
              </a:prstGeom>
              <a:blipFill>
                <a:blip r:embed="rId3"/>
                <a:stretch>
                  <a:fillRect l="-694" t="-7576" r="-315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7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2"/>
          <p:cNvSpPr/>
          <p:nvPr/>
        </p:nvSpPr>
        <p:spPr>
          <a:xfrm>
            <a:off x="609755" y="1604399"/>
            <a:ext cx="10970865" cy="39763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圖片 132"/>
          <p:cNvPicPr/>
          <p:nvPr/>
        </p:nvPicPr>
        <p:blipFill>
          <a:blip r:embed="rId2"/>
          <a:stretch/>
        </p:blipFill>
        <p:spPr>
          <a:xfrm>
            <a:off x="5177610" y="2618963"/>
            <a:ext cx="1835153" cy="1620073"/>
          </a:xfrm>
          <a:prstGeom prst="rect">
            <a:avLst/>
          </a:prstGeom>
          <a:ln w="0">
            <a:noFill/>
          </a:ln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F1675C92-A936-4BBD-A63A-4712C31C9510}"/>
              </a:ext>
            </a:extLst>
          </p:cNvPr>
          <p:cNvGrpSpPr/>
          <p:nvPr/>
        </p:nvGrpSpPr>
        <p:grpSpPr>
          <a:xfrm>
            <a:off x="293043" y="342900"/>
            <a:ext cx="7617580" cy="704850"/>
            <a:chOff x="293043" y="342900"/>
            <a:chExt cx="7617580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6835CB4C-1E3B-439C-9710-36E6DDD63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89F7A40D-EC33-4AF7-A532-50F47DF927AC}"/>
                </a:ext>
              </a:extLst>
            </p:cNvPr>
            <p:cNvSpPr txBox="1"/>
            <p:nvPr/>
          </p:nvSpPr>
          <p:spPr>
            <a:xfrm>
              <a:off x="2348063" y="357414"/>
              <a:ext cx="5562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雲端自動化</a:t>
              </a:r>
              <a:r>
                <a:rPr lang="zh-TW" altLang="en-US" sz="36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部署</a:t>
              </a:r>
              <a:endParaRPr kumimoji="0" lang="zh-TW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6FFD02E-A5A6-42D6-808D-68C7F7C6EDC1}"/>
              </a:ext>
            </a:extLst>
          </p:cNvPr>
          <p:cNvGrpSpPr/>
          <p:nvPr/>
        </p:nvGrpSpPr>
        <p:grpSpPr>
          <a:xfrm>
            <a:off x="293043" y="342900"/>
            <a:ext cx="7617580" cy="704850"/>
            <a:chOff x="293043" y="342900"/>
            <a:chExt cx="7617580" cy="7048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7A1022-24D8-4FF9-A52E-1F4BFB94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87337EE9-1CA2-4DEA-8CC4-F7C09149DA73}"/>
                </a:ext>
              </a:extLst>
            </p:cNvPr>
            <p:cNvSpPr txBox="1"/>
            <p:nvPr/>
          </p:nvSpPr>
          <p:spPr>
            <a:xfrm>
              <a:off x="2348063" y="357414"/>
              <a:ext cx="5562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Line Bot Flow Chart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C637EB6-79DB-4FF1-87C8-B7B084D4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3" y="1567943"/>
            <a:ext cx="11897833" cy="43179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EF93A37-DDC2-490E-8245-FCA4C7E35D1C}"/>
              </a:ext>
            </a:extLst>
          </p:cNvPr>
          <p:cNvGrpSpPr/>
          <p:nvPr/>
        </p:nvGrpSpPr>
        <p:grpSpPr>
          <a:xfrm>
            <a:off x="293043" y="342900"/>
            <a:ext cx="7617580" cy="704850"/>
            <a:chOff x="293043" y="342900"/>
            <a:chExt cx="7617580" cy="7048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CF7C33E-3D69-4E04-8318-A0D396925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9B9DBB2A-ABB3-49B4-97B4-8E12535281D0}"/>
                </a:ext>
              </a:extLst>
            </p:cNvPr>
            <p:cNvSpPr txBox="1"/>
            <p:nvPr/>
          </p:nvSpPr>
          <p:spPr>
            <a:xfrm>
              <a:off x="2348063" y="357414"/>
              <a:ext cx="5562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Line Bot Flow Chart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BE847085-B74F-4DC3-AC18-0CAB1E04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42" y="1286968"/>
            <a:ext cx="3206915" cy="52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5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6E790C06-68FE-47CC-8834-D6F44FF47327}"/>
              </a:ext>
            </a:extLst>
          </p:cNvPr>
          <p:cNvGrpSpPr/>
          <p:nvPr/>
        </p:nvGrpSpPr>
        <p:grpSpPr>
          <a:xfrm>
            <a:off x="841765" y="342900"/>
            <a:ext cx="2952837" cy="714010"/>
            <a:chOff x="841765" y="342900"/>
            <a:chExt cx="2952837" cy="714010"/>
          </a:xfrm>
        </p:grpSpPr>
        <p:pic>
          <p:nvPicPr>
            <p:cNvPr id="24" name="图片 4">
              <a:extLst>
                <a:ext uri="{FF2B5EF4-FFF2-40B4-BE49-F238E27FC236}">
                  <a16:creationId xmlns:a16="http://schemas.microsoft.com/office/drawing/2014/main" id="{1F3F3E73-AD8B-4183-A467-6E918BC49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1765" y="342900"/>
              <a:ext cx="819313" cy="704850"/>
            </a:xfrm>
            <a:prstGeom prst="rect">
              <a:avLst/>
            </a:prstGeom>
          </p:spPr>
        </p:pic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D8EE1D53-2669-4DC3-9950-AAA84ED25172}"/>
                </a:ext>
              </a:extLst>
            </p:cNvPr>
            <p:cNvSpPr txBox="1"/>
            <p:nvPr/>
          </p:nvSpPr>
          <p:spPr>
            <a:xfrm>
              <a:off x="1763277" y="41057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600" b="1" dirty="0">
                  <a:latin typeface="+mj-ea"/>
                  <a:ea typeface="+mj-ea"/>
                </a:rPr>
                <a:t>團隊分工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47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95121" y="4559341"/>
            <a:ext cx="53497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defRPr/>
            </a:pPr>
            <a:r>
              <a:rPr lang="zh-TW" altLang="en-US" sz="5400" b="1" dirty="0">
                <a:solidFill>
                  <a:prstClr val="black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謝謝您的聆聽</a:t>
            </a:r>
            <a:endParaRPr lang="zh-CN" altLang="en-US" sz="5400" b="1" dirty="0">
              <a:solidFill>
                <a:prstClr val="black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3F1A5B3-8F16-441C-80F7-B294CEEBD51D}"/>
              </a:ext>
            </a:extLst>
          </p:cNvPr>
          <p:cNvGrpSpPr/>
          <p:nvPr/>
        </p:nvGrpSpPr>
        <p:grpSpPr>
          <a:xfrm>
            <a:off x="1619289" y="1018690"/>
            <a:ext cx="8782144" cy="2977276"/>
            <a:chOff x="1547370" y="693414"/>
            <a:chExt cx="8782144" cy="29772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8639" y="1185105"/>
              <a:ext cx="4198922" cy="2485585"/>
            </a:xfrm>
            <a:prstGeom prst="rect">
              <a:avLst/>
            </a:prstGeom>
          </p:spPr>
        </p:pic>
        <p:pic>
          <p:nvPicPr>
            <p:cNvPr id="16" name="圖形 15" descr="購物車 外框">
              <a:extLst>
                <a:ext uri="{FF2B5EF4-FFF2-40B4-BE49-F238E27FC236}">
                  <a16:creationId xmlns:a16="http://schemas.microsoft.com/office/drawing/2014/main" id="{B13FC0E1-F2A0-488A-AC37-02AF2208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88847">
              <a:off x="7227188" y="1085363"/>
              <a:ext cx="899056" cy="899056"/>
            </a:xfrm>
            <a:prstGeom prst="rect">
              <a:avLst/>
            </a:prstGeom>
          </p:spPr>
        </p:pic>
        <p:pic>
          <p:nvPicPr>
            <p:cNvPr id="18" name="圖形 17" descr="UI UX 外框">
              <a:extLst>
                <a:ext uri="{FF2B5EF4-FFF2-40B4-BE49-F238E27FC236}">
                  <a16:creationId xmlns:a16="http://schemas.microsoft.com/office/drawing/2014/main" id="{421D319E-C13A-4722-A874-D216D4A7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5114" y="1745572"/>
              <a:ext cx="914400" cy="914400"/>
            </a:xfrm>
            <a:prstGeom prst="rect">
              <a:avLst/>
            </a:prstGeom>
          </p:spPr>
        </p:pic>
        <p:pic>
          <p:nvPicPr>
            <p:cNvPr id="20" name="圖形 19" descr="咳嗽 外框">
              <a:extLst>
                <a:ext uri="{FF2B5EF4-FFF2-40B4-BE49-F238E27FC236}">
                  <a16:creationId xmlns:a16="http://schemas.microsoft.com/office/drawing/2014/main" id="{AEF5FD9A-56CE-45DC-99D9-61B48486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69369">
              <a:off x="3433187" y="693414"/>
              <a:ext cx="1008432" cy="1008432"/>
            </a:xfrm>
            <a:prstGeom prst="rect">
              <a:avLst/>
            </a:prstGeom>
          </p:spPr>
        </p:pic>
        <p:pic>
          <p:nvPicPr>
            <p:cNvPr id="22" name="圖形 21" descr="細菌 外框">
              <a:extLst>
                <a:ext uri="{FF2B5EF4-FFF2-40B4-BE49-F238E27FC236}">
                  <a16:creationId xmlns:a16="http://schemas.microsoft.com/office/drawing/2014/main" id="{B32EA37B-5ED4-4D90-A53B-DCB7B963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3083" y="1850024"/>
              <a:ext cx="914400" cy="914400"/>
            </a:xfrm>
            <a:prstGeom prst="rect">
              <a:avLst/>
            </a:prstGeom>
          </p:spPr>
        </p:pic>
        <p:pic>
          <p:nvPicPr>
            <p:cNvPr id="24" name="圖形 23" descr="陰雨時晴 外框">
              <a:extLst>
                <a:ext uri="{FF2B5EF4-FFF2-40B4-BE49-F238E27FC236}">
                  <a16:creationId xmlns:a16="http://schemas.microsoft.com/office/drawing/2014/main" id="{FC183DA9-9E55-4C94-A905-19EABDF0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5857" y="2480985"/>
              <a:ext cx="914400" cy="914400"/>
            </a:xfrm>
            <a:prstGeom prst="rect">
              <a:avLst/>
            </a:prstGeom>
          </p:spPr>
        </p:pic>
        <p:pic>
          <p:nvPicPr>
            <p:cNvPr id="26" name="圖形 25" descr="下雨 外框">
              <a:extLst>
                <a:ext uri="{FF2B5EF4-FFF2-40B4-BE49-F238E27FC236}">
                  <a16:creationId xmlns:a16="http://schemas.microsoft.com/office/drawing/2014/main" id="{BCFA5526-0B42-4CCD-B592-AF2960CD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47370" y="1040402"/>
              <a:ext cx="914400" cy="914400"/>
            </a:xfrm>
            <a:prstGeom prst="rect">
              <a:avLst/>
            </a:prstGeom>
          </p:spPr>
        </p:pic>
        <p:pic>
          <p:nvPicPr>
            <p:cNvPr id="28" name="圖形 27" descr="溫度計 外框">
              <a:extLst>
                <a:ext uri="{FF2B5EF4-FFF2-40B4-BE49-F238E27FC236}">
                  <a16:creationId xmlns:a16="http://schemas.microsoft.com/office/drawing/2014/main" id="{55C7E034-96C3-43E4-B1F6-25640439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58605" y="2756290"/>
              <a:ext cx="914400" cy="914400"/>
            </a:xfrm>
            <a:prstGeom prst="rect">
              <a:avLst/>
            </a:prstGeom>
          </p:spPr>
        </p:pic>
        <p:pic>
          <p:nvPicPr>
            <p:cNvPr id="30" name="圖形 29" descr="下降趨勢圖 外框">
              <a:extLst>
                <a:ext uri="{FF2B5EF4-FFF2-40B4-BE49-F238E27FC236}">
                  <a16:creationId xmlns:a16="http://schemas.microsoft.com/office/drawing/2014/main" id="{08274017-540A-4FB2-BFE6-589B1701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3745" y="72790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3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6E790C06-68FE-47CC-8834-D6F44FF47327}"/>
              </a:ext>
            </a:extLst>
          </p:cNvPr>
          <p:cNvGrpSpPr/>
          <p:nvPr/>
        </p:nvGrpSpPr>
        <p:grpSpPr>
          <a:xfrm>
            <a:off x="841765" y="342900"/>
            <a:ext cx="2952837" cy="714010"/>
            <a:chOff x="841765" y="342900"/>
            <a:chExt cx="2952837" cy="714010"/>
          </a:xfrm>
        </p:grpSpPr>
        <p:pic>
          <p:nvPicPr>
            <p:cNvPr id="24" name="图片 4">
              <a:extLst>
                <a:ext uri="{FF2B5EF4-FFF2-40B4-BE49-F238E27FC236}">
                  <a16:creationId xmlns:a16="http://schemas.microsoft.com/office/drawing/2014/main" id="{1F3F3E73-AD8B-4183-A467-6E918BC49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1765" y="342900"/>
              <a:ext cx="819313" cy="704850"/>
            </a:xfrm>
            <a:prstGeom prst="rect">
              <a:avLst/>
            </a:prstGeom>
          </p:spPr>
        </p:pic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D8EE1D53-2669-4DC3-9950-AAA84ED25172}"/>
                </a:ext>
              </a:extLst>
            </p:cNvPr>
            <p:cNvSpPr txBox="1"/>
            <p:nvPr/>
          </p:nvSpPr>
          <p:spPr>
            <a:xfrm>
              <a:off x="1763277" y="41057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600" b="1" dirty="0">
                  <a:latin typeface="+mj-ea"/>
                  <a:ea typeface="+mj-ea"/>
                </a:rPr>
                <a:t>組員介紹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DE2F70C-8BAD-457E-AE49-3D9782AA57CA}"/>
              </a:ext>
            </a:extLst>
          </p:cNvPr>
          <p:cNvGrpSpPr/>
          <p:nvPr/>
        </p:nvGrpSpPr>
        <p:grpSpPr>
          <a:xfrm>
            <a:off x="236172" y="2308731"/>
            <a:ext cx="11719655" cy="2531308"/>
            <a:chOff x="236172" y="2106712"/>
            <a:chExt cx="11719655" cy="253130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261767-7A04-42CE-AF21-4AF3A8B824A4}"/>
                </a:ext>
              </a:extLst>
            </p:cNvPr>
            <p:cNvGrpSpPr/>
            <p:nvPr/>
          </p:nvGrpSpPr>
          <p:grpSpPr>
            <a:xfrm>
              <a:off x="236172" y="2106712"/>
              <a:ext cx="11719655" cy="1621044"/>
              <a:chOff x="185817" y="1809000"/>
              <a:chExt cx="11719655" cy="1621044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A97B32DB-E298-4EFF-AE90-8660F0368957}"/>
                  </a:ext>
                </a:extLst>
              </p:cNvPr>
              <p:cNvSpPr/>
              <p:nvPr/>
            </p:nvSpPr>
            <p:spPr>
              <a:xfrm>
                <a:off x="2086528" y="1809000"/>
                <a:ext cx="1800000" cy="162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0EB3968F-4139-4F77-85C6-A910D26C2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5" b="505"/>
              <a:stretch/>
            </p:blipFill>
            <p:spPr>
              <a:xfrm>
                <a:off x="185817" y="1809000"/>
                <a:ext cx="1683669" cy="16200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</p:spPr>
          </p:pic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EF1B79DE-F866-4525-B2D6-E62792148988}"/>
                  </a:ext>
                </a:extLst>
              </p:cNvPr>
              <p:cNvSpPr/>
              <p:nvPr/>
            </p:nvSpPr>
            <p:spPr>
              <a:xfrm>
                <a:off x="4103570" y="1810044"/>
                <a:ext cx="1800000" cy="162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FE923D59-E29D-4BF7-948D-AB628CE72C9F}"/>
                  </a:ext>
                </a:extLst>
              </p:cNvPr>
              <p:cNvSpPr/>
              <p:nvPr/>
            </p:nvSpPr>
            <p:spPr>
              <a:xfrm>
                <a:off x="6120612" y="1809000"/>
                <a:ext cx="1800000" cy="162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B2B579A8-DD33-4B05-82AB-24716ADA834B}"/>
                  </a:ext>
                </a:extLst>
              </p:cNvPr>
              <p:cNvSpPr/>
              <p:nvPr/>
            </p:nvSpPr>
            <p:spPr>
              <a:xfrm>
                <a:off x="8137654" y="1809000"/>
                <a:ext cx="1800000" cy="162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156692B0-2372-486D-8F1A-1BE3F46E764D}"/>
                  </a:ext>
                </a:extLst>
              </p:cNvPr>
              <p:cNvSpPr/>
              <p:nvPr/>
            </p:nvSpPr>
            <p:spPr>
              <a:xfrm>
                <a:off x="10105472" y="1809000"/>
                <a:ext cx="1800000" cy="162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41014C-213E-45BE-893E-AC43253DEE47}"/>
                </a:ext>
              </a:extLst>
            </p:cNvPr>
            <p:cNvSpPr txBox="1"/>
            <p:nvPr/>
          </p:nvSpPr>
          <p:spPr>
            <a:xfrm>
              <a:off x="447064" y="411480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郭奕璋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DE73E50-3F98-4248-B45C-AAE79DA21259}"/>
                </a:ext>
              </a:extLst>
            </p:cNvPr>
            <p:cNvSpPr txBox="1"/>
            <p:nvPr/>
          </p:nvSpPr>
          <p:spPr>
            <a:xfrm>
              <a:off x="2405941" y="411480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王浤宇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C063155-7CBA-4C4C-BB6D-3581FF38A72D}"/>
                </a:ext>
              </a:extLst>
            </p:cNvPr>
            <p:cNvSpPr txBox="1"/>
            <p:nvPr/>
          </p:nvSpPr>
          <p:spPr>
            <a:xfrm>
              <a:off x="4422983" y="411480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劉佩萱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BA01A1F7-1CFC-4CC5-9899-75D41A7556A6}"/>
                </a:ext>
              </a:extLst>
            </p:cNvPr>
            <p:cNvSpPr txBox="1"/>
            <p:nvPr/>
          </p:nvSpPr>
          <p:spPr>
            <a:xfrm>
              <a:off x="6440025" y="411480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陳曉東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8B128C0-C535-4435-8FDC-47022B7A4B76}"/>
                </a:ext>
              </a:extLst>
            </p:cNvPr>
            <p:cNvSpPr txBox="1"/>
            <p:nvPr/>
          </p:nvSpPr>
          <p:spPr>
            <a:xfrm>
              <a:off x="8457067" y="411480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李姿慧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7423667-187E-4298-889D-F2FD7B44E455}"/>
                </a:ext>
              </a:extLst>
            </p:cNvPr>
            <p:cNvSpPr txBox="1"/>
            <p:nvPr/>
          </p:nvSpPr>
          <p:spPr>
            <a:xfrm>
              <a:off x="10424885" y="411480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陳鐿壬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1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8B6A664-293A-40CD-A86C-03170A22092E}"/>
              </a:ext>
            </a:extLst>
          </p:cNvPr>
          <p:cNvSpPr txBox="1"/>
          <p:nvPr/>
        </p:nvSpPr>
        <p:spPr>
          <a:xfrm>
            <a:off x="972878" y="1616149"/>
            <a:ext cx="5433237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</a:t>
            </a: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25589EE-A0F1-473F-94A1-B85FC10A144A}"/>
              </a:ext>
            </a:extLst>
          </p:cNvPr>
          <p:cNvGrpSpPr/>
          <p:nvPr/>
        </p:nvGrpSpPr>
        <p:grpSpPr>
          <a:xfrm>
            <a:off x="293043" y="342900"/>
            <a:ext cx="3396454" cy="704850"/>
            <a:chOff x="293043" y="342900"/>
            <a:chExt cx="3396454" cy="704850"/>
          </a:xfrm>
        </p:grpSpPr>
        <p:pic>
          <p:nvPicPr>
            <p:cNvPr id="17" name="图片 4">
              <a:extLst>
                <a:ext uri="{FF2B5EF4-FFF2-40B4-BE49-F238E27FC236}">
                  <a16:creationId xmlns:a16="http://schemas.microsoft.com/office/drawing/2014/main" id="{67AD2823-C636-4850-8151-BB699997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8DDAE357-9C28-48B6-9F5D-41A5DFA7AF20}"/>
                </a:ext>
              </a:extLst>
            </p:cNvPr>
            <p:cNvSpPr txBox="1"/>
            <p:nvPr/>
          </p:nvSpPr>
          <p:spPr>
            <a:xfrm>
              <a:off x="2348064" y="357414"/>
              <a:ext cx="1341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目錄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210EEB2-B158-482E-96F0-9CE0398A10E2}"/>
              </a:ext>
            </a:extLst>
          </p:cNvPr>
          <p:cNvSpPr txBox="1"/>
          <p:nvPr/>
        </p:nvSpPr>
        <p:spPr>
          <a:xfrm>
            <a:off x="5898412" y="1562986"/>
            <a:ext cx="6097772" cy="426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資料蒐集、前處理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模型預測與選擇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雲端自動化部署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Line Bot Flow Chart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結語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5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2"/>
    </mc:Choice>
    <mc:Fallback xmlns="">
      <p:transition spd="slow" advTm="41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1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2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stomShape 3"/>
          <p:cNvSpPr/>
          <p:nvPr/>
        </p:nvSpPr>
        <p:spPr>
          <a:xfrm>
            <a:off x="515072" y="1796408"/>
            <a:ext cx="7169008" cy="32276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117095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</a:pPr>
            <a:r>
              <a:rPr lang="zh-TW" altLang="en-US" sz="2400" spc="-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隨著工業化發展，環境污染日益嚴重，各式疾病更是好發成為文明病，故蒐集近期的氣象狀況、空氣品質、流行疾病好發期如流感、腸病毒之相關訊息，並透過 </a:t>
            </a:r>
            <a:r>
              <a:rPr lang="en-US" sz="2400" spc="-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sz="2400" spc="-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推播給大眾作為警示功能</a:t>
            </a:r>
            <a:endParaRPr lang="en-US" sz="2400" spc="-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0" name="Group 12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51" name="Freeform: Shape 12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2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Freeform: Shape 12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2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248F4FD0-97BB-4E5C-AFAC-AF7EE9519B5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687338" y="4020289"/>
            <a:ext cx="4262337" cy="2536375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B6F6E39D-9FFC-4983-A032-30126FC7A9AB}"/>
              </a:ext>
            </a:extLst>
          </p:cNvPr>
          <p:cNvGrpSpPr/>
          <p:nvPr/>
        </p:nvGrpSpPr>
        <p:grpSpPr>
          <a:xfrm>
            <a:off x="293043" y="342900"/>
            <a:ext cx="4086347" cy="704850"/>
            <a:chOff x="293043" y="342900"/>
            <a:chExt cx="4086347" cy="704850"/>
          </a:xfrm>
        </p:grpSpPr>
        <p:pic>
          <p:nvPicPr>
            <p:cNvPr id="63" name="图片 4">
              <a:extLst>
                <a:ext uri="{FF2B5EF4-FFF2-40B4-BE49-F238E27FC236}">
                  <a16:creationId xmlns:a16="http://schemas.microsoft.com/office/drawing/2014/main" id="{499BD932-0EF4-4EB9-A940-EB88214D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64" name="文本框 7">
              <a:extLst>
                <a:ext uri="{FF2B5EF4-FFF2-40B4-BE49-F238E27FC236}">
                  <a16:creationId xmlns:a16="http://schemas.microsoft.com/office/drawing/2014/main" id="{B25F72B8-AD7F-46D8-B03A-50A6684D4559}"/>
                </a:ext>
              </a:extLst>
            </p:cNvPr>
            <p:cNvSpPr txBox="1"/>
            <p:nvPr/>
          </p:nvSpPr>
          <p:spPr>
            <a:xfrm>
              <a:off x="2348065" y="35741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提案動機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162;p9"/>
          <p:cNvPicPr/>
          <p:nvPr/>
        </p:nvPicPr>
        <p:blipFill>
          <a:blip r:embed="rId2"/>
          <a:srcRect t="36793" r="42457" b="7596"/>
          <a:stretch/>
        </p:blipFill>
        <p:spPr>
          <a:xfrm>
            <a:off x="3849619" y="1658369"/>
            <a:ext cx="4492759" cy="4341459"/>
          </a:xfrm>
          <a:prstGeom prst="rect">
            <a:avLst/>
          </a:prstGeom>
          <a:ln w="0">
            <a:noFill/>
          </a:ln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BB2676B-C6FE-4A3B-9679-DA9417CB2A80}"/>
              </a:ext>
            </a:extLst>
          </p:cNvPr>
          <p:cNvGrpSpPr/>
          <p:nvPr/>
        </p:nvGrpSpPr>
        <p:grpSpPr>
          <a:xfrm>
            <a:off x="293043" y="342900"/>
            <a:ext cx="5802956" cy="704850"/>
            <a:chOff x="293043" y="342900"/>
            <a:chExt cx="5802956" cy="7048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D93BE39-49F6-46BF-8659-C10631AF9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8A64EDC7-3476-4AD7-8953-5F798F56DCF4}"/>
                </a:ext>
              </a:extLst>
            </p:cNvPr>
            <p:cNvSpPr txBox="1"/>
            <p:nvPr/>
          </p:nvSpPr>
          <p:spPr>
            <a:xfrm>
              <a:off x="2348064" y="357414"/>
              <a:ext cx="3747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成果展示 </a:t>
              </a: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Demo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77A10B81-2FE0-41E8-82F8-A53C0D1495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7" t="18550" r="29287" b="18018"/>
          <a:stretch/>
        </p:blipFill>
        <p:spPr>
          <a:xfrm>
            <a:off x="9528516" y="1040694"/>
            <a:ext cx="1017181" cy="823871"/>
          </a:xfrm>
          <a:prstGeom prst="rect">
            <a:avLst/>
          </a:prstGeom>
        </p:spPr>
      </p:pic>
      <p:sp>
        <p:nvSpPr>
          <p:cNvPr id="50" name="CustomShape 13">
            <a:extLst>
              <a:ext uri="{FF2B5EF4-FFF2-40B4-BE49-F238E27FC236}">
                <a16:creationId xmlns:a16="http://schemas.microsoft.com/office/drawing/2014/main" id="{3E1B1BE2-2810-412A-B754-CFF93933170A}"/>
              </a:ext>
            </a:extLst>
          </p:cNvPr>
          <p:cNvSpPr/>
          <p:nvPr/>
        </p:nvSpPr>
        <p:spPr>
          <a:xfrm>
            <a:off x="9435829" y="1807044"/>
            <a:ext cx="1148528" cy="397574"/>
          </a:xfrm>
          <a:custGeom>
            <a:avLst/>
            <a:gdLst/>
            <a:ahLst/>
            <a:cxnLst/>
            <a:rect l="0" t="0" r="r" b="b"/>
            <a:pathLst>
              <a:path w="1502" h="827">
                <a:moveTo>
                  <a:pt x="137" y="0"/>
                </a:moveTo>
                <a:lnTo>
                  <a:pt x="138" y="0"/>
                </a:lnTo>
                <a:cubicBezTo>
                  <a:pt x="114" y="0"/>
                  <a:pt x="90" y="6"/>
                  <a:pt x="69" y="18"/>
                </a:cubicBezTo>
                <a:cubicBezTo>
                  <a:pt x="48" y="31"/>
                  <a:pt x="31" y="48"/>
                  <a:pt x="18" y="69"/>
                </a:cubicBezTo>
                <a:cubicBezTo>
                  <a:pt x="6" y="90"/>
                  <a:pt x="0" y="114"/>
                  <a:pt x="0" y="138"/>
                </a:cubicBezTo>
                <a:lnTo>
                  <a:pt x="0" y="688"/>
                </a:lnTo>
                <a:lnTo>
                  <a:pt x="0" y="688"/>
                </a:lnTo>
                <a:cubicBezTo>
                  <a:pt x="0" y="712"/>
                  <a:pt x="6" y="736"/>
                  <a:pt x="18" y="757"/>
                </a:cubicBezTo>
                <a:cubicBezTo>
                  <a:pt x="31" y="778"/>
                  <a:pt x="48" y="795"/>
                  <a:pt x="69" y="808"/>
                </a:cubicBezTo>
                <a:cubicBezTo>
                  <a:pt x="90" y="820"/>
                  <a:pt x="114" y="826"/>
                  <a:pt x="138" y="826"/>
                </a:cubicBezTo>
                <a:lnTo>
                  <a:pt x="1363" y="826"/>
                </a:lnTo>
                <a:lnTo>
                  <a:pt x="1363" y="826"/>
                </a:lnTo>
                <a:cubicBezTo>
                  <a:pt x="1387" y="826"/>
                  <a:pt x="1411" y="820"/>
                  <a:pt x="1432" y="808"/>
                </a:cubicBezTo>
                <a:cubicBezTo>
                  <a:pt x="1453" y="795"/>
                  <a:pt x="1470" y="778"/>
                  <a:pt x="1483" y="757"/>
                </a:cubicBezTo>
                <a:cubicBezTo>
                  <a:pt x="1495" y="736"/>
                  <a:pt x="1501" y="712"/>
                  <a:pt x="1501" y="688"/>
                </a:cubicBezTo>
                <a:lnTo>
                  <a:pt x="1501" y="137"/>
                </a:lnTo>
                <a:lnTo>
                  <a:pt x="1501" y="138"/>
                </a:lnTo>
                <a:lnTo>
                  <a:pt x="1501" y="138"/>
                </a:lnTo>
                <a:cubicBezTo>
                  <a:pt x="1501" y="114"/>
                  <a:pt x="1495" y="90"/>
                  <a:pt x="1483" y="69"/>
                </a:cubicBezTo>
                <a:cubicBezTo>
                  <a:pt x="1470" y="48"/>
                  <a:pt x="1453" y="31"/>
                  <a:pt x="1432" y="18"/>
                </a:cubicBezTo>
                <a:cubicBezTo>
                  <a:pt x="1411" y="6"/>
                  <a:pt x="1387" y="0"/>
                  <a:pt x="1363" y="0"/>
                </a:cubicBezTo>
                <a:lnTo>
                  <a:pt x="137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>
            <a:noAutofit/>
          </a:bodyPr>
          <a:lstStyle/>
          <a:p>
            <a:pPr algn="ctr" defTabSz="1105875"/>
            <a:r>
              <a:rPr lang="zh-TW" altLang="en-US" b="1" spc="-1" dirty="0">
                <a:solidFill>
                  <a:prstClr val="black"/>
                </a:solidFill>
                <a:latin typeface="Arial"/>
              </a:rPr>
              <a:t>模型預測</a:t>
            </a:r>
            <a:endParaRPr lang="en-US" b="1" spc="-1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6539A0B-C3A7-41CB-BB2F-51FBCFE413B4}"/>
              </a:ext>
            </a:extLst>
          </p:cNvPr>
          <p:cNvGrpSpPr/>
          <p:nvPr/>
        </p:nvGrpSpPr>
        <p:grpSpPr>
          <a:xfrm>
            <a:off x="293043" y="342900"/>
            <a:ext cx="5802956" cy="704850"/>
            <a:chOff x="293043" y="342900"/>
            <a:chExt cx="5802956" cy="704850"/>
          </a:xfrm>
        </p:grpSpPr>
        <p:pic>
          <p:nvPicPr>
            <p:cNvPr id="26" name="图片 4">
              <a:extLst>
                <a:ext uri="{FF2B5EF4-FFF2-40B4-BE49-F238E27FC236}">
                  <a16:creationId xmlns:a16="http://schemas.microsoft.com/office/drawing/2014/main" id="{873535EA-C252-4984-9209-9F12E9CE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204D7B85-65B3-4A51-AF4F-8BDB5249ADFC}"/>
                </a:ext>
              </a:extLst>
            </p:cNvPr>
            <p:cNvSpPr txBox="1"/>
            <p:nvPr/>
          </p:nvSpPr>
          <p:spPr>
            <a:xfrm>
              <a:off x="2348064" y="357414"/>
              <a:ext cx="3747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Data Flow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A32E6646-9FF7-468F-BD94-977A4BC062F9}"/>
              </a:ext>
            </a:extLst>
          </p:cNvPr>
          <p:cNvGrpSpPr/>
          <p:nvPr/>
        </p:nvGrpSpPr>
        <p:grpSpPr>
          <a:xfrm>
            <a:off x="529895" y="1464848"/>
            <a:ext cx="2498651" cy="1719546"/>
            <a:chOff x="529895" y="1464848"/>
            <a:chExt cx="2498651" cy="1719546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769540E-0E77-413E-82DC-A83E320FC97C}"/>
                </a:ext>
              </a:extLst>
            </p:cNvPr>
            <p:cNvPicPr/>
            <p:nvPr/>
          </p:nvPicPr>
          <p:blipFill rotWithShape="1">
            <a:blip r:embed="rId5"/>
            <a:srcRect t="10731" b="15599"/>
            <a:stretch/>
          </p:blipFill>
          <p:spPr>
            <a:xfrm rot="19994400">
              <a:off x="1949605" y="2351944"/>
              <a:ext cx="793455" cy="5845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4612968E-E6A0-4268-825D-6570E036A608}"/>
                </a:ext>
              </a:extLst>
            </p:cNvPr>
            <p:cNvPicPr/>
            <p:nvPr/>
          </p:nvPicPr>
          <p:blipFill rotWithShape="1">
            <a:blip r:embed="rId6"/>
            <a:srcRect t="15150" b="22080"/>
            <a:stretch/>
          </p:blipFill>
          <p:spPr>
            <a:xfrm rot="670800">
              <a:off x="633090" y="2257341"/>
              <a:ext cx="1233196" cy="773753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51527B44-69C3-4DFE-A965-2329B62B5B6A}"/>
                </a:ext>
              </a:extLst>
            </p:cNvPr>
            <p:cNvSpPr/>
            <p:nvPr/>
          </p:nvSpPr>
          <p:spPr>
            <a:xfrm>
              <a:off x="529895" y="1464848"/>
              <a:ext cx="2498651" cy="1719546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99CC675-6A00-4EF6-AD0A-BE8DCC95F95E}"/>
                </a:ext>
              </a:extLst>
            </p:cNvPr>
            <p:cNvSpPr txBox="1"/>
            <p:nvPr/>
          </p:nvSpPr>
          <p:spPr>
            <a:xfrm>
              <a:off x="609668" y="153010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空氣品質偵測器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16AF5BC-5F7F-4D36-971F-7B27707738A1}"/>
              </a:ext>
            </a:extLst>
          </p:cNvPr>
          <p:cNvGrpSpPr/>
          <p:nvPr/>
        </p:nvGrpSpPr>
        <p:grpSpPr>
          <a:xfrm>
            <a:off x="496870" y="3470704"/>
            <a:ext cx="2498651" cy="3302236"/>
            <a:chOff x="496870" y="3470704"/>
            <a:chExt cx="2498651" cy="3302236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23351897-59C7-4EA0-8349-FF984CDDA168}"/>
                </a:ext>
              </a:extLst>
            </p:cNvPr>
            <p:cNvSpPr/>
            <p:nvPr/>
          </p:nvSpPr>
          <p:spPr>
            <a:xfrm>
              <a:off x="496870" y="3470704"/>
              <a:ext cx="2498651" cy="3302236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7" name="圖片 36" descr="一張含有 文字 的圖片&#10;&#10;自動產生的描述">
              <a:extLst>
                <a:ext uri="{FF2B5EF4-FFF2-40B4-BE49-F238E27FC236}">
                  <a16:creationId xmlns:a16="http://schemas.microsoft.com/office/drawing/2014/main" id="{1A0DC127-5830-45DD-BF42-449B1072B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37" b="38726"/>
            <a:stretch/>
          </p:blipFill>
          <p:spPr>
            <a:xfrm>
              <a:off x="654406" y="3777479"/>
              <a:ext cx="2249625" cy="396771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340F923F-AD0B-4695-8AA0-53429024A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" t="19487" r="4119" b="14779"/>
            <a:stretch/>
          </p:blipFill>
          <p:spPr>
            <a:xfrm>
              <a:off x="614068" y="5597674"/>
              <a:ext cx="2250000" cy="325705"/>
            </a:xfrm>
            <a:prstGeom prst="rect">
              <a:avLst/>
            </a:prstGeom>
          </p:spPr>
        </p:pic>
        <p:pic>
          <p:nvPicPr>
            <p:cNvPr id="39" name="圖片 38" descr="一張含有 文字 的圖片&#10;&#10;自動產生的描述">
              <a:extLst>
                <a:ext uri="{FF2B5EF4-FFF2-40B4-BE49-F238E27FC236}">
                  <a16:creationId xmlns:a16="http://schemas.microsoft.com/office/drawing/2014/main" id="{2901F5FE-7F1F-4118-A483-BE984D1D5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4" t="30989" r="11815" b="19231"/>
            <a:stretch/>
          </p:blipFill>
          <p:spPr>
            <a:xfrm>
              <a:off x="982359" y="6092855"/>
              <a:ext cx="1593717" cy="510608"/>
            </a:xfrm>
            <a:prstGeom prst="rect">
              <a:avLst/>
            </a:prstGeom>
          </p:spPr>
        </p:pic>
        <p:pic>
          <p:nvPicPr>
            <p:cNvPr id="40" name="圖片 39" descr="一張含有 文字 的圖片&#10;&#10;自動產生的描述">
              <a:extLst>
                <a:ext uri="{FF2B5EF4-FFF2-40B4-BE49-F238E27FC236}">
                  <a16:creationId xmlns:a16="http://schemas.microsoft.com/office/drawing/2014/main" id="{BBB93057-6AF4-4D3B-89A0-6BABE2EE7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" t="-6911" r="3348" b="-1"/>
            <a:stretch/>
          </p:blipFill>
          <p:spPr>
            <a:xfrm>
              <a:off x="621194" y="4926545"/>
              <a:ext cx="2250000" cy="547672"/>
            </a:xfrm>
            <a:prstGeom prst="rect">
              <a:avLst/>
            </a:prstGeom>
          </p:spPr>
        </p:pic>
        <p:pic>
          <p:nvPicPr>
            <p:cNvPr id="41" name="圖形 40">
              <a:extLst>
                <a:ext uri="{FF2B5EF4-FFF2-40B4-BE49-F238E27FC236}">
                  <a16:creationId xmlns:a16="http://schemas.microsoft.com/office/drawing/2014/main" id="{DF4F377D-B5F8-4F58-B17F-F8058417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4664" y="4294905"/>
              <a:ext cx="2003061" cy="510985"/>
            </a:xfrm>
            <a:prstGeom prst="rect">
              <a:avLst/>
            </a:prstGeom>
          </p:spPr>
        </p:pic>
      </p:grp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294647E-DEF1-4E77-AA76-4B196CB8B625}"/>
              </a:ext>
            </a:extLst>
          </p:cNvPr>
          <p:cNvSpPr/>
          <p:nvPr/>
        </p:nvSpPr>
        <p:spPr>
          <a:xfrm>
            <a:off x="3899778" y="2844939"/>
            <a:ext cx="1488558" cy="2528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MQTT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5689BA7-2740-4C68-BAEB-1ADFE6D9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13" y="4333108"/>
            <a:ext cx="788688" cy="7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7B5E2E0-4352-4486-AFA4-223BFD306AD2}"/>
              </a:ext>
            </a:extLst>
          </p:cNvPr>
          <p:cNvPicPr/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8667" b="84000" l="17333" r="82667">
                        <a14:foregroundMark x1="44444" y1="83111" x2="44444" y2="83111"/>
                        <a14:foregroundMark x1="56000" y1="84444" x2="56000" y2="84444"/>
                        <a14:foregroundMark x1="82667" y1="58667" x2="82667" y2="58667"/>
                        <a14:foregroundMark x1="17333" y1="57333" x2="17333" y2="57333"/>
                        <a14:foregroundMark x1="53333" y1="25778" x2="53333" y2="25778"/>
                        <a14:backgroundMark x1="56444" y1="84889" x2="56444" y2="84889"/>
                      </a14:backgroundRemoval>
                    </a14:imgEffect>
                  </a14:imgLayer>
                </a14:imgProps>
              </a:ext>
            </a:extLst>
          </a:blip>
          <a:srcRect l="12572" t="11791" r="11817" b="12598"/>
          <a:stretch/>
        </p:blipFill>
        <p:spPr>
          <a:xfrm rot="18927426">
            <a:off x="2791632" y="5813306"/>
            <a:ext cx="772922" cy="800019"/>
          </a:xfrm>
          <a:prstGeom prst="rect">
            <a:avLst/>
          </a:prstGeom>
          <a:ln w="0">
            <a:noFill/>
          </a:ln>
        </p:spPr>
      </p:pic>
      <p:sp>
        <p:nvSpPr>
          <p:cNvPr id="45" name="箭號: 向上 44">
            <a:extLst>
              <a:ext uri="{FF2B5EF4-FFF2-40B4-BE49-F238E27FC236}">
                <a16:creationId xmlns:a16="http://schemas.microsoft.com/office/drawing/2014/main" id="{4855CA8B-923C-41C2-88A3-CF4116D5AEF6}"/>
              </a:ext>
            </a:extLst>
          </p:cNvPr>
          <p:cNvSpPr/>
          <p:nvPr/>
        </p:nvSpPr>
        <p:spPr>
          <a:xfrm rot="8375951">
            <a:off x="3208102" y="2639391"/>
            <a:ext cx="558496" cy="6357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0DA92586-4B7C-4553-B4A0-05CAB5F3DBDF}"/>
              </a:ext>
            </a:extLst>
          </p:cNvPr>
          <p:cNvSpPr/>
          <p:nvPr/>
        </p:nvSpPr>
        <p:spPr>
          <a:xfrm rot="4133281">
            <a:off x="3227618" y="4563790"/>
            <a:ext cx="558496" cy="6357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上 46">
            <a:extLst>
              <a:ext uri="{FF2B5EF4-FFF2-40B4-BE49-F238E27FC236}">
                <a16:creationId xmlns:a16="http://schemas.microsoft.com/office/drawing/2014/main" id="{98B44339-9A2F-4DD9-A61A-97335473129E}"/>
              </a:ext>
            </a:extLst>
          </p:cNvPr>
          <p:cNvSpPr/>
          <p:nvPr/>
        </p:nvSpPr>
        <p:spPr>
          <a:xfrm rot="5400000">
            <a:off x="5719673" y="3579853"/>
            <a:ext cx="646331" cy="1058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7FDB9B4-E6D3-49BA-A500-02BD0512D2A1}"/>
              </a:ext>
            </a:extLst>
          </p:cNvPr>
          <p:cNvPicPr/>
          <p:nvPr/>
        </p:nvPicPr>
        <p:blipFill>
          <a:blip r:embed="rId16"/>
          <a:srcRect t="892" b="14161"/>
          <a:stretch/>
        </p:blipFill>
        <p:spPr>
          <a:xfrm>
            <a:off x="6770264" y="2783096"/>
            <a:ext cx="1784369" cy="2140815"/>
          </a:xfrm>
          <a:prstGeom prst="rect">
            <a:avLst/>
          </a:prstGeom>
          <a:ln w="0">
            <a:noFill/>
          </a:ln>
        </p:spPr>
      </p:pic>
      <p:sp>
        <p:nvSpPr>
          <p:cNvPr id="49" name="箭號: 向上 48">
            <a:extLst>
              <a:ext uri="{FF2B5EF4-FFF2-40B4-BE49-F238E27FC236}">
                <a16:creationId xmlns:a16="http://schemas.microsoft.com/office/drawing/2014/main" id="{0A55970C-CA0E-4CBC-AE0A-C5A8FAC06BA8}"/>
              </a:ext>
            </a:extLst>
          </p:cNvPr>
          <p:cNvSpPr/>
          <p:nvPr/>
        </p:nvSpPr>
        <p:spPr>
          <a:xfrm rot="2824716">
            <a:off x="8702899" y="2554554"/>
            <a:ext cx="646331" cy="1058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7EA822-3BC2-4036-AFC3-244334C816BE}"/>
              </a:ext>
            </a:extLst>
          </p:cNvPr>
          <p:cNvSpPr/>
          <p:nvPr/>
        </p:nvSpPr>
        <p:spPr>
          <a:xfrm>
            <a:off x="9250326" y="628208"/>
            <a:ext cx="2796362" cy="1858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0FEE12B-6DA7-42A3-BF5B-690AF0DD887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13" y="1002049"/>
            <a:ext cx="873771" cy="989721"/>
          </a:xfrm>
          <a:prstGeom prst="rect">
            <a:avLst/>
          </a:prstGeom>
        </p:spPr>
      </p:pic>
      <p:sp>
        <p:nvSpPr>
          <p:cNvPr id="52" name="CustomShape 13">
            <a:extLst>
              <a:ext uri="{FF2B5EF4-FFF2-40B4-BE49-F238E27FC236}">
                <a16:creationId xmlns:a16="http://schemas.microsoft.com/office/drawing/2014/main" id="{9C1DC605-358E-4BF9-8B31-204EC1E16FB7}"/>
              </a:ext>
            </a:extLst>
          </p:cNvPr>
          <p:cNvSpPr/>
          <p:nvPr/>
        </p:nvSpPr>
        <p:spPr>
          <a:xfrm>
            <a:off x="10765443" y="1807044"/>
            <a:ext cx="1148528" cy="397574"/>
          </a:xfrm>
          <a:custGeom>
            <a:avLst/>
            <a:gdLst/>
            <a:ahLst/>
            <a:cxnLst/>
            <a:rect l="0" t="0" r="r" b="b"/>
            <a:pathLst>
              <a:path w="1502" h="827">
                <a:moveTo>
                  <a:pt x="137" y="0"/>
                </a:moveTo>
                <a:lnTo>
                  <a:pt x="138" y="0"/>
                </a:lnTo>
                <a:cubicBezTo>
                  <a:pt x="114" y="0"/>
                  <a:pt x="90" y="6"/>
                  <a:pt x="69" y="18"/>
                </a:cubicBezTo>
                <a:cubicBezTo>
                  <a:pt x="48" y="31"/>
                  <a:pt x="31" y="48"/>
                  <a:pt x="18" y="69"/>
                </a:cubicBezTo>
                <a:cubicBezTo>
                  <a:pt x="6" y="90"/>
                  <a:pt x="0" y="114"/>
                  <a:pt x="0" y="138"/>
                </a:cubicBezTo>
                <a:lnTo>
                  <a:pt x="0" y="688"/>
                </a:lnTo>
                <a:lnTo>
                  <a:pt x="0" y="688"/>
                </a:lnTo>
                <a:cubicBezTo>
                  <a:pt x="0" y="712"/>
                  <a:pt x="6" y="736"/>
                  <a:pt x="18" y="757"/>
                </a:cubicBezTo>
                <a:cubicBezTo>
                  <a:pt x="31" y="778"/>
                  <a:pt x="48" y="795"/>
                  <a:pt x="69" y="808"/>
                </a:cubicBezTo>
                <a:cubicBezTo>
                  <a:pt x="90" y="820"/>
                  <a:pt x="114" y="826"/>
                  <a:pt x="138" y="826"/>
                </a:cubicBezTo>
                <a:lnTo>
                  <a:pt x="1363" y="826"/>
                </a:lnTo>
                <a:lnTo>
                  <a:pt x="1363" y="826"/>
                </a:lnTo>
                <a:cubicBezTo>
                  <a:pt x="1387" y="826"/>
                  <a:pt x="1411" y="820"/>
                  <a:pt x="1432" y="808"/>
                </a:cubicBezTo>
                <a:cubicBezTo>
                  <a:pt x="1453" y="795"/>
                  <a:pt x="1470" y="778"/>
                  <a:pt x="1483" y="757"/>
                </a:cubicBezTo>
                <a:cubicBezTo>
                  <a:pt x="1495" y="736"/>
                  <a:pt x="1501" y="712"/>
                  <a:pt x="1501" y="688"/>
                </a:cubicBezTo>
                <a:lnTo>
                  <a:pt x="1501" y="137"/>
                </a:lnTo>
                <a:lnTo>
                  <a:pt x="1501" y="138"/>
                </a:lnTo>
                <a:lnTo>
                  <a:pt x="1501" y="138"/>
                </a:lnTo>
                <a:cubicBezTo>
                  <a:pt x="1501" y="114"/>
                  <a:pt x="1495" y="90"/>
                  <a:pt x="1483" y="69"/>
                </a:cubicBezTo>
                <a:cubicBezTo>
                  <a:pt x="1470" y="48"/>
                  <a:pt x="1453" y="31"/>
                  <a:pt x="1432" y="18"/>
                </a:cubicBezTo>
                <a:cubicBezTo>
                  <a:pt x="1411" y="6"/>
                  <a:pt x="1387" y="0"/>
                  <a:pt x="1363" y="0"/>
                </a:cubicBezTo>
                <a:lnTo>
                  <a:pt x="137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>
            <a:noAutofit/>
          </a:bodyPr>
          <a:lstStyle/>
          <a:p>
            <a:pPr algn="ctr" defTabSz="1105875"/>
            <a:r>
              <a:rPr lang="en-US" altLang="zh-TW" b="1" spc="-1" dirty="0">
                <a:solidFill>
                  <a:prstClr val="black"/>
                </a:solidFill>
                <a:latin typeface="Arial"/>
              </a:rPr>
              <a:t>Web</a:t>
            </a:r>
            <a:endParaRPr lang="en-US" b="1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57CB660B-51D0-4458-A2FC-08F23B065B29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9889670" y="3844721"/>
            <a:ext cx="1785922" cy="1323889"/>
          </a:xfrm>
          <a:prstGeom prst="rect">
            <a:avLst/>
          </a:prstGeom>
          <a:ln w="0">
            <a:noFill/>
          </a:ln>
        </p:spPr>
      </p:pic>
      <p:sp>
        <p:nvSpPr>
          <p:cNvPr id="14" name="箭號: 上-下雙向 13">
            <a:extLst>
              <a:ext uri="{FF2B5EF4-FFF2-40B4-BE49-F238E27FC236}">
                <a16:creationId xmlns:a16="http://schemas.microsoft.com/office/drawing/2014/main" id="{0567A91E-1C51-4A39-801C-CEB92266D2D7}"/>
              </a:ext>
            </a:extLst>
          </p:cNvPr>
          <p:cNvSpPr/>
          <p:nvPr/>
        </p:nvSpPr>
        <p:spPr>
          <a:xfrm>
            <a:off x="10504945" y="2640254"/>
            <a:ext cx="520995" cy="1060703"/>
          </a:xfrm>
          <a:prstGeom prst="up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9F4D9D5A-B310-43D2-AD11-D775DA0A3C8A}"/>
              </a:ext>
            </a:extLst>
          </p:cNvPr>
          <p:cNvGrpSpPr/>
          <p:nvPr/>
        </p:nvGrpSpPr>
        <p:grpSpPr>
          <a:xfrm>
            <a:off x="8261633" y="5155100"/>
            <a:ext cx="967428" cy="1249558"/>
            <a:chOff x="8160302" y="4827611"/>
            <a:chExt cx="967428" cy="1249558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17EEBBCC-768D-40DD-9B02-1279324A0975}"/>
                </a:ext>
              </a:extLst>
            </p:cNvPr>
            <p:cNvPicPr/>
            <p:nvPr/>
          </p:nvPicPr>
          <p:blipFill>
            <a:blip r:embed="rId19"/>
            <a:stretch/>
          </p:blipFill>
          <p:spPr>
            <a:xfrm>
              <a:off x="8160302" y="4827611"/>
              <a:ext cx="967428" cy="101836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7692C42A-D4D2-4AC7-804E-D76410338E2E}"/>
                </a:ext>
              </a:extLst>
            </p:cNvPr>
            <p:cNvPicPr/>
            <p:nvPr/>
          </p:nvPicPr>
          <p:blipFill>
            <a:blip r:embed="rId20"/>
            <a:srcRect l="8841" t="12491" r="54685" b="17495"/>
            <a:stretch/>
          </p:blipFill>
          <p:spPr>
            <a:xfrm>
              <a:off x="8339681" y="5583006"/>
              <a:ext cx="536396" cy="494163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9" name="箭號: 上-下雙向 58">
            <a:extLst>
              <a:ext uri="{FF2B5EF4-FFF2-40B4-BE49-F238E27FC236}">
                <a16:creationId xmlns:a16="http://schemas.microsoft.com/office/drawing/2014/main" id="{1DC74A2C-C477-4446-8998-359B97897CAE}"/>
              </a:ext>
            </a:extLst>
          </p:cNvPr>
          <p:cNvSpPr/>
          <p:nvPr/>
        </p:nvSpPr>
        <p:spPr>
          <a:xfrm rot="3496506">
            <a:off x="9515025" y="4786225"/>
            <a:ext cx="520995" cy="1156256"/>
          </a:xfrm>
          <a:prstGeom prst="up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7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3F4712D-EA78-44AD-BA0C-586DDB006A76}"/>
              </a:ext>
            </a:extLst>
          </p:cNvPr>
          <p:cNvGrpSpPr/>
          <p:nvPr/>
        </p:nvGrpSpPr>
        <p:grpSpPr>
          <a:xfrm>
            <a:off x="293043" y="342900"/>
            <a:ext cx="5802956" cy="704850"/>
            <a:chOff x="293043" y="342900"/>
            <a:chExt cx="5802956" cy="7048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73DFEE1-EE02-4F06-B09B-85A549E4A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7817466B-44B9-4016-89FF-3EF08C5F3B07}"/>
                </a:ext>
              </a:extLst>
            </p:cNvPr>
            <p:cNvSpPr txBox="1"/>
            <p:nvPr/>
          </p:nvSpPr>
          <p:spPr>
            <a:xfrm>
              <a:off x="2348064" y="357414"/>
              <a:ext cx="3747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系統架構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94F0984-1008-4D69-95D0-DD440D7E3B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4"/>
          <a:stretch/>
        </p:blipFill>
        <p:spPr>
          <a:xfrm>
            <a:off x="917964" y="1213818"/>
            <a:ext cx="10356070" cy="52867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638E41A-B21E-43F5-90A4-3DC8B3FDD8D2}"/>
              </a:ext>
            </a:extLst>
          </p:cNvPr>
          <p:cNvGrpSpPr/>
          <p:nvPr/>
        </p:nvGrpSpPr>
        <p:grpSpPr>
          <a:xfrm>
            <a:off x="293043" y="342900"/>
            <a:ext cx="6192817" cy="704850"/>
            <a:chOff x="293043" y="342900"/>
            <a:chExt cx="6192817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FA6730AC-916A-433A-8CB4-8C8DD18F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7FF70719-139F-4542-BC27-EDEC834D8B0C}"/>
                </a:ext>
              </a:extLst>
            </p:cNvPr>
            <p:cNvSpPr txBox="1"/>
            <p:nvPr/>
          </p:nvSpPr>
          <p:spPr>
            <a:xfrm>
              <a:off x="2348064" y="357414"/>
              <a:ext cx="4137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資料蒐集</a:t>
              </a:r>
              <a:r>
                <a:rPr kumimoji="0" lang="en-US" altLang="zh-TW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-</a:t>
              </a:r>
              <a:r>
                <a:rPr kumimoji="0" lang="zh-TW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爬蟲資料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2396C6B-94FD-4D95-8043-1352C2C07ABB}"/>
              </a:ext>
            </a:extLst>
          </p:cNvPr>
          <p:cNvGrpSpPr/>
          <p:nvPr/>
        </p:nvGrpSpPr>
        <p:grpSpPr>
          <a:xfrm>
            <a:off x="709794" y="1047750"/>
            <a:ext cx="10017333" cy="5393943"/>
            <a:chOff x="-140128" y="1121215"/>
            <a:chExt cx="10017333" cy="5393943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53C2CD4-D912-4E11-BB3A-792371151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0128" y="2141294"/>
              <a:ext cx="3189700" cy="318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圖片 2" descr="一張含有 文字 的圖片&#10;&#10;自動產生的描述">
              <a:extLst>
                <a:ext uri="{FF2B5EF4-FFF2-40B4-BE49-F238E27FC236}">
                  <a16:creationId xmlns:a16="http://schemas.microsoft.com/office/drawing/2014/main" id="{D50DE383-8FAE-477E-9738-3B794DB42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37" b="38726"/>
            <a:stretch/>
          </p:blipFill>
          <p:spPr>
            <a:xfrm>
              <a:off x="6096000" y="1121215"/>
              <a:ext cx="3781205" cy="666899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137FC8-3861-4761-9C78-63968C3E8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" t="19487" r="4119" b="14779"/>
            <a:stretch/>
          </p:blipFill>
          <p:spPr>
            <a:xfrm>
              <a:off x="6096557" y="4951261"/>
              <a:ext cx="3603410" cy="521622"/>
            </a:xfrm>
            <a:prstGeom prst="rect">
              <a:avLst/>
            </a:prstGeom>
          </p:spPr>
        </p:pic>
        <p:pic>
          <p:nvPicPr>
            <p:cNvPr id="10" name="圖片 9" descr="一張含有 文字 的圖片&#10;&#10;自動產生的描述">
              <a:extLst>
                <a:ext uri="{FF2B5EF4-FFF2-40B4-BE49-F238E27FC236}">
                  <a16:creationId xmlns:a16="http://schemas.microsoft.com/office/drawing/2014/main" id="{C19F5B52-BA43-4E80-8AF5-3D31D1269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4" t="30989" r="11815" b="19231"/>
            <a:stretch/>
          </p:blipFill>
          <p:spPr>
            <a:xfrm>
              <a:off x="6179367" y="5933916"/>
              <a:ext cx="1814181" cy="581242"/>
            </a:xfrm>
            <a:prstGeom prst="rect">
              <a:avLst/>
            </a:prstGeom>
          </p:spPr>
        </p:pic>
        <p:pic>
          <p:nvPicPr>
            <p:cNvPr id="12" name="圖片 11" descr="一張含有 文字 的圖片&#10;&#10;自動產生的描述">
              <a:extLst>
                <a:ext uri="{FF2B5EF4-FFF2-40B4-BE49-F238E27FC236}">
                  <a16:creationId xmlns:a16="http://schemas.microsoft.com/office/drawing/2014/main" id="{35543903-5308-4205-A626-F9CA104EB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" t="-6911" r="3348" b="-1"/>
            <a:stretch/>
          </p:blipFill>
          <p:spPr>
            <a:xfrm>
              <a:off x="6095529" y="3612872"/>
              <a:ext cx="3604438" cy="877356"/>
            </a:xfrm>
            <a:prstGeom prst="rect">
              <a:avLst/>
            </a:prstGeom>
          </p:spPr>
        </p:pic>
        <p:pic>
          <p:nvPicPr>
            <p:cNvPr id="14" name="圖形 13">
              <a:extLst>
                <a:ext uri="{FF2B5EF4-FFF2-40B4-BE49-F238E27FC236}">
                  <a16:creationId xmlns:a16="http://schemas.microsoft.com/office/drawing/2014/main" id="{21A10876-4EE2-420E-A267-E5B20423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250335"/>
              <a:ext cx="3529236" cy="900316"/>
            </a:xfrm>
            <a:prstGeom prst="rect">
              <a:avLst/>
            </a:prstGeom>
          </p:spPr>
        </p:pic>
        <p:sp>
          <p:nvSpPr>
            <p:cNvPr id="24" name="箭號: 向上 23">
              <a:extLst>
                <a:ext uri="{FF2B5EF4-FFF2-40B4-BE49-F238E27FC236}">
                  <a16:creationId xmlns:a16="http://schemas.microsoft.com/office/drawing/2014/main" id="{F6B6E17B-C964-4078-A961-3FD731D3EB6D}"/>
                </a:ext>
              </a:extLst>
            </p:cNvPr>
            <p:cNvSpPr/>
            <p:nvPr/>
          </p:nvSpPr>
          <p:spPr>
            <a:xfrm rot="4393258">
              <a:off x="4146329" y="340801"/>
              <a:ext cx="558496" cy="3249260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箭號: 向上 24">
              <a:extLst>
                <a:ext uri="{FF2B5EF4-FFF2-40B4-BE49-F238E27FC236}">
                  <a16:creationId xmlns:a16="http://schemas.microsoft.com/office/drawing/2014/main" id="{5B87D78E-AC9C-4C3A-B1FB-9CEA5C799CD3}"/>
                </a:ext>
              </a:extLst>
            </p:cNvPr>
            <p:cNvSpPr/>
            <p:nvPr/>
          </p:nvSpPr>
          <p:spPr>
            <a:xfrm rot="4939727">
              <a:off x="4242312" y="1513767"/>
              <a:ext cx="558496" cy="292227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向上 25">
              <a:extLst>
                <a:ext uri="{FF2B5EF4-FFF2-40B4-BE49-F238E27FC236}">
                  <a16:creationId xmlns:a16="http://schemas.microsoft.com/office/drawing/2014/main" id="{33ED3AF3-E74D-4117-8DAD-C6EDB9C6FE84}"/>
                </a:ext>
              </a:extLst>
            </p:cNvPr>
            <p:cNvSpPr/>
            <p:nvPr/>
          </p:nvSpPr>
          <p:spPr>
            <a:xfrm rot="5400000">
              <a:off x="4320257" y="2587123"/>
              <a:ext cx="558496" cy="2856540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箭號: 向上 26">
              <a:extLst>
                <a:ext uri="{FF2B5EF4-FFF2-40B4-BE49-F238E27FC236}">
                  <a16:creationId xmlns:a16="http://schemas.microsoft.com/office/drawing/2014/main" id="{93775FB2-2054-4B87-97A0-81611EC8320F}"/>
                </a:ext>
              </a:extLst>
            </p:cNvPr>
            <p:cNvSpPr/>
            <p:nvPr/>
          </p:nvSpPr>
          <p:spPr>
            <a:xfrm rot="5992256">
              <a:off x="4269075" y="3455843"/>
              <a:ext cx="558496" cy="2952156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箭號: 向上 27">
              <a:extLst>
                <a:ext uri="{FF2B5EF4-FFF2-40B4-BE49-F238E27FC236}">
                  <a16:creationId xmlns:a16="http://schemas.microsoft.com/office/drawing/2014/main" id="{6873DED2-1FD6-48F5-915B-53847DF4C161}"/>
                </a:ext>
              </a:extLst>
            </p:cNvPr>
            <p:cNvSpPr/>
            <p:nvPr/>
          </p:nvSpPr>
          <p:spPr>
            <a:xfrm rot="6323859">
              <a:off x="4184147" y="4046874"/>
              <a:ext cx="558496" cy="3330290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40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638E41A-B21E-43F5-90A4-3DC8B3FDD8D2}"/>
              </a:ext>
            </a:extLst>
          </p:cNvPr>
          <p:cNvGrpSpPr/>
          <p:nvPr/>
        </p:nvGrpSpPr>
        <p:grpSpPr>
          <a:xfrm>
            <a:off x="293043" y="342900"/>
            <a:ext cx="7043421" cy="704850"/>
            <a:chOff x="293043" y="342900"/>
            <a:chExt cx="7043421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FA6730AC-916A-433A-8CB4-8C8DD18F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7FF70719-139F-4542-BC27-EDEC834D8B0C}"/>
                </a:ext>
              </a:extLst>
            </p:cNvPr>
            <p:cNvSpPr txBox="1"/>
            <p:nvPr/>
          </p:nvSpPr>
          <p:spPr>
            <a:xfrm>
              <a:off x="2348063" y="357414"/>
              <a:ext cx="4988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資料蒐集</a:t>
              </a:r>
              <a:r>
                <a:rPr kumimoji="0" lang="en-US" altLang="zh-TW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-</a:t>
              </a:r>
              <a:r>
                <a:rPr lang="zh-TW" altLang="en-US" sz="3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空氣品質偵測器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3780C2FE-907B-4B83-A407-D5197E32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" y="2163823"/>
            <a:ext cx="5940000" cy="453862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12B01FD-2CE5-4F34-BE49-9D5466D2F6E9}"/>
              </a:ext>
            </a:extLst>
          </p:cNvPr>
          <p:cNvSpPr txBox="1"/>
          <p:nvPr/>
        </p:nvSpPr>
        <p:spPr>
          <a:xfrm>
            <a:off x="2091101" y="1579048"/>
            <a:ext cx="150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>
                <a:solidFill>
                  <a:schemeClr val="accent1">
                    <a:lumMod val="75000"/>
                  </a:schemeClr>
                </a:solidFill>
              </a:rPr>
              <a:t>before</a:t>
            </a:r>
            <a:endParaRPr lang="zh-TW" altLang="en-US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格 25">
                <a:extLst>
                  <a:ext uri="{FF2B5EF4-FFF2-40B4-BE49-F238E27FC236}">
                    <a16:creationId xmlns:a16="http://schemas.microsoft.com/office/drawing/2014/main" id="{450D4F98-C829-4620-AC9B-F5CF562FEE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88895"/>
                  </p:ext>
                </p:extLst>
              </p:nvPr>
            </p:nvGraphicFramePr>
            <p:xfrm>
              <a:off x="6049414" y="1796638"/>
              <a:ext cx="6061018" cy="494833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87522">
                      <a:extLst>
                        <a:ext uri="{9D8B030D-6E8A-4147-A177-3AD203B41FA5}">
                          <a16:colId xmlns:a16="http://schemas.microsoft.com/office/drawing/2014/main" val="1735780926"/>
                        </a:ext>
                      </a:extLst>
                    </a:gridCol>
                    <a:gridCol w="2336748">
                      <a:extLst>
                        <a:ext uri="{9D8B030D-6E8A-4147-A177-3AD203B41FA5}">
                          <a16:colId xmlns:a16="http://schemas.microsoft.com/office/drawing/2014/main" val="400111131"/>
                        </a:ext>
                      </a:extLst>
                    </a:gridCol>
                    <a:gridCol w="2336748">
                      <a:extLst>
                        <a:ext uri="{9D8B030D-6E8A-4147-A177-3AD203B41FA5}">
                          <a16:colId xmlns:a16="http://schemas.microsoft.com/office/drawing/2014/main" val="4275383142"/>
                        </a:ext>
                      </a:extLst>
                    </a:gridCol>
                  </a:tblGrid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裝置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功能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價格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4599858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麵包板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搭試電路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75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1656499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ESP32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開發板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182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84193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MQ7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/>
                            <a:t>偵測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b="0" smtClean="0"/>
                                <m:t> </m:t>
                              </m:r>
                              <m:r>
                                <a:rPr lang="en-US" altLang="zh-TW" b="0" smtClean="0"/>
                                <m:t>𝐶𝑂</m:t>
                              </m:r>
                            </m:oMath>
                          </a14:m>
                          <a:endParaRPr lang="en-US" altLang="zh-TW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7301191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MQ131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/>
                            <a:t>偵測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smtClean="0"/>
                                  </m:ctrlPr>
                                </m:sSubPr>
                                <m:e>
                                  <m:r>
                                    <a:rPr lang="en-US" altLang="zh-TW" b="0" smtClean="0"/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b="0" smtClean="0"/>
                                    <m:t>3</m:t>
                                  </m:r>
                                </m:sub>
                              </m:sSub>
                              <m:r>
                                <a:rPr lang="zh-TW" altLang="en-US" b="0" smtClean="0"/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b="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smtClean="0"/>
                                    <m:t>NO</m:t>
                                  </m:r>
                                </m:e>
                                <m:sub>
                                  <m:r>
                                    <a:rPr lang="en-US" altLang="zh-TW" b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b="0" dirty="0"/>
                            <a:t> </a:t>
                          </a:r>
                          <a:endParaRPr lang="en-US" altLang="zh-TW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420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0607612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MQ136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/>
                            <a:t>偵測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smtClean="0"/>
                                <m:t>𝑆</m:t>
                              </m:r>
                              <m:sSub>
                                <m:sSubPr>
                                  <m:ctrlPr>
                                    <a:rPr lang="en-US" altLang="zh-TW" b="0" smtClean="0"/>
                                  </m:ctrlPr>
                                </m:sSubPr>
                                <m:e>
                                  <m:r>
                                    <a:rPr lang="en-US" altLang="zh-TW" b="0" smtClean="0"/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b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altLang="zh-TW" b="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420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9606890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DHT11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溫度、濕度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53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7597423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SHARP PM2.5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偵測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150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格 25">
                <a:extLst>
                  <a:ext uri="{FF2B5EF4-FFF2-40B4-BE49-F238E27FC236}">
                    <a16:creationId xmlns:a16="http://schemas.microsoft.com/office/drawing/2014/main" id="{450D4F98-C829-4620-AC9B-F5CF562FEE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88895"/>
                  </p:ext>
                </p:extLst>
              </p:nvPr>
            </p:nvGraphicFramePr>
            <p:xfrm>
              <a:off x="6049414" y="1796638"/>
              <a:ext cx="6061018" cy="494833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87522">
                      <a:extLst>
                        <a:ext uri="{9D8B030D-6E8A-4147-A177-3AD203B41FA5}">
                          <a16:colId xmlns:a16="http://schemas.microsoft.com/office/drawing/2014/main" val="1735780926"/>
                        </a:ext>
                      </a:extLst>
                    </a:gridCol>
                    <a:gridCol w="2336748">
                      <a:extLst>
                        <a:ext uri="{9D8B030D-6E8A-4147-A177-3AD203B41FA5}">
                          <a16:colId xmlns:a16="http://schemas.microsoft.com/office/drawing/2014/main" val="400111131"/>
                        </a:ext>
                      </a:extLst>
                    </a:gridCol>
                    <a:gridCol w="2336748">
                      <a:extLst>
                        <a:ext uri="{9D8B030D-6E8A-4147-A177-3AD203B41FA5}">
                          <a16:colId xmlns:a16="http://schemas.microsoft.com/office/drawing/2014/main" val="4275383142"/>
                        </a:ext>
                      </a:extLst>
                    </a:gridCol>
                  </a:tblGrid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裝置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功能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價格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4599858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麵包板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搭試電路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75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1656499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ESP32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開發板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182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84193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MQ7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30" t="-298990" r="-100522" b="-443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7301191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MQ131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30" t="-403061" r="-100522" b="-34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420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0607612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MQ136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30" t="-497980" r="-100522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420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9606890"/>
                      </a:ext>
                    </a:extLst>
                  </a:tr>
                  <a:tr h="59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DHT11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溫度、濕度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53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7597423"/>
                      </a:ext>
                    </a:extLst>
                  </a:tr>
                  <a:tr h="755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SHARP PM2.5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30" t="-556452" r="-100522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zh-TW" altLang="en-US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150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3890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1775</TotalTime>
  <Words>333</Words>
  <Application>Microsoft Office PowerPoint</Application>
  <PresentationFormat>寬螢幕</PresentationFormat>
  <Paragraphs>85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31" baseType="lpstr">
      <vt:lpstr>等线</vt:lpstr>
      <vt:lpstr>微软雅黑</vt:lpstr>
      <vt:lpstr>Weibei TC Bold</vt:lpstr>
      <vt:lpstr>方正正黑简体</vt:lpstr>
      <vt:lpstr>微軟正黑體</vt:lpstr>
      <vt:lpstr>Arial</vt:lpstr>
      <vt:lpstr>Calibri</vt:lpstr>
      <vt:lpstr>Cambria Math</vt:lpstr>
      <vt:lpstr>Symbol</vt:lpstr>
      <vt:lpstr>Times New Roman</vt:lpstr>
      <vt:lpstr>Wingdings</vt:lpstr>
      <vt:lpstr>第一PPT，www.1ppt.com</vt:lpstr>
      <vt:lpstr>自定义设计方案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/>
  <cp:lastModifiedBy>劉佩萱</cp:lastModifiedBy>
  <cp:revision>90</cp:revision>
  <dcterms:created xsi:type="dcterms:W3CDTF">2017-07-15T03:45:17Z</dcterms:created>
  <dcterms:modified xsi:type="dcterms:W3CDTF">2021-12-23T13:20:54Z</dcterms:modified>
  <cp:contentStatus>https:/shop410307923.taobao.com;</cp:contentStatus>
</cp:coreProperties>
</file>