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2"/>
  </p:notesMasterIdLst>
  <p:sldIdLst>
    <p:sldId id="282" r:id="rId3"/>
    <p:sldId id="281" r:id="rId4"/>
    <p:sldId id="267" r:id="rId5"/>
    <p:sldId id="286" r:id="rId6"/>
    <p:sldId id="265" r:id="rId7"/>
    <p:sldId id="283" r:id="rId8"/>
    <p:sldId id="264" r:id="rId9"/>
    <p:sldId id="284" r:id="rId10"/>
    <p:sldId id="2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6984" autoAdjust="0"/>
  </p:normalViewPr>
  <p:slideViewPr>
    <p:cSldViewPr snapToGrid="0" showGuides="1">
      <p:cViewPr varScale="1">
        <p:scale>
          <a:sx n="60" d="100"/>
          <a:sy n="60" d="100"/>
        </p:scale>
        <p:origin x="728" y="56"/>
      </p:cViewPr>
      <p:guideLst>
        <p:guide orient="horz" pos="1094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BA9F-47FD-4A5C-951A-D649CC45CEC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CD8A5-CA74-4EDA-9A5E-7FAD30BB1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CD8A5-CA74-4EDA-9A5E-7FAD30BB1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2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9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9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3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0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D8A5-CA74-4EDA-9A5E-7FAD30BB15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2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CD8A5-CA74-4EDA-9A5E-7FAD30BB1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7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5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76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0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1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0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403457" y="2141216"/>
            <a:ext cx="2251124" cy="1528002"/>
          </a:xfrm>
          <a:custGeom>
            <a:avLst/>
            <a:gdLst>
              <a:gd name="connsiteX0" fmla="*/ 1180921 w 2251124"/>
              <a:gd name="connsiteY0" fmla="*/ 10 h 1528002"/>
              <a:gd name="connsiteX1" fmla="*/ 1295419 w 2251124"/>
              <a:gd name="connsiteY1" fmla="*/ 1002 h 1528002"/>
              <a:gd name="connsiteX2" fmla="*/ 1638319 w 2251124"/>
              <a:gd name="connsiteY2" fmla="*/ 10527 h 1528002"/>
              <a:gd name="connsiteX3" fmla="*/ 1946294 w 2251124"/>
              <a:gd name="connsiteY3" fmla="*/ 16877 h 1528002"/>
              <a:gd name="connsiteX4" fmla="*/ 2146319 w 2251124"/>
              <a:gd name="connsiteY4" fmla="*/ 26402 h 1528002"/>
              <a:gd name="connsiteX5" fmla="*/ 2178069 w 2251124"/>
              <a:gd name="connsiteY5" fmla="*/ 32752 h 1528002"/>
              <a:gd name="connsiteX6" fmla="*/ 2181244 w 2251124"/>
              <a:gd name="connsiteY6" fmla="*/ 61327 h 1528002"/>
              <a:gd name="connsiteX7" fmla="*/ 2193944 w 2251124"/>
              <a:gd name="connsiteY7" fmla="*/ 93077 h 1528002"/>
              <a:gd name="connsiteX8" fmla="*/ 2209819 w 2251124"/>
              <a:gd name="connsiteY8" fmla="*/ 147052 h 1528002"/>
              <a:gd name="connsiteX9" fmla="*/ 2235219 w 2251124"/>
              <a:gd name="connsiteY9" fmla="*/ 347077 h 1528002"/>
              <a:gd name="connsiteX10" fmla="*/ 2251094 w 2251124"/>
              <a:gd name="connsiteY10" fmla="*/ 623302 h 1528002"/>
              <a:gd name="connsiteX11" fmla="*/ 2238394 w 2251124"/>
              <a:gd name="connsiteY11" fmla="*/ 1007477 h 1528002"/>
              <a:gd name="connsiteX12" fmla="*/ 2209819 w 2251124"/>
              <a:gd name="connsiteY12" fmla="*/ 1426577 h 1528002"/>
              <a:gd name="connsiteX13" fmla="*/ 2197119 w 2251124"/>
              <a:gd name="connsiteY13" fmla="*/ 1512302 h 1528002"/>
              <a:gd name="connsiteX14" fmla="*/ 2165369 w 2251124"/>
              <a:gd name="connsiteY14" fmla="*/ 1521827 h 1528002"/>
              <a:gd name="connsiteX15" fmla="*/ 2057419 w 2251124"/>
              <a:gd name="connsiteY15" fmla="*/ 1521827 h 1528002"/>
              <a:gd name="connsiteX16" fmla="*/ 1978044 w 2251124"/>
              <a:gd name="connsiteY16" fmla="*/ 1518652 h 1528002"/>
              <a:gd name="connsiteX17" fmla="*/ 279419 w 2251124"/>
              <a:gd name="connsiteY17" fmla="*/ 1518652 h 1528002"/>
              <a:gd name="connsiteX18" fmla="*/ 111144 w 2251124"/>
              <a:gd name="connsiteY18" fmla="*/ 1515477 h 1528002"/>
              <a:gd name="connsiteX19" fmla="*/ 19069 w 2251124"/>
              <a:gd name="connsiteY19" fmla="*/ 1518652 h 1528002"/>
              <a:gd name="connsiteX20" fmla="*/ 19 w 2251124"/>
              <a:gd name="connsiteY20" fmla="*/ 1378952 h 1528002"/>
              <a:gd name="connsiteX21" fmla="*/ 15894 w 2251124"/>
              <a:gd name="connsiteY21" fmla="*/ 686802 h 1528002"/>
              <a:gd name="connsiteX22" fmla="*/ 31769 w 2251124"/>
              <a:gd name="connsiteY22" fmla="*/ 264527 h 1528002"/>
              <a:gd name="connsiteX23" fmla="*/ 57169 w 2251124"/>
              <a:gd name="connsiteY23" fmla="*/ 29577 h 1528002"/>
              <a:gd name="connsiteX24" fmla="*/ 327044 w 2251124"/>
              <a:gd name="connsiteY24" fmla="*/ 16877 h 1528002"/>
              <a:gd name="connsiteX25" fmla="*/ 577869 w 2251124"/>
              <a:gd name="connsiteY25" fmla="*/ 13702 h 1528002"/>
              <a:gd name="connsiteX26" fmla="*/ 869969 w 2251124"/>
              <a:gd name="connsiteY26" fmla="*/ 7352 h 1528002"/>
              <a:gd name="connsiteX27" fmla="*/ 1082694 w 2251124"/>
              <a:gd name="connsiteY27" fmla="*/ 1002 h 1528002"/>
              <a:gd name="connsiteX28" fmla="*/ 1180921 w 2251124"/>
              <a:gd name="connsiteY28" fmla="*/ 10 h 152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1124" h="1528002">
                <a:moveTo>
                  <a:pt x="1180921" y="10"/>
                </a:moveTo>
                <a:cubicBezTo>
                  <a:pt x="1213663" y="-56"/>
                  <a:pt x="1249117" y="209"/>
                  <a:pt x="1295419" y="1002"/>
                </a:cubicBezTo>
                <a:cubicBezTo>
                  <a:pt x="1388023" y="2589"/>
                  <a:pt x="1638319" y="10527"/>
                  <a:pt x="1638319" y="10527"/>
                </a:cubicBezTo>
                <a:lnTo>
                  <a:pt x="1946294" y="16877"/>
                </a:lnTo>
                <a:cubicBezTo>
                  <a:pt x="2030961" y="19523"/>
                  <a:pt x="2107690" y="23756"/>
                  <a:pt x="2146319" y="26402"/>
                </a:cubicBezTo>
                <a:cubicBezTo>
                  <a:pt x="2184948" y="29048"/>
                  <a:pt x="2172248" y="26931"/>
                  <a:pt x="2178069" y="32752"/>
                </a:cubicBezTo>
                <a:cubicBezTo>
                  <a:pt x="2183890" y="38573"/>
                  <a:pt x="2178598" y="51273"/>
                  <a:pt x="2181244" y="61327"/>
                </a:cubicBezTo>
                <a:cubicBezTo>
                  <a:pt x="2183890" y="71381"/>
                  <a:pt x="2189181" y="78789"/>
                  <a:pt x="2193944" y="93077"/>
                </a:cubicBezTo>
                <a:cubicBezTo>
                  <a:pt x="2198707" y="107365"/>
                  <a:pt x="2202940" y="104719"/>
                  <a:pt x="2209819" y="147052"/>
                </a:cubicBezTo>
                <a:cubicBezTo>
                  <a:pt x="2216698" y="189385"/>
                  <a:pt x="2228340" y="267702"/>
                  <a:pt x="2235219" y="347077"/>
                </a:cubicBezTo>
                <a:cubicBezTo>
                  <a:pt x="2242098" y="426452"/>
                  <a:pt x="2250565" y="513235"/>
                  <a:pt x="2251094" y="623302"/>
                </a:cubicBezTo>
                <a:cubicBezTo>
                  <a:pt x="2251623" y="733369"/>
                  <a:pt x="2245273" y="873598"/>
                  <a:pt x="2238394" y="1007477"/>
                </a:cubicBezTo>
                <a:cubicBezTo>
                  <a:pt x="2231515" y="1141356"/>
                  <a:pt x="2216698" y="1342440"/>
                  <a:pt x="2209819" y="1426577"/>
                </a:cubicBezTo>
                <a:cubicBezTo>
                  <a:pt x="2202940" y="1510714"/>
                  <a:pt x="2204527" y="1496427"/>
                  <a:pt x="2197119" y="1512302"/>
                </a:cubicBezTo>
                <a:cubicBezTo>
                  <a:pt x="2189711" y="1528177"/>
                  <a:pt x="2188652" y="1520240"/>
                  <a:pt x="2165369" y="1521827"/>
                </a:cubicBezTo>
                <a:cubicBezTo>
                  <a:pt x="2142086" y="1523415"/>
                  <a:pt x="2088640" y="1522356"/>
                  <a:pt x="2057419" y="1521827"/>
                </a:cubicBezTo>
                <a:cubicBezTo>
                  <a:pt x="2026198" y="1521298"/>
                  <a:pt x="2274377" y="1519181"/>
                  <a:pt x="1978044" y="1518652"/>
                </a:cubicBezTo>
                <a:lnTo>
                  <a:pt x="279419" y="1518652"/>
                </a:lnTo>
                <a:cubicBezTo>
                  <a:pt x="223327" y="1517594"/>
                  <a:pt x="189990" y="1515477"/>
                  <a:pt x="111144" y="1515477"/>
                </a:cubicBezTo>
                <a:cubicBezTo>
                  <a:pt x="32298" y="1515477"/>
                  <a:pt x="37590" y="1541406"/>
                  <a:pt x="19069" y="1518652"/>
                </a:cubicBezTo>
                <a:cubicBezTo>
                  <a:pt x="548" y="1495898"/>
                  <a:pt x="548" y="1517594"/>
                  <a:pt x="19" y="1378952"/>
                </a:cubicBezTo>
                <a:cubicBezTo>
                  <a:pt x="-510" y="1240310"/>
                  <a:pt x="10602" y="872539"/>
                  <a:pt x="15894" y="686802"/>
                </a:cubicBezTo>
                <a:cubicBezTo>
                  <a:pt x="21186" y="501065"/>
                  <a:pt x="28065" y="368243"/>
                  <a:pt x="31769" y="264527"/>
                </a:cubicBezTo>
                <a:cubicBezTo>
                  <a:pt x="35473" y="160811"/>
                  <a:pt x="7957" y="70852"/>
                  <a:pt x="57169" y="29577"/>
                </a:cubicBezTo>
                <a:cubicBezTo>
                  <a:pt x="106381" y="-11698"/>
                  <a:pt x="240261" y="19523"/>
                  <a:pt x="327044" y="16877"/>
                </a:cubicBezTo>
                <a:cubicBezTo>
                  <a:pt x="413827" y="14231"/>
                  <a:pt x="577869" y="13702"/>
                  <a:pt x="577869" y="13702"/>
                </a:cubicBezTo>
                <a:lnTo>
                  <a:pt x="869969" y="7352"/>
                </a:lnTo>
                <a:lnTo>
                  <a:pt x="1082694" y="1002"/>
                </a:lnTo>
                <a:cubicBezTo>
                  <a:pt x="1118148" y="473"/>
                  <a:pt x="1148178" y="76"/>
                  <a:pt x="118092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7732878" y="2141216"/>
            <a:ext cx="2251124" cy="1528002"/>
          </a:xfrm>
          <a:custGeom>
            <a:avLst/>
            <a:gdLst>
              <a:gd name="connsiteX0" fmla="*/ 1180921 w 2251124"/>
              <a:gd name="connsiteY0" fmla="*/ 10 h 1528002"/>
              <a:gd name="connsiteX1" fmla="*/ 1295419 w 2251124"/>
              <a:gd name="connsiteY1" fmla="*/ 1002 h 1528002"/>
              <a:gd name="connsiteX2" fmla="*/ 1638319 w 2251124"/>
              <a:gd name="connsiteY2" fmla="*/ 10527 h 1528002"/>
              <a:gd name="connsiteX3" fmla="*/ 1946294 w 2251124"/>
              <a:gd name="connsiteY3" fmla="*/ 16877 h 1528002"/>
              <a:gd name="connsiteX4" fmla="*/ 2146319 w 2251124"/>
              <a:gd name="connsiteY4" fmla="*/ 26402 h 1528002"/>
              <a:gd name="connsiteX5" fmla="*/ 2178069 w 2251124"/>
              <a:gd name="connsiteY5" fmla="*/ 32752 h 1528002"/>
              <a:gd name="connsiteX6" fmla="*/ 2181244 w 2251124"/>
              <a:gd name="connsiteY6" fmla="*/ 61327 h 1528002"/>
              <a:gd name="connsiteX7" fmla="*/ 2193944 w 2251124"/>
              <a:gd name="connsiteY7" fmla="*/ 93077 h 1528002"/>
              <a:gd name="connsiteX8" fmla="*/ 2209819 w 2251124"/>
              <a:gd name="connsiteY8" fmla="*/ 147052 h 1528002"/>
              <a:gd name="connsiteX9" fmla="*/ 2235219 w 2251124"/>
              <a:gd name="connsiteY9" fmla="*/ 347077 h 1528002"/>
              <a:gd name="connsiteX10" fmla="*/ 2251094 w 2251124"/>
              <a:gd name="connsiteY10" fmla="*/ 623302 h 1528002"/>
              <a:gd name="connsiteX11" fmla="*/ 2238394 w 2251124"/>
              <a:gd name="connsiteY11" fmla="*/ 1007477 h 1528002"/>
              <a:gd name="connsiteX12" fmla="*/ 2209819 w 2251124"/>
              <a:gd name="connsiteY12" fmla="*/ 1426577 h 1528002"/>
              <a:gd name="connsiteX13" fmla="*/ 2197119 w 2251124"/>
              <a:gd name="connsiteY13" fmla="*/ 1512302 h 1528002"/>
              <a:gd name="connsiteX14" fmla="*/ 2165369 w 2251124"/>
              <a:gd name="connsiteY14" fmla="*/ 1521827 h 1528002"/>
              <a:gd name="connsiteX15" fmla="*/ 2057419 w 2251124"/>
              <a:gd name="connsiteY15" fmla="*/ 1521827 h 1528002"/>
              <a:gd name="connsiteX16" fmla="*/ 1978044 w 2251124"/>
              <a:gd name="connsiteY16" fmla="*/ 1518652 h 1528002"/>
              <a:gd name="connsiteX17" fmla="*/ 279419 w 2251124"/>
              <a:gd name="connsiteY17" fmla="*/ 1518652 h 1528002"/>
              <a:gd name="connsiteX18" fmla="*/ 111144 w 2251124"/>
              <a:gd name="connsiteY18" fmla="*/ 1515477 h 1528002"/>
              <a:gd name="connsiteX19" fmla="*/ 19069 w 2251124"/>
              <a:gd name="connsiteY19" fmla="*/ 1518652 h 1528002"/>
              <a:gd name="connsiteX20" fmla="*/ 19 w 2251124"/>
              <a:gd name="connsiteY20" fmla="*/ 1378952 h 1528002"/>
              <a:gd name="connsiteX21" fmla="*/ 15894 w 2251124"/>
              <a:gd name="connsiteY21" fmla="*/ 686802 h 1528002"/>
              <a:gd name="connsiteX22" fmla="*/ 31769 w 2251124"/>
              <a:gd name="connsiteY22" fmla="*/ 264527 h 1528002"/>
              <a:gd name="connsiteX23" fmla="*/ 57169 w 2251124"/>
              <a:gd name="connsiteY23" fmla="*/ 29577 h 1528002"/>
              <a:gd name="connsiteX24" fmla="*/ 327044 w 2251124"/>
              <a:gd name="connsiteY24" fmla="*/ 16877 h 1528002"/>
              <a:gd name="connsiteX25" fmla="*/ 577869 w 2251124"/>
              <a:gd name="connsiteY25" fmla="*/ 13702 h 1528002"/>
              <a:gd name="connsiteX26" fmla="*/ 869969 w 2251124"/>
              <a:gd name="connsiteY26" fmla="*/ 7352 h 1528002"/>
              <a:gd name="connsiteX27" fmla="*/ 1082694 w 2251124"/>
              <a:gd name="connsiteY27" fmla="*/ 1002 h 1528002"/>
              <a:gd name="connsiteX28" fmla="*/ 1180921 w 2251124"/>
              <a:gd name="connsiteY28" fmla="*/ 10 h 152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1124" h="1528002">
                <a:moveTo>
                  <a:pt x="1180921" y="10"/>
                </a:moveTo>
                <a:cubicBezTo>
                  <a:pt x="1213663" y="-56"/>
                  <a:pt x="1249117" y="209"/>
                  <a:pt x="1295419" y="1002"/>
                </a:cubicBezTo>
                <a:cubicBezTo>
                  <a:pt x="1388023" y="2589"/>
                  <a:pt x="1638319" y="10527"/>
                  <a:pt x="1638319" y="10527"/>
                </a:cubicBezTo>
                <a:lnTo>
                  <a:pt x="1946294" y="16877"/>
                </a:lnTo>
                <a:cubicBezTo>
                  <a:pt x="2030961" y="19523"/>
                  <a:pt x="2107690" y="23756"/>
                  <a:pt x="2146319" y="26402"/>
                </a:cubicBezTo>
                <a:cubicBezTo>
                  <a:pt x="2184948" y="29048"/>
                  <a:pt x="2172248" y="26931"/>
                  <a:pt x="2178069" y="32752"/>
                </a:cubicBezTo>
                <a:cubicBezTo>
                  <a:pt x="2183890" y="38573"/>
                  <a:pt x="2178598" y="51273"/>
                  <a:pt x="2181244" y="61327"/>
                </a:cubicBezTo>
                <a:cubicBezTo>
                  <a:pt x="2183890" y="71381"/>
                  <a:pt x="2189181" y="78789"/>
                  <a:pt x="2193944" y="93077"/>
                </a:cubicBezTo>
                <a:cubicBezTo>
                  <a:pt x="2198707" y="107365"/>
                  <a:pt x="2202940" y="104719"/>
                  <a:pt x="2209819" y="147052"/>
                </a:cubicBezTo>
                <a:cubicBezTo>
                  <a:pt x="2216698" y="189385"/>
                  <a:pt x="2228340" y="267702"/>
                  <a:pt x="2235219" y="347077"/>
                </a:cubicBezTo>
                <a:cubicBezTo>
                  <a:pt x="2242098" y="426452"/>
                  <a:pt x="2250565" y="513235"/>
                  <a:pt x="2251094" y="623302"/>
                </a:cubicBezTo>
                <a:cubicBezTo>
                  <a:pt x="2251623" y="733369"/>
                  <a:pt x="2245273" y="873598"/>
                  <a:pt x="2238394" y="1007477"/>
                </a:cubicBezTo>
                <a:cubicBezTo>
                  <a:pt x="2231515" y="1141356"/>
                  <a:pt x="2216698" y="1342440"/>
                  <a:pt x="2209819" y="1426577"/>
                </a:cubicBezTo>
                <a:cubicBezTo>
                  <a:pt x="2202940" y="1510714"/>
                  <a:pt x="2204527" y="1496427"/>
                  <a:pt x="2197119" y="1512302"/>
                </a:cubicBezTo>
                <a:cubicBezTo>
                  <a:pt x="2189711" y="1528177"/>
                  <a:pt x="2188652" y="1520240"/>
                  <a:pt x="2165369" y="1521827"/>
                </a:cubicBezTo>
                <a:cubicBezTo>
                  <a:pt x="2142086" y="1523415"/>
                  <a:pt x="2088640" y="1522356"/>
                  <a:pt x="2057419" y="1521827"/>
                </a:cubicBezTo>
                <a:cubicBezTo>
                  <a:pt x="2026198" y="1521298"/>
                  <a:pt x="2274377" y="1519181"/>
                  <a:pt x="1978044" y="1518652"/>
                </a:cubicBezTo>
                <a:lnTo>
                  <a:pt x="279419" y="1518652"/>
                </a:lnTo>
                <a:cubicBezTo>
                  <a:pt x="223327" y="1517594"/>
                  <a:pt x="189990" y="1515477"/>
                  <a:pt x="111144" y="1515477"/>
                </a:cubicBezTo>
                <a:cubicBezTo>
                  <a:pt x="32298" y="1515477"/>
                  <a:pt x="37590" y="1541406"/>
                  <a:pt x="19069" y="1518652"/>
                </a:cubicBezTo>
                <a:cubicBezTo>
                  <a:pt x="548" y="1495898"/>
                  <a:pt x="548" y="1517594"/>
                  <a:pt x="19" y="1378952"/>
                </a:cubicBezTo>
                <a:cubicBezTo>
                  <a:pt x="-510" y="1240310"/>
                  <a:pt x="10602" y="872539"/>
                  <a:pt x="15894" y="686802"/>
                </a:cubicBezTo>
                <a:cubicBezTo>
                  <a:pt x="21186" y="501065"/>
                  <a:pt x="28065" y="368243"/>
                  <a:pt x="31769" y="264527"/>
                </a:cubicBezTo>
                <a:cubicBezTo>
                  <a:pt x="35473" y="160811"/>
                  <a:pt x="7957" y="70852"/>
                  <a:pt x="57169" y="29577"/>
                </a:cubicBezTo>
                <a:cubicBezTo>
                  <a:pt x="106381" y="-11698"/>
                  <a:pt x="240261" y="19523"/>
                  <a:pt x="327044" y="16877"/>
                </a:cubicBezTo>
                <a:cubicBezTo>
                  <a:pt x="413827" y="14231"/>
                  <a:pt x="577869" y="13702"/>
                  <a:pt x="577869" y="13702"/>
                </a:cubicBezTo>
                <a:lnTo>
                  <a:pt x="869969" y="7352"/>
                </a:lnTo>
                <a:lnTo>
                  <a:pt x="1082694" y="1002"/>
                </a:lnTo>
                <a:cubicBezTo>
                  <a:pt x="1118148" y="473"/>
                  <a:pt x="1148178" y="76"/>
                  <a:pt x="118092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794250" y="2971800"/>
            <a:ext cx="2603500" cy="1435100"/>
          </a:xfrm>
          <a:custGeom>
            <a:avLst/>
            <a:gdLst>
              <a:gd name="connsiteX0" fmla="*/ 0 w 2603500"/>
              <a:gd name="connsiteY0" fmla="*/ 0 h 1435100"/>
              <a:gd name="connsiteX1" fmla="*/ 2603500 w 2603500"/>
              <a:gd name="connsiteY1" fmla="*/ 0 h 1435100"/>
              <a:gd name="connsiteX2" fmla="*/ 2603500 w 2603500"/>
              <a:gd name="connsiteY2" fmla="*/ 1435100 h 1435100"/>
              <a:gd name="connsiteX3" fmla="*/ 0 w 2603500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0" h="1435100">
                <a:moveTo>
                  <a:pt x="0" y="0"/>
                </a:moveTo>
                <a:lnTo>
                  <a:pt x="2603500" y="0"/>
                </a:lnTo>
                <a:lnTo>
                  <a:pt x="2603500" y="1435100"/>
                </a:lnTo>
                <a:lnTo>
                  <a:pt x="0" y="143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065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9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27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94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34077" y="6352498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76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4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5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emf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emf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99422" y="3980980"/>
            <a:ext cx="239681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TW" sz="5400" b="1" dirty="0">
                <a:solidFill>
                  <a:prstClr val="black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Air Go</a:t>
            </a:r>
            <a:endParaRPr lang="zh-CN" altLang="en-US" sz="5400" b="1" dirty="0">
              <a:solidFill>
                <a:prstClr val="black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8502" y="5158408"/>
            <a:ext cx="755499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b="1" dirty="0">
                <a:latin typeface="Weibei TC Bold" panose="03000800000000000000" pitchFamily="66" charset="-128"/>
                <a:ea typeface="Weibei TC Bold" panose="03000800000000000000" pitchFamily="66" charset="-128"/>
              </a:rPr>
              <a:t>郭奕璋、王浤宇、劉佩萱、陳曉東、李姿慧、陳鐿壬</a:t>
            </a:r>
            <a:endParaRPr lang="zh-TW" altLang="en-US" sz="2000" dirty="0">
              <a:latin typeface="Weibei TC Bold" panose="03000800000000000000" pitchFamily="66" charset="-128"/>
              <a:ea typeface="Weibei TC Bold" panose="03000800000000000000" pitchFamily="66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63589" y="59520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組別：</a:t>
            </a:r>
            <a:r>
              <a:rPr lang="zh-TW" altLang="en-US" sz="1600" dirty="0">
                <a:solidFill>
                  <a:prstClr val="black"/>
                </a:solidFill>
                <a:latin typeface="微软雅黑"/>
                <a:ea typeface="微软雅黑"/>
              </a:rPr>
              <a:t>第三組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F1A5B3-8F16-441C-80F7-B294CEEBD51D}"/>
              </a:ext>
            </a:extLst>
          </p:cNvPr>
          <p:cNvGrpSpPr/>
          <p:nvPr/>
        </p:nvGrpSpPr>
        <p:grpSpPr>
          <a:xfrm>
            <a:off x="1547370" y="617998"/>
            <a:ext cx="8782144" cy="2977276"/>
            <a:chOff x="1547370" y="693414"/>
            <a:chExt cx="8782144" cy="29772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8639" y="1185105"/>
              <a:ext cx="4198922" cy="2485585"/>
            </a:xfrm>
            <a:prstGeom prst="rect">
              <a:avLst/>
            </a:prstGeom>
          </p:spPr>
        </p:pic>
        <p:pic>
          <p:nvPicPr>
            <p:cNvPr id="16" name="圖形 15" descr="購物車 外框">
              <a:extLst>
                <a:ext uri="{FF2B5EF4-FFF2-40B4-BE49-F238E27FC236}">
                  <a16:creationId xmlns:a16="http://schemas.microsoft.com/office/drawing/2014/main" id="{B13FC0E1-F2A0-488A-AC37-02AF2208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88847">
              <a:off x="7227188" y="1085363"/>
              <a:ext cx="899056" cy="899056"/>
            </a:xfrm>
            <a:prstGeom prst="rect">
              <a:avLst/>
            </a:prstGeom>
          </p:spPr>
        </p:pic>
        <p:pic>
          <p:nvPicPr>
            <p:cNvPr id="18" name="圖形 17" descr="UI UX 外框">
              <a:extLst>
                <a:ext uri="{FF2B5EF4-FFF2-40B4-BE49-F238E27FC236}">
                  <a16:creationId xmlns:a16="http://schemas.microsoft.com/office/drawing/2014/main" id="{421D319E-C13A-4722-A874-D216D4A7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5114" y="1745572"/>
              <a:ext cx="914400" cy="914400"/>
            </a:xfrm>
            <a:prstGeom prst="rect">
              <a:avLst/>
            </a:prstGeom>
          </p:spPr>
        </p:pic>
        <p:pic>
          <p:nvPicPr>
            <p:cNvPr id="20" name="圖形 19" descr="咳嗽 外框">
              <a:extLst>
                <a:ext uri="{FF2B5EF4-FFF2-40B4-BE49-F238E27FC236}">
                  <a16:creationId xmlns:a16="http://schemas.microsoft.com/office/drawing/2014/main" id="{AEF5FD9A-56CE-45DC-99D9-61B48486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69369">
              <a:off x="3433187" y="693414"/>
              <a:ext cx="1008432" cy="1008432"/>
            </a:xfrm>
            <a:prstGeom prst="rect">
              <a:avLst/>
            </a:prstGeom>
          </p:spPr>
        </p:pic>
        <p:pic>
          <p:nvPicPr>
            <p:cNvPr id="22" name="圖形 21" descr="細菌 外框">
              <a:extLst>
                <a:ext uri="{FF2B5EF4-FFF2-40B4-BE49-F238E27FC236}">
                  <a16:creationId xmlns:a16="http://schemas.microsoft.com/office/drawing/2014/main" id="{B32EA37B-5ED4-4D90-A53B-DCB7B963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3083" y="1850024"/>
              <a:ext cx="914400" cy="914400"/>
            </a:xfrm>
            <a:prstGeom prst="rect">
              <a:avLst/>
            </a:prstGeom>
          </p:spPr>
        </p:pic>
        <p:pic>
          <p:nvPicPr>
            <p:cNvPr id="24" name="圖形 23" descr="陰雨時晴 外框">
              <a:extLst>
                <a:ext uri="{FF2B5EF4-FFF2-40B4-BE49-F238E27FC236}">
                  <a16:creationId xmlns:a16="http://schemas.microsoft.com/office/drawing/2014/main" id="{FC183DA9-9E55-4C94-A905-19EABDF0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5857" y="2480985"/>
              <a:ext cx="914400" cy="914400"/>
            </a:xfrm>
            <a:prstGeom prst="rect">
              <a:avLst/>
            </a:prstGeom>
          </p:spPr>
        </p:pic>
        <p:pic>
          <p:nvPicPr>
            <p:cNvPr id="26" name="圖形 25" descr="下雨 外框">
              <a:extLst>
                <a:ext uri="{FF2B5EF4-FFF2-40B4-BE49-F238E27FC236}">
                  <a16:creationId xmlns:a16="http://schemas.microsoft.com/office/drawing/2014/main" id="{BCFA5526-0B42-4CCD-B592-AF2960CD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47370" y="1040402"/>
              <a:ext cx="914400" cy="914400"/>
            </a:xfrm>
            <a:prstGeom prst="rect">
              <a:avLst/>
            </a:prstGeom>
          </p:spPr>
        </p:pic>
        <p:pic>
          <p:nvPicPr>
            <p:cNvPr id="28" name="圖形 27" descr="溫度計 外框">
              <a:extLst>
                <a:ext uri="{FF2B5EF4-FFF2-40B4-BE49-F238E27FC236}">
                  <a16:creationId xmlns:a16="http://schemas.microsoft.com/office/drawing/2014/main" id="{55C7E034-96C3-43E4-B1F6-25640439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58605" y="2756290"/>
              <a:ext cx="914400" cy="914400"/>
            </a:xfrm>
            <a:prstGeom prst="rect">
              <a:avLst/>
            </a:prstGeom>
          </p:spPr>
        </p:pic>
        <p:pic>
          <p:nvPicPr>
            <p:cNvPr id="30" name="圖形 29" descr="下降趨勢圖 外框">
              <a:extLst>
                <a:ext uri="{FF2B5EF4-FFF2-40B4-BE49-F238E27FC236}">
                  <a16:creationId xmlns:a16="http://schemas.microsoft.com/office/drawing/2014/main" id="{08274017-540A-4FB2-BFE6-589B1701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3745" y="727905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圖形 38" descr="使用者 外框">
            <a:extLst>
              <a:ext uri="{FF2B5EF4-FFF2-40B4-BE49-F238E27FC236}">
                <a16:creationId xmlns:a16="http://schemas.microsoft.com/office/drawing/2014/main" id="{E5E24EB5-26D0-4F79-9F3D-50A7A6C3AA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5310" y="5775555"/>
            <a:ext cx="692872" cy="6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249"/>
    </mc:Choice>
    <mc:Fallback>
      <p:transition advTm="92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57" y="619831"/>
            <a:ext cx="2921286" cy="172927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933190" y="2371716"/>
            <a:ext cx="4325619" cy="7630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>
                <a:ea typeface="+mj-ea"/>
              </a:rPr>
              <a:t>CONTENT</a:t>
            </a:r>
            <a:endParaRPr lang="zh-CN" altLang="en-US" sz="4000" b="1" dirty="0">
              <a:ea typeface="+mj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616B068-3F16-4BA2-9813-B003C2482319}"/>
              </a:ext>
            </a:extLst>
          </p:cNvPr>
          <p:cNvGrpSpPr/>
          <p:nvPr/>
        </p:nvGrpSpPr>
        <p:grpSpPr>
          <a:xfrm>
            <a:off x="2559272" y="3553899"/>
            <a:ext cx="7073456" cy="2064264"/>
            <a:chOff x="2506191" y="3553899"/>
            <a:chExt cx="7073456" cy="20642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/>
            </a:blip>
            <a:stretch>
              <a:fillRect/>
            </a:stretch>
          </p:blipFill>
          <p:spPr>
            <a:xfrm>
              <a:off x="2506191" y="3553899"/>
              <a:ext cx="898173" cy="7724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592514" y="372567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latin typeface="+mj-ea"/>
                  <a:ea typeface="+mj-ea"/>
                </a:rPr>
                <a:t>天氣資訊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06191" y="4845670"/>
              <a:ext cx="898173" cy="77249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592514" y="501744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latin typeface="+mj-ea"/>
                  <a:ea typeface="+mj-ea"/>
                </a:rPr>
                <a:t>購物搜尋</a:t>
              </a:r>
            </a:p>
          </p:txBody>
        </p:sp>
        <p:pic>
          <p:nvPicPr>
            <p:cNvPr id="25" name="图片 3">
              <a:extLst>
                <a:ext uri="{FF2B5EF4-FFF2-40B4-BE49-F238E27FC236}">
                  <a16:creationId xmlns:a16="http://schemas.microsoft.com/office/drawing/2014/main" id="{A742B0D7-31FB-4A05-AFA0-A2144F334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/>
            </a:blip>
            <a:stretch>
              <a:fillRect/>
            </a:stretch>
          </p:blipFill>
          <p:spPr>
            <a:xfrm>
              <a:off x="6872367" y="3553899"/>
              <a:ext cx="898173" cy="772493"/>
            </a:xfrm>
            <a:prstGeom prst="rect">
              <a:avLst/>
            </a:prstGeom>
          </p:spPr>
        </p:pic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C8B89AD1-D0E5-4763-8A45-67099312D360}"/>
                </a:ext>
              </a:extLst>
            </p:cNvPr>
            <p:cNvSpPr txBox="1"/>
            <p:nvPr/>
          </p:nvSpPr>
          <p:spPr>
            <a:xfrm>
              <a:off x="7958690" y="372567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dirty="0">
                  <a:latin typeface="+mj-ea"/>
                  <a:ea typeface="+mj-ea"/>
                </a:rPr>
                <a:t>空氣品質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pic>
          <p:nvPicPr>
            <p:cNvPr id="27" name="图片 14">
              <a:extLst>
                <a:ext uri="{FF2B5EF4-FFF2-40B4-BE49-F238E27FC236}">
                  <a16:creationId xmlns:a16="http://schemas.microsoft.com/office/drawing/2014/main" id="{FECBE247-6147-4B0C-B25B-E4FA8F43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72367" y="4845670"/>
              <a:ext cx="898173" cy="772493"/>
            </a:xfrm>
            <a:prstGeom prst="rect">
              <a:avLst/>
            </a:prstGeom>
          </p:spPr>
        </p:pic>
        <p:sp>
          <p:nvSpPr>
            <p:cNvPr id="28" name="文本框 17">
              <a:extLst>
                <a:ext uri="{FF2B5EF4-FFF2-40B4-BE49-F238E27FC236}">
                  <a16:creationId xmlns:a16="http://schemas.microsoft.com/office/drawing/2014/main" id="{3AEAA8C0-D3B0-4165-AB8D-E1F797918F41}"/>
                </a:ext>
              </a:extLst>
            </p:cNvPr>
            <p:cNvSpPr txBox="1"/>
            <p:nvPr/>
          </p:nvSpPr>
          <p:spPr>
            <a:xfrm>
              <a:off x="7958690" y="501744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dirty="0">
                  <a:latin typeface="+mj-ea"/>
                  <a:ea typeface="+mj-ea"/>
                </a:rPr>
                <a:t>產品辨識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59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2"/>
    </mc:Choice>
    <mc:Fallback>
      <p:transition spd="slow" advTm="41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51420" y="1240971"/>
            <a:ext cx="2489160" cy="2140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33190" y="4325978"/>
            <a:ext cx="432561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latin typeface="+mj-ea"/>
                <a:ea typeface="+mj-ea"/>
              </a:rPr>
              <a:t>提醒你掌握細節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539BD9-73A5-894E-82B7-3710EC642BA4}"/>
              </a:ext>
            </a:extLst>
          </p:cNvPr>
          <p:cNvSpPr/>
          <p:nvPr/>
        </p:nvSpPr>
        <p:spPr>
          <a:xfrm>
            <a:off x="3933190" y="3527612"/>
            <a:ext cx="4325619" cy="700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latin typeface="+mj-ea"/>
                <a:ea typeface="+mj-ea"/>
              </a:rPr>
              <a:t>協助</a:t>
            </a:r>
          </a:p>
        </p:txBody>
      </p:sp>
    </p:spTree>
    <p:extLst>
      <p:ext uri="{BB962C8B-B14F-4D97-AF65-F5344CB8AC3E}">
        <p14:creationId xmlns:p14="http://schemas.microsoft.com/office/powerpoint/2010/main" val="14935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"/>
    </mc:Choice>
    <mc:Fallback>
      <p:transition spd="slow" advTm="3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4EA99901-ADF2-434A-8F09-D83F623B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1" y="1333942"/>
            <a:ext cx="11114202" cy="419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ADBBEAFB-C18B-4882-B09D-F1B71C292E73}"/>
              </a:ext>
            </a:extLst>
          </p:cNvPr>
          <p:cNvGrpSpPr/>
          <p:nvPr/>
        </p:nvGrpSpPr>
        <p:grpSpPr>
          <a:xfrm>
            <a:off x="293043" y="342900"/>
            <a:ext cx="5421649" cy="704850"/>
            <a:chOff x="293043" y="342900"/>
            <a:chExt cx="5421649" cy="7048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348065" y="357414"/>
              <a:ext cx="3366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3600" b="1" dirty="0">
                  <a:latin typeface="+mj-ea"/>
                  <a:ea typeface="+mj-ea"/>
                </a:rPr>
                <a:t>Why  </a:t>
              </a:r>
              <a:r>
                <a:rPr lang="zh-CN" altLang="en-US" sz="3600" b="1" dirty="0">
                  <a:latin typeface="+mj-ea"/>
                  <a:ea typeface="+mj-ea"/>
                </a:rPr>
                <a:t>提案動機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DAB36-48B3-4634-8693-D5232A303118}"/>
              </a:ext>
            </a:extLst>
          </p:cNvPr>
          <p:cNvSpPr txBox="1"/>
          <p:nvPr/>
        </p:nvSpPr>
        <p:spPr>
          <a:xfrm>
            <a:off x="4049219" y="4865485"/>
            <a:ext cx="4698265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不知道該用何種方法改善生活環境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蒐集近期的氣候狀況、空氣品質、疾病好發期包括流行性感冒、腸病毒之相關訊息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6D7F22-21BB-4798-B31C-5886196261CD}"/>
              </a:ext>
            </a:extLst>
          </p:cNvPr>
          <p:cNvSpPr txBox="1"/>
          <p:nvPr/>
        </p:nvSpPr>
        <p:spPr>
          <a:xfrm>
            <a:off x="8644043" y="3223067"/>
            <a:ext cx="3160941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有不少消費族群更偏好於實體店面進行購物</a:t>
            </a:r>
            <a:endParaRPr lang="en-US" altLang="zh-TW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同時也會想與線上購物平台進行比價</a:t>
            </a:r>
            <a:endParaRPr lang="en-US" altLang="zh-TW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故提供影像辨識商標或是利用關鍵字搜尋商品進行比價，提高在外購物的便利性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09477D-C8E4-49B7-B5CF-7B8A4CD0B438}"/>
              </a:ext>
            </a:extLst>
          </p:cNvPr>
          <p:cNvSpPr txBox="1"/>
          <p:nvPr/>
        </p:nvSpPr>
        <p:spPr>
          <a:xfrm>
            <a:off x="0" y="3545713"/>
            <a:ext cx="338770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1600" dirty="0">
                <a:effectLst/>
                <a:latin typeface="+mn-ea"/>
                <a:cs typeface="Times New Roman" panose="02020603050405020304" pitchFamily="18" charset="0"/>
              </a:rPr>
              <a:t>近一半的台灣人皆因過敏所苦</a:t>
            </a:r>
            <a:endParaRPr lang="en-US" altLang="zh-TW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1600" dirty="0">
                <a:effectLst/>
                <a:latin typeface="+mn-ea"/>
                <a:cs typeface="Times New Roman" panose="02020603050405020304" pitchFamily="18" charset="0"/>
              </a:rPr>
              <a:t>過敏分為先天性遺傳與後天環境</a:t>
            </a:r>
            <a:endParaRPr lang="en-US" altLang="zh-TW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zh-TW" sz="1600" dirty="0">
                <a:effectLst/>
                <a:latin typeface="+mn-ea"/>
                <a:cs typeface="Times New Roman" panose="02020603050405020304" pitchFamily="18" charset="0"/>
              </a:rPr>
              <a:t>先天性遺傳我們無法改變，但可以針對後天環境，進行改善</a:t>
            </a:r>
            <a:endParaRPr lang="zh-TW" altLang="en-US" sz="160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796B3C-3521-45D6-8923-93F81A82391F}"/>
              </a:ext>
            </a:extLst>
          </p:cNvPr>
          <p:cNvSpPr txBox="1"/>
          <p:nvPr/>
        </p:nvSpPr>
        <p:spPr>
          <a:xfrm>
            <a:off x="4585942" y="2019526"/>
            <a:ext cx="3521378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將蒐集</a:t>
            </a:r>
            <a:r>
              <a:rPr lang="zh-TW" altLang="en-US" sz="1600" b="0" i="0" u="none" strike="noStrike">
                <a:solidFill>
                  <a:srgbClr val="000000"/>
                </a:solidFill>
                <a:effectLst/>
                <a:latin typeface="+mn-ea"/>
              </a:rPr>
              <a:t>的資訊透過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Line </a:t>
            </a:r>
            <a:r>
              <a:rPr lang="en-US" altLang="zh-TW" sz="1600" b="0" i="0" u="none" strike="noStrike" dirty="0" err="1">
                <a:solidFill>
                  <a:srgbClr val="000000"/>
                </a:solidFill>
                <a:effectLst/>
                <a:latin typeface="+mn-ea"/>
              </a:rPr>
              <a:t>ChatBot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推播給大眾作為警示的功能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+mn-ea"/>
              </a:rPr>
              <a:t>設計可給予適合購入商品之功能，以因應週遭生活環境變化</a:t>
            </a:r>
          </a:p>
        </p:txBody>
      </p:sp>
    </p:spTree>
    <p:extLst>
      <p:ext uri="{BB962C8B-B14F-4D97-AF65-F5344CB8AC3E}">
        <p14:creationId xmlns:p14="http://schemas.microsoft.com/office/powerpoint/2010/main" val="189784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2"/>
    </mc:Choice>
    <mc:Fallback>
      <p:transition spd="slow" advTm="55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6E790C06-68FE-47CC-8834-D6F44FF47327}"/>
              </a:ext>
            </a:extLst>
          </p:cNvPr>
          <p:cNvGrpSpPr/>
          <p:nvPr/>
        </p:nvGrpSpPr>
        <p:grpSpPr>
          <a:xfrm>
            <a:off x="293043" y="342900"/>
            <a:ext cx="8691775" cy="704850"/>
            <a:chOff x="293043" y="342900"/>
            <a:chExt cx="8691775" cy="704850"/>
          </a:xfrm>
        </p:grpSpPr>
        <p:pic>
          <p:nvPicPr>
            <p:cNvPr id="24" name="图片 4">
              <a:extLst>
                <a:ext uri="{FF2B5EF4-FFF2-40B4-BE49-F238E27FC236}">
                  <a16:creationId xmlns:a16="http://schemas.microsoft.com/office/drawing/2014/main" id="{1F3F3E73-AD8B-4183-A467-6E918BC49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26" name="文本框 7">
              <a:extLst>
                <a:ext uri="{FF2B5EF4-FFF2-40B4-BE49-F238E27FC236}">
                  <a16:creationId xmlns:a16="http://schemas.microsoft.com/office/drawing/2014/main" id="{D8EE1D53-2669-4DC3-9950-AAA84ED25172}"/>
                </a:ext>
              </a:extLst>
            </p:cNvPr>
            <p:cNvSpPr txBox="1"/>
            <p:nvPr/>
          </p:nvSpPr>
          <p:spPr>
            <a:xfrm>
              <a:off x="2348065" y="357414"/>
              <a:ext cx="66367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3600" b="1" dirty="0">
                  <a:latin typeface="+mj-ea"/>
                  <a:ea typeface="+mj-ea"/>
                </a:rPr>
                <a:t>Who  </a:t>
              </a:r>
              <a:r>
                <a:rPr lang="zh-TW" altLang="en-US" sz="3600" b="1" dirty="0">
                  <a:latin typeface="+mj-ea"/>
                  <a:ea typeface="+mj-ea"/>
                </a:rPr>
                <a:t>分析結果的使用目標族群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1C5E8A1E-2AEB-45C8-BD19-728B519DA3D9}"/>
              </a:ext>
            </a:extLst>
          </p:cNvPr>
          <p:cNvGrpSpPr/>
          <p:nvPr/>
        </p:nvGrpSpPr>
        <p:grpSpPr>
          <a:xfrm>
            <a:off x="1523680" y="1561105"/>
            <a:ext cx="9144640" cy="4383784"/>
            <a:chOff x="1352634" y="1457408"/>
            <a:chExt cx="9144640" cy="43837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634" y="1457408"/>
              <a:ext cx="3671367" cy="4128527"/>
            </a:xfrm>
            <a:prstGeom prst="rect">
              <a:avLst/>
            </a:prstGeom>
          </p:spPr>
        </p:pic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2DB7293-6BBA-49E8-BD09-7127F18A0465}"/>
                </a:ext>
              </a:extLst>
            </p:cNvPr>
            <p:cNvGrpSpPr/>
            <p:nvPr/>
          </p:nvGrpSpPr>
          <p:grpSpPr>
            <a:xfrm>
              <a:off x="5484271" y="1683961"/>
              <a:ext cx="3717603" cy="1070804"/>
              <a:chOff x="5248597" y="1683961"/>
              <a:chExt cx="3717603" cy="107080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154056" y="2014578"/>
                <a:ext cx="281214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dirty="0"/>
                  <a:t>對環境品質有要求的族群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15" name="圖片 14" descr="說嗨的花椰菜">
                <a:extLst>
                  <a:ext uri="{FF2B5EF4-FFF2-40B4-BE49-F238E27FC236}">
                    <a16:creationId xmlns:a16="http://schemas.microsoft.com/office/drawing/2014/main" id="{37F02C40-4186-4DAC-BCA9-4D4776746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97" y="1683961"/>
                <a:ext cx="1070804" cy="1070804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1558E12A-2915-4468-A9DE-77E30DBCA076}"/>
                </a:ext>
              </a:extLst>
            </p:cNvPr>
            <p:cNvGrpSpPr/>
            <p:nvPr/>
          </p:nvGrpSpPr>
          <p:grpSpPr>
            <a:xfrm>
              <a:off x="5484271" y="2721141"/>
              <a:ext cx="3147433" cy="1070804"/>
              <a:chOff x="5248597" y="2683433"/>
              <a:chExt cx="3147433" cy="107080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6154056" y="3020544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dirty="0"/>
                  <a:t>想比價之消費大眾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31" name="圖片 30" descr="說嗨的花椰菜">
                <a:extLst>
                  <a:ext uri="{FF2B5EF4-FFF2-40B4-BE49-F238E27FC236}">
                    <a16:creationId xmlns:a16="http://schemas.microsoft.com/office/drawing/2014/main" id="{EBA72311-B23E-4B08-A05E-DDFD0EC90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97" y="2683433"/>
                <a:ext cx="1070804" cy="1070804"/>
              </a:xfrm>
              <a:prstGeom prst="rect">
                <a:avLst/>
              </a:prstGeom>
            </p:spPr>
          </p:pic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C5310C0D-607B-4825-82A2-B195A0693432}"/>
                </a:ext>
              </a:extLst>
            </p:cNvPr>
            <p:cNvGrpSpPr/>
            <p:nvPr/>
          </p:nvGrpSpPr>
          <p:grpSpPr>
            <a:xfrm>
              <a:off x="5484271" y="3739415"/>
              <a:ext cx="4835203" cy="1070804"/>
              <a:chOff x="5248597" y="3663999"/>
              <a:chExt cx="4835203" cy="107080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154056" y="4001110"/>
                <a:ext cx="392974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dirty="0"/>
                  <a:t>對商品名稱及功能不清楚之消費者</a:t>
                </a:r>
              </a:p>
            </p:txBody>
          </p:sp>
          <p:pic>
            <p:nvPicPr>
              <p:cNvPr id="33" name="圖片 32" descr="說嗨的花椰菜">
                <a:extLst>
                  <a:ext uri="{FF2B5EF4-FFF2-40B4-BE49-F238E27FC236}">
                    <a16:creationId xmlns:a16="http://schemas.microsoft.com/office/drawing/2014/main" id="{AEBFF9AE-0DC9-4598-92DC-7D77EE32C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97" y="3663999"/>
                <a:ext cx="1070804" cy="1070804"/>
              </a:xfrm>
              <a:prstGeom prst="rect">
                <a:avLst/>
              </a:prstGeom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2D19742-6479-4256-833B-124291248742}"/>
                </a:ext>
              </a:extLst>
            </p:cNvPr>
            <p:cNvGrpSpPr/>
            <p:nvPr/>
          </p:nvGrpSpPr>
          <p:grpSpPr>
            <a:xfrm>
              <a:off x="5484271" y="4770388"/>
              <a:ext cx="5013003" cy="1070804"/>
              <a:chOff x="5248597" y="4657264"/>
              <a:chExt cx="5013003" cy="107080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154056" y="4994375"/>
                <a:ext cx="4107544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TW" altLang="en-US" dirty="0"/>
                  <a:t>打字較慢的人或是長輩</a:t>
                </a:r>
                <a:endParaRPr lang="zh-CN" altLang="en-US" b="1" dirty="0">
                  <a:latin typeface="+mj-ea"/>
                  <a:ea typeface="+mj-ea"/>
                </a:endParaRPr>
              </a:p>
            </p:txBody>
          </p:sp>
          <p:pic>
            <p:nvPicPr>
              <p:cNvPr id="34" name="圖片 33" descr="說嗨的花椰菜">
                <a:extLst>
                  <a:ext uri="{FF2B5EF4-FFF2-40B4-BE49-F238E27FC236}">
                    <a16:creationId xmlns:a16="http://schemas.microsoft.com/office/drawing/2014/main" id="{6D5897DA-417B-4610-8E88-DEFF861A8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597" y="4657264"/>
                <a:ext cx="1070804" cy="10708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4625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594961-B1B1-8841-8CF2-1C0BE7E29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20636"/>
              </p:ext>
            </p:extLst>
          </p:nvPr>
        </p:nvGraphicFramePr>
        <p:xfrm>
          <a:off x="1079957" y="2010670"/>
          <a:ext cx="4292600" cy="20628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49453">
                  <a:extLst>
                    <a:ext uri="{9D8B030D-6E8A-4147-A177-3AD203B41FA5}">
                      <a16:colId xmlns:a16="http://schemas.microsoft.com/office/drawing/2014/main" val="413365495"/>
                    </a:ext>
                  </a:extLst>
                </a:gridCol>
                <a:gridCol w="1914341">
                  <a:extLst>
                    <a:ext uri="{9D8B030D-6E8A-4147-A177-3AD203B41FA5}">
                      <a16:colId xmlns:a16="http://schemas.microsoft.com/office/drawing/2014/main" val="355201086"/>
                    </a:ext>
                  </a:extLst>
                </a:gridCol>
                <a:gridCol w="1828806">
                  <a:extLst>
                    <a:ext uri="{9D8B030D-6E8A-4147-A177-3AD203B41FA5}">
                      <a16:colId xmlns:a16="http://schemas.microsoft.com/office/drawing/2014/main" val="1267536913"/>
                    </a:ext>
                  </a:extLst>
                </a:gridCol>
              </a:tblGrid>
              <a:tr h="334898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800" b="1" kern="0" dirty="0">
                          <a:solidFill>
                            <a:schemeClr val="bg1"/>
                          </a:solidFill>
                          <a:effectLst/>
                        </a:rPr>
                        <a:t>網路購物平台</a:t>
                      </a:r>
                      <a:endParaRPr lang="zh-TW" altLang="en-US" sz="1800" b="1" kern="0" dirty="0">
                        <a:solidFill>
                          <a:schemeClr val="bg1"/>
                        </a:solidFill>
                        <a:effectLst/>
                        <a:latin typeface="Microsoft YaHei (本文)"/>
                        <a:ea typeface="+mn-ea"/>
                        <a:cs typeface="+mn-cs"/>
                      </a:endParaRPr>
                    </a:p>
                  </a:txBody>
                  <a:tcPr marL="20541" marR="20541" marT="20541" marB="20541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15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b="1" kern="0" dirty="0">
                          <a:effectLst/>
                        </a:rPr>
                        <a:t>通路</a:t>
                      </a:r>
                      <a:endParaRPr lang="zh-TW" sz="1400" b="1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b="1" kern="0" dirty="0">
                          <a:effectLst/>
                        </a:rPr>
                        <a:t>選擇依據</a:t>
                      </a:r>
                      <a:endParaRPr lang="zh-TW" sz="1400" b="1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544689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蝦皮購物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5236</a:t>
                      </a:r>
                      <a:r>
                        <a:rPr lang="zh-TW" sz="1400" kern="0" dirty="0">
                          <a:effectLst/>
                        </a:rPr>
                        <a:t>萬訪客數</a:t>
                      </a:r>
                      <a:r>
                        <a:rPr lang="zh-TW" altLang="en-US" sz="1400" kern="0" dirty="0">
                          <a:effectLst/>
                        </a:rPr>
                        <a:t> </a:t>
                      </a:r>
                      <a:r>
                        <a:rPr lang="en-US" altLang="zh-TW" sz="1400" kern="0" dirty="0">
                          <a:effectLst/>
                        </a:rPr>
                        <a:t>/</a:t>
                      </a:r>
                      <a:r>
                        <a:rPr lang="zh-TW" altLang="en-US" sz="1400" kern="0" dirty="0">
                          <a:effectLst/>
                        </a:rPr>
                        <a:t> 月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4440309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露天拍賣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3017</a:t>
                      </a:r>
                      <a:r>
                        <a:rPr lang="zh-TW" altLang="zh-TW" sz="1400" kern="0" dirty="0">
                          <a:effectLst/>
                        </a:rPr>
                        <a:t>萬訪客數</a:t>
                      </a:r>
                      <a:r>
                        <a:rPr lang="zh-TW" altLang="en-US" sz="1400" kern="0" dirty="0">
                          <a:effectLst/>
                        </a:rPr>
                        <a:t> </a:t>
                      </a:r>
                      <a:r>
                        <a:rPr lang="en-US" altLang="zh-TW" sz="1400" kern="0" dirty="0">
                          <a:effectLst/>
                        </a:rPr>
                        <a:t>/</a:t>
                      </a:r>
                      <a:r>
                        <a:rPr lang="zh-TW" altLang="en-US" sz="1400" kern="0" dirty="0">
                          <a:effectLst/>
                        </a:rPr>
                        <a:t> 月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9318503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 err="1">
                          <a:effectLst/>
                        </a:rPr>
                        <a:t>momo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zh-TW" sz="1400" kern="0" dirty="0">
                          <a:effectLst/>
                        </a:rPr>
                        <a:t>購物</a:t>
                      </a:r>
                      <a:r>
                        <a:rPr lang="zh-TW" altLang="en-US" sz="1400" kern="0" dirty="0">
                          <a:effectLst/>
                        </a:rPr>
                        <a:t>網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2923</a:t>
                      </a:r>
                      <a:r>
                        <a:rPr lang="zh-TW" altLang="zh-TW" sz="1400" kern="0" dirty="0">
                          <a:effectLst/>
                        </a:rPr>
                        <a:t>萬訪客數</a:t>
                      </a:r>
                      <a:r>
                        <a:rPr lang="zh-TW" altLang="en-US" sz="1400" kern="0" dirty="0">
                          <a:effectLst/>
                        </a:rPr>
                        <a:t> </a:t>
                      </a:r>
                      <a:r>
                        <a:rPr lang="en-US" altLang="zh-TW" sz="1400" kern="0" dirty="0">
                          <a:effectLst/>
                        </a:rPr>
                        <a:t>/</a:t>
                      </a:r>
                      <a:r>
                        <a:rPr lang="zh-TW" altLang="en-US" sz="1400" kern="0" dirty="0">
                          <a:effectLst/>
                        </a:rPr>
                        <a:t> 月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10964209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 err="1">
                          <a:effectLst/>
                        </a:rPr>
                        <a:t>PChome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zh-TW" altLang="en-US" sz="1400" kern="0" dirty="0">
                          <a:effectLst/>
                        </a:rPr>
                        <a:t>線上</a:t>
                      </a:r>
                      <a:r>
                        <a:rPr lang="zh-TW" sz="1400" kern="0" dirty="0">
                          <a:effectLst/>
                        </a:rPr>
                        <a:t>購物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1823</a:t>
                      </a:r>
                      <a:r>
                        <a:rPr lang="zh-TW" altLang="zh-TW" sz="1400" kern="0" dirty="0">
                          <a:effectLst/>
                        </a:rPr>
                        <a:t>萬訪客數</a:t>
                      </a:r>
                      <a:r>
                        <a:rPr lang="zh-TW" altLang="en-US" sz="1400" kern="0" dirty="0">
                          <a:effectLst/>
                        </a:rPr>
                        <a:t> </a:t>
                      </a:r>
                      <a:r>
                        <a:rPr lang="en-US" altLang="zh-TW" sz="1400" kern="0" dirty="0">
                          <a:effectLst/>
                        </a:rPr>
                        <a:t>/</a:t>
                      </a:r>
                      <a:r>
                        <a:rPr lang="zh-TW" altLang="en-US" sz="1400" kern="0" dirty="0">
                          <a:effectLst/>
                        </a:rPr>
                        <a:t> 月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9161574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松果購物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452</a:t>
                      </a:r>
                      <a:r>
                        <a:rPr lang="zh-TW" altLang="zh-TW" sz="1400" kern="0" dirty="0">
                          <a:effectLst/>
                        </a:rPr>
                        <a:t>萬訪客數</a:t>
                      </a:r>
                      <a:r>
                        <a:rPr lang="zh-TW" altLang="en-US" sz="1400" kern="0" dirty="0">
                          <a:effectLst/>
                        </a:rPr>
                        <a:t> </a:t>
                      </a:r>
                      <a:r>
                        <a:rPr lang="en-US" altLang="zh-TW" sz="1400" kern="0" dirty="0">
                          <a:effectLst/>
                        </a:rPr>
                        <a:t>/</a:t>
                      </a:r>
                      <a:r>
                        <a:rPr lang="zh-TW" altLang="en-US" sz="1400" kern="0" dirty="0">
                          <a:effectLst/>
                        </a:rPr>
                        <a:t> 月</a:t>
                      </a:r>
                      <a:endParaRPr lang="zh-TW" sz="1400" kern="100" dirty="0">
                        <a:effectLst/>
                        <a:latin typeface="Microsoft YaHei (本文)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122532651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3BF8B87-B395-904F-8908-022F72880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09420"/>
              </p:ext>
            </p:extLst>
          </p:nvPr>
        </p:nvGraphicFramePr>
        <p:xfrm>
          <a:off x="3376717" y="4846259"/>
          <a:ext cx="5852049" cy="18628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2568">
                  <a:extLst>
                    <a:ext uri="{9D8B030D-6E8A-4147-A177-3AD203B41FA5}">
                      <a16:colId xmlns:a16="http://schemas.microsoft.com/office/drawing/2014/main" val="413365495"/>
                    </a:ext>
                  </a:extLst>
                </a:gridCol>
                <a:gridCol w="2593670">
                  <a:extLst>
                    <a:ext uri="{9D8B030D-6E8A-4147-A177-3AD203B41FA5}">
                      <a16:colId xmlns:a16="http://schemas.microsoft.com/office/drawing/2014/main" val="355201086"/>
                    </a:ext>
                  </a:extLst>
                </a:gridCol>
                <a:gridCol w="2535811">
                  <a:extLst>
                    <a:ext uri="{9D8B030D-6E8A-4147-A177-3AD203B41FA5}">
                      <a16:colId xmlns:a16="http://schemas.microsoft.com/office/drawing/2014/main" val="12675369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b="1" kern="0" dirty="0">
                          <a:effectLst/>
                        </a:rPr>
                        <a:t>資料類別</a:t>
                      </a:r>
                      <a:endParaRPr lang="en-US" altLang="zh-TW" sz="1400" b="1" kern="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b="1" kern="0" dirty="0">
                          <a:effectLst/>
                        </a:rPr>
                        <a:t>資料來源</a:t>
                      </a:r>
                      <a:endParaRPr lang="zh-TW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54468917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空氣品質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行政院環境保護署開放資料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440309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空氣品質監測網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835480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氣象資料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交通部中央氣象局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318503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季節性疾病</a:t>
                      </a:r>
                      <a:r>
                        <a:rPr lang="zh-TW" altLang="en-US" sz="1400" b="0" u="none" strike="noStrike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br>
                        <a:rPr lang="en-US" altLang="zh-TW" sz="1400" b="0" u="none" strike="noStrike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腸病毒、流感</a:t>
                      </a:r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疾病管制署資料開放平台</a:t>
                      </a:r>
                      <a:endParaRPr lang="zh-TW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96420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CC3D6D2-1701-CD44-8389-D3077C95E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2888"/>
              </p:ext>
            </p:extLst>
          </p:nvPr>
        </p:nvGraphicFramePr>
        <p:xfrm>
          <a:off x="6819444" y="2166726"/>
          <a:ext cx="4292600" cy="17748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49453">
                  <a:extLst>
                    <a:ext uri="{9D8B030D-6E8A-4147-A177-3AD203B41FA5}">
                      <a16:colId xmlns:a16="http://schemas.microsoft.com/office/drawing/2014/main" val="1643152051"/>
                    </a:ext>
                  </a:extLst>
                </a:gridCol>
                <a:gridCol w="1880437">
                  <a:extLst>
                    <a:ext uri="{9D8B030D-6E8A-4147-A177-3AD203B41FA5}">
                      <a16:colId xmlns:a16="http://schemas.microsoft.com/office/drawing/2014/main" val="2405385555"/>
                    </a:ext>
                  </a:extLst>
                </a:gridCol>
                <a:gridCol w="1862710">
                  <a:extLst>
                    <a:ext uri="{9D8B030D-6E8A-4147-A177-3AD203B41FA5}">
                      <a16:colId xmlns:a16="http://schemas.microsoft.com/office/drawing/2014/main" val="2084719098"/>
                    </a:ext>
                  </a:extLst>
                </a:gridCol>
              </a:tblGrid>
              <a:tr h="33489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800" kern="0" dirty="0">
                          <a:effectLst/>
                        </a:rPr>
                        <a:t>一般銷售通路</a:t>
                      </a:r>
                      <a:endParaRPr lang="zh-TW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b="1" kern="0" dirty="0">
                          <a:effectLst/>
                        </a:rPr>
                        <a:t>通路</a:t>
                      </a:r>
                      <a:endParaRPr lang="zh-TW" altLang="en-US" sz="1400" b="1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b="1" kern="0" dirty="0">
                          <a:effectLst/>
                        </a:rPr>
                        <a:t>選擇依據</a:t>
                      </a:r>
                      <a:endParaRPr lang="zh-TW" altLang="en-US" sz="1400" b="1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7139018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家樂福量販店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台灣第一大量販店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169102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全聯超市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台灣第一大超市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120302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燦坤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</a:rPr>
                        <a:t>3C</a:t>
                      </a:r>
                      <a:r>
                        <a:rPr lang="zh-TW" altLang="en-US" sz="1400" kern="100" dirty="0">
                          <a:effectLst/>
                        </a:rPr>
                        <a:t>家電龍頭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767751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sz="1400" kern="0" dirty="0">
                          <a:effectLst/>
                        </a:rPr>
                        <a:t>全國電子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</a:rPr>
                        <a:t>3C</a:t>
                      </a:r>
                      <a:r>
                        <a:rPr lang="zh-TW" altLang="en-US" sz="1400" kern="100" dirty="0">
                          <a:effectLst/>
                        </a:rPr>
                        <a:t>家電龍頭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 marL="20541" marR="20541" marT="20541" marB="20541" anchor="ctr"/>
                </a:tc>
                <a:extLst>
                  <a:ext uri="{0D108BD9-81ED-4DB2-BD59-A6C34878D82A}">
                    <a16:rowId xmlns:a16="http://schemas.microsoft.com/office/drawing/2014/main" val="337706561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B66C7D92-8CEE-4398-9B29-ABF3CAC91897}"/>
              </a:ext>
            </a:extLst>
          </p:cNvPr>
          <p:cNvGrpSpPr/>
          <p:nvPr/>
        </p:nvGrpSpPr>
        <p:grpSpPr>
          <a:xfrm>
            <a:off x="293043" y="342900"/>
            <a:ext cx="8197409" cy="704850"/>
            <a:chOff x="293043" y="342900"/>
            <a:chExt cx="8197409" cy="704850"/>
          </a:xfrm>
        </p:grpSpPr>
        <p:pic>
          <p:nvPicPr>
            <p:cNvPr id="18" name="图片 4">
              <a:extLst>
                <a:ext uri="{FF2B5EF4-FFF2-40B4-BE49-F238E27FC236}">
                  <a16:creationId xmlns:a16="http://schemas.microsoft.com/office/drawing/2014/main" id="{E95DC6CF-B8F3-4790-9723-FC885099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7659ED0B-90E8-40EC-84B5-7DA889AED13E}"/>
                </a:ext>
              </a:extLst>
            </p:cNvPr>
            <p:cNvSpPr txBox="1"/>
            <p:nvPr/>
          </p:nvSpPr>
          <p:spPr>
            <a:xfrm>
              <a:off x="2348065" y="357414"/>
              <a:ext cx="6142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3600" b="1" dirty="0">
                  <a:latin typeface="+mj-ea"/>
                  <a:ea typeface="+mj-ea"/>
                </a:rPr>
                <a:t>Where  </a:t>
              </a:r>
              <a:r>
                <a:rPr lang="zh-TW" altLang="en-US" sz="3600" b="1" dirty="0">
                  <a:latin typeface="+mj-ea"/>
                  <a:ea typeface="+mj-ea"/>
                </a:rPr>
                <a:t>分析的原始資料來源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0741713-5EF1-4F44-954E-87C5009FD1EE}"/>
              </a:ext>
            </a:extLst>
          </p:cNvPr>
          <p:cNvGrpSpPr/>
          <p:nvPr/>
        </p:nvGrpSpPr>
        <p:grpSpPr>
          <a:xfrm>
            <a:off x="3588320" y="1354452"/>
            <a:ext cx="5349143" cy="540000"/>
            <a:chOff x="3588320" y="1354452"/>
            <a:chExt cx="5349143" cy="540000"/>
          </a:xfrm>
        </p:grpSpPr>
        <p:sp>
          <p:nvSpPr>
            <p:cNvPr id="9" name="矩形 8"/>
            <p:cNvSpPr/>
            <p:nvPr/>
          </p:nvSpPr>
          <p:spPr>
            <a:xfrm>
              <a:off x="4128320" y="1426161"/>
              <a:ext cx="434884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dirty="0">
                  <a:solidFill>
                    <a:srgbClr val="000000"/>
                  </a:solidFill>
                  <a:latin typeface="DFKai-SB"/>
                </a:rPr>
                <a:t>各大網路購物電商平台以及一般銷售通路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pic>
          <p:nvPicPr>
            <p:cNvPr id="12" name="圖形 11" descr="電子商務 以實心填滿">
              <a:extLst>
                <a:ext uri="{FF2B5EF4-FFF2-40B4-BE49-F238E27FC236}">
                  <a16:creationId xmlns:a16="http://schemas.microsoft.com/office/drawing/2014/main" id="{4F83268C-7A03-436E-A6EF-63C2B352B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8320" y="1354452"/>
              <a:ext cx="540000" cy="540000"/>
            </a:xfrm>
            <a:prstGeom prst="rect">
              <a:avLst/>
            </a:prstGeom>
          </p:spPr>
        </p:pic>
        <p:pic>
          <p:nvPicPr>
            <p:cNvPr id="14" name="圖形 13" descr="購物袋 外框">
              <a:extLst>
                <a:ext uri="{FF2B5EF4-FFF2-40B4-BE49-F238E27FC236}">
                  <a16:creationId xmlns:a16="http://schemas.microsoft.com/office/drawing/2014/main" id="{7EB69C18-C00D-4E90-8014-30DE029C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7463" y="1354452"/>
              <a:ext cx="540000" cy="540000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F619FD3-45E1-493B-B1D8-F0201CC464F1}"/>
              </a:ext>
            </a:extLst>
          </p:cNvPr>
          <p:cNvGrpSpPr/>
          <p:nvPr/>
        </p:nvGrpSpPr>
        <p:grpSpPr>
          <a:xfrm>
            <a:off x="5195501" y="4234259"/>
            <a:ext cx="1800997" cy="612000"/>
            <a:chOff x="4656365" y="4380019"/>
            <a:chExt cx="1800997" cy="612000"/>
          </a:xfrm>
        </p:grpSpPr>
        <p:sp>
          <p:nvSpPr>
            <p:cNvPr id="27" name="矩形 26"/>
            <p:cNvSpPr/>
            <p:nvPr/>
          </p:nvSpPr>
          <p:spPr>
            <a:xfrm>
              <a:off x="5315500" y="4479218"/>
              <a:ext cx="114186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</a:rPr>
                <a:t>環境資訊</a:t>
              </a:r>
              <a:endParaRPr lang="en-US" altLang="zh-CN" dirty="0">
                <a:latin typeface="+mn-ea"/>
              </a:endParaRPr>
            </a:p>
          </p:txBody>
        </p:sp>
        <p:pic>
          <p:nvPicPr>
            <p:cNvPr id="22" name="圖形 21" descr="張開的手與植物 外框">
              <a:extLst>
                <a:ext uri="{FF2B5EF4-FFF2-40B4-BE49-F238E27FC236}">
                  <a16:creationId xmlns:a16="http://schemas.microsoft.com/office/drawing/2014/main" id="{CD4AE9DB-B12D-4CB6-9A8F-9F23964D1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56365" y="4380019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5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01941BC5-3DC4-404C-8902-2CD7330FF191}"/>
              </a:ext>
            </a:extLst>
          </p:cNvPr>
          <p:cNvGrpSpPr/>
          <p:nvPr/>
        </p:nvGrpSpPr>
        <p:grpSpPr>
          <a:xfrm>
            <a:off x="293043" y="342900"/>
            <a:ext cx="6537339" cy="704850"/>
            <a:chOff x="293043" y="342900"/>
            <a:chExt cx="6537339" cy="704850"/>
          </a:xfrm>
        </p:grpSpPr>
        <p:pic>
          <p:nvPicPr>
            <p:cNvPr id="20" name="图片 4">
              <a:extLst>
                <a:ext uri="{FF2B5EF4-FFF2-40B4-BE49-F238E27FC236}">
                  <a16:creationId xmlns:a16="http://schemas.microsoft.com/office/drawing/2014/main" id="{9BCFD5A5-B04E-449C-8128-370ECA4C3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6516FE61-8FA2-43F1-93A8-1D6B6381ACCD}"/>
                </a:ext>
              </a:extLst>
            </p:cNvPr>
            <p:cNvSpPr txBox="1"/>
            <p:nvPr/>
          </p:nvSpPr>
          <p:spPr>
            <a:xfrm>
              <a:off x="2348065" y="357414"/>
              <a:ext cx="4482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3600" b="1" dirty="0">
                  <a:latin typeface="+mj-ea"/>
                  <a:ea typeface="+mj-ea"/>
                </a:rPr>
                <a:t>What  </a:t>
              </a:r>
              <a:r>
                <a:rPr lang="zh-TW" altLang="en-US" sz="3600" b="1" dirty="0">
                  <a:latin typeface="+mj-ea"/>
                  <a:ea typeface="+mj-ea"/>
                </a:rPr>
                <a:t>預計分析結果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E7A4ED7-DFAB-4E7C-AF15-158B062F0D86}"/>
              </a:ext>
            </a:extLst>
          </p:cNvPr>
          <p:cNvGrpSpPr/>
          <p:nvPr/>
        </p:nvGrpSpPr>
        <p:grpSpPr>
          <a:xfrm>
            <a:off x="1160196" y="1654667"/>
            <a:ext cx="4713209" cy="1862104"/>
            <a:chOff x="1160196" y="1711229"/>
            <a:chExt cx="4713209" cy="1862104"/>
          </a:xfrm>
        </p:grpSpPr>
        <p:sp>
          <p:nvSpPr>
            <p:cNvPr id="11" name="矩形 10"/>
            <p:cNvSpPr/>
            <p:nvPr/>
          </p:nvSpPr>
          <p:spPr>
            <a:xfrm>
              <a:off x="1635321" y="2767343"/>
              <a:ext cx="4238084" cy="805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今日及未來三日之空氣品質狀況或氣候</a:t>
              </a:r>
              <a:endParaRPr lang="en-US" altLang="zh-TW" sz="1600" dirty="0">
                <a:solidFill>
                  <a:srgbClr val="000000"/>
                </a:solidFill>
                <a:latin typeface="DFKai-SB"/>
              </a:endParaRPr>
            </a:p>
            <a:p>
              <a:pPr marL="285750" indent="-285750" algn="just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過去三個月的疾病趨勢圖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86074" y="2097947"/>
              <a:ext cx="934199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u="sng" dirty="0">
                  <a:latin typeface="+mj-ea"/>
                  <a:ea typeface="+mj-ea"/>
                </a:rPr>
                <a:t>預測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CE5B6685-56FD-406A-A509-059120FF4D64}"/>
                </a:ext>
              </a:extLst>
            </p:cNvPr>
            <p:cNvGrpSpPr/>
            <p:nvPr/>
          </p:nvGrpSpPr>
          <p:grpSpPr>
            <a:xfrm rot="1548383">
              <a:off x="1160196" y="1711229"/>
              <a:ext cx="979268" cy="979268"/>
              <a:chOff x="4006989" y="1596953"/>
              <a:chExt cx="1653924" cy="1653924"/>
            </a:xfrm>
            <a:solidFill>
              <a:schemeClr val="accent2"/>
            </a:solidFill>
          </p:grpSpPr>
          <p:grpSp>
            <p:nvGrpSpPr>
              <p:cNvPr id="29" name="组合 22">
                <a:extLst>
                  <a:ext uri="{FF2B5EF4-FFF2-40B4-BE49-F238E27FC236}">
                    <a16:creationId xmlns:a16="http://schemas.microsoft.com/office/drawing/2014/main" id="{D3702FFC-69BF-4F93-82FF-40510FC5964D}"/>
                  </a:ext>
                </a:extLst>
              </p:cNvPr>
              <p:cNvGrpSpPr/>
              <p:nvPr/>
            </p:nvGrpSpPr>
            <p:grpSpPr>
              <a:xfrm>
                <a:off x="4006989" y="1596953"/>
                <a:ext cx="1653924" cy="1653924"/>
                <a:chOff x="1199700" y="1662940"/>
                <a:chExt cx="1653924" cy="1653924"/>
              </a:xfr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9CF3E8EB-497D-4006-9E64-59BD3D6FB9BA}"/>
                    </a:ext>
                  </a:extLst>
                </p:cNvPr>
                <p:cNvSpPr/>
                <p:nvPr/>
              </p:nvSpPr>
              <p:spPr>
                <a:xfrm>
                  <a:off x="1310126" y="1768048"/>
                  <a:ext cx="1433073" cy="1433073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菱形 33">
                  <a:extLst>
                    <a:ext uri="{FF2B5EF4-FFF2-40B4-BE49-F238E27FC236}">
                      <a16:creationId xmlns:a16="http://schemas.microsoft.com/office/drawing/2014/main" id="{725BA246-A7D0-4FE5-BD08-C16F825943E4}"/>
                    </a:ext>
                  </a:extLst>
                </p:cNvPr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8" name="圖形 27" descr="有點子的人">
                <a:extLst>
                  <a:ext uri="{FF2B5EF4-FFF2-40B4-BE49-F238E27FC236}">
                    <a16:creationId xmlns:a16="http://schemas.microsoft.com/office/drawing/2014/main" id="{BC17DAC5-EB11-4111-A387-552D747A8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 rot="20234231">
                <a:off x="4359101" y="1985237"/>
                <a:ext cx="912027" cy="912027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A678DCF-33DE-4748-A98C-D8CB43383F5C}"/>
              </a:ext>
            </a:extLst>
          </p:cNvPr>
          <p:cNvGrpSpPr/>
          <p:nvPr/>
        </p:nvGrpSpPr>
        <p:grpSpPr>
          <a:xfrm>
            <a:off x="6512852" y="1653221"/>
            <a:ext cx="4713209" cy="2009837"/>
            <a:chOff x="1160196" y="1711229"/>
            <a:chExt cx="4713209" cy="200983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FD38D83-9B01-4C68-BCBD-8901DED5DCDA}"/>
                </a:ext>
              </a:extLst>
            </p:cNvPr>
            <p:cNvSpPr/>
            <p:nvPr/>
          </p:nvSpPr>
          <p:spPr>
            <a:xfrm>
              <a:off x="1635321" y="2767343"/>
              <a:ext cx="4238084" cy="953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藉由近日氣候、空氣品質狀況以及疾病好發期</a:t>
              </a:r>
              <a:r>
                <a:rPr lang="en-US" altLang="zh-TW" sz="1600" dirty="0">
                  <a:solidFill>
                    <a:srgbClr val="000000"/>
                  </a:solidFill>
                  <a:latin typeface="DFKai-SB"/>
                </a:rPr>
                <a:t>(</a:t>
              </a: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最近流行性疾病</a:t>
              </a:r>
              <a:r>
                <a:rPr lang="en-US" altLang="zh-TW" sz="1600" dirty="0">
                  <a:solidFill>
                    <a:srgbClr val="000000"/>
                  </a:solidFill>
                  <a:latin typeface="DFKai-SB"/>
                </a:rPr>
                <a:t>)</a:t>
              </a: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所得到的分析結果，預測在生活中可能所需商品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409A070-780C-4A7B-B7D4-E6D3C562BE0A}"/>
                </a:ext>
              </a:extLst>
            </p:cNvPr>
            <p:cNvSpPr/>
            <p:nvPr/>
          </p:nvSpPr>
          <p:spPr>
            <a:xfrm>
              <a:off x="2186074" y="2097947"/>
              <a:ext cx="934199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400" b="1" u="sng" dirty="0">
                  <a:latin typeface="+mj-ea"/>
                  <a:ea typeface="+mj-ea"/>
                </a:rPr>
                <a:t>分析</a:t>
              </a:r>
              <a:endParaRPr lang="zh-CN" altLang="en-US" sz="2400" b="1" u="sng" dirty="0">
                <a:latin typeface="+mj-ea"/>
                <a:ea typeface="+mj-ea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3A63BD25-857C-4761-9139-CF43BC2A9492}"/>
                </a:ext>
              </a:extLst>
            </p:cNvPr>
            <p:cNvGrpSpPr/>
            <p:nvPr/>
          </p:nvGrpSpPr>
          <p:grpSpPr>
            <a:xfrm rot="1548383">
              <a:off x="1160196" y="1711229"/>
              <a:ext cx="979268" cy="979268"/>
              <a:chOff x="4006989" y="1596953"/>
              <a:chExt cx="1653924" cy="1653924"/>
            </a:xfrm>
            <a:solidFill>
              <a:schemeClr val="accent2"/>
            </a:solidFill>
          </p:grpSpPr>
          <p:grpSp>
            <p:nvGrpSpPr>
              <p:cNvPr id="41" name="组合 22">
                <a:extLst>
                  <a:ext uri="{FF2B5EF4-FFF2-40B4-BE49-F238E27FC236}">
                    <a16:creationId xmlns:a16="http://schemas.microsoft.com/office/drawing/2014/main" id="{94182980-541D-43B2-A06E-66ABBD4A7700}"/>
                  </a:ext>
                </a:extLst>
              </p:cNvPr>
              <p:cNvGrpSpPr/>
              <p:nvPr/>
            </p:nvGrpSpPr>
            <p:grpSpPr>
              <a:xfrm>
                <a:off x="4006989" y="1596953"/>
                <a:ext cx="1653924" cy="1653924"/>
                <a:chOff x="1199700" y="1662940"/>
                <a:chExt cx="1653924" cy="1653924"/>
              </a:xfr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05047E9-885C-4063-85CF-58B4D078B4D2}"/>
                    </a:ext>
                  </a:extLst>
                </p:cNvPr>
                <p:cNvSpPr/>
                <p:nvPr/>
              </p:nvSpPr>
              <p:spPr>
                <a:xfrm>
                  <a:off x="1310126" y="1768048"/>
                  <a:ext cx="1433073" cy="1433073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菱形 43">
                  <a:extLst>
                    <a:ext uri="{FF2B5EF4-FFF2-40B4-BE49-F238E27FC236}">
                      <a16:creationId xmlns:a16="http://schemas.microsoft.com/office/drawing/2014/main" id="{D9D2F622-91F9-468E-AC87-1F891781B5AE}"/>
                    </a:ext>
                  </a:extLst>
                </p:cNvPr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2" name="圖形 41" descr="好主意 外框">
                <a:extLst>
                  <a:ext uri="{FF2B5EF4-FFF2-40B4-BE49-F238E27FC236}">
                    <a16:creationId xmlns:a16="http://schemas.microsoft.com/office/drawing/2014/main" id="{A037DED0-C6F7-4CE6-9A70-B9E32BCE4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 rot="20234231">
                <a:off x="4394413" y="1970874"/>
                <a:ext cx="912027" cy="91202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47DA88F-6757-4ABD-B472-3C3DC2D87BBE}"/>
              </a:ext>
            </a:extLst>
          </p:cNvPr>
          <p:cNvGrpSpPr/>
          <p:nvPr/>
        </p:nvGrpSpPr>
        <p:grpSpPr>
          <a:xfrm>
            <a:off x="1160196" y="4106542"/>
            <a:ext cx="5277028" cy="2305302"/>
            <a:chOff x="1160196" y="1711229"/>
            <a:chExt cx="5277028" cy="230530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0EB98B3-9C56-4634-9FC6-6499D7FC6165}"/>
                </a:ext>
              </a:extLst>
            </p:cNvPr>
            <p:cNvSpPr/>
            <p:nvPr/>
          </p:nvSpPr>
          <p:spPr>
            <a:xfrm>
              <a:off x="1635321" y="2767343"/>
              <a:ext cx="4801903" cy="12491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消費者透過自行輸入商品名稱、關鍵字或利用影像辨識商標後，列出有販售此商品的店家</a:t>
              </a:r>
              <a:r>
                <a:rPr lang="en-US" altLang="zh-TW" sz="1600" dirty="0">
                  <a:solidFill>
                    <a:srgbClr val="000000"/>
                  </a:solidFill>
                  <a:latin typeface="DFKai-SB"/>
                </a:rPr>
                <a:t>(</a:t>
              </a: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平台</a:t>
              </a:r>
              <a:r>
                <a:rPr lang="en-US" altLang="zh-TW" sz="1600" dirty="0">
                  <a:solidFill>
                    <a:srgbClr val="000000"/>
                  </a:solidFill>
                  <a:latin typeface="DFKai-SB"/>
                </a:rPr>
                <a:t>)</a:t>
              </a: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、價格、用途以及與平均價格之價差，並搭配 </a:t>
              </a:r>
              <a:r>
                <a: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Map </a:t>
              </a:r>
              <a:r>
                <a:rPr lang="zh-TW" altLang="en-US" sz="1600" dirty="0">
                  <a:solidFill>
                    <a:srgbClr val="000000"/>
                  </a:solidFill>
                  <a:latin typeface="DFKai-SB"/>
                </a:rPr>
                <a:t>告知附近可取貨店家或實體販售店面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7A6B29-9270-4DF8-A449-8A81AFD57139}"/>
                </a:ext>
              </a:extLst>
            </p:cNvPr>
            <p:cNvSpPr/>
            <p:nvPr/>
          </p:nvSpPr>
          <p:spPr>
            <a:xfrm>
              <a:off x="2186074" y="2097947"/>
              <a:ext cx="934199" cy="497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2400" b="1" u="sng" dirty="0">
                  <a:latin typeface="+mj-ea"/>
                  <a:ea typeface="+mj-ea"/>
                </a:rPr>
                <a:t>推薦</a:t>
              </a:r>
              <a:endParaRPr lang="zh-CN" altLang="en-US" sz="2400" b="1" u="sng" dirty="0">
                <a:latin typeface="+mj-ea"/>
                <a:ea typeface="+mj-ea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29A8328A-0C11-482E-8519-636871FA0797}"/>
                </a:ext>
              </a:extLst>
            </p:cNvPr>
            <p:cNvGrpSpPr/>
            <p:nvPr/>
          </p:nvGrpSpPr>
          <p:grpSpPr>
            <a:xfrm rot="1548383">
              <a:off x="1160196" y="1711229"/>
              <a:ext cx="979268" cy="979268"/>
              <a:chOff x="4006989" y="1596953"/>
              <a:chExt cx="1653924" cy="1653924"/>
            </a:xfrm>
            <a:solidFill>
              <a:schemeClr val="accent2"/>
            </a:solidFill>
          </p:grpSpPr>
          <p:grpSp>
            <p:nvGrpSpPr>
              <p:cNvPr id="51" name="组合 22">
                <a:extLst>
                  <a:ext uri="{FF2B5EF4-FFF2-40B4-BE49-F238E27FC236}">
                    <a16:creationId xmlns:a16="http://schemas.microsoft.com/office/drawing/2014/main" id="{2AB620F0-0689-4077-8EA8-92B84F85BC57}"/>
                  </a:ext>
                </a:extLst>
              </p:cNvPr>
              <p:cNvGrpSpPr/>
              <p:nvPr/>
            </p:nvGrpSpPr>
            <p:grpSpPr>
              <a:xfrm>
                <a:off x="4006989" y="1596953"/>
                <a:ext cx="1653924" cy="1653924"/>
                <a:chOff x="1199700" y="1662940"/>
                <a:chExt cx="1653924" cy="1653924"/>
              </a:xfr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菱形 52">
                  <a:extLst>
                    <a:ext uri="{FF2B5EF4-FFF2-40B4-BE49-F238E27FC236}">
                      <a16:creationId xmlns:a16="http://schemas.microsoft.com/office/drawing/2014/main" id="{7D8B572D-20EB-4F57-9210-957F5E3F12CA}"/>
                    </a:ext>
                  </a:extLst>
                </p:cNvPr>
                <p:cNvSpPr/>
                <p:nvPr/>
              </p:nvSpPr>
              <p:spPr>
                <a:xfrm>
                  <a:off x="1310126" y="1768048"/>
                  <a:ext cx="1433073" cy="1433073"/>
                </a:xfrm>
                <a:prstGeom prst="diamon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菱形 53">
                  <a:extLst>
                    <a:ext uri="{FF2B5EF4-FFF2-40B4-BE49-F238E27FC236}">
                      <a16:creationId xmlns:a16="http://schemas.microsoft.com/office/drawing/2014/main" id="{A2642EE0-9CF9-49C6-B766-CD61FD409C6C}"/>
                    </a:ext>
                  </a:extLst>
                </p:cNvPr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2" name="圖形 51" descr="留言 (讚) 外框">
                <a:extLst>
                  <a:ext uri="{FF2B5EF4-FFF2-40B4-BE49-F238E27FC236}">
                    <a16:creationId xmlns:a16="http://schemas.microsoft.com/office/drawing/2014/main" id="{26552825-7C7D-4813-9A72-4D4DDF0BF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 rot="20234231">
                <a:off x="4394413" y="1970874"/>
                <a:ext cx="912027" cy="9120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491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B8EEF0-A08A-447B-AACA-1CAF28B3C0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37" b="89167" l="2778" r="55000">
                        <a14:foregroundMark x1="52963" y1="73889" x2="52963" y2="73889"/>
                        <a14:foregroundMark x1="55000" y1="71852" x2="55000" y2="71852"/>
                        <a14:foregroundMark x1="49074" y1="89167" x2="49074" y2="89167"/>
                        <a14:foregroundMark x1="2778" y1="88056" x2="2778" y2="88056"/>
                        <a14:foregroundMark x1="20741" y1="74907" x2="20741" y2="74907"/>
                        <a14:foregroundMark x1="19815" y1="58056" x2="19815" y2="58056"/>
                        <a14:foregroundMark x1="48241" y1="58796" x2="48241" y2="58796"/>
                        <a14:foregroundMark x1="45833" y1="57778" x2="50741" y2="60000"/>
                        <a14:foregroundMark x1="43889" y1="57130" x2="50463" y2="56296"/>
                        <a14:foregroundMark x1="42870" y1="57037" x2="50741" y2="56296"/>
                        <a14:foregroundMark x1="50741" y1="56296" x2="50741" y2="56296"/>
                        <a14:foregroundMark x1="43981" y1="62315" x2="43981" y2="62315"/>
                        <a14:foregroundMark x1="45278" y1="62870" x2="43889" y2="62315"/>
                        <a14:foregroundMark x1="41574" y1="60833" x2="40648" y2="53333"/>
                        <a14:foregroundMark x1="40648" y1="53333" x2="41944" y2="51759"/>
                        <a14:foregroundMark x1="42222" y1="51759" x2="50278" y2="51296"/>
                        <a14:foregroundMark x1="50278" y1="51296" x2="51389" y2="52500"/>
                        <a14:foregroundMark x1="19722" y1="74444" x2="19722" y2="74444"/>
                        <a14:foregroundMark x1="18426" y1="75370" x2="18426" y2="75370"/>
                        <a14:foregroundMark x1="24259" y1="74907" x2="24259" y2="74907"/>
                        <a14:foregroundMark x1="23704" y1="74907" x2="23704" y2="74907"/>
                        <a14:foregroundMark x1="20648" y1="74630" x2="23148" y2="73056"/>
                        <a14:foregroundMark x1="51389" y1="58796" x2="47593" y2="52963"/>
                        <a14:foregroundMark x1="47593" y1="52963" x2="47778" y2="60741"/>
                        <a14:foregroundMark x1="47778" y1="60741" x2="45556" y2="61667"/>
                        <a14:foregroundMark x1="52500" y1="56481" x2="52222" y2="53426"/>
                        <a14:foregroundMark x1="50741" y1="51481" x2="52685" y2="52778"/>
                        <a14:foregroundMark x1="25741" y1="58796" x2="17222" y2="57130"/>
                        <a14:foregroundMark x1="17222" y1="57130" x2="21019" y2="58519"/>
                        <a14:foregroundMark x1="53796" y1="53981" x2="54444" y2="56481"/>
                        <a14:foregroundMark x1="21574" y1="39537" x2="21574" y2="39537"/>
                        <a14:foregroundMark x1="41852" y1="57315" x2="43611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790" r="42455" b="7597"/>
          <a:stretch/>
        </p:blipFill>
        <p:spPr>
          <a:xfrm>
            <a:off x="666329" y="2736034"/>
            <a:ext cx="2448553" cy="2366319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6F6C9323-B12C-451D-A8AF-50659F914291}"/>
              </a:ext>
            </a:extLst>
          </p:cNvPr>
          <p:cNvGrpSpPr/>
          <p:nvPr/>
        </p:nvGrpSpPr>
        <p:grpSpPr>
          <a:xfrm>
            <a:off x="293043" y="342900"/>
            <a:ext cx="5211655" cy="704850"/>
            <a:chOff x="293043" y="342900"/>
            <a:chExt cx="5211655" cy="704850"/>
          </a:xfrm>
        </p:grpSpPr>
        <p:pic>
          <p:nvPicPr>
            <p:cNvPr id="6" name="图片 4">
              <a:extLst>
                <a:ext uri="{FF2B5EF4-FFF2-40B4-BE49-F238E27FC236}">
                  <a16:creationId xmlns:a16="http://schemas.microsoft.com/office/drawing/2014/main" id="{B70DABE5-E54F-4B6B-8ADD-6BB6CF6D9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043" y="342900"/>
              <a:ext cx="1916757" cy="704850"/>
            </a:xfrm>
            <a:prstGeom prst="rect">
              <a:avLst/>
            </a:prstGeom>
          </p:spPr>
        </p:pic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2610A576-0B53-4E60-AF09-0E6B761EF5FE}"/>
                </a:ext>
              </a:extLst>
            </p:cNvPr>
            <p:cNvSpPr txBox="1"/>
            <p:nvPr/>
          </p:nvSpPr>
          <p:spPr>
            <a:xfrm>
              <a:off x="2348065" y="357414"/>
              <a:ext cx="3156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3600" b="1" dirty="0">
                  <a:latin typeface="+mj-ea"/>
                  <a:ea typeface="+mj-ea"/>
                </a:rPr>
                <a:t>Line </a:t>
              </a:r>
              <a:r>
                <a:rPr lang="en-US" altLang="zh-TW" sz="3600" b="1" dirty="0" err="1">
                  <a:latin typeface="+mj-ea"/>
                  <a:ea typeface="+mj-ea"/>
                </a:rPr>
                <a:t>ChatBot</a:t>
              </a:r>
              <a:endParaRPr lang="zh-TW" altLang="en-US" sz="3600" b="1" dirty="0">
                <a:latin typeface="+mj-ea"/>
                <a:ea typeface="+mj-ea"/>
              </a:endParaRPr>
            </a:p>
          </p:txBody>
        </p:sp>
      </p:grpSp>
      <p:sp>
        <p:nvSpPr>
          <p:cNvPr id="9" name="左中括弧 8">
            <a:extLst>
              <a:ext uri="{FF2B5EF4-FFF2-40B4-BE49-F238E27FC236}">
                <a16:creationId xmlns:a16="http://schemas.microsoft.com/office/drawing/2014/main" id="{AFC6E8E0-A1EC-4D6D-8A0F-DF4717681B04}"/>
              </a:ext>
            </a:extLst>
          </p:cNvPr>
          <p:cNvSpPr/>
          <p:nvPr/>
        </p:nvSpPr>
        <p:spPr>
          <a:xfrm>
            <a:off x="3699792" y="1682129"/>
            <a:ext cx="777940" cy="426618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68DF85-C75F-41BC-8DF7-4C71C08CED3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114882" y="3919194"/>
            <a:ext cx="1454827" cy="2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A2C0301-A24C-4380-A7C7-7DE9FF461605}"/>
              </a:ext>
            </a:extLst>
          </p:cNvPr>
          <p:cNvGrpSpPr/>
          <p:nvPr/>
        </p:nvGrpSpPr>
        <p:grpSpPr>
          <a:xfrm>
            <a:off x="4569709" y="1188082"/>
            <a:ext cx="1999661" cy="1566808"/>
            <a:chOff x="4569709" y="1086484"/>
            <a:chExt cx="1999661" cy="1566808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CA4600E9-DF8C-4A76-B41E-BF9289885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9709" y="1086484"/>
              <a:ext cx="1999661" cy="156680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51BAAFE-C5D7-4C34-BC78-EE3505D2561C}"/>
                </a:ext>
              </a:extLst>
            </p:cNvPr>
            <p:cNvSpPr/>
            <p:nvPr/>
          </p:nvSpPr>
          <p:spPr>
            <a:xfrm>
              <a:off x="4854855" y="1602154"/>
              <a:ext cx="1429370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sz="2000" b="1" dirty="0">
                  <a:ea typeface="+mj-ea"/>
                </a:rPr>
                <a:t>每日預報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4EE062A-0AE2-4D8B-BB60-CC258D823E4B}"/>
              </a:ext>
            </a:extLst>
          </p:cNvPr>
          <p:cNvSpPr/>
          <p:nvPr/>
        </p:nvSpPr>
        <p:spPr>
          <a:xfrm>
            <a:off x="6569370" y="1340254"/>
            <a:ext cx="1395167" cy="11568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氣象預報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 algn="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空氣品質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 algn="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+mj-ea"/>
                <a:ea typeface="+mj-ea"/>
              </a:rPr>
              <a:t>流行疾病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AED0CB-9082-4D8C-8288-FEAB3E76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87239" y="1589391"/>
            <a:ext cx="418530" cy="83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03C41D9E-5F6F-4B73-840F-E25911C4E434}"/>
              </a:ext>
            </a:extLst>
          </p:cNvPr>
          <p:cNvGrpSpPr/>
          <p:nvPr/>
        </p:nvGrpSpPr>
        <p:grpSpPr>
          <a:xfrm>
            <a:off x="9228471" y="1188082"/>
            <a:ext cx="1999661" cy="1566808"/>
            <a:chOff x="4569709" y="1086484"/>
            <a:chExt cx="1999661" cy="1566808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7671F105-DF22-4CED-8476-9CBD5A36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9709" y="1086484"/>
              <a:ext cx="1999661" cy="1566808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493005C-8248-45AB-B593-A945B5AF95FC}"/>
                </a:ext>
              </a:extLst>
            </p:cNvPr>
            <p:cNvSpPr/>
            <p:nvPr/>
          </p:nvSpPr>
          <p:spPr>
            <a:xfrm>
              <a:off x="4854855" y="1602154"/>
              <a:ext cx="1429370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20000"/>
                </a:lnSpc>
              </a:pPr>
              <a:r>
                <a:rPr lang="zh-TW" altLang="en-US" sz="2000" b="1" dirty="0">
                  <a:ea typeface="+mj-ea"/>
                </a:rPr>
                <a:t>好物推薦</a:t>
              </a:r>
              <a:endParaRPr lang="zh-CN" altLang="en-US" sz="2000" b="1" dirty="0">
                <a:ea typeface="+mj-ea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47352F2-DAE4-41B7-9490-B2E3ED8CB947}"/>
              </a:ext>
            </a:extLst>
          </p:cNvPr>
          <p:cNvGrpSpPr/>
          <p:nvPr/>
        </p:nvGrpSpPr>
        <p:grpSpPr>
          <a:xfrm>
            <a:off x="4569709" y="5102353"/>
            <a:ext cx="1999661" cy="1566808"/>
            <a:chOff x="4569709" y="1086484"/>
            <a:chExt cx="1999661" cy="1566808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69D8730-0A58-415B-BD99-949AD4A1A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9709" y="1086484"/>
              <a:ext cx="1999661" cy="1566808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74DCEB6-22F1-44D8-9166-3D47D377E748}"/>
                </a:ext>
              </a:extLst>
            </p:cNvPr>
            <p:cNvSpPr/>
            <p:nvPr/>
          </p:nvSpPr>
          <p:spPr>
            <a:xfrm>
              <a:off x="4854855" y="1602154"/>
              <a:ext cx="1429370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20000"/>
                </a:lnSpc>
              </a:pPr>
              <a:r>
                <a:rPr lang="zh-TW" altLang="en-US" sz="2000" b="1" dirty="0">
                  <a:ea typeface="+mj-ea"/>
                </a:rPr>
                <a:t>商品搜尋</a:t>
              </a:r>
              <a:endParaRPr lang="zh-CN" altLang="en-US" sz="2000" b="1" dirty="0">
                <a:ea typeface="+mj-ea"/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D7666C57-AC0C-4270-ADC7-BE70818F0CD5}"/>
              </a:ext>
            </a:extLst>
          </p:cNvPr>
          <p:cNvSpPr/>
          <p:nvPr/>
        </p:nvSpPr>
        <p:spPr>
          <a:xfrm>
            <a:off x="6623638" y="5590927"/>
            <a:ext cx="2659101" cy="7875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latin typeface="+mj-ea"/>
                <a:ea typeface="+mj-ea"/>
              </a:rPr>
              <a:t>透過影像辨識條碼搜尋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dirty="0">
                <a:latin typeface="+mj-ea"/>
                <a:ea typeface="+mj-ea"/>
              </a:rPr>
              <a:t>利用關鍵字搜尋</a:t>
            </a:r>
            <a:endParaRPr lang="en-US" altLang="zh-CN" sz="1600" dirty="0">
              <a:latin typeface="+mj-ea"/>
              <a:ea typeface="+mj-ea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9CAF91B-B39D-4A4E-A360-C520EAC99D6F}"/>
              </a:ext>
            </a:extLst>
          </p:cNvPr>
          <p:cNvGrpSpPr/>
          <p:nvPr/>
        </p:nvGrpSpPr>
        <p:grpSpPr>
          <a:xfrm>
            <a:off x="4569709" y="3138121"/>
            <a:ext cx="1999661" cy="1566808"/>
            <a:chOff x="4569709" y="1086484"/>
            <a:chExt cx="1999661" cy="156680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2A600A1-49EF-41E3-8B8E-82553F3E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9709" y="1086484"/>
              <a:ext cx="1999661" cy="156680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CFC044-20D0-4016-B0EB-73AEC5BF3490}"/>
                </a:ext>
              </a:extLst>
            </p:cNvPr>
            <p:cNvSpPr/>
            <p:nvPr/>
          </p:nvSpPr>
          <p:spPr>
            <a:xfrm>
              <a:off x="4854855" y="1602154"/>
              <a:ext cx="1429370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20000"/>
                </a:lnSpc>
              </a:pPr>
              <a:r>
                <a:rPr lang="zh-TW" altLang="en-US" sz="2000" b="1">
                  <a:ea typeface="+mj-ea"/>
                </a:rPr>
                <a:t>每日推薦</a:t>
              </a:r>
              <a:endParaRPr lang="zh-CN" altLang="en-US" sz="2000" b="1" dirty="0"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7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95121" y="4559341"/>
            <a:ext cx="53497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>
              <a:defRPr/>
            </a:pPr>
            <a:r>
              <a:rPr lang="zh-TW" altLang="en-US" sz="5400" b="1" dirty="0">
                <a:solidFill>
                  <a:prstClr val="black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謝謝您的聆聽</a:t>
            </a:r>
            <a:endParaRPr lang="zh-CN" altLang="en-US" sz="5400" b="1" dirty="0">
              <a:solidFill>
                <a:prstClr val="black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F1A5B3-8F16-441C-80F7-B294CEEBD51D}"/>
              </a:ext>
            </a:extLst>
          </p:cNvPr>
          <p:cNvGrpSpPr/>
          <p:nvPr/>
        </p:nvGrpSpPr>
        <p:grpSpPr>
          <a:xfrm>
            <a:off x="1619289" y="1018690"/>
            <a:ext cx="8782144" cy="2977276"/>
            <a:chOff x="1547370" y="693414"/>
            <a:chExt cx="8782144" cy="29772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8639" y="1185105"/>
              <a:ext cx="4198922" cy="2485585"/>
            </a:xfrm>
            <a:prstGeom prst="rect">
              <a:avLst/>
            </a:prstGeom>
          </p:spPr>
        </p:pic>
        <p:pic>
          <p:nvPicPr>
            <p:cNvPr id="16" name="圖形 15" descr="購物車 外框">
              <a:extLst>
                <a:ext uri="{FF2B5EF4-FFF2-40B4-BE49-F238E27FC236}">
                  <a16:creationId xmlns:a16="http://schemas.microsoft.com/office/drawing/2014/main" id="{B13FC0E1-F2A0-488A-AC37-02AF2208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88847">
              <a:off x="7227188" y="1085363"/>
              <a:ext cx="899056" cy="899056"/>
            </a:xfrm>
            <a:prstGeom prst="rect">
              <a:avLst/>
            </a:prstGeom>
          </p:spPr>
        </p:pic>
        <p:pic>
          <p:nvPicPr>
            <p:cNvPr id="18" name="圖形 17" descr="UI UX 外框">
              <a:extLst>
                <a:ext uri="{FF2B5EF4-FFF2-40B4-BE49-F238E27FC236}">
                  <a16:creationId xmlns:a16="http://schemas.microsoft.com/office/drawing/2014/main" id="{421D319E-C13A-4722-A874-D216D4A7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5114" y="1745572"/>
              <a:ext cx="914400" cy="914400"/>
            </a:xfrm>
            <a:prstGeom prst="rect">
              <a:avLst/>
            </a:prstGeom>
          </p:spPr>
        </p:pic>
        <p:pic>
          <p:nvPicPr>
            <p:cNvPr id="20" name="圖形 19" descr="咳嗽 外框">
              <a:extLst>
                <a:ext uri="{FF2B5EF4-FFF2-40B4-BE49-F238E27FC236}">
                  <a16:creationId xmlns:a16="http://schemas.microsoft.com/office/drawing/2014/main" id="{AEF5FD9A-56CE-45DC-99D9-61B48486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69369">
              <a:off x="3433187" y="693414"/>
              <a:ext cx="1008432" cy="1008432"/>
            </a:xfrm>
            <a:prstGeom prst="rect">
              <a:avLst/>
            </a:prstGeom>
          </p:spPr>
        </p:pic>
        <p:pic>
          <p:nvPicPr>
            <p:cNvPr id="22" name="圖形 21" descr="細菌 外框">
              <a:extLst>
                <a:ext uri="{FF2B5EF4-FFF2-40B4-BE49-F238E27FC236}">
                  <a16:creationId xmlns:a16="http://schemas.microsoft.com/office/drawing/2014/main" id="{B32EA37B-5ED4-4D90-A53B-DCB7B963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3083" y="1850024"/>
              <a:ext cx="914400" cy="914400"/>
            </a:xfrm>
            <a:prstGeom prst="rect">
              <a:avLst/>
            </a:prstGeom>
          </p:spPr>
        </p:pic>
        <p:pic>
          <p:nvPicPr>
            <p:cNvPr id="24" name="圖形 23" descr="陰雨時晴 外框">
              <a:extLst>
                <a:ext uri="{FF2B5EF4-FFF2-40B4-BE49-F238E27FC236}">
                  <a16:creationId xmlns:a16="http://schemas.microsoft.com/office/drawing/2014/main" id="{FC183DA9-9E55-4C94-A905-19EABDF0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35857" y="2480985"/>
              <a:ext cx="914400" cy="914400"/>
            </a:xfrm>
            <a:prstGeom prst="rect">
              <a:avLst/>
            </a:prstGeom>
          </p:spPr>
        </p:pic>
        <p:pic>
          <p:nvPicPr>
            <p:cNvPr id="26" name="圖形 25" descr="下雨 外框">
              <a:extLst>
                <a:ext uri="{FF2B5EF4-FFF2-40B4-BE49-F238E27FC236}">
                  <a16:creationId xmlns:a16="http://schemas.microsoft.com/office/drawing/2014/main" id="{BCFA5526-0B42-4CCD-B592-AF2960CD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47370" y="1040402"/>
              <a:ext cx="914400" cy="914400"/>
            </a:xfrm>
            <a:prstGeom prst="rect">
              <a:avLst/>
            </a:prstGeom>
          </p:spPr>
        </p:pic>
        <p:pic>
          <p:nvPicPr>
            <p:cNvPr id="28" name="圖形 27" descr="溫度計 外框">
              <a:extLst>
                <a:ext uri="{FF2B5EF4-FFF2-40B4-BE49-F238E27FC236}">
                  <a16:creationId xmlns:a16="http://schemas.microsoft.com/office/drawing/2014/main" id="{55C7E034-96C3-43E4-B1F6-25640439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58605" y="2756290"/>
              <a:ext cx="914400" cy="914400"/>
            </a:xfrm>
            <a:prstGeom prst="rect">
              <a:avLst/>
            </a:prstGeom>
          </p:spPr>
        </p:pic>
        <p:pic>
          <p:nvPicPr>
            <p:cNvPr id="30" name="圖形 29" descr="下降趨勢圖 外框">
              <a:extLst>
                <a:ext uri="{FF2B5EF4-FFF2-40B4-BE49-F238E27FC236}">
                  <a16:creationId xmlns:a16="http://schemas.microsoft.com/office/drawing/2014/main" id="{08274017-540A-4FB2-BFE6-589B1701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53745" y="72790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3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815</TotalTime>
  <Words>493</Words>
  <Application>Microsoft Office PowerPoint</Application>
  <PresentationFormat>寬螢幕</PresentationFormat>
  <Paragraphs>101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等线</vt:lpstr>
      <vt:lpstr>微软雅黑</vt:lpstr>
      <vt:lpstr>Microsoft YaHei (本文)</vt:lpstr>
      <vt:lpstr>Weibei TC Bold</vt:lpstr>
      <vt:lpstr>方正正黑简体</vt:lpstr>
      <vt:lpstr>DFKai-SB</vt:lpstr>
      <vt:lpstr>Arial</vt:lpstr>
      <vt:lpstr>Calibri</vt:lpstr>
      <vt:lpstr>Times New Roman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dc:description/>
  <cp:lastModifiedBy>劉佩萱</cp:lastModifiedBy>
  <cp:revision>57</cp:revision>
  <dcterms:created xsi:type="dcterms:W3CDTF">2017-07-15T03:45:17Z</dcterms:created>
  <dcterms:modified xsi:type="dcterms:W3CDTF">2021-12-22T01:43:50Z</dcterms:modified>
  <cp:contentStatus>https:/shop410307923.taobao.com;</cp:contentStatus>
</cp:coreProperties>
</file>