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2" r:id="rId4"/>
    <p:sldId id="270" r:id="rId5"/>
    <p:sldId id="271" r:id="rId6"/>
    <p:sldId id="258" r:id="rId7"/>
    <p:sldId id="259" r:id="rId8"/>
    <p:sldId id="274" r:id="rId9"/>
    <p:sldId id="260" r:id="rId10"/>
    <p:sldId id="261" r:id="rId11"/>
    <p:sldId id="269" r:id="rId12"/>
    <p:sldId id="265" r:id="rId13"/>
    <p:sldId id="266" r:id="rId14"/>
    <p:sldId id="267" r:id="rId15"/>
    <p:sldId id="268" r:id="rId16"/>
    <p:sldId id="273" r:id="rId17"/>
    <p:sldId id="275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2017/4/12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2017/4/12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2017/4/12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2017/4/12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2017/4/12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2017/4/12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6000" dirty="0" smtClean="0"/>
              <a:t/>
            </a:r>
            <a:br>
              <a:rPr lang="en-US" altLang="zh-TW" sz="6000" dirty="0" smtClean="0"/>
            </a:br>
            <a:r>
              <a:rPr lang="en-US" altLang="zh-TW" sz="6000" smtClean="0">
                <a:solidFill>
                  <a:schemeClr val="tx1"/>
                </a:solidFill>
              </a:rPr>
              <a:t>Homework </a:t>
            </a:r>
            <a:r>
              <a:rPr lang="en-US" altLang="zh-TW" sz="6000" dirty="0" smtClean="0"/>
              <a:t/>
            </a:r>
            <a:br>
              <a:rPr lang="en-US" altLang="zh-TW" sz="6000" dirty="0" smtClean="0"/>
            </a:br>
            <a:r>
              <a:rPr lang="en-US" altLang="zh-TW" sz="6000" dirty="0" smtClean="0"/>
              <a:t> </a:t>
            </a:r>
            <a:r>
              <a:rPr lang="en-US" altLang="zh-TW" sz="2200" dirty="0" smtClean="0"/>
              <a:t>Programming exercise class</a:t>
            </a:r>
            <a:endParaRPr lang="zh-TW" altLang="en-US" sz="2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27584" y="3645024"/>
            <a:ext cx="7772400" cy="914400"/>
          </a:xfrm>
        </p:spPr>
        <p:txBody>
          <a:bodyPr>
            <a:normAutofit/>
          </a:bodyPr>
          <a:lstStyle/>
          <a:p>
            <a:r>
              <a:rPr lang="zh-TW" alt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題目：通訊資料傳遞與加解密</a:t>
            </a:r>
            <a:endParaRPr lang="zh-TW" altLang="en-US" sz="3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700808"/>
            <a:ext cx="8183880" cy="4187952"/>
          </a:xfrm>
        </p:spPr>
        <p:txBody>
          <a:bodyPr/>
          <a:lstStyle/>
          <a:p>
            <a:r>
              <a:rPr lang="en-US" altLang="zh-TW" sz="2000" dirty="0" smtClean="0">
                <a:latin typeface="Franklin Gothic Demi Cond" pitchFamily="34" charset="0"/>
              </a:rPr>
              <a:t>Output_encode.txt  (</a:t>
            </a:r>
            <a:r>
              <a:rPr lang="zh-TW" altLang="en-US" sz="2000" b="1" dirty="0" smtClean="0">
                <a:latin typeface="Franklin Gothic Demi Cond" pitchFamily="34" charset="0"/>
              </a:rPr>
              <a:t>同</a:t>
            </a:r>
            <a:r>
              <a:rPr lang="en-US" altLang="zh-TW" sz="2000" dirty="0" smtClean="0">
                <a:latin typeface="Franklin Gothic Demi Cond" pitchFamily="34" charset="0"/>
              </a:rPr>
              <a:t>decode.txt)  : </a:t>
            </a:r>
          </a:p>
          <a:p>
            <a:pPr lvl="1"/>
            <a:r>
              <a:rPr lang="en-US" altLang="zh-TW" sz="1800" dirty="0" smtClean="0">
                <a:latin typeface="Franklin Gothic Demi Cond" pitchFamily="34" charset="0"/>
              </a:rPr>
              <a:t>1. </a:t>
            </a:r>
            <a:r>
              <a:rPr lang="zh-TW" altLang="en-US" sz="1800" b="1" dirty="0" smtClean="0">
                <a:latin typeface="Franklin Gothic Demi Cond" pitchFamily="34" charset="0"/>
              </a:rPr>
              <a:t>類別 </a:t>
            </a:r>
            <a:r>
              <a:rPr lang="en-US" altLang="zh-TW" sz="1800" b="1" dirty="0" smtClean="0">
                <a:latin typeface="Franklin Gothic Demi Cond" pitchFamily="34" charset="0"/>
              </a:rPr>
              <a:t>:</a:t>
            </a:r>
            <a:r>
              <a:rPr lang="zh-TW" altLang="en-US" sz="1800" b="1" dirty="0" smtClean="0">
                <a:latin typeface="Franklin Gothic Demi Cond" pitchFamily="34" charset="0"/>
              </a:rPr>
              <a:t> </a:t>
            </a:r>
            <a:r>
              <a:rPr lang="zh-TW" altLang="en-US" sz="1800" dirty="0" smtClean="0">
                <a:latin typeface="Franklin Gothic Demi Cond" pitchFamily="34" charset="0"/>
              </a:rPr>
              <a:t>摩斯密碼</a:t>
            </a:r>
            <a:endParaRPr lang="en-US" altLang="zh-TW" sz="1800" dirty="0" smtClean="0">
              <a:latin typeface="Franklin Gothic Demi Cond" pitchFamily="34" charset="0"/>
            </a:endParaRPr>
          </a:p>
          <a:p>
            <a:pPr lvl="1"/>
            <a:r>
              <a:rPr lang="en-US" altLang="zh-TW" sz="1800" dirty="0" smtClean="0">
                <a:latin typeface="Franklin Gothic Demi Cond" pitchFamily="34" charset="0"/>
              </a:rPr>
              <a:t>2.</a:t>
            </a:r>
            <a:r>
              <a:rPr lang="zh-TW" altLang="en-US" sz="1800" dirty="0" smtClean="0">
                <a:latin typeface="Franklin Gothic Demi Cond" pitchFamily="34" charset="0"/>
              </a:rPr>
              <a:t> </a:t>
            </a:r>
            <a:r>
              <a:rPr lang="zh-TW" altLang="en-US" sz="1800" b="1" dirty="0" smtClean="0">
                <a:latin typeface="Franklin Gothic Demi Cond" pitchFamily="34" charset="0"/>
              </a:rPr>
              <a:t>排法 </a:t>
            </a:r>
            <a:r>
              <a:rPr lang="en-US" altLang="zh-TW" sz="1800" b="1" dirty="0" smtClean="0">
                <a:latin typeface="Franklin Gothic Demi Cond" pitchFamily="34" charset="0"/>
              </a:rPr>
              <a:t>:</a:t>
            </a:r>
            <a:r>
              <a:rPr lang="zh-TW" altLang="en-US" sz="1800" b="1" dirty="0" smtClean="0">
                <a:latin typeface="Franklin Gothic Demi Cond" pitchFamily="34" charset="0"/>
              </a:rPr>
              <a:t> </a:t>
            </a:r>
            <a:r>
              <a:rPr lang="zh-TW" altLang="en-US" sz="1800" dirty="0" smtClean="0">
                <a:latin typeface="Franklin Gothic Demi Cond" pitchFamily="34" charset="0"/>
              </a:rPr>
              <a:t>每組密碼代表</a:t>
            </a:r>
            <a:r>
              <a:rPr lang="zh-TW" altLang="en-US" sz="1800" b="1" dirty="0" smtClean="0">
                <a:latin typeface="Franklin Gothic Demi Cond" pitchFamily="34" charset="0"/>
              </a:rPr>
              <a:t>一個字元，</a:t>
            </a:r>
            <a:r>
              <a:rPr lang="zh-TW" altLang="en-US" sz="1800" dirty="0" smtClean="0">
                <a:latin typeface="Franklin Gothic Demi Cond" pitchFamily="34" charset="0"/>
              </a:rPr>
              <a:t>每組密碼間用</a:t>
            </a:r>
            <a:r>
              <a:rPr lang="zh-TW" altLang="en-US" sz="1800" b="1" dirty="0" smtClean="0">
                <a:latin typeface="Franklin Gothic Demi Cond" pitchFamily="34" charset="0"/>
              </a:rPr>
              <a:t>空白鍵</a:t>
            </a:r>
            <a:r>
              <a:rPr lang="zh-TW" altLang="en-US" sz="1800" dirty="0" smtClean="0">
                <a:latin typeface="Franklin Gothic Demi Cond" pitchFamily="34" charset="0"/>
              </a:rPr>
              <a:t>區隔</a:t>
            </a:r>
            <a:r>
              <a:rPr lang="zh-TW" altLang="en-US" sz="1800" b="1" dirty="0" smtClean="0">
                <a:latin typeface="Franklin Gothic Demi Cond" pitchFamily="34" charset="0"/>
              </a:rPr>
              <a:t>。</a:t>
            </a:r>
            <a:endParaRPr lang="en-US" altLang="zh-TW" sz="1800" b="1" dirty="0" smtClean="0">
              <a:latin typeface="Franklin Gothic Demi Cond" pitchFamily="34" charset="0"/>
            </a:endParaRPr>
          </a:p>
          <a:p>
            <a:pPr lvl="1"/>
            <a:r>
              <a:rPr lang="en-US" altLang="zh-TW" sz="1800" dirty="0" smtClean="0">
                <a:latin typeface="Franklin Gothic Demi Cond" pitchFamily="34" charset="0"/>
              </a:rPr>
              <a:t>3.</a:t>
            </a:r>
            <a:r>
              <a:rPr lang="zh-TW" altLang="en-US" sz="1800" dirty="0" smtClean="0">
                <a:latin typeface="Franklin Gothic Demi Cond" pitchFamily="34" charset="0"/>
              </a:rPr>
              <a:t> </a:t>
            </a:r>
            <a:r>
              <a:rPr lang="zh-TW" altLang="en-US" sz="1800" b="1" dirty="0" smtClean="0">
                <a:latin typeface="Franklin Gothic Demi Cond" pitchFamily="34" charset="0"/>
              </a:rPr>
              <a:t>特殊密碼 </a:t>
            </a:r>
            <a:r>
              <a:rPr lang="en-US" altLang="zh-TW" sz="1800" b="1" dirty="0" smtClean="0">
                <a:latin typeface="Franklin Gothic Demi Cond" pitchFamily="34" charset="0"/>
              </a:rPr>
              <a:t>:</a:t>
            </a:r>
            <a:r>
              <a:rPr lang="zh-TW" altLang="en-US" sz="1800" b="1" dirty="0" smtClean="0">
                <a:latin typeface="Franklin Gothic Demi Cond" pitchFamily="34" charset="0"/>
              </a:rPr>
              <a:t> </a:t>
            </a:r>
            <a:endParaRPr lang="en-US" altLang="zh-TW" sz="1800" b="1" dirty="0" smtClean="0">
              <a:latin typeface="Franklin Gothic Demi Cond" pitchFamily="34" charset="0"/>
            </a:endParaRPr>
          </a:p>
          <a:p>
            <a:pPr lvl="2"/>
            <a:r>
              <a:rPr lang="en-US" altLang="zh-TW" sz="1600" dirty="0" smtClean="0">
                <a:latin typeface="Franklin Gothic Demi Cond" pitchFamily="34" charset="0"/>
              </a:rPr>
              <a:t>|</a:t>
            </a:r>
            <a:r>
              <a:rPr lang="zh-TW" altLang="en-US" sz="1600" dirty="0" smtClean="0">
                <a:latin typeface="Franklin Gothic Demi Cond" pitchFamily="34" charset="0"/>
              </a:rPr>
              <a:t>代表</a:t>
            </a:r>
            <a:r>
              <a:rPr lang="zh-TW" altLang="en-US" sz="1600" b="1" dirty="0" smtClean="0">
                <a:latin typeface="Franklin Gothic Demi Cond" pitchFamily="34" charset="0"/>
              </a:rPr>
              <a:t>輸出時，單字間</a:t>
            </a:r>
            <a:r>
              <a:rPr lang="zh-TW" altLang="en-US" sz="1600" dirty="0" smtClean="0">
                <a:latin typeface="Franklin Gothic Demi Cond" pitchFamily="34" charset="0"/>
              </a:rPr>
              <a:t>的空白鍵。其他不在 </a:t>
            </a:r>
            <a:r>
              <a:rPr lang="en-US" altLang="zh-TW" sz="1600" dirty="0" smtClean="0">
                <a:latin typeface="Franklin Gothic Demi Cond" pitchFamily="34" charset="0"/>
              </a:rPr>
              <a:t>mos.txt </a:t>
            </a:r>
            <a:r>
              <a:rPr lang="zh-TW" altLang="en-US" sz="1600" dirty="0" smtClean="0">
                <a:latin typeface="Franklin Gothic Demi Cond" pitchFamily="34" charset="0"/>
              </a:rPr>
              <a:t>中的資料皆直接維持原樣。</a:t>
            </a:r>
            <a:endParaRPr lang="en-US" altLang="zh-TW" sz="1600" dirty="0" smtClean="0">
              <a:latin typeface="Franklin Gothic Demi Cond" pitchFamily="34" charset="0"/>
            </a:endParaRPr>
          </a:p>
          <a:p>
            <a:pPr lvl="2"/>
            <a:endParaRPr lang="en-US" altLang="zh-TW" sz="1600" b="1" dirty="0" smtClean="0">
              <a:latin typeface="Franklin Gothic Demi Cond" pitchFamily="34" charset="0"/>
            </a:endParaRPr>
          </a:p>
          <a:p>
            <a:r>
              <a:rPr lang="en-US" altLang="zh-TW" sz="2000" dirty="0" smtClean="0">
                <a:latin typeface="Franklin Gothic Demi Cond" pitchFamily="34" charset="0"/>
              </a:rPr>
              <a:t>Output_decode.txt : </a:t>
            </a:r>
          </a:p>
          <a:p>
            <a:pPr lvl="1"/>
            <a:r>
              <a:rPr lang="en-US" altLang="zh-TW" sz="1800" dirty="0" smtClean="0">
                <a:latin typeface="Franklin Gothic Demi Cond" pitchFamily="34" charset="0"/>
              </a:rPr>
              <a:t>1.</a:t>
            </a:r>
            <a:r>
              <a:rPr lang="zh-TW" altLang="en-US" sz="1800" dirty="0" smtClean="0">
                <a:latin typeface="Franklin Gothic Demi Cond" pitchFamily="34" charset="0"/>
              </a:rPr>
              <a:t> </a:t>
            </a:r>
            <a:r>
              <a:rPr lang="zh-TW" altLang="en-US" sz="1800" b="1" dirty="0" smtClean="0">
                <a:latin typeface="Franklin Gothic Demi Cond" pitchFamily="34" charset="0"/>
              </a:rPr>
              <a:t>類別 </a:t>
            </a:r>
            <a:r>
              <a:rPr lang="en-US" altLang="zh-TW" sz="1800" b="1" dirty="0" smtClean="0">
                <a:latin typeface="Franklin Gothic Demi Cond" pitchFamily="34" charset="0"/>
              </a:rPr>
              <a:t>:</a:t>
            </a:r>
            <a:r>
              <a:rPr lang="zh-TW" altLang="en-US" sz="1800" b="1" dirty="0" smtClean="0">
                <a:latin typeface="Franklin Gothic Demi Cond" pitchFamily="34" charset="0"/>
              </a:rPr>
              <a:t> </a:t>
            </a:r>
            <a:r>
              <a:rPr lang="zh-TW" altLang="en-US" sz="1800" dirty="0" smtClean="0">
                <a:latin typeface="Franklin Gothic Demi Cond" pitchFamily="34" charset="0"/>
              </a:rPr>
              <a:t>一串訊息</a:t>
            </a:r>
            <a:endParaRPr lang="en-US" altLang="zh-TW" sz="1800" dirty="0" smtClean="0">
              <a:latin typeface="Franklin Gothic Demi Cond" pitchFamily="34" charset="0"/>
            </a:endParaRPr>
          </a:p>
          <a:p>
            <a:pPr lvl="1"/>
            <a:r>
              <a:rPr lang="en-US" altLang="zh-TW" sz="1800" dirty="0" smtClean="0">
                <a:latin typeface="Franklin Gothic Demi Cond" pitchFamily="34" charset="0"/>
              </a:rPr>
              <a:t>2.</a:t>
            </a:r>
            <a:r>
              <a:rPr lang="zh-TW" altLang="en-US" sz="1800" dirty="0" smtClean="0">
                <a:latin typeface="Franklin Gothic Demi Cond" pitchFamily="34" charset="0"/>
              </a:rPr>
              <a:t> </a:t>
            </a:r>
            <a:r>
              <a:rPr lang="zh-TW" altLang="en-US" sz="1800" b="1" dirty="0" smtClean="0">
                <a:latin typeface="Franklin Gothic Demi Cond" pitchFamily="34" charset="0"/>
              </a:rPr>
              <a:t>排法 </a:t>
            </a:r>
            <a:r>
              <a:rPr lang="en-US" altLang="zh-TW" sz="1800" b="1" dirty="0" smtClean="0">
                <a:latin typeface="Franklin Gothic Demi Cond" pitchFamily="34" charset="0"/>
              </a:rPr>
              <a:t>:</a:t>
            </a:r>
            <a:r>
              <a:rPr lang="zh-TW" altLang="en-US" sz="1800" b="1" dirty="0" smtClean="0">
                <a:latin typeface="Franklin Gothic Demi Cond" pitchFamily="34" charset="0"/>
              </a:rPr>
              <a:t> </a:t>
            </a:r>
            <a:r>
              <a:rPr lang="zh-TW" altLang="en-US" sz="1800" dirty="0" smtClean="0">
                <a:latin typeface="Franklin Gothic Demi Cond" pitchFamily="34" charset="0"/>
              </a:rPr>
              <a:t>一串訊息，字根字之間利用 </a:t>
            </a:r>
            <a:r>
              <a:rPr lang="zh-TW" altLang="en-US" sz="1800" b="1" dirty="0" smtClean="0">
                <a:latin typeface="Franklin Gothic Demi Cond" pitchFamily="34" charset="0"/>
              </a:rPr>
              <a:t>空白鍵</a:t>
            </a:r>
            <a:r>
              <a:rPr lang="zh-TW" altLang="en-US" sz="1800" dirty="0" smtClean="0">
                <a:latin typeface="Franklin Gothic Demi Cond" pitchFamily="34" charset="0"/>
              </a:rPr>
              <a:t>間隔。</a:t>
            </a:r>
            <a:endParaRPr lang="en-US" altLang="zh-TW" sz="1800" dirty="0" smtClean="0">
              <a:latin typeface="Franklin Gothic Demi Cond" pitchFamily="34" charset="0"/>
            </a:endParaRPr>
          </a:p>
          <a:p>
            <a:pPr lvl="1"/>
            <a:r>
              <a:rPr lang="en-US" altLang="zh-TW" sz="1800" dirty="0" smtClean="0">
                <a:latin typeface="Franklin Gothic Demi Cond" pitchFamily="34" charset="0"/>
              </a:rPr>
              <a:t>3.</a:t>
            </a:r>
            <a:r>
              <a:rPr lang="zh-TW" altLang="en-US" sz="1800" dirty="0" smtClean="0">
                <a:latin typeface="Franklin Gothic Demi Cond" pitchFamily="34" charset="0"/>
              </a:rPr>
              <a:t> </a:t>
            </a:r>
            <a:r>
              <a:rPr lang="zh-TW" altLang="en-US" sz="1800" b="1" dirty="0" smtClean="0">
                <a:latin typeface="Franklin Gothic Demi Cond" pitchFamily="34" charset="0"/>
              </a:rPr>
              <a:t>特殊密碼 </a:t>
            </a:r>
            <a:r>
              <a:rPr lang="en-US" altLang="zh-TW" sz="1800" b="1" dirty="0" smtClean="0">
                <a:latin typeface="Franklin Gothic Demi Cond" pitchFamily="34" charset="0"/>
              </a:rPr>
              <a:t>:</a:t>
            </a:r>
            <a:r>
              <a:rPr lang="zh-TW" altLang="en-US" sz="1800" b="1" dirty="0" smtClean="0">
                <a:latin typeface="Franklin Gothic Demi Cond" pitchFamily="34" charset="0"/>
              </a:rPr>
              <a:t> </a:t>
            </a:r>
            <a:endParaRPr lang="en-US" altLang="zh-TW" sz="1800" b="1" dirty="0" smtClean="0">
              <a:latin typeface="Franklin Gothic Demi Cond" pitchFamily="34" charset="0"/>
            </a:endParaRPr>
          </a:p>
          <a:p>
            <a:pPr lvl="2"/>
            <a:r>
              <a:rPr lang="en-US" altLang="zh-TW" sz="1800" dirty="0" smtClean="0">
                <a:latin typeface="Franklin Gothic Demi Cond" pitchFamily="34" charset="0"/>
              </a:rPr>
              <a:t>Decode.txt</a:t>
            </a:r>
            <a:r>
              <a:rPr lang="zh-TW" altLang="en-US" sz="1800" dirty="0" smtClean="0">
                <a:latin typeface="Franklin Gothic Demi Cond" pitchFamily="34" charset="0"/>
              </a:rPr>
              <a:t>內</a:t>
            </a:r>
            <a:r>
              <a:rPr lang="en-US" altLang="zh-TW" sz="1800" dirty="0" smtClean="0">
                <a:latin typeface="Franklin Gothic Demi Cond" pitchFamily="34" charset="0"/>
              </a:rPr>
              <a:t>’|’</a:t>
            </a:r>
            <a:r>
              <a:rPr lang="zh-TW" altLang="en-US" sz="1800" dirty="0" smtClean="0">
                <a:latin typeface="Franklin Gothic Demi Cond" pitchFamily="34" charset="0"/>
              </a:rPr>
              <a:t>轉成</a:t>
            </a:r>
            <a:r>
              <a:rPr lang="zh-TW" altLang="en-US" sz="1800" b="1" dirty="0" smtClean="0">
                <a:latin typeface="Franklin Gothic Demi Cond" pitchFamily="34" charset="0"/>
              </a:rPr>
              <a:t>空白建</a:t>
            </a:r>
            <a:r>
              <a:rPr lang="zh-TW" altLang="en-US" sz="1800" dirty="0" smtClean="0">
                <a:latin typeface="Franklin Gothic Demi Cond" pitchFamily="34" charset="0"/>
              </a:rPr>
              <a:t>。</a:t>
            </a:r>
            <a:endParaRPr lang="en-US" altLang="zh-TW" sz="1800" dirty="0" smtClean="0">
              <a:latin typeface="Franklin Gothic Demi Cond" pitchFamily="34" charset="0"/>
            </a:endParaRPr>
          </a:p>
          <a:p>
            <a:pPr lvl="2"/>
            <a:r>
              <a:rPr lang="en-US" altLang="zh-TW" sz="1800" dirty="0" smtClean="0">
                <a:latin typeface="Franklin Gothic Demi Cond" pitchFamily="34" charset="0"/>
              </a:rPr>
              <a:t>Decode.txt</a:t>
            </a:r>
            <a:r>
              <a:rPr lang="zh-TW" altLang="en-US" sz="1800" dirty="0" smtClean="0">
                <a:latin typeface="Franklin Gothic Demi Cond" pitchFamily="34" charset="0"/>
              </a:rPr>
              <a:t>內不在</a:t>
            </a:r>
            <a:r>
              <a:rPr lang="en-US" altLang="zh-TW" sz="1800" dirty="0" smtClean="0">
                <a:latin typeface="Franklin Gothic Demi Cond" pitchFamily="34" charset="0"/>
              </a:rPr>
              <a:t>mos.txt</a:t>
            </a:r>
            <a:r>
              <a:rPr lang="zh-TW" altLang="en-US" sz="1800" dirty="0" smtClean="0">
                <a:latin typeface="Franklin Gothic Demi Cond" pitchFamily="34" charset="0"/>
              </a:rPr>
              <a:t>內的皆維持原樣。</a:t>
            </a:r>
            <a:endParaRPr lang="en-US" altLang="zh-TW" sz="1800" dirty="0" smtClean="0">
              <a:latin typeface="Franklin Gothic Demi Cond" pitchFamily="34" charset="0"/>
            </a:endParaRP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183880" cy="1051560"/>
          </a:xfrm>
        </p:spPr>
        <p:txBody>
          <a:bodyPr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OUTPUT</a:t>
            </a:r>
            <a:r>
              <a:rPr lang="zh-TW" altLang="en-US" dirty="0" smtClean="0">
                <a:solidFill>
                  <a:schemeClr val="tx1"/>
                </a:solidFill>
              </a:rPr>
              <a:t>格式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請遵照格式輸出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Mos.txt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6993" t="6445" r="66995" b="76182"/>
          <a:stretch>
            <a:fillRect/>
          </a:stretch>
        </p:blipFill>
        <p:spPr bwMode="auto">
          <a:xfrm>
            <a:off x="2843808" y="1772816"/>
            <a:ext cx="3600400" cy="412987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橢圓 4"/>
          <p:cNvSpPr/>
          <p:nvPr/>
        </p:nvSpPr>
        <p:spPr>
          <a:xfrm>
            <a:off x="2915816" y="3284984"/>
            <a:ext cx="720080" cy="266429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275856" y="3429000"/>
            <a:ext cx="2088232" cy="25202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5436096" y="4509120"/>
            <a:ext cx="1368152" cy="288032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0800000">
            <a:off x="1835696" y="4509120"/>
            <a:ext cx="1008112" cy="288032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948264" y="4437112"/>
            <a:ext cx="141577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摩斯密碼</a:t>
            </a:r>
            <a:endParaRPr lang="zh-TW" altLang="en-US" sz="24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79512" y="4437112"/>
            <a:ext cx="141577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代表字元</a:t>
            </a:r>
            <a:endParaRPr lang="zh-TW" altLang="en-US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67544" y="1628800"/>
            <a:ext cx="8183880" cy="43204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>
                <a:latin typeface="Franklin Gothic Demi" pitchFamily="34" charset="0"/>
              </a:rPr>
              <a:t>Decode :</a:t>
            </a:r>
            <a:endParaRPr lang="zh-TW" altLang="en-US" dirty="0">
              <a:latin typeface="Franklin Gothic Dem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83880" cy="1051560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範例圖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2486" t="3563" r="29722" b="61000"/>
          <a:stretch>
            <a:fillRect/>
          </a:stretch>
        </p:blipFill>
        <p:spPr bwMode="auto">
          <a:xfrm>
            <a:off x="179512" y="2348880"/>
            <a:ext cx="8820472" cy="417646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689" t="4173" r="22689" b="49088"/>
          <a:stretch>
            <a:fillRect/>
          </a:stretch>
        </p:blipFill>
        <p:spPr bwMode="auto">
          <a:xfrm>
            <a:off x="179512" y="764704"/>
            <a:ext cx="8706538" cy="439248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7544" y="404665"/>
            <a:ext cx="8229600" cy="43204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>
                <a:latin typeface="Franklin Gothic Demi" pitchFamily="34" charset="0"/>
              </a:rPr>
              <a:t>Encode :</a:t>
            </a:r>
            <a:endParaRPr lang="zh-TW" altLang="en-US" dirty="0" smtClean="0">
              <a:latin typeface="Franklin Gothic Demi" pitchFamily="34" charset="0"/>
            </a:endParaRPr>
          </a:p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4624" t="2579" r="39956" b="54109"/>
          <a:stretch>
            <a:fillRect/>
          </a:stretch>
        </p:blipFill>
        <p:spPr bwMode="auto">
          <a:xfrm>
            <a:off x="827584" y="1124744"/>
            <a:ext cx="7416824" cy="509906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4816" t="1581" r="7202" b="49098"/>
          <a:stretch>
            <a:fillRect/>
          </a:stretch>
        </p:blipFill>
        <p:spPr bwMode="auto">
          <a:xfrm>
            <a:off x="179512" y="1196752"/>
            <a:ext cx="8784976" cy="367240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675864"/>
          </a:xfrm>
        </p:spPr>
        <p:txBody>
          <a:bodyPr/>
          <a:lstStyle/>
          <a:p>
            <a:r>
              <a:rPr lang="zh-TW" altLang="en-US" sz="2800" b="1" dirty="0" smtClean="0"/>
              <a:t>程式完成的程度有不同的得分：</a:t>
            </a:r>
            <a:endParaRPr lang="en-US" altLang="zh-TW" sz="2800" b="1" dirty="0" smtClean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可以將</a:t>
            </a:r>
            <a:r>
              <a:rPr lang="en-US" altLang="zh-TW" sz="2000" dirty="0" smtClean="0"/>
              <a:t>txt</a:t>
            </a:r>
            <a:r>
              <a:rPr lang="zh-TW" altLang="en-US" sz="2000" dirty="0" smtClean="0"/>
              <a:t>檔內的摩斯密碼轉換成英文字元、數字                   </a:t>
            </a:r>
            <a:r>
              <a:rPr lang="en-US" altLang="zh-TW" sz="2000" dirty="0" smtClean="0"/>
              <a:t>20%</a:t>
            </a:r>
            <a:r>
              <a:rPr lang="zh-TW" altLang="en-US" sz="2000" dirty="0" smtClean="0"/>
              <a:t>        </a:t>
            </a:r>
            <a:endParaRPr lang="en-US" altLang="zh-TW" sz="2000" dirty="0" smtClean="0"/>
          </a:p>
          <a:p>
            <a:r>
              <a:rPr lang="zh-TW" altLang="en-US" sz="2000" dirty="0" smtClean="0"/>
              <a:t>可以</a:t>
            </a:r>
            <a:r>
              <a:rPr lang="en-US" altLang="zh-TW" sz="2000" dirty="0" smtClean="0"/>
              <a:t>Encode</a:t>
            </a:r>
            <a:r>
              <a:rPr lang="zh-TW" altLang="en-US" sz="2000" dirty="0" smtClean="0"/>
              <a:t>，且功能正確   </a:t>
            </a:r>
            <a:r>
              <a:rPr lang="en-US" altLang="zh-TW" sz="2000" dirty="0" smtClean="0"/>
              <a:t>					30%</a:t>
            </a:r>
          </a:p>
          <a:p>
            <a:r>
              <a:rPr lang="zh-TW" altLang="en-US" sz="2000" dirty="0" smtClean="0"/>
              <a:t>可以</a:t>
            </a:r>
            <a:r>
              <a:rPr lang="en-US" altLang="zh-TW" sz="2000" dirty="0" smtClean="0"/>
              <a:t>Decode</a:t>
            </a:r>
            <a:r>
              <a:rPr lang="zh-TW" altLang="en-US" sz="2000" dirty="0" smtClean="0"/>
              <a:t>，且功能正確   </a:t>
            </a:r>
            <a:r>
              <a:rPr lang="en-US" altLang="zh-TW" sz="2000" dirty="0" smtClean="0"/>
              <a:t>					30%</a:t>
            </a:r>
          </a:p>
          <a:p>
            <a:r>
              <a:rPr lang="zh-TW" altLang="en-US" sz="2000" dirty="0" smtClean="0"/>
              <a:t>讀檔寫檔功能正常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能讀、寫進資料 </a:t>
            </a:r>
            <a:r>
              <a:rPr lang="en-US" altLang="zh-TW" sz="2000" dirty="0" smtClean="0"/>
              <a:t>)		</a:t>
            </a:r>
            <a:r>
              <a:rPr lang="zh-TW" altLang="en-US" sz="2000" dirty="0" smtClean="0"/>
              <a:t>                       </a:t>
            </a:r>
            <a:r>
              <a:rPr lang="en-US" altLang="zh-TW" sz="2000" dirty="0" smtClean="0"/>
              <a:t>10%</a:t>
            </a:r>
          </a:p>
          <a:p>
            <a:r>
              <a:rPr lang="zh-TW" altLang="en-US" sz="2000" dirty="0" smtClean="0"/>
              <a:t>程式簡潔、有註解、</a:t>
            </a:r>
            <a:r>
              <a:rPr lang="en-US" altLang="zh-TW" sz="2000" dirty="0" smtClean="0"/>
              <a:t>User Interface                                     10%</a:t>
            </a:r>
          </a:p>
          <a:p>
            <a:endParaRPr lang="en-US" altLang="zh-TW" sz="2000" dirty="0" smtClean="0"/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使用暴力破解法                               得分*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0.8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配分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0" y="1052736"/>
            <a:ext cx="8964488" cy="115212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TW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到底</a:t>
            </a:r>
            <a:r>
              <a:rPr lang="en-US" altLang="zh-TW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Mike</a:t>
            </a:r>
            <a:r>
              <a:rPr lang="zh-TW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老師跟助教說了些甚麼呢 </a:t>
            </a:r>
            <a:r>
              <a:rPr lang="en-US" altLang="zh-TW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r>
              <a:rPr lang="zh-TW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故事的結局就讓同學們自己去發現吧</a:t>
            </a:r>
            <a:r>
              <a:rPr lang="en-US" altLang="zh-TW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!</a:t>
            </a:r>
            <a:endParaRPr lang="zh-TW" altLang="en-US" sz="4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026" name="Picture 2" descr="http://pic.pimg.tw/goldensugarcane/49afbc0aba74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611517"/>
            <a:ext cx="5112568" cy="32464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052736"/>
            <a:ext cx="8183880" cy="5112568"/>
          </a:xfrm>
        </p:spPr>
        <p:txBody>
          <a:bodyPr>
            <a:normAutofit/>
          </a:bodyPr>
          <a:lstStyle/>
          <a:p>
            <a:r>
              <a:rPr lang="zh-TW" altLang="en-US" sz="2000" dirty="0" smtClean="0">
                <a:latin typeface="Franklin Gothic Demi Cond" pitchFamily="34" charset="0"/>
              </a:rPr>
              <a:t>自從人們知道如何</a:t>
            </a:r>
            <a:r>
              <a:rPr lang="en-US" altLang="zh-TW" sz="2000" b="1" dirty="0" smtClean="0">
                <a:latin typeface="Franklin Gothic Demi Cond" pitchFamily="34" charset="0"/>
              </a:rPr>
              <a:t>“</a:t>
            </a:r>
            <a:r>
              <a:rPr lang="zh-TW" altLang="en-US" sz="2000" b="1" dirty="0" smtClean="0">
                <a:latin typeface="Franklin Gothic Demi Cond" pitchFamily="34" charset="0"/>
              </a:rPr>
              <a:t>傳遞訊息</a:t>
            </a:r>
            <a:r>
              <a:rPr lang="en-US" altLang="zh-TW" sz="2000" b="1" dirty="0" smtClean="0">
                <a:latin typeface="Franklin Gothic Demi Cond" pitchFamily="34" charset="0"/>
              </a:rPr>
              <a:t>”</a:t>
            </a:r>
            <a:r>
              <a:rPr lang="zh-TW" altLang="en-US" sz="2000" dirty="0" smtClean="0">
                <a:latin typeface="Franklin Gothic Demi Cond" pitchFamily="34" charset="0"/>
              </a:rPr>
              <a:t>後，既使人們之間隔上一段距離，我們仍然能互相分享、聊天、傳送資訊給對方。</a:t>
            </a:r>
            <a:endParaRPr lang="en-US" altLang="zh-TW" sz="2000" dirty="0" smtClean="0">
              <a:latin typeface="Franklin Gothic Demi Cond" pitchFamily="34" charset="0"/>
            </a:endParaRPr>
          </a:p>
          <a:p>
            <a:endParaRPr lang="en-US" altLang="zh-TW" sz="2000" b="1" dirty="0" smtClean="0">
              <a:latin typeface="Franklin Gothic Demi Cond" pitchFamily="34" charset="0"/>
            </a:endParaRPr>
          </a:p>
          <a:p>
            <a:r>
              <a:rPr lang="zh-TW" altLang="en-US" sz="2000" b="1" dirty="0" smtClean="0">
                <a:latin typeface="Franklin Gothic Demi Cond" pitchFamily="34" charset="0"/>
              </a:rPr>
              <a:t>傳遞訊息</a:t>
            </a:r>
            <a:r>
              <a:rPr lang="zh-TW" altLang="en-US" sz="2000" dirty="0" smtClean="0">
                <a:latin typeface="Franklin Gothic Demi Cond" pitchFamily="34" charset="0"/>
              </a:rPr>
              <a:t>有許多不同的方式，除了紅燕捎書、馬拉松捷報等，這類傳統而費時費力的方式外，人們發明了更聰明的方法 </a:t>
            </a:r>
            <a:r>
              <a:rPr lang="en-US" altLang="zh-TW" sz="2000" dirty="0" smtClean="0">
                <a:latin typeface="Franklin Gothic Demi Cond" pitchFamily="34" charset="0"/>
              </a:rPr>
              <a:t>–</a:t>
            </a:r>
            <a:r>
              <a:rPr lang="zh-TW" altLang="en-US" sz="2000" dirty="0" smtClean="0">
                <a:latin typeface="Franklin Gothic Demi Cond" pitchFamily="34" charset="0"/>
              </a:rPr>
              <a:t> </a:t>
            </a:r>
            <a:r>
              <a:rPr lang="zh-TW" altLang="en-US" sz="2000" b="1" dirty="0" smtClean="0">
                <a:latin typeface="Franklin Gothic Demi Cond" pitchFamily="34" charset="0"/>
              </a:rPr>
              <a:t>電報機</a:t>
            </a:r>
            <a:r>
              <a:rPr lang="zh-TW" altLang="en-US" sz="2000" dirty="0" smtClean="0">
                <a:latin typeface="Franklin Gothic Demi Cond" pitchFamily="34" charset="0"/>
              </a:rPr>
              <a:t>、現代的網路通訊等。而最經典的傳遞方式就是電報機以及電報機常用也為人所知的 </a:t>
            </a:r>
            <a:r>
              <a:rPr lang="en-US" altLang="zh-TW" sz="2000" b="1" dirty="0" smtClean="0">
                <a:latin typeface="Franklin Gothic Demi Cond" pitchFamily="34" charset="0"/>
              </a:rPr>
              <a:t>“</a:t>
            </a:r>
            <a:r>
              <a:rPr lang="zh-TW" altLang="en-US" sz="2000" b="1" dirty="0" smtClean="0">
                <a:latin typeface="Franklin Gothic Demi Cond" pitchFamily="34" charset="0"/>
              </a:rPr>
              <a:t>摩斯密碼</a:t>
            </a:r>
            <a:r>
              <a:rPr lang="en-US" altLang="zh-TW" sz="2000" b="1" dirty="0" smtClean="0">
                <a:latin typeface="Franklin Gothic Demi Cond" pitchFamily="34" charset="0"/>
              </a:rPr>
              <a:t>”</a:t>
            </a:r>
            <a:r>
              <a:rPr lang="zh-TW" altLang="en-US" sz="2000" dirty="0" smtClean="0">
                <a:latin typeface="Franklin Gothic Demi Cond" pitchFamily="34" charset="0"/>
              </a:rPr>
              <a:t>。</a:t>
            </a:r>
            <a:endParaRPr lang="en-US" altLang="zh-TW" sz="2000" b="1" dirty="0" smtClean="0">
              <a:latin typeface="Franklin Gothic Demi Cond" pitchFamily="34" charset="0"/>
            </a:endParaRPr>
          </a:p>
          <a:p>
            <a:endParaRPr lang="en-US" altLang="zh-TW" sz="2000" b="1" dirty="0" smtClean="0">
              <a:latin typeface="Franklin Gothic Demi Cond" pitchFamily="34" charset="0"/>
            </a:endParaRPr>
          </a:p>
          <a:p>
            <a:r>
              <a:rPr lang="zh-TW" altLang="en-US" sz="2000" dirty="0" smtClean="0">
                <a:latin typeface="Franklin Gothic Demi Cond" pitchFamily="34" charset="0"/>
              </a:rPr>
              <a:t>然而我們會因為某些因素而不希望我們傳出去的內容被其他人看見。所以聰明的人類就想出了一種保護資料的方法 </a:t>
            </a:r>
            <a:r>
              <a:rPr lang="en-US" altLang="zh-TW" sz="2000" dirty="0" smtClean="0">
                <a:latin typeface="Franklin Gothic Demi Cond" pitchFamily="34" charset="0"/>
              </a:rPr>
              <a:t>–</a:t>
            </a:r>
            <a:r>
              <a:rPr lang="zh-TW" altLang="en-US" sz="2000" dirty="0" smtClean="0">
                <a:latin typeface="Franklin Gothic Demi Cond" pitchFamily="34" charset="0"/>
              </a:rPr>
              <a:t> </a:t>
            </a:r>
            <a:r>
              <a:rPr lang="zh-TW" altLang="en-US" sz="2000" b="1" dirty="0" smtClean="0">
                <a:latin typeface="Franklin Gothic Demi Cond" pitchFamily="34" charset="0"/>
              </a:rPr>
              <a:t>加密 。</a:t>
            </a:r>
            <a:endParaRPr lang="en-US" altLang="zh-TW" sz="2000" b="1" dirty="0" smtClean="0">
              <a:latin typeface="Franklin Gothic Demi Cond" pitchFamily="34" charset="0"/>
            </a:endParaRPr>
          </a:p>
          <a:p>
            <a:endParaRPr lang="en-US" altLang="zh-TW" sz="2000" b="1" dirty="0" smtClean="0">
              <a:latin typeface="Franklin Gothic Demi Cond" pitchFamily="34" charset="0"/>
            </a:endParaRPr>
          </a:p>
          <a:p>
            <a:r>
              <a:rPr lang="zh-TW" altLang="zh-TW" sz="2000" dirty="0" smtClean="0">
                <a:latin typeface="Franklin Gothic Demi Cond" pitchFamily="34" charset="0"/>
              </a:rPr>
              <a:t>加密</a:t>
            </a:r>
            <a:r>
              <a:rPr lang="en-US" altLang="zh-TW" sz="2000" dirty="0" smtClean="0">
                <a:latin typeface="Franklin Gothic Demi Cond" pitchFamily="34" charset="0"/>
              </a:rPr>
              <a:t>( encode )</a:t>
            </a:r>
            <a:r>
              <a:rPr lang="zh-TW" altLang="zh-TW" sz="2000" dirty="0" smtClean="0">
                <a:latin typeface="Franklin Gothic Demi Cond" pitchFamily="34" charset="0"/>
              </a:rPr>
              <a:t>，是指對資料或文件中的內容經由重新排列、單字的兌換等，產生出新的加密文件以達到保護文件的一種方法。加密在商業機密、軍事通訊等用途上是非常常見的。而最著名的一種加密方式就是</a:t>
            </a:r>
            <a:r>
              <a:rPr lang="en-US" altLang="zh-TW" sz="2000" dirty="0" smtClean="0">
                <a:latin typeface="Franklin Gothic Demi Cond" pitchFamily="34" charset="0"/>
              </a:rPr>
              <a:t> - </a:t>
            </a:r>
            <a:r>
              <a:rPr lang="zh-TW" altLang="zh-TW" sz="2000" b="1" dirty="0" smtClean="0">
                <a:latin typeface="Franklin Gothic Demi Cond" pitchFamily="34" charset="0"/>
              </a:rPr>
              <a:t>維吉尼亞表格加密法。</a:t>
            </a:r>
            <a:endParaRPr lang="zh-TW" altLang="zh-TW" sz="2000" dirty="0" smtClean="0">
              <a:latin typeface="Franklin Gothic Demi Cond" pitchFamily="34" charset="0"/>
            </a:endParaRP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83880" cy="936104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dirty="0" smtClean="0">
                <a:solidFill>
                  <a:schemeClr val="tx1"/>
                </a:solidFill>
              </a:rPr>
              <a:t>Introduction</a:t>
            </a:r>
            <a:endParaRPr lang="zh-TW" alt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3004" t="22355" r="33899" b="17187"/>
          <a:stretch>
            <a:fillRect/>
          </a:stretch>
        </p:blipFill>
        <p:spPr bwMode="auto">
          <a:xfrm>
            <a:off x="2123728" y="1412776"/>
            <a:ext cx="4752528" cy="48809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83880" cy="1051560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摩斯密碼表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700808"/>
            <a:ext cx="8183880" cy="3600400"/>
          </a:xfrm>
        </p:spPr>
        <p:txBody>
          <a:bodyPr>
            <a:normAutofit lnSpcReduction="10000"/>
          </a:bodyPr>
          <a:lstStyle/>
          <a:p>
            <a:pPr lvl="0"/>
            <a:r>
              <a:rPr lang="zh-TW" altLang="zh-TW" sz="2000" dirty="0" smtClean="0"/>
              <a:t>使用一個關鍵字來加密。關鍵字用完就再次重複。假設關鍵字是「</a:t>
            </a:r>
            <a:r>
              <a:rPr lang="en-US" altLang="zh-TW" sz="2000" dirty="0" smtClean="0"/>
              <a:t>CAT</a:t>
            </a:r>
            <a:r>
              <a:rPr lang="zh-TW" altLang="zh-TW" sz="2000" dirty="0" smtClean="0"/>
              <a:t>」，則內容的第一個字由「</a:t>
            </a:r>
            <a:r>
              <a:rPr lang="en-US" altLang="zh-TW" sz="2000" dirty="0" smtClean="0"/>
              <a:t>C</a:t>
            </a:r>
            <a:r>
              <a:rPr lang="zh-TW" altLang="zh-TW" sz="2000" dirty="0" smtClean="0"/>
              <a:t>」加密，第二個字由「</a:t>
            </a:r>
            <a:r>
              <a:rPr lang="en-US" altLang="zh-TW" sz="2000" dirty="0" smtClean="0"/>
              <a:t>A</a:t>
            </a:r>
            <a:r>
              <a:rPr lang="zh-TW" altLang="zh-TW" sz="2000" dirty="0" smtClean="0"/>
              <a:t>」加密，第三個則由「</a:t>
            </a:r>
            <a:r>
              <a:rPr lang="en-US" altLang="zh-TW" sz="2000" dirty="0" smtClean="0"/>
              <a:t>T</a:t>
            </a:r>
            <a:r>
              <a:rPr lang="zh-TW" altLang="zh-TW" sz="2000" dirty="0" smtClean="0"/>
              <a:t>」加密，然後再回到</a:t>
            </a:r>
            <a:r>
              <a:rPr lang="en-US" altLang="zh-TW" sz="2000" dirty="0" smtClean="0"/>
              <a:t>C</a:t>
            </a:r>
            <a:r>
              <a:rPr lang="zh-TW" altLang="zh-TW" sz="2000" dirty="0" smtClean="0"/>
              <a:t>加密，一直重複。</a:t>
            </a:r>
          </a:p>
          <a:p>
            <a:pPr lvl="1"/>
            <a:r>
              <a:rPr lang="zh-TW" altLang="zh-TW" sz="1800" dirty="0" smtClean="0"/>
              <a:t>先選取一個關鍵字</a:t>
            </a:r>
            <a:r>
              <a:rPr lang="en-US" altLang="zh-TW" sz="1800" dirty="0" smtClean="0"/>
              <a:t>( </a:t>
            </a:r>
            <a:r>
              <a:rPr lang="zh-TW" altLang="zh-TW" sz="1800" dirty="0" smtClean="0"/>
              <a:t>假設：</a:t>
            </a:r>
            <a:r>
              <a:rPr lang="en-US" altLang="zh-TW" sz="1800" dirty="0" smtClean="0"/>
              <a:t>cat )</a:t>
            </a:r>
            <a:r>
              <a:rPr lang="zh-TW" altLang="zh-TW" sz="1800" dirty="0" smtClean="0"/>
              <a:t>，和欲加密的內容</a:t>
            </a:r>
            <a:r>
              <a:rPr lang="en-US" altLang="zh-TW" sz="1800" dirty="0" smtClean="0"/>
              <a:t>( </a:t>
            </a:r>
            <a:r>
              <a:rPr lang="zh-TW" altLang="zh-TW" sz="1800" dirty="0" smtClean="0"/>
              <a:t>假設：</a:t>
            </a:r>
            <a:r>
              <a:rPr lang="en-US" altLang="zh-TW" sz="1800" dirty="0" smtClean="0"/>
              <a:t>ball ) </a:t>
            </a:r>
            <a:r>
              <a:rPr lang="zh-TW" altLang="zh-TW" sz="1800" dirty="0" smtClean="0"/>
              <a:t>。</a:t>
            </a:r>
          </a:p>
          <a:p>
            <a:pPr lvl="1"/>
            <a:r>
              <a:rPr lang="zh-TW" altLang="zh-TW" sz="1800" dirty="0" smtClean="0"/>
              <a:t>利用上述的方式會得到：</a:t>
            </a:r>
          </a:p>
          <a:p>
            <a:pPr lvl="1"/>
            <a:r>
              <a:rPr lang="en-US" altLang="zh-TW" sz="1800" dirty="0" smtClean="0"/>
              <a:t>b</a:t>
            </a:r>
            <a:r>
              <a:rPr lang="zh-TW" altLang="zh-TW" sz="1800" dirty="0" smtClean="0"/>
              <a:t>用</a:t>
            </a:r>
            <a:r>
              <a:rPr lang="en-US" altLang="zh-TW" sz="1800" dirty="0" smtClean="0"/>
              <a:t>c</a:t>
            </a:r>
            <a:r>
              <a:rPr lang="zh-TW" altLang="zh-TW" sz="1800" dirty="0" smtClean="0"/>
              <a:t>加密 </a:t>
            </a:r>
            <a:r>
              <a:rPr lang="en-US" altLang="zh-TW" sz="1800" dirty="0" smtClean="0"/>
              <a:t>… </a:t>
            </a:r>
            <a:r>
              <a:rPr lang="zh-TW" altLang="zh-TW" sz="1800" dirty="0" smtClean="0"/>
              <a:t>所以對照表格座標</a:t>
            </a:r>
            <a:r>
              <a:rPr lang="en-US" altLang="zh-TW" sz="1800" dirty="0" smtClean="0"/>
              <a:t>(</a:t>
            </a:r>
            <a:r>
              <a:rPr lang="en-US" altLang="zh-TW" sz="1800" dirty="0" err="1" smtClean="0"/>
              <a:t>c,b</a:t>
            </a:r>
            <a:r>
              <a:rPr lang="en-US" altLang="zh-TW" sz="1800" dirty="0" smtClean="0"/>
              <a:t>)</a:t>
            </a:r>
            <a:r>
              <a:rPr lang="zh-TW" altLang="zh-TW" sz="1800" dirty="0" smtClean="0"/>
              <a:t>為</a:t>
            </a:r>
            <a:r>
              <a:rPr lang="en-US" altLang="zh-TW" sz="1800" dirty="0" smtClean="0"/>
              <a:t>D</a:t>
            </a:r>
            <a:r>
              <a:rPr lang="zh-TW" altLang="zh-TW" sz="1800" dirty="0" smtClean="0"/>
              <a:t>。</a:t>
            </a:r>
          </a:p>
          <a:p>
            <a:pPr lvl="1"/>
            <a:r>
              <a:rPr lang="en-US" altLang="zh-TW" sz="1800" dirty="0" smtClean="0"/>
              <a:t>a</a:t>
            </a:r>
            <a:r>
              <a:rPr lang="zh-TW" altLang="zh-TW" sz="1800" dirty="0" smtClean="0"/>
              <a:t>用</a:t>
            </a:r>
            <a:r>
              <a:rPr lang="en-US" altLang="zh-TW" sz="1800" dirty="0" smtClean="0"/>
              <a:t>a</a:t>
            </a:r>
            <a:r>
              <a:rPr lang="zh-TW" altLang="zh-TW" sz="1800" dirty="0" smtClean="0"/>
              <a:t>加密 </a:t>
            </a:r>
            <a:r>
              <a:rPr lang="en-US" altLang="zh-TW" sz="1800" dirty="0" smtClean="0"/>
              <a:t>… </a:t>
            </a:r>
            <a:r>
              <a:rPr lang="zh-TW" altLang="zh-TW" sz="1800" dirty="0" smtClean="0"/>
              <a:t>所以對照表格座標</a:t>
            </a:r>
            <a:r>
              <a:rPr lang="en-US" altLang="zh-TW" sz="1800" dirty="0" smtClean="0"/>
              <a:t>(</a:t>
            </a:r>
            <a:r>
              <a:rPr lang="en-US" altLang="zh-TW" sz="1800" dirty="0" err="1" smtClean="0"/>
              <a:t>a,a</a:t>
            </a:r>
            <a:r>
              <a:rPr lang="en-US" altLang="zh-TW" sz="1800" dirty="0" smtClean="0"/>
              <a:t>)</a:t>
            </a:r>
            <a:r>
              <a:rPr lang="zh-TW" altLang="zh-TW" sz="1800" dirty="0" smtClean="0"/>
              <a:t>為</a:t>
            </a:r>
            <a:r>
              <a:rPr lang="en-US" altLang="zh-TW" sz="1800" dirty="0" smtClean="0"/>
              <a:t>A</a:t>
            </a:r>
            <a:endParaRPr lang="zh-TW" altLang="zh-TW" sz="1800" dirty="0" smtClean="0"/>
          </a:p>
          <a:p>
            <a:pPr lvl="1"/>
            <a:r>
              <a:rPr lang="en-US" altLang="zh-TW" sz="1800" dirty="0" smtClean="0"/>
              <a:t>l</a:t>
            </a:r>
            <a:r>
              <a:rPr lang="zh-TW" altLang="zh-TW" sz="1800" dirty="0" smtClean="0"/>
              <a:t>用</a:t>
            </a:r>
            <a:r>
              <a:rPr lang="en-US" altLang="zh-TW" sz="1800" dirty="0" smtClean="0"/>
              <a:t>t</a:t>
            </a:r>
            <a:r>
              <a:rPr lang="zh-TW" altLang="zh-TW" sz="1800" dirty="0" smtClean="0"/>
              <a:t>加密 </a:t>
            </a:r>
            <a:r>
              <a:rPr lang="en-US" altLang="zh-TW" sz="1800" dirty="0" smtClean="0"/>
              <a:t>… </a:t>
            </a:r>
            <a:r>
              <a:rPr lang="zh-TW" altLang="zh-TW" sz="1800" dirty="0" smtClean="0"/>
              <a:t>所以對照表格座標</a:t>
            </a:r>
            <a:r>
              <a:rPr lang="en-US" altLang="zh-TW" sz="1800" dirty="0" smtClean="0"/>
              <a:t>(</a:t>
            </a:r>
            <a:r>
              <a:rPr lang="en-US" altLang="zh-TW" sz="1800" dirty="0" err="1" smtClean="0"/>
              <a:t>t,l</a:t>
            </a:r>
            <a:r>
              <a:rPr lang="en-US" altLang="zh-TW" sz="1800" dirty="0" smtClean="0"/>
              <a:t>)</a:t>
            </a:r>
            <a:r>
              <a:rPr lang="zh-TW" altLang="zh-TW" sz="1800" dirty="0" smtClean="0"/>
              <a:t>為</a:t>
            </a:r>
            <a:r>
              <a:rPr lang="en-US" altLang="zh-TW" sz="1800" dirty="0" smtClean="0"/>
              <a:t>E</a:t>
            </a:r>
            <a:endParaRPr lang="zh-TW" altLang="zh-TW" sz="1800" dirty="0" smtClean="0"/>
          </a:p>
          <a:p>
            <a:pPr lvl="1"/>
            <a:r>
              <a:rPr lang="en-US" altLang="zh-TW" sz="1800" dirty="0" smtClean="0"/>
              <a:t>l</a:t>
            </a:r>
            <a:r>
              <a:rPr lang="zh-TW" altLang="zh-TW" sz="1800" dirty="0" smtClean="0"/>
              <a:t>用</a:t>
            </a:r>
            <a:r>
              <a:rPr lang="en-US" altLang="zh-TW" sz="1800" dirty="0" smtClean="0"/>
              <a:t>c</a:t>
            </a:r>
            <a:r>
              <a:rPr lang="zh-TW" altLang="zh-TW" sz="1800" dirty="0" smtClean="0"/>
              <a:t>加密 </a:t>
            </a:r>
            <a:r>
              <a:rPr lang="en-US" altLang="zh-TW" sz="1800" dirty="0" smtClean="0"/>
              <a:t>… </a:t>
            </a:r>
            <a:r>
              <a:rPr lang="zh-TW" altLang="zh-TW" sz="1800" dirty="0" smtClean="0"/>
              <a:t>所以對照表格座標</a:t>
            </a:r>
            <a:r>
              <a:rPr lang="en-US" altLang="zh-TW" sz="1800" dirty="0" smtClean="0"/>
              <a:t>(</a:t>
            </a:r>
            <a:r>
              <a:rPr lang="en-US" altLang="zh-TW" sz="1800" dirty="0" err="1" smtClean="0"/>
              <a:t>c,l</a:t>
            </a:r>
            <a:r>
              <a:rPr lang="en-US" altLang="zh-TW" sz="1800" dirty="0" smtClean="0"/>
              <a:t>)</a:t>
            </a:r>
            <a:r>
              <a:rPr lang="zh-TW" altLang="zh-TW" sz="1800" dirty="0" smtClean="0"/>
              <a:t>為</a:t>
            </a:r>
            <a:r>
              <a:rPr lang="en-US" altLang="zh-TW" sz="1800" dirty="0" smtClean="0"/>
              <a:t>N</a:t>
            </a:r>
          </a:p>
          <a:p>
            <a:pPr lvl="1"/>
            <a:endParaRPr lang="zh-TW" altLang="zh-TW" sz="1800" dirty="0" smtClean="0"/>
          </a:p>
          <a:p>
            <a:pPr lvl="0"/>
            <a:r>
              <a:rPr lang="zh-TW" altLang="zh-TW" sz="2600" dirty="0" smtClean="0"/>
              <a:t>得加密結果為：</a:t>
            </a:r>
            <a:r>
              <a:rPr lang="en-US" altLang="zh-TW" sz="2600" dirty="0" smtClean="0"/>
              <a:t>DAEN</a:t>
            </a:r>
            <a:endParaRPr lang="zh-TW" altLang="zh-TW" sz="2600" dirty="0" smtClean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維吉尼亞密碼</a:t>
            </a:r>
            <a:r>
              <a:rPr lang="zh-TW" altLang="zh-TW" dirty="0" smtClean="0">
                <a:solidFill>
                  <a:schemeClr val="tx1"/>
                </a:solidFill>
              </a:rPr>
              <a:t>使用方式：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1314472"/>
          </a:xfrm>
        </p:spPr>
        <p:txBody>
          <a:bodyPr/>
          <a:lstStyle/>
          <a:p>
            <a:pPr lvl="0"/>
            <a:r>
              <a:rPr lang="zh-TW" altLang="zh-TW" sz="2000" dirty="0" smtClean="0"/>
              <a:t>當然也能利用敘述</a:t>
            </a:r>
            <a:r>
              <a:rPr lang="en-US" altLang="zh-TW" sz="2000" dirty="0" smtClean="0"/>
              <a:t>1.</a:t>
            </a:r>
            <a:r>
              <a:rPr lang="zh-TW" altLang="zh-TW" sz="2000" dirty="0" smtClean="0"/>
              <a:t>的方式進行解密：如內容為</a:t>
            </a:r>
            <a:r>
              <a:rPr lang="en-US" altLang="zh-TW" sz="2000" dirty="0" smtClean="0"/>
              <a:t>DAEN</a:t>
            </a:r>
            <a:r>
              <a:rPr lang="zh-TW" altLang="zh-TW" sz="2000" dirty="0" smtClean="0"/>
              <a:t>、關鍵字為</a:t>
            </a:r>
            <a:r>
              <a:rPr lang="en-US" altLang="zh-TW" sz="2000" dirty="0" smtClean="0"/>
              <a:t>CAT</a:t>
            </a:r>
            <a:r>
              <a:rPr lang="zh-TW" altLang="zh-TW" sz="2000" dirty="0" smtClean="0"/>
              <a:t>則，</a:t>
            </a:r>
            <a:r>
              <a:rPr lang="en-US" altLang="zh-TW" sz="2000" dirty="0" smtClean="0"/>
              <a:t>D</a:t>
            </a:r>
            <a:r>
              <a:rPr lang="zh-TW" altLang="zh-TW" sz="2000" dirty="0" smtClean="0"/>
              <a:t>在座標</a:t>
            </a:r>
            <a:r>
              <a:rPr lang="en-US" altLang="zh-TW" sz="2000" dirty="0" smtClean="0"/>
              <a:t>(c,$)</a:t>
            </a:r>
            <a:r>
              <a:rPr lang="zh-TW" altLang="zh-TW" sz="2000" dirty="0" smtClean="0"/>
              <a:t>上時可得</a:t>
            </a:r>
            <a:r>
              <a:rPr lang="en-US" altLang="zh-TW" sz="2000" dirty="0" smtClean="0"/>
              <a:t> $ =B</a:t>
            </a:r>
            <a:r>
              <a:rPr lang="zh-TW" altLang="zh-TW" sz="2000" dirty="0" smtClean="0"/>
              <a:t>。以此類推</a:t>
            </a:r>
            <a:r>
              <a:rPr lang="en-US" altLang="zh-TW" sz="2000" dirty="0" smtClean="0"/>
              <a:t>A</a:t>
            </a:r>
            <a:r>
              <a:rPr lang="zh-TW" altLang="zh-TW" sz="2000" dirty="0" smtClean="0"/>
              <a:t>在</a:t>
            </a:r>
            <a:r>
              <a:rPr lang="en-US" altLang="zh-TW" sz="2000" dirty="0" smtClean="0"/>
              <a:t> (a,$)</a:t>
            </a:r>
            <a:r>
              <a:rPr lang="zh-TW" altLang="zh-TW" sz="2000" dirty="0" smtClean="0"/>
              <a:t>上得</a:t>
            </a:r>
            <a:r>
              <a:rPr lang="en-US" altLang="zh-TW" sz="2000" dirty="0" smtClean="0"/>
              <a:t> $ = A</a:t>
            </a:r>
            <a:r>
              <a:rPr lang="zh-TW" altLang="zh-TW" sz="2000" dirty="0" smtClean="0"/>
              <a:t>、</a:t>
            </a:r>
            <a:r>
              <a:rPr lang="en-US" altLang="zh-TW" sz="2000" dirty="0" smtClean="0"/>
              <a:t>E</a:t>
            </a:r>
            <a:r>
              <a:rPr lang="zh-TW" altLang="zh-TW" sz="2000" dirty="0" smtClean="0"/>
              <a:t>對應</a:t>
            </a:r>
            <a:r>
              <a:rPr lang="en-US" altLang="zh-TW" sz="2000" dirty="0" smtClean="0"/>
              <a:t>t</a:t>
            </a:r>
            <a:r>
              <a:rPr lang="zh-TW" altLang="zh-TW" sz="2000" dirty="0" smtClean="0"/>
              <a:t>得到</a:t>
            </a:r>
            <a:r>
              <a:rPr lang="en-US" altLang="zh-TW" sz="2000" dirty="0" smtClean="0"/>
              <a:t>L … </a:t>
            </a:r>
            <a:r>
              <a:rPr lang="zh-TW" altLang="zh-TW" sz="2000" dirty="0" smtClean="0"/>
              <a:t>所以解密後結果為</a:t>
            </a:r>
            <a:r>
              <a:rPr lang="en-US" altLang="zh-TW" sz="2000" dirty="0" smtClean="0"/>
              <a:t>BALL</a:t>
            </a:r>
            <a:r>
              <a:rPr lang="zh-TW" altLang="zh-TW" dirty="0" smtClean="0"/>
              <a:t>。</a:t>
            </a:r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 cstate="print"/>
          <a:srcRect l="27992" t="8351" r="29027" b="16488"/>
          <a:stretch>
            <a:fillRect/>
          </a:stretch>
        </p:blipFill>
        <p:spPr bwMode="auto">
          <a:xfrm>
            <a:off x="4788024" y="2132856"/>
            <a:ext cx="3744416" cy="3600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556792"/>
            <a:ext cx="8183880" cy="4032448"/>
          </a:xfrm>
        </p:spPr>
        <p:txBody>
          <a:bodyPr>
            <a:normAutofit lnSpcReduction="10000"/>
          </a:bodyPr>
          <a:lstStyle/>
          <a:p>
            <a:r>
              <a:rPr lang="zh-TW" altLang="en-US" sz="2000" dirty="0" smtClean="0">
                <a:latin typeface="Franklin Gothic Demi Cond" pitchFamily="34" charset="0"/>
              </a:rPr>
              <a:t>有一天，</a:t>
            </a:r>
            <a:r>
              <a:rPr lang="en-US" altLang="zh-TW" sz="2000" dirty="0" smtClean="0">
                <a:latin typeface="Franklin Gothic Demi Cond" pitchFamily="34" charset="0"/>
              </a:rPr>
              <a:t>Mike</a:t>
            </a:r>
            <a:r>
              <a:rPr lang="zh-TW" altLang="en-US" sz="2000" dirty="0" smtClean="0">
                <a:latin typeface="Franklin Gothic Demi Cond" pitchFamily="34" charset="0"/>
              </a:rPr>
              <a:t>老師在中正大學的噴水池裡撿到了一台電報機。這台電報機看起來雖舊但功能完全正常。於是</a:t>
            </a:r>
            <a:r>
              <a:rPr lang="en-US" altLang="zh-TW" sz="2000" dirty="0" smtClean="0">
                <a:latin typeface="Franklin Gothic Demi Cond" pitchFamily="34" charset="0"/>
              </a:rPr>
              <a:t>Mike</a:t>
            </a:r>
            <a:r>
              <a:rPr lang="zh-TW" altLang="en-US" sz="2000" dirty="0" smtClean="0">
                <a:latin typeface="Franklin Gothic Demi Cond" pitchFamily="34" charset="0"/>
              </a:rPr>
              <a:t>老師心血來潮，決定以後就用這台電報機</a:t>
            </a:r>
            <a:r>
              <a:rPr lang="zh-TW" altLang="en-US" sz="2000" b="1" dirty="0" smtClean="0">
                <a:latin typeface="Franklin Gothic Demi Cond" pitchFamily="34" charset="0"/>
              </a:rPr>
              <a:t>利用摩斯密</a:t>
            </a:r>
            <a:r>
              <a:rPr lang="zh-TW" altLang="en-US" sz="2000" dirty="0" smtClean="0">
                <a:latin typeface="Franklin Gothic Demi Cond" pitchFamily="34" charset="0"/>
              </a:rPr>
              <a:t>碼傳遞訊息給程式設計的助教。</a:t>
            </a:r>
            <a:endParaRPr lang="en-US" altLang="zh-TW" sz="2000" dirty="0" smtClean="0">
              <a:latin typeface="Franklin Gothic Demi Cond" pitchFamily="34" charset="0"/>
            </a:endParaRPr>
          </a:p>
          <a:p>
            <a:endParaRPr lang="en-US" altLang="zh-TW" sz="2000" dirty="0" smtClean="0">
              <a:latin typeface="Franklin Gothic Demi Cond" pitchFamily="34" charset="0"/>
            </a:endParaRPr>
          </a:p>
          <a:p>
            <a:r>
              <a:rPr lang="zh-TW" altLang="en-US" sz="2000" dirty="0" smtClean="0">
                <a:latin typeface="Franklin Gothic Demi Cond" pitchFamily="34" charset="0"/>
              </a:rPr>
              <a:t>而</a:t>
            </a:r>
            <a:r>
              <a:rPr lang="en-US" altLang="zh-TW" sz="2000" dirty="0" smtClean="0">
                <a:latin typeface="Franklin Gothic Demi Cond" pitchFamily="34" charset="0"/>
              </a:rPr>
              <a:t>Mike</a:t>
            </a:r>
            <a:r>
              <a:rPr lang="zh-TW" altLang="en-US" sz="2000" dirty="0" smtClean="0">
                <a:latin typeface="Franklin Gothic Demi Cond" pitchFamily="34" charset="0"/>
              </a:rPr>
              <a:t>老師也知道現在的學生實在太厲害了</a:t>
            </a:r>
            <a:r>
              <a:rPr lang="en-US" altLang="zh-TW" sz="2000" dirty="0" smtClean="0">
                <a:latin typeface="Franklin Gothic Demi Cond" pitchFamily="34" charset="0"/>
              </a:rPr>
              <a:t>!!</a:t>
            </a:r>
            <a:r>
              <a:rPr lang="zh-TW" altLang="en-US" sz="2000" dirty="0" smtClean="0">
                <a:latin typeface="Franklin Gothic Demi Cond" pitchFamily="34" charset="0"/>
              </a:rPr>
              <a:t>所以為了不讓傳遞的內容外洩，</a:t>
            </a:r>
            <a:r>
              <a:rPr lang="en-US" altLang="zh-TW" sz="2000" dirty="0" smtClean="0">
                <a:latin typeface="Franklin Gothic Demi Cond" pitchFamily="34" charset="0"/>
              </a:rPr>
              <a:t>Mike</a:t>
            </a:r>
            <a:r>
              <a:rPr lang="zh-TW" altLang="en-US" sz="2000" dirty="0" smtClean="0">
                <a:latin typeface="Franklin Gothic Demi Cond" pitchFamily="34" charset="0"/>
              </a:rPr>
              <a:t>老師決定使用</a:t>
            </a:r>
            <a:r>
              <a:rPr lang="zh-TW" altLang="en-US" sz="2000" b="1" dirty="0" smtClean="0">
                <a:latin typeface="Franklin Gothic Demi Cond" pitchFamily="34" charset="0"/>
              </a:rPr>
              <a:t>維吉尼亞密碼</a:t>
            </a:r>
            <a:r>
              <a:rPr lang="zh-TW" altLang="en-US" sz="2000" dirty="0" smtClean="0">
                <a:latin typeface="Franklin Gothic Demi Cond" pitchFamily="34" charset="0"/>
              </a:rPr>
              <a:t>加密。</a:t>
            </a:r>
            <a:endParaRPr lang="en-US" altLang="zh-TW" sz="2000" dirty="0" smtClean="0">
              <a:latin typeface="Franklin Gothic Demi Cond" pitchFamily="34" charset="0"/>
            </a:endParaRPr>
          </a:p>
          <a:p>
            <a:endParaRPr lang="en-US" altLang="zh-TW" sz="2000" dirty="0" smtClean="0">
              <a:latin typeface="Franklin Gothic Demi Cond" pitchFamily="34" charset="0"/>
            </a:endParaRPr>
          </a:p>
          <a:p>
            <a:r>
              <a:rPr lang="zh-TW" altLang="en-US" sz="2000" dirty="0" smtClean="0">
                <a:latin typeface="Franklin Gothic Demi Cond" pitchFamily="34" charset="0"/>
              </a:rPr>
              <a:t>這天，班上的同學聽到小道消息說 </a:t>
            </a:r>
            <a:r>
              <a:rPr lang="en-US" altLang="zh-TW" sz="2000" dirty="0" smtClean="0">
                <a:latin typeface="Franklin Gothic Demi Cond" pitchFamily="34" charset="0"/>
              </a:rPr>
              <a:t>:</a:t>
            </a:r>
            <a:r>
              <a:rPr lang="zh-TW" altLang="en-US" sz="2000" dirty="0" smtClean="0">
                <a:latin typeface="Franklin Gothic Demi Cond" pitchFamily="34" charset="0"/>
              </a:rPr>
              <a:t> </a:t>
            </a:r>
            <a:r>
              <a:rPr lang="en-US" altLang="zh-TW" sz="2000" dirty="0" smtClean="0">
                <a:latin typeface="Franklin Gothic Demi Cond" pitchFamily="34" charset="0"/>
              </a:rPr>
              <a:t>Mile</a:t>
            </a:r>
            <a:r>
              <a:rPr lang="zh-TW" altLang="en-US" sz="2000" dirty="0" smtClean="0">
                <a:latin typeface="Franklin Gothic Demi Cond" pitchFamily="34" charset="0"/>
              </a:rPr>
              <a:t>老師傳送一份攸關全班程式設計總分的訊息給助教。於是聰明的你們製作了攔截器，在資料傳遞時攔截下了這份訊息</a:t>
            </a:r>
            <a:r>
              <a:rPr lang="en-US" altLang="zh-TW" sz="2000" dirty="0" smtClean="0">
                <a:latin typeface="Franklin Gothic Demi Cond" pitchFamily="34" charset="0"/>
              </a:rPr>
              <a:t>…</a:t>
            </a:r>
            <a:r>
              <a:rPr lang="zh-TW" altLang="en-US" sz="2000" dirty="0" smtClean="0">
                <a:latin typeface="Franklin Gothic Demi Cond" pitchFamily="34" charset="0"/>
              </a:rPr>
              <a:t>並且透過觀察發現老師所使用的</a:t>
            </a:r>
            <a:r>
              <a:rPr lang="en-US" altLang="zh-TW" sz="2000" dirty="0" smtClean="0">
                <a:latin typeface="Franklin Gothic Demi Cond" pitchFamily="34" charset="0"/>
              </a:rPr>
              <a:t>keyword</a:t>
            </a:r>
            <a:r>
              <a:rPr lang="zh-TW" altLang="en-US" sz="2000" dirty="0" smtClean="0">
                <a:latin typeface="Franklin Gothic Demi Cond" pitchFamily="34" charset="0"/>
              </a:rPr>
              <a:t>是自己的名字。</a:t>
            </a:r>
            <a:r>
              <a:rPr lang="en-US" altLang="zh-TW" sz="2000" dirty="0" smtClean="0">
                <a:latin typeface="Franklin Gothic Demi Cond" pitchFamily="34" charset="0"/>
              </a:rPr>
              <a:t>(</a:t>
            </a:r>
            <a:r>
              <a:rPr lang="en-US" altLang="zh-TW" sz="2000" dirty="0" err="1" smtClean="0">
                <a:latin typeface="Franklin Gothic Demi Cond" pitchFamily="34" charset="0"/>
              </a:rPr>
              <a:t>mikemayer</a:t>
            </a:r>
            <a:r>
              <a:rPr lang="en-US" altLang="zh-TW" sz="2000" dirty="0" smtClean="0">
                <a:latin typeface="Franklin Gothic Demi Cond" pitchFamily="34" charset="0"/>
              </a:rPr>
              <a:t>)</a:t>
            </a:r>
          </a:p>
          <a:p>
            <a:endParaRPr lang="en-US" altLang="zh-TW" sz="2000" dirty="0" smtClean="0">
              <a:latin typeface="Franklin Gothic Demi Cond" pitchFamily="34" charset="0"/>
            </a:endParaRPr>
          </a:p>
          <a:p>
            <a:r>
              <a:rPr lang="zh-TW" altLang="en-US" sz="2000" dirty="0" smtClean="0">
                <a:latin typeface="Franklin Gothic Demi Cond" pitchFamily="34" charset="0"/>
              </a:rPr>
              <a:t>到底</a:t>
            </a:r>
            <a:r>
              <a:rPr lang="en-US" altLang="zh-TW" sz="2000" dirty="0" smtClean="0">
                <a:latin typeface="Franklin Gothic Demi Cond" pitchFamily="34" charset="0"/>
              </a:rPr>
              <a:t>…</a:t>
            </a:r>
            <a:r>
              <a:rPr lang="zh-TW" altLang="en-US" sz="2000" dirty="0" smtClean="0">
                <a:latin typeface="Franklin Gothic Demi Cond" pitchFamily="34" charset="0"/>
              </a:rPr>
              <a:t>電報的內容會是甚麼呢</a:t>
            </a:r>
            <a:r>
              <a:rPr lang="en-US" altLang="zh-TW" sz="2000" dirty="0" smtClean="0">
                <a:latin typeface="Franklin Gothic Demi Cond" pitchFamily="34" charset="0"/>
              </a:rPr>
              <a:t>???</a:t>
            </a:r>
            <a:endParaRPr lang="zh-TW" altLang="en-US" sz="2000" dirty="0">
              <a:latin typeface="Franklin Gothic Demi Cond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zh-TW" altLang="en-US" sz="66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情境</a:t>
            </a:r>
            <a:r>
              <a:rPr lang="en-US" altLang="zh-TW" sz="66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~</a:t>
            </a:r>
            <a:endParaRPr lang="zh-TW" altLang="en-US" sz="66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752528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Franklin Gothic Demi Cond" pitchFamily="34" charset="0"/>
              </a:rPr>
              <a:t>為了解開電報內容，你們必須撰寫一個程式：</a:t>
            </a:r>
            <a:endParaRPr lang="en-US" altLang="zh-TW" sz="2400" dirty="0" smtClean="0">
              <a:latin typeface="Franklin Gothic Demi Cond" pitchFamily="34" charset="0"/>
            </a:endParaRPr>
          </a:p>
          <a:p>
            <a:pPr lvl="1"/>
            <a:r>
              <a:rPr lang="en-US" altLang="zh-TW" sz="2000" dirty="0" smtClean="0">
                <a:latin typeface="Franklin Gothic Demi Cond" pitchFamily="34" charset="0"/>
              </a:rPr>
              <a:t>1.</a:t>
            </a:r>
            <a:r>
              <a:rPr lang="zh-TW" altLang="en-US" sz="2000" dirty="0" smtClean="0">
                <a:latin typeface="Franklin Gothic Demi Cond" pitchFamily="34" charset="0"/>
              </a:rPr>
              <a:t>  程式要從 </a:t>
            </a:r>
            <a:r>
              <a:rPr lang="en-US" altLang="zh-TW" sz="2000" dirty="0" smtClean="0">
                <a:latin typeface="Franklin Gothic Demi Cond" pitchFamily="34" charset="0"/>
              </a:rPr>
              <a:t>decode.txt </a:t>
            </a:r>
            <a:r>
              <a:rPr lang="zh-TW" altLang="en-US" sz="2000" dirty="0" smtClean="0">
                <a:latin typeface="Franklin Gothic Demi Cond" pitchFamily="34" charset="0"/>
              </a:rPr>
              <a:t>內讀入數筆 </a:t>
            </a:r>
            <a:r>
              <a:rPr lang="en-US" altLang="zh-TW" sz="2000" dirty="0" smtClean="0">
                <a:latin typeface="Franklin Gothic Demi Cond" pitchFamily="34" charset="0"/>
              </a:rPr>
              <a:t>“</a:t>
            </a:r>
            <a:r>
              <a:rPr lang="zh-TW" altLang="en-US" sz="2000" b="1" dirty="0" smtClean="0">
                <a:latin typeface="Franklin Gothic Demi Cond" pitchFamily="34" charset="0"/>
              </a:rPr>
              <a:t>摩斯密碼</a:t>
            </a:r>
            <a:r>
              <a:rPr lang="en-US" altLang="zh-TW" sz="2000" b="1" dirty="0" smtClean="0">
                <a:latin typeface="Franklin Gothic Demi Cond" pitchFamily="34" charset="0"/>
              </a:rPr>
              <a:t>”</a:t>
            </a:r>
            <a:r>
              <a:rPr lang="zh-TW" altLang="en-US" sz="2000" b="1" dirty="0" smtClean="0">
                <a:latin typeface="Franklin Gothic Demi Cond" pitchFamily="34" charset="0"/>
              </a:rPr>
              <a:t>。</a:t>
            </a:r>
            <a:endParaRPr lang="en-US" altLang="zh-TW" sz="2000" b="1" dirty="0" smtClean="0">
              <a:latin typeface="Franklin Gothic Demi Cond" pitchFamily="34" charset="0"/>
            </a:endParaRPr>
          </a:p>
          <a:p>
            <a:pPr lvl="1"/>
            <a:r>
              <a:rPr lang="en-US" altLang="zh-TW" sz="2000" dirty="0" smtClean="0">
                <a:latin typeface="Franklin Gothic Demi Cond" pitchFamily="34" charset="0"/>
              </a:rPr>
              <a:t>2.</a:t>
            </a:r>
            <a:r>
              <a:rPr lang="en-US" altLang="zh-TW" sz="2000" b="1" dirty="0" smtClean="0">
                <a:latin typeface="Franklin Gothic Demi Cond" pitchFamily="34" charset="0"/>
              </a:rPr>
              <a:t> </a:t>
            </a:r>
            <a:r>
              <a:rPr lang="zh-TW" altLang="en-US" sz="2000" dirty="0" smtClean="0">
                <a:latin typeface="Franklin Gothic Demi Cond" pitchFamily="34" charset="0"/>
              </a:rPr>
              <a:t>將摩斯密碼利用 </a:t>
            </a:r>
            <a:r>
              <a:rPr lang="en-US" altLang="zh-TW" sz="2000" dirty="0" smtClean="0">
                <a:latin typeface="Franklin Gothic Demi Cond" pitchFamily="34" charset="0"/>
              </a:rPr>
              <a:t>mos.txt</a:t>
            </a:r>
            <a:r>
              <a:rPr lang="zh-TW" altLang="en-US" sz="2000" dirty="0" smtClean="0">
                <a:latin typeface="Franklin Gothic Demi Cond" pitchFamily="34" charset="0"/>
              </a:rPr>
              <a:t> 內的密碼表轉譯成自元。</a:t>
            </a:r>
            <a:endParaRPr lang="en-US" altLang="zh-TW" sz="2000" dirty="0" smtClean="0">
              <a:latin typeface="Franklin Gothic Demi Cond" pitchFamily="34" charset="0"/>
            </a:endParaRPr>
          </a:p>
          <a:p>
            <a:pPr lvl="1"/>
            <a:r>
              <a:rPr lang="en-US" altLang="zh-TW" sz="2000" dirty="0" smtClean="0">
                <a:latin typeface="Franklin Gothic Demi Cond" pitchFamily="34" charset="0"/>
              </a:rPr>
              <a:t>3.</a:t>
            </a:r>
            <a:r>
              <a:rPr lang="zh-TW" altLang="en-US" sz="2000" dirty="0" smtClean="0">
                <a:latin typeface="Franklin Gothic Demi Cond" pitchFamily="34" charset="0"/>
              </a:rPr>
              <a:t> 讓使用者輸入</a:t>
            </a:r>
            <a:r>
              <a:rPr lang="en-US" altLang="zh-TW" sz="2000" dirty="0" smtClean="0">
                <a:latin typeface="Franklin Gothic Demi Cond" pitchFamily="34" charset="0"/>
              </a:rPr>
              <a:t>Keyword . </a:t>
            </a:r>
            <a:r>
              <a:rPr lang="zh-TW" altLang="en-US" sz="2000" dirty="0" smtClean="0">
                <a:latin typeface="Franklin Gothic Demi Cond" pitchFamily="34" charset="0"/>
              </a:rPr>
              <a:t> </a:t>
            </a:r>
            <a:r>
              <a:rPr lang="en-US" altLang="zh-TW" sz="2000" dirty="0" smtClean="0">
                <a:latin typeface="Franklin Gothic Demi Cond" pitchFamily="34" charset="0"/>
              </a:rPr>
              <a:t>(</a:t>
            </a:r>
            <a:r>
              <a:rPr lang="zh-TW" altLang="en-US" sz="2000" dirty="0" smtClean="0">
                <a:latin typeface="Franklin Gothic Demi Cond" pitchFamily="34" charset="0"/>
              </a:rPr>
              <a:t>僅一個全英文單字</a:t>
            </a:r>
            <a:r>
              <a:rPr lang="en-US" altLang="zh-TW" sz="2000" dirty="0" smtClean="0">
                <a:latin typeface="Franklin Gothic Demi Cond" pitchFamily="34" charset="0"/>
              </a:rPr>
              <a:t>)</a:t>
            </a:r>
          </a:p>
          <a:p>
            <a:pPr lvl="1"/>
            <a:r>
              <a:rPr lang="en-US" altLang="zh-TW" sz="2000" dirty="0" smtClean="0">
                <a:latin typeface="Franklin Gothic Demi Cond" pitchFamily="34" charset="0"/>
              </a:rPr>
              <a:t>4.</a:t>
            </a:r>
            <a:r>
              <a:rPr lang="zh-TW" altLang="en-US" sz="2000" dirty="0" smtClean="0">
                <a:latin typeface="Franklin Gothic Demi Cond" pitchFamily="34" charset="0"/>
              </a:rPr>
              <a:t> 再利用</a:t>
            </a:r>
            <a:r>
              <a:rPr lang="zh-TW" altLang="en-US" sz="2000" b="1" dirty="0" smtClean="0">
                <a:latin typeface="Franklin Gothic Demi Cond" pitchFamily="34" charset="0"/>
              </a:rPr>
              <a:t>維吉尼亞密碼</a:t>
            </a:r>
            <a:r>
              <a:rPr lang="zh-TW" altLang="en-US" sz="2000" dirty="0" smtClean="0">
                <a:latin typeface="Franklin Gothic Demi Cond" pitchFamily="34" charset="0"/>
              </a:rPr>
              <a:t>將原資料還原。 </a:t>
            </a:r>
            <a:endParaRPr lang="en-US" altLang="zh-TW" sz="2000" dirty="0" smtClean="0">
              <a:latin typeface="Franklin Gothic Demi Cond" pitchFamily="34" charset="0"/>
            </a:endParaRPr>
          </a:p>
          <a:p>
            <a:pPr lvl="1"/>
            <a:r>
              <a:rPr lang="en-US" altLang="zh-TW" sz="2000" dirty="0" smtClean="0">
                <a:latin typeface="Franklin Gothic Demi Cond" pitchFamily="34" charset="0"/>
              </a:rPr>
              <a:t>5.</a:t>
            </a:r>
            <a:r>
              <a:rPr lang="zh-TW" altLang="en-US" sz="2000" dirty="0" smtClean="0">
                <a:latin typeface="Franklin Gothic Demi Cond" pitchFamily="34" charset="0"/>
              </a:rPr>
              <a:t> 將結果輸出到</a:t>
            </a:r>
            <a:r>
              <a:rPr lang="en-US" altLang="zh-TW" sz="2000" dirty="0" smtClean="0">
                <a:latin typeface="Franklin Gothic Demi Cond" pitchFamily="34" charset="0"/>
              </a:rPr>
              <a:t>output_decode.txt</a:t>
            </a:r>
            <a:r>
              <a:rPr lang="zh-TW" altLang="en-US" sz="2000" dirty="0" smtClean="0">
                <a:latin typeface="Franklin Gothic Demi Cond" pitchFamily="34" charset="0"/>
              </a:rPr>
              <a:t> 中。 </a:t>
            </a:r>
            <a:endParaRPr lang="en-US" altLang="zh-TW" sz="2000" dirty="0" smtClean="0">
              <a:latin typeface="Franklin Gothic Demi Cond" pitchFamily="34" charset="0"/>
            </a:endParaRPr>
          </a:p>
          <a:p>
            <a:endParaRPr lang="en-US" altLang="zh-TW" sz="2000" dirty="0" smtClean="0">
              <a:latin typeface="Franklin Gothic Demi Cond" pitchFamily="34" charset="0"/>
            </a:endParaRPr>
          </a:p>
          <a:p>
            <a:r>
              <a:rPr lang="zh-TW" altLang="en-US" sz="2400" dirty="0" smtClean="0">
                <a:latin typeface="Franklin Gothic Demi Cond" pitchFamily="34" charset="0"/>
              </a:rPr>
              <a:t>而為了不讓助教發現你們已經破解密碼了所以：</a:t>
            </a:r>
            <a:endParaRPr lang="en-US" altLang="zh-TW" sz="2400" dirty="0" smtClean="0">
              <a:latin typeface="Franklin Gothic Demi Cond" pitchFamily="34" charset="0"/>
            </a:endParaRPr>
          </a:p>
          <a:p>
            <a:pPr lvl="1"/>
            <a:r>
              <a:rPr lang="en-US" altLang="zh-TW" sz="2000" dirty="0" smtClean="0">
                <a:latin typeface="Franklin Gothic Demi Cond" pitchFamily="34" charset="0"/>
              </a:rPr>
              <a:t>1.</a:t>
            </a:r>
            <a:r>
              <a:rPr lang="zh-TW" altLang="en-US" sz="2000" dirty="0" smtClean="0">
                <a:latin typeface="Franklin Gothic Demi Cond" pitchFamily="34" charset="0"/>
              </a:rPr>
              <a:t>  程式要從 </a:t>
            </a:r>
            <a:r>
              <a:rPr lang="en-US" altLang="zh-TW" sz="2000" dirty="0" smtClean="0">
                <a:latin typeface="Franklin Gothic Demi Cond" pitchFamily="34" charset="0"/>
              </a:rPr>
              <a:t>encode.txt</a:t>
            </a:r>
            <a:r>
              <a:rPr lang="zh-TW" altLang="en-US" sz="2000" dirty="0" smtClean="0">
                <a:latin typeface="Franklin Gothic Demi Cond" pitchFamily="34" charset="0"/>
              </a:rPr>
              <a:t> 讀入訊息。</a:t>
            </a:r>
            <a:endParaRPr lang="en-US" altLang="zh-TW" sz="2000" dirty="0" smtClean="0">
              <a:latin typeface="Franklin Gothic Demi Cond" pitchFamily="34" charset="0"/>
            </a:endParaRPr>
          </a:p>
          <a:p>
            <a:pPr lvl="1"/>
            <a:r>
              <a:rPr lang="en-US" altLang="zh-TW" sz="2000" dirty="0" smtClean="0">
                <a:latin typeface="Franklin Gothic Demi Cond" pitchFamily="34" charset="0"/>
              </a:rPr>
              <a:t>2.</a:t>
            </a:r>
            <a:r>
              <a:rPr lang="zh-TW" altLang="en-US" sz="2000" dirty="0" smtClean="0">
                <a:latin typeface="Franklin Gothic Demi Cond" pitchFamily="34" charset="0"/>
              </a:rPr>
              <a:t>  讓使用者輸入</a:t>
            </a:r>
            <a:r>
              <a:rPr lang="en-US" altLang="zh-TW" sz="2000" dirty="0" smtClean="0">
                <a:latin typeface="Franklin Gothic Demi Cond" pitchFamily="34" charset="0"/>
              </a:rPr>
              <a:t>Keyword . </a:t>
            </a:r>
            <a:r>
              <a:rPr lang="zh-TW" altLang="en-US" sz="2000" dirty="0" smtClean="0">
                <a:latin typeface="Franklin Gothic Demi Cond" pitchFamily="34" charset="0"/>
              </a:rPr>
              <a:t> </a:t>
            </a:r>
            <a:r>
              <a:rPr lang="en-US" altLang="zh-TW" sz="2000" dirty="0" smtClean="0">
                <a:latin typeface="Franklin Gothic Demi Cond" pitchFamily="34" charset="0"/>
              </a:rPr>
              <a:t>(</a:t>
            </a:r>
            <a:r>
              <a:rPr lang="zh-TW" altLang="en-US" sz="2000" dirty="0" smtClean="0">
                <a:latin typeface="Franklin Gothic Demi Cond" pitchFamily="34" charset="0"/>
              </a:rPr>
              <a:t>僅一個全英文單字</a:t>
            </a:r>
            <a:r>
              <a:rPr lang="en-US" altLang="zh-TW" sz="2000" dirty="0" smtClean="0">
                <a:latin typeface="Franklin Gothic Demi Cond" pitchFamily="34" charset="0"/>
              </a:rPr>
              <a:t>)</a:t>
            </a:r>
          </a:p>
          <a:p>
            <a:pPr lvl="1"/>
            <a:r>
              <a:rPr lang="en-US" altLang="zh-TW" sz="2000" dirty="0" smtClean="0">
                <a:latin typeface="Franklin Gothic Demi Cond" pitchFamily="34" charset="0"/>
              </a:rPr>
              <a:t>3.</a:t>
            </a:r>
            <a:r>
              <a:rPr lang="zh-TW" altLang="en-US" sz="2000" dirty="0" smtClean="0">
                <a:latin typeface="Franklin Gothic Demi Cond" pitchFamily="34" charset="0"/>
              </a:rPr>
              <a:t>  先將訊息利用</a:t>
            </a:r>
            <a:r>
              <a:rPr lang="zh-TW" altLang="en-US" sz="2000" b="1" dirty="0" smtClean="0">
                <a:latin typeface="Franklin Gothic Demi Cond" pitchFamily="34" charset="0"/>
              </a:rPr>
              <a:t>維吉尼亞密碼</a:t>
            </a:r>
            <a:r>
              <a:rPr lang="zh-TW" altLang="en-US" sz="2000" dirty="0" smtClean="0">
                <a:latin typeface="Franklin Gothic Demi Cond" pitchFamily="34" charset="0"/>
              </a:rPr>
              <a:t>加密。</a:t>
            </a:r>
            <a:endParaRPr lang="en-US" altLang="zh-TW" sz="2000" dirty="0" smtClean="0">
              <a:latin typeface="Franklin Gothic Demi Cond" pitchFamily="34" charset="0"/>
            </a:endParaRPr>
          </a:p>
          <a:p>
            <a:pPr lvl="1"/>
            <a:r>
              <a:rPr lang="en-US" altLang="zh-TW" sz="2000" dirty="0" smtClean="0">
                <a:latin typeface="Franklin Gothic Demi Cond" pitchFamily="34" charset="0"/>
              </a:rPr>
              <a:t>4.</a:t>
            </a:r>
            <a:r>
              <a:rPr lang="zh-TW" altLang="en-US" sz="2000" dirty="0" smtClean="0">
                <a:latin typeface="Franklin Gothic Demi Cond" pitchFamily="34" charset="0"/>
              </a:rPr>
              <a:t>  再將其利用 </a:t>
            </a:r>
            <a:r>
              <a:rPr lang="en-US" altLang="zh-TW" sz="2000" dirty="0" smtClean="0">
                <a:latin typeface="Franklin Gothic Demi Cond" pitchFamily="34" charset="0"/>
              </a:rPr>
              <a:t>mos.txt</a:t>
            </a:r>
            <a:r>
              <a:rPr lang="zh-TW" altLang="en-US" sz="2000" dirty="0" smtClean="0">
                <a:latin typeface="Franklin Gothic Demi Cond" pitchFamily="34" charset="0"/>
              </a:rPr>
              <a:t> 內的密碼表轉成</a:t>
            </a:r>
            <a:r>
              <a:rPr lang="zh-TW" altLang="en-US" sz="2000" b="1" dirty="0" smtClean="0">
                <a:latin typeface="Franklin Gothic Demi Cond" pitchFamily="34" charset="0"/>
              </a:rPr>
              <a:t>摩斯密碼</a:t>
            </a:r>
            <a:r>
              <a:rPr lang="zh-TW" altLang="en-US" sz="2000" dirty="0" smtClean="0">
                <a:latin typeface="Franklin Gothic Demi Cond" pitchFamily="34" charset="0"/>
              </a:rPr>
              <a:t>。</a:t>
            </a:r>
            <a:endParaRPr lang="en-US" altLang="zh-TW" sz="2000" dirty="0" smtClean="0">
              <a:latin typeface="Franklin Gothic Demi Cond" pitchFamily="34" charset="0"/>
            </a:endParaRPr>
          </a:p>
          <a:p>
            <a:pPr lvl="1"/>
            <a:r>
              <a:rPr lang="en-US" altLang="zh-TW" sz="2000" dirty="0" smtClean="0">
                <a:latin typeface="Franklin Gothic Demi Cond" pitchFamily="34" charset="0"/>
              </a:rPr>
              <a:t>5.</a:t>
            </a:r>
            <a:r>
              <a:rPr lang="zh-TW" altLang="en-US" sz="2000" dirty="0" smtClean="0">
                <a:latin typeface="Franklin Gothic Demi Cond" pitchFamily="34" charset="0"/>
              </a:rPr>
              <a:t>  最後將結果輸出到</a:t>
            </a:r>
            <a:r>
              <a:rPr lang="en-US" altLang="zh-TW" sz="2000" dirty="0" smtClean="0">
                <a:latin typeface="Franklin Gothic Demi Cond" pitchFamily="34" charset="0"/>
              </a:rPr>
              <a:t>output_encode.txt</a:t>
            </a:r>
            <a:r>
              <a:rPr lang="zh-TW" altLang="en-US" sz="2000" dirty="0" smtClean="0">
                <a:latin typeface="Franklin Gothic Demi Cond" pitchFamily="34" charset="0"/>
              </a:rPr>
              <a:t> 中。</a:t>
            </a:r>
            <a:endParaRPr lang="en-US" altLang="zh-TW" sz="2000" dirty="0" smtClean="0">
              <a:latin typeface="Franklin Gothic Demi Cond" pitchFamily="34" charset="0"/>
            </a:endParaRPr>
          </a:p>
          <a:p>
            <a:endParaRPr lang="zh-TW" altLang="en-US" sz="2400" dirty="0">
              <a:latin typeface="Franklin Gothic Demi Cond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dirty="0" smtClean="0">
                <a:solidFill>
                  <a:schemeClr val="tx1"/>
                </a:solidFill>
              </a:rPr>
              <a:t>程式</a:t>
            </a:r>
            <a:endParaRPr lang="zh-TW" alt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112568"/>
          </a:xfrm>
        </p:spPr>
        <p:txBody>
          <a:bodyPr>
            <a:normAutofit lnSpcReduction="10000"/>
          </a:bodyPr>
          <a:lstStyle/>
          <a:p>
            <a:r>
              <a:rPr lang="en-US" altLang="zh-TW" sz="2400" b="1" dirty="0" smtClean="0"/>
              <a:t>Encode</a:t>
            </a:r>
            <a:r>
              <a:rPr lang="zh-TW" altLang="en-US" sz="2400" b="1" dirty="0" smtClean="0"/>
              <a:t>、</a:t>
            </a:r>
            <a:r>
              <a:rPr lang="en-US" altLang="zh-TW" sz="2400" b="1" dirty="0" smtClean="0"/>
              <a:t>Decode :</a:t>
            </a:r>
          </a:p>
          <a:p>
            <a:pPr lvl="1"/>
            <a:r>
              <a:rPr lang="zh-TW" altLang="en-US" sz="2000" dirty="0" smtClean="0"/>
              <a:t>所有</a:t>
            </a:r>
            <a:r>
              <a:rPr lang="en-US" altLang="zh-TW" sz="2000" dirty="0" smtClean="0"/>
              <a:t>input</a:t>
            </a:r>
            <a:r>
              <a:rPr lang="zh-TW" altLang="en-US" sz="2000" dirty="0" smtClean="0"/>
              <a:t>大小寫不限，但輸出皆須統一為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大寫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輸出格式請遵照後頁規定。</a:t>
            </a:r>
            <a:endParaRPr lang="en-US" altLang="zh-TW" sz="2000" dirty="0" smtClean="0"/>
          </a:p>
          <a:p>
            <a:pPr lvl="1">
              <a:buNone/>
            </a:pPr>
            <a:endParaRPr lang="en-US" altLang="zh-TW" sz="1600" dirty="0" smtClean="0"/>
          </a:p>
          <a:p>
            <a:r>
              <a:rPr lang="zh-TW" altLang="en-US" sz="2400" b="1" dirty="0" smtClean="0"/>
              <a:t>摩斯密碼與字元間的轉換工作：</a:t>
            </a:r>
            <a:endParaRPr lang="en-US" altLang="zh-TW" sz="2400" b="1" dirty="0" smtClean="0"/>
          </a:p>
          <a:p>
            <a:pPr lvl="1"/>
            <a:r>
              <a:rPr lang="zh-TW" altLang="en-US" sz="2000" dirty="0" smtClean="0"/>
              <a:t>需放在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副函式</a:t>
            </a:r>
            <a:r>
              <a:rPr lang="zh-TW" altLang="en-US" sz="2000" dirty="0" smtClean="0"/>
              <a:t>中執行。</a:t>
            </a:r>
            <a:endParaRPr lang="en-US" altLang="zh-TW" sz="2000" dirty="0" smtClean="0"/>
          </a:p>
          <a:p>
            <a:pPr lvl="1">
              <a:buNone/>
            </a:pPr>
            <a:endParaRPr lang="en-US" altLang="zh-TW" sz="2000" b="1" dirty="0" smtClean="0"/>
          </a:p>
          <a:p>
            <a:r>
              <a:rPr lang="zh-TW" altLang="en-US" sz="2400" b="1" dirty="0" smtClean="0"/>
              <a:t>使用者介面：</a:t>
            </a:r>
            <a:endParaRPr lang="en-US" altLang="zh-TW" sz="2400" b="1" dirty="0" smtClean="0"/>
          </a:p>
          <a:p>
            <a:pPr lvl="1"/>
            <a:r>
              <a:rPr lang="zh-TW" altLang="en-US" sz="2000" dirty="0" smtClean="0"/>
              <a:t>選項需防錯</a:t>
            </a:r>
            <a:r>
              <a:rPr lang="zh-TW" altLang="en-US" sz="2000" b="1" dirty="0" smtClean="0"/>
              <a:t>，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需考慮輸入字元</a:t>
            </a:r>
            <a:r>
              <a:rPr lang="zh-TW" altLang="en-US" sz="2000" dirty="0" smtClean="0"/>
              <a:t>的情況。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顯示翻譯完或讀入的英文字串。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顯示加解密後的結果。</a:t>
            </a:r>
            <a:endParaRPr lang="en-US" altLang="zh-TW" sz="2000" dirty="0" smtClean="0"/>
          </a:p>
          <a:p>
            <a:endParaRPr lang="en-US" altLang="zh-TW" sz="2400" b="1" dirty="0" smtClean="0"/>
          </a:p>
          <a:p>
            <a:r>
              <a:rPr lang="zh-TW" altLang="en-US" sz="2400" b="1" dirty="0" smtClean="0"/>
              <a:t>不須擔心：</a:t>
            </a:r>
            <a:endParaRPr lang="en-US" altLang="zh-TW" sz="2400" b="1" dirty="0" smtClean="0"/>
          </a:p>
          <a:p>
            <a:pPr lvl="1"/>
            <a:r>
              <a:rPr lang="en-US" altLang="zh-TW" sz="2000" dirty="0" smtClean="0"/>
              <a:t>Encode.txt </a:t>
            </a:r>
            <a:r>
              <a:rPr lang="zh-TW" altLang="en-US" sz="2000" dirty="0" smtClean="0"/>
              <a:t>、 </a:t>
            </a:r>
            <a:r>
              <a:rPr lang="en-US" altLang="zh-TW" sz="2000" dirty="0" smtClean="0"/>
              <a:t>Decode.txt </a:t>
            </a:r>
            <a:r>
              <a:rPr lang="zh-TW" altLang="en-US" sz="2000" dirty="0" smtClean="0"/>
              <a:t>中的任何格式錯誤。</a:t>
            </a:r>
            <a:endParaRPr lang="en-US" altLang="zh-TW" sz="2000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要求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700808"/>
            <a:ext cx="8183880" cy="4187952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latin typeface="Franklin Gothic Demi Cond" pitchFamily="34" charset="0"/>
              </a:rPr>
              <a:t>Decode.txt :</a:t>
            </a:r>
          </a:p>
          <a:p>
            <a:pPr lvl="1"/>
            <a:r>
              <a:rPr lang="en-US" altLang="zh-TW" sz="1800" dirty="0" smtClean="0">
                <a:latin typeface="Franklin Gothic Demi Cond" pitchFamily="34" charset="0"/>
              </a:rPr>
              <a:t>1. </a:t>
            </a:r>
            <a:r>
              <a:rPr lang="zh-TW" altLang="en-US" sz="1800" b="1" dirty="0" smtClean="0">
                <a:latin typeface="Franklin Gothic Demi Cond" pitchFamily="34" charset="0"/>
              </a:rPr>
              <a:t>類別 </a:t>
            </a:r>
            <a:r>
              <a:rPr lang="en-US" altLang="zh-TW" sz="1800" b="1" dirty="0" smtClean="0">
                <a:latin typeface="Franklin Gothic Demi Cond" pitchFamily="34" charset="0"/>
              </a:rPr>
              <a:t>:</a:t>
            </a:r>
            <a:r>
              <a:rPr lang="zh-TW" altLang="en-US" sz="1800" b="1" dirty="0" smtClean="0">
                <a:latin typeface="Franklin Gothic Demi Cond" pitchFamily="34" charset="0"/>
              </a:rPr>
              <a:t> </a:t>
            </a:r>
            <a:r>
              <a:rPr lang="zh-TW" altLang="en-US" sz="1800" dirty="0" smtClean="0">
                <a:latin typeface="Franklin Gothic Demi Cond" pitchFamily="34" charset="0"/>
              </a:rPr>
              <a:t>摩斯密碼</a:t>
            </a:r>
            <a:endParaRPr lang="en-US" altLang="zh-TW" sz="1800" dirty="0" smtClean="0">
              <a:latin typeface="Franklin Gothic Demi Cond" pitchFamily="34" charset="0"/>
            </a:endParaRPr>
          </a:p>
          <a:p>
            <a:pPr lvl="1"/>
            <a:r>
              <a:rPr lang="en-US" altLang="zh-TW" sz="1800" dirty="0" smtClean="0">
                <a:latin typeface="Franklin Gothic Demi Cond" pitchFamily="34" charset="0"/>
              </a:rPr>
              <a:t>2.</a:t>
            </a:r>
            <a:r>
              <a:rPr lang="zh-TW" altLang="en-US" sz="1800" dirty="0" smtClean="0">
                <a:latin typeface="Franklin Gothic Demi Cond" pitchFamily="34" charset="0"/>
              </a:rPr>
              <a:t> </a:t>
            </a:r>
            <a:r>
              <a:rPr lang="zh-TW" altLang="en-US" sz="1800" b="1" dirty="0" smtClean="0">
                <a:latin typeface="Franklin Gothic Demi Cond" pitchFamily="34" charset="0"/>
              </a:rPr>
              <a:t>排法 </a:t>
            </a:r>
            <a:r>
              <a:rPr lang="en-US" altLang="zh-TW" sz="1800" b="1" dirty="0" smtClean="0">
                <a:latin typeface="Franklin Gothic Demi Cond" pitchFamily="34" charset="0"/>
              </a:rPr>
              <a:t>:</a:t>
            </a:r>
            <a:r>
              <a:rPr lang="zh-TW" altLang="en-US" sz="1800" b="1" dirty="0" smtClean="0">
                <a:latin typeface="Franklin Gothic Demi Cond" pitchFamily="34" charset="0"/>
              </a:rPr>
              <a:t> </a:t>
            </a:r>
            <a:r>
              <a:rPr lang="zh-TW" altLang="en-US" sz="1800" dirty="0" smtClean="0">
                <a:latin typeface="Franklin Gothic Demi Cond" pitchFamily="34" charset="0"/>
              </a:rPr>
              <a:t>每組密碼代表</a:t>
            </a:r>
            <a:r>
              <a:rPr lang="zh-TW" altLang="en-US" sz="1800" b="1" dirty="0" smtClean="0">
                <a:latin typeface="Franklin Gothic Demi Cond" pitchFamily="34" charset="0"/>
              </a:rPr>
              <a:t>一個字元，</a:t>
            </a:r>
            <a:r>
              <a:rPr lang="zh-TW" altLang="en-US" sz="1800" dirty="0" smtClean="0">
                <a:latin typeface="Franklin Gothic Demi Cond" pitchFamily="34" charset="0"/>
              </a:rPr>
              <a:t>每組密碼間用</a:t>
            </a:r>
            <a:r>
              <a:rPr lang="zh-TW" altLang="en-US" sz="1800" b="1" dirty="0" smtClean="0">
                <a:latin typeface="Franklin Gothic Demi Cond" pitchFamily="34" charset="0"/>
              </a:rPr>
              <a:t>空白鍵</a:t>
            </a:r>
            <a:r>
              <a:rPr lang="zh-TW" altLang="en-US" sz="1800" dirty="0" smtClean="0">
                <a:latin typeface="Franklin Gothic Demi Cond" pitchFamily="34" charset="0"/>
              </a:rPr>
              <a:t>區隔</a:t>
            </a:r>
            <a:r>
              <a:rPr lang="zh-TW" altLang="en-US" sz="1800" b="1" dirty="0" smtClean="0">
                <a:latin typeface="Franklin Gothic Demi Cond" pitchFamily="34" charset="0"/>
              </a:rPr>
              <a:t>。</a:t>
            </a:r>
            <a:endParaRPr lang="en-US" altLang="zh-TW" sz="1800" b="1" dirty="0" smtClean="0">
              <a:latin typeface="Franklin Gothic Demi Cond" pitchFamily="34" charset="0"/>
            </a:endParaRPr>
          </a:p>
          <a:p>
            <a:pPr lvl="1"/>
            <a:r>
              <a:rPr lang="en-US" altLang="zh-TW" sz="1800" dirty="0" smtClean="0">
                <a:latin typeface="Franklin Gothic Demi Cond" pitchFamily="34" charset="0"/>
              </a:rPr>
              <a:t>3.</a:t>
            </a:r>
            <a:r>
              <a:rPr lang="zh-TW" altLang="en-US" sz="1800" dirty="0" smtClean="0">
                <a:latin typeface="Franklin Gothic Demi Cond" pitchFamily="34" charset="0"/>
              </a:rPr>
              <a:t> </a:t>
            </a:r>
            <a:r>
              <a:rPr lang="zh-TW" altLang="en-US" sz="1800" b="1" dirty="0" smtClean="0">
                <a:latin typeface="Franklin Gothic Demi Cond" pitchFamily="34" charset="0"/>
              </a:rPr>
              <a:t>特殊密碼 </a:t>
            </a:r>
            <a:r>
              <a:rPr lang="en-US" altLang="zh-TW" sz="1800" b="1" dirty="0" smtClean="0">
                <a:latin typeface="Franklin Gothic Demi Cond" pitchFamily="34" charset="0"/>
              </a:rPr>
              <a:t>:</a:t>
            </a:r>
            <a:r>
              <a:rPr lang="zh-TW" altLang="en-US" sz="1800" b="1" dirty="0" smtClean="0">
                <a:latin typeface="Franklin Gothic Demi Cond" pitchFamily="34" charset="0"/>
              </a:rPr>
              <a:t> </a:t>
            </a:r>
            <a:endParaRPr lang="en-US" altLang="zh-TW" sz="1800" b="1" dirty="0" smtClean="0">
              <a:latin typeface="Franklin Gothic Demi Cond" pitchFamily="34" charset="0"/>
            </a:endParaRPr>
          </a:p>
          <a:p>
            <a:pPr lvl="2"/>
            <a:r>
              <a:rPr lang="en-US" altLang="zh-TW" sz="1600" dirty="0" smtClean="0">
                <a:latin typeface="Franklin Gothic Demi Cond" pitchFamily="34" charset="0"/>
              </a:rPr>
              <a:t>|</a:t>
            </a:r>
            <a:r>
              <a:rPr lang="zh-TW" altLang="en-US" sz="1600" dirty="0" smtClean="0">
                <a:latin typeface="Franklin Gothic Demi Cond" pitchFamily="34" charset="0"/>
              </a:rPr>
              <a:t>代表</a:t>
            </a:r>
            <a:r>
              <a:rPr lang="zh-TW" altLang="en-US" sz="1600" b="1" dirty="0" smtClean="0">
                <a:latin typeface="Franklin Gothic Demi Cond" pitchFamily="34" charset="0"/>
              </a:rPr>
              <a:t>輸出時，單字間</a:t>
            </a:r>
            <a:r>
              <a:rPr lang="zh-TW" altLang="en-US" sz="1600" dirty="0" smtClean="0">
                <a:latin typeface="Franklin Gothic Demi Cond" pitchFamily="34" charset="0"/>
              </a:rPr>
              <a:t>的空白鍵。其他不在 </a:t>
            </a:r>
            <a:r>
              <a:rPr lang="en-US" altLang="zh-TW" sz="1600" dirty="0" smtClean="0">
                <a:latin typeface="Franklin Gothic Demi Cond" pitchFamily="34" charset="0"/>
              </a:rPr>
              <a:t>mos.txt </a:t>
            </a:r>
            <a:r>
              <a:rPr lang="zh-TW" altLang="en-US" sz="1600" dirty="0" smtClean="0">
                <a:latin typeface="Franklin Gothic Demi Cond" pitchFamily="34" charset="0"/>
              </a:rPr>
              <a:t>中的資料皆直接維持原樣。</a:t>
            </a:r>
            <a:endParaRPr lang="en-US" altLang="zh-TW" sz="1600" dirty="0" smtClean="0">
              <a:latin typeface="Franklin Gothic Demi Cond" pitchFamily="34" charset="0"/>
            </a:endParaRPr>
          </a:p>
          <a:p>
            <a:pPr lvl="2"/>
            <a:endParaRPr lang="en-US" altLang="zh-TW" sz="1600" b="1" dirty="0" smtClean="0">
              <a:latin typeface="Franklin Gothic Demi Cond" pitchFamily="34" charset="0"/>
            </a:endParaRPr>
          </a:p>
          <a:p>
            <a:r>
              <a:rPr lang="en-US" altLang="zh-TW" sz="2000" dirty="0" smtClean="0">
                <a:latin typeface="Franklin Gothic Demi Cond" pitchFamily="34" charset="0"/>
              </a:rPr>
              <a:t>Encode.txt : </a:t>
            </a:r>
          </a:p>
          <a:p>
            <a:pPr lvl="1"/>
            <a:r>
              <a:rPr lang="en-US" altLang="zh-TW" sz="1800" dirty="0" smtClean="0">
                <a:latin typeface="Franklin Gothic Demi Cond" pitchFamily="34" charset="0"/>
              </a:rPr>
              <a:t>1.</a:t>
            </a:r>
            <a:r>
              <a:rPr lang="zh-TW" altLang="en-US" sz="1800" dirty="0" smtClean="0">
                <a:latin typeface="Franklin Gothic Demi Cond" pitchFamily="34" charset="0"/>
              </a:rPr>
              <a:t> </a:t>
            </a:r>
            <a:r>
              <a:rPr lang="zh-TW" altLang="en-US" sz="1800" b="1" dirty="0" smtClean="0">
                <a:latin typeface="Franklin Gothic Demi Cond" pitchFamily="34" charset="0"/>
              </a:rPr>
              <a:t>類別 </a:t>
            </a:r>
            <a:r>
              <a:rPr lang="en-US" altLang="zh-TW" sz="1800" b="1" dirty="0" smtClean="0">
                <a:latin typeface="Franklin Gothic Demi Cond" pitchFamily="34" charset="0"/>
              </a:rPr>
              <a:t>:</a:t>
            </a:r>
            <a:r>
              <a:rPr lang="zh-TW" altLang="en-US" sz="1800" b="1" dirty="0" smtClean="0">
                <a:latin typeface="Franklin Gothic Demi Cond" pitchFamily="34" charset="0"/>
              </a:rPr>
              <a:t> </a:t>
            </a:r>
            <a:r>
              <a:rPr lang="zh-TW" altLang="en-US" sz="1800" dirty="0" smtClean="0">
                <a:latin typeface="Franklin Gothic Demi Cond" pitchFamily="34" charset="0"/>
              </a:rPr>
              <a:t>一串訊息</a:t>
            </a:r>
            <a:endParaRPr lang="en-US" altLang="zh-TW" sz="1800" dirty="0" smtClean="0">
              <a:latin typeface="Franklin Gothic Demi Cond" pitchFamily="34" charset="0"/>
            </a:endParaRPr>
          </a:p>
          <a:p>
            <a:pPr lvl="1"/>
            <a:r>
              <a:rPr lang="en-US" altLang="zh-TW" sz="1800" dirty="0" smtClean="0">
                <a:latin typeface="Franklin Gothic Demi Cond" pitchFamily="34" charset="0"/>
              </a:rPr>
              <a:t>2.</a:t>
            </a:r>
            <a:r>
              <a:rPr lang="zh-TW" altLang="en-US" sz="1800" dirty="0" smtClean="0">
                <a:latin typeface="Franklin Gothic Demi Cond" pitchFamily="34" charset="0"/>
              </a:rPr>
              <a:t> </a:t>
            </a:r>
            <a:r>
              <a:rPr lang="zh-TW" altLang="en-US" sz="1800" b="1" dirty="0" smtClean="0">
                <a:latin typeface="Franklin Gothic Demi Cond" pitchFamily="34" charset="0"/>
              </a:rPr>
              <a:t>排法 </a:t>
            </a:r>
            <a:r>
              <a:rPr lang="en-US" altLang="zh-TW" sz="1800" b="1" dirty="0" smtClean="0">
                <a:latin typeface="Franklin Gothic Demi Cond" pitchFamily="34" charset="0"/>
              </a:rPr>
              <a:t>:</a:t>
            </a:r>
            <a:r>
              <a:rPr lang="zh-TW" altLang="en-US" sz="1800" b="1" dirty="0" smtClean="0">
                <a:latin typeface="Franklin Gothic Demi Cond" pitchFamily="34" charset="0"/>
              </a:rPr>
              <a:t> </a:t>
            </a:r>
            <a:r>
              <a:rPr lang="zh-TW" altLang="en-US" sz="1800" dirty="0" smtClean="0">
                <a:latin typeface="Franklin Gothic Demi Cond" pitchFamily="34" charset="0"/>
              </a:rPr>
              <a:t>一串訊息，字根字之間利用 </a:t>
            </a:r>
            <a:r>
              <a:rPr lang="en-US" altLang="zh-TW" sz="1800" dirty="0" smtClean="0">
                <a:latin typeface="Franklin Gothic Demi Cond" pitchFamily="34" charset="0"/>
              </a:rPr>
              <a:t>’</a:t>
            </a:r>
            <a:r>
              <a:rPr lang="zh-TW" altLang="en-US" sz="1800" dirty="0" smtClean="0">
                <a:latin typeface="Franklin Gothic Demi Cond" pitchFamily="34" charset="0"/>
              </a:rPr>
              <a:t> </a:t>
            </a:r>
            <a:r>
              <a:rPr lang="en-US" altLang="zh-TW" sz="1800" dirty="0" smtClean="0">
                <a:latin typeface="Franklin Gothic Demi Cond" pitchFamily="34" charset="0"/>
              </a:rPr>
              <a:t>-</a:t>
            </a:r>
            <a:r>
              <a:rPr lang="zh-TW" altLang="en-US" sz="1800" dirty="0" smtClean="0">
                <a:latin typeface="Franklin Gothic Demi Cond" pitchFamily="34" charset="0"/>
              </a:rPr>
              <a:t> </a:t>
            </a:r>
            <a:r>
              <a:rPr lang="en-US" altLang="zh-TW" sz="1800" dirty="0" smtClean="0">
                <a:latin typeface="Franklin Gothic Demi Cond" pitchFamily="34" charset="0"/>
              </a:rPr>
              <a:t>’</a:t>
            </a:r>
            <a:r>
              <a:rPr lang="zh-TW" altLang="en-US" sz="1800" dirty="0" smtClean="0">
                <a:latin typeface="Franklin Gothic Demi Cond" pitchFamily="34" charset="0"/>
              </a:rPr>
              <a:t> 間隔。</a:t>
            </a:r>
            <a:endParaRPr lang="en-US" altLang="zh-TW" sz="1800" dirty="0" smtClean="0">
              <a:latin typeface="Franklin Gothic Demi Cond" pitchFamily="34" charset="0"/>
            </a:endParaRPr>
          </a:p>
          <a:p>
            <a:pPr lvl="1"/>
            <a:r>
              <a:rPr lang="en-US" altLang="zh-TW" sz="1800" dirty="0" smtClean="0">
                <a:latin typeface="Franklin Gothic Demi Cond" pitchFamily="34" charset="0"/>
              </a:rPr>
              <a:t>3.</a:t>
            </a:r>
            <a:r>
              <a:rPr lang="zh-TW" altLang="en-US" sz="1800" dirty="0" smtClean="0">
                <a:latin typeface="Franklin Gothic Demi Cond" pitchFamily="34" charset="0"/>
              </a:rPr>
              <a:t> </a:t>
            </a:r>
            <a:r>
              <a:rPr lang="zh-TW" altLang="en-US" sz="1800" b="1" dirty="0" smtClean="0">
                <a:latin typeface="Franklin Gothic Demi Cond" pitchFamily="34" charset="0"/>
              </a:rPr>
              <a:t>特殊密碼 </a:t>
            </a:r>
            <a:r>
              <a:rPr lang="en-US" altLang="zh-TW" sz="1800" b="1" dirty="0" smtClean="0">
                <a:latin typeface="Franklin Gothic Demi Cond" pitchFamily="34" charset="0"/>
              </a:rPr>
              <a:t>:</a:t>
            </a:r>
            <a:r>
              <a:rPr lang="zh-TW" altLang="en-US" sz="1800" b="1" dirty="0" smtClean="0">
                <a:latin typeface="Franklin Gothic Demi Cond" pitchFamily="34" charset="0"/>
              </a:rPr>
              <a:t> </a:t>
            </a:r>
            <a:endParaRPr lang="en-US" altLang="zh-TW" sz="1800" b="1" dirty="0" smtClean="0">
              <a:latin typeface="Franklin Gothic Demi Cond" pitchFamily="34" charset="0"/>
            </a:endParaRPr>
          </a:p>
          <a:p>
            <a:pPr lvl="2"/>
            <a:r>
              <a:rPr lang="zh-TW" altLang="en-US" sz="1800" dirty="0" smtClean="0">
                <a:latin typeface="Franklin Gothic Demi Cond" pitchFamily="34" charset="0"/>
              </a:rPr>
              <a:t>僅數字跟英文字元需轉成摩斯密碼、</a:t>
            </a:r>
            <a:r>
              <a:rPr lang="en-US" altLang="zh-TW" sz="1800" dirty="0" smtClean="0">
                <a:latin typeface="Franklin Gothic Demi Cond" pitchFamily="34" charset="0"/>
              </a:rPr>
              <a:t>’</a:t>
            </a:r>
            <a:r>
              <a:rPr lang="zh-TW" altLang="en-US" sz="1800" dirty="0" smtClean="0">
                <a:latin typeface="Franklin Gothic Demi Cond" pitchFamily="34" charset="0"/>
              </a:rPr>
              <a:t> </a:t>
            </a:r>
            <a:r>
              <a:rPr lang="en-US" altLang="zh-TW" sz="1800" dirty="0" smtClean="0">
                <a:latin typeface="Franklin Gothic Demi Cond" pitchFamily="34" charset="0"/>
              </a:rPr>
              <a:t>-</a:t>
            </a:r>
            <a:r>
              <a:rPr lang="zh-TW" altLang="en-US" sz="1800" dirty="0" smtClean="0">
                <a:latin typeface="Franklin Gothic Demi Cond" pitchFamily="34" charset="0"/>
              </a:rPr>
              <a:t> </a:t>
            </a:r>
            <a:r>
              <a:rPr lang="en-US" altLang="zh-TW" sz="1800" dirty="0" smtClean="0">
                <a:latin typeface="Franklin Gothic Demi Cond" pitchFamily="34" charset="0"/>
              </a:rPr>
              <a:t>’</a:t>
            </a:r>
            <a:r>
              <a:rPr lang="zh-TW" altLang="en-US" sz="1800" dirty="0" smtClean="0">
                <a:latin typeface="Franklin Gothic Demi Cond" pitchFamily="34" charset="0"/>
              </a:rPr>
              <a:t> 轉成</a:t>
            </a:r>
            <a:r>
              <a:rPr lang="en-US" altLang="zh-TW" sz="1800" dirty="0" smtClean="0">
                <a:latin typeface="Franklin Gothic Demi Cond" pitchFamily="34" charset="0"/>
              </a:rPr>
              <a:t>’</a:t>
            </a:r>
            <a:r>
              <a:rPr lang="zh-TW" altLang="en-US" sz="1800" dirty="0" smtClean="0">
                <a:latin typeface="Franklin Gothic Demi Cond" pitchFamily="34" charset="0"/>
              </a:rPr>
              <a:t> </a:t>
            </a:r>
            <a:r>
              <a:rPr lang="en-US" altLang="zh-TW" sz="1800" dirty="0" smtClean="0">
                <a:latin typeface="Franklin Gothic Demi Cond" pitchFamily="34" charset="0"/>
              </a:rPr>
              <a:t>|</a:t>
            </a:r>
            <a:r>
              <a:rPr lang="zh-TW" altLang="en-US" sz="1800" dirty="0" smtClean="0">
                <a:latin typeface="Franklin Gothic Demi Cond" pitchFamily="34" charset="0"/>
              </a:rPr>
              <a:t> </a:t>
            </a:r>
            <a:r>
              <a:rPr lang="en-US" altLang="zh-TW" sz="1800" dirty="0" smtClean="0">
                <a:latin typeface="Franklin Gothic Demi Cond" pitchFamily="34" charset="0"/>
              </a:rPr>
              <a:t>’</a:t>
            </a:r>
            <a:r>
              <a:rPr lang="zh-TW" altLang="en-US" sz="1800" dirty="0" smtClean="0">
                <a:latin typeface="Franklin Gothic Demi Cond" pitchFamily="34" charset="0"/>
              </a:rPr>
              <a:t> 、其餘維持原樣。</a:t>
            </a:r>
            <a:endParaRPr lang="en-US" altLang="zh-TW" sz="1800" dirty="0" smtClean="0">
              <a:latin typeface="Franklin Gothic Demi Cond" pitchFamily="34" charset="0"/>
            </a:endParaRPr>
          </a:p>
          <a:p>
            <a:endParaRPr lang="en-US" altLang="zh-TW" sz="2000" dirty="0" smtClean="0">
              <a:latin typeface="Franklin Gothic Demi Cond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83880" cy="1051560"/>
          </a:xfrm>
        </p:spPr>
        <p:txBody>
          <a:bodyPr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TXT</a:t>
            </a:r>
            <a:r>
              <a:rPr lang="zh-TW" altLang="en-US" dirty="0" smtClean="0">
                <a:solidFill>
                  <a:schemeClr val="tx1"/>
                </a:solidFill>
              </a:rPr>
              <a:t>檔內資料排法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154</TotalTime>
  <Words>1155</Words>
  <Application>Microsoft Office PowerPoint</Application>
  <PresentationFormat>如螢幕大小 (4:3)</PresentationFormat>
  <Paragraphs>101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匯合</vt:lpstr>
      <vt:lpstr> Homework   Programming exercise class</vt:lpstr>
      <vt:lpstr>Introduction</vt:lpstr>
      <vt:lpstr>摩斯密碼表</vt:lpstr>
      <vt:lpstr>維吉尼亞密碼使用方式：</vt:lpstr>
      <vt:lpstr>PowerPoint 簡報</vt:lpstr>
      <vt:lpstr>情境~</vt:lpstr>
      <vt:lpstr>程式</vt:lpstr>
      <vt:lpstr>要求</vt:lpstr>
      <vt:lpstr>TXT檔內資料排法</vt:lpstr>
      <vt:lpstr>OUTPUT格式(請遵照格式輸出)</vt:lpstr>
      <vt:lpstr>Mos.txt</vt:lpstr>
      <vt:lpstr>範例圖</vt:lpstr>
      <vt:lpstr>PowerPoint 簡報</vt:lpstr>
      <vt:lpstr>PowerPoint 簡報</vt:lpstr>
      <vt:lpstr>PowerPoint 簡報</vt:lpstr>
      <vt:lpstr>配分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teacher</cp:lastModifiedBy>
  <cp:revision>213</cp:revision>
  <dcterms:created xsi:type="dcterms:W3CDTF">2016-04-25T00:54:23Z</dcterms:created>
  <dcterms:modified xsi:type="dcterms:W3CDTF">2017-04-12T11:25:22Z</dcterms:modified>
</cp:coreProperties>
</file>