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259" r:id="rId4"/>
    <p:sldId id="266" r:id="rId5"/>
    <p:sldId id="273" r:id="rId6"/>
    <p:sldId id="260" r:id="rId7"/>
    <p:sldId id="261" r:id="rId8"/>
    <p:sldId id="267" r:id="rId9"/>
    <p:sldId id="274" r:id="rId10"/>
    <p:sldId id="268" r:id="rId11"/>
    <p:sldId id="271" r:id="rId12"/>
    <p:sldId id="269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3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4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EFC68-88E8-3F42-899B-A52E68DCFD4C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172B-8E39-F449-BDD2-0BD1FA8CD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4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DE4D6-73E4-F747-BCB5-78CBBA229CB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86236-A77A-484C-88F9-B9E55C5F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84C5-EEE8-9B42-90FE-8FCC147FFB3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84C5-EEE8-9B42-90FE-8FCC147FFB37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79D4-7287-2743-9826-950BE9E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2996"/>
            <a:ext cx="12192000" cy="2387600"/>
          </a:xfrm>
        </p:spPr>
        <p:txBody>
          <a:bodyPr anchor="ctr">
            <a:noAutofit/>
          </a:bodyPr>
          <a:lstStyle/>
          <a:p>
            <a:r>
              <a:rPr lang="en-US" sz="4400" dirty="0"/>
              <a:t>Privacy-Preserving Recommendation of </a:t>
            </a:r>
            <a:r>
              <a:rPr lang="en-US" sz="4400" dirty="0"/>
              <a:t>User Abnormal Behavior </a:t>
            </a:r>
            <a:r>
              <a:rPr lang="en-US" sz="4400" dirty="0"/>
              <a:t>using Multilayer 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Based on </a:t>
            </a:r>
            <a:r>
              <a:rPr lang="en-US" dirty="0" err="1" smtClean="0"/>
              <a:t>Tianchi</a:t>
            </a:r>
            <a:r>
              <a:rPr lang="en-US" dirty="0"/>
              <a:t>: </a:t>
            </a:r>
            <a:r>
              <a:rPr lang="en-US" dirty="0" err="1" smtClean="0"/>
              <a:t>OneID</a:t>
            </a:r>
            <a:r>
              <a:rPr lang="en-US" dirty="0" smtClean="0"/>
              <a:t>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9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1: Log-in System For </a:t>
            </a:r>
            <a:r>
              <a:rPr lang="en-US" b="1" dirty="0" smtClean="0"/>
              <a:t>ALL USER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10093" y="2402958"/>
            <a:ext cx="6698512" cy="40297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0093" y="1690688"/>
            <a:ext cx="6677247" cy="56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Please Input User ID: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81284" y="1690688"/>
            <a:ext cx="606056" cy="563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/>
        </p:nvSpPr>
        <p:spPr>
          <a:xfrm rot="10800000">
            <a:off x="7133596" y="1756261"/>
            <a:ext cx="501432" cy="43226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290" y="2727251"/>
            <a:ext cx="3717498" cy="33811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34062" y="1510730"/>
            <a:ext cx="3272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输入</a:t>
            </a:r>
            <a:r>
              <a:rPr lang="en-US" altLang="zh-CN" b="1" dirty="0" smtClean="0">
                <a:solidFill>
                  <a:srgbClr val="7030A0"/>
                </a:solidFill>
              </a:rPr>
              <a:t>ID</a:t>
            </a:r>
            <a:r>
              <a:rPr lang="zh-CN" altLang="en-US" b="1" dirty="0" smtClean="0">
                <a:solidFill>
                  <a:srgbClr val="7030A0"/>
                </a:solidFill>
              </a:rPr>
              <a:t>方框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可以直接输入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r>
              <a:rPr lang="zh-CN" altLang="en-US" b="1" dirty="0" smtClean="0">
                <a:solidFill>
                  <a:srgbClr val="7030A0"/>
                </a:solidFill>
              </a:rPr>
              <a:t>  </a:t>
            </a:r>
            <a:r>
              <a:rPr lang="en-US" altLang="zh-CN" b="1" dirty="0" smtClean="0">
                <a:solidFill>
                  <a:srgbClr val="7030A0"/>
                </a:solidFill>
              </a:rPr>
              <a:t>ID</a:t>
            </a:r>
            <a:r>
              <a:rPr lang="zh-CN" altLang="en-US" b="1" dirty="0" smtClean="0">
                <a:solidFill>
                  <a:srgbClr val="7030A0"/>
                </a:solidFill>
              </a:rPr>
              <a:t> 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可以通过下拉菜单选择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3907" y="2600880"/>
            <a:ext cx="383835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所有节点的</a:t>
            </a:r>
            <a:r>
              <a:rPr lang="en-US" altLang="zh-CN" b="1" dirty="0" smtClean="0">
                <a:solidFill>
                  <a:srgbClr val="7030A0"/>
                </a:solidFill>
              </a:rPr>
              <a:t>Network</a:t>
            </a:r>
            <a:r>
              <a:rPr lang="zh-CN" altLang="en-US" b="1" dirty="0" smtClean="0">
                <a:solidFill>
                  <a:srgbClr val="7030A0"/>
                </a:solidFill>
              </a:rPr>
              <a:t>网络图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每一种颜色代表一个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这个图应该是随机布局的。目的是为了展示“混乱”程度。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图上的点是可以点击的。点击效果和上面输入</a:t>
            </a:r>
            <a:r>
              <a:rPr lang="en-US" altLang="zh-CN" b="1" dirty="0" smtClean="0">
                <a:solidFill>
                  <a:srgbClr val="7030A0"/>
                </a:solidFill>
              </a:rPr>
              <a:t>Id</a:t>
            </a:r>
            <a:r>
              <a:rPr lang="zh-CN" altLang="en-US" b="1" dirty="0" smtClean="0">
                <a:solidFill>
                  <a:srgbClr val="7030A0"/>
                </a:solidFill>
              </a:rPr>
              <a:t>方框的效果是一样的。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 smtClean="0">
                <a:solidFill>
                  <a:srgbClr val="7030A0"/>
                </a:solidFill>
              </a:rPr>
              <a:t>p.s.</a:t>
            </a:r>
            <a:r>
              <a:rPr lang="zh-CN" altLang="en-US" b="1" dirty="0" smtClean="0">
                <a:solidFill>
                  <a:srgbClr val="7030A0"/>
                </a:solidFill>
              </a:rPr>
              <a:t>如果节点太多，就随机展示</a:t>
            </a:r>
            <a:r>
              <a:rPr lang="en-US" altLang="zh-CN" b="1" dirty="0" smtClean="0">
                <a:solidFill>
                  <a:srgbClr val="7030A0"/>
                </a:solidFill>
              </a:rPr>
              <a:t>100</a:t>
            </a:r>
            <a:r>
              <a:rPr lang="zh-CN" altLang="en-US" b="1" dirty="0" smtClean="0">
                <a:solidFill>
                  <a:srgbClr val="7030A0"/>
                </a:solidFill>
              </a:rPr>
              <a:t>个左右就</a:t>
            </a:r>
            <a:r>
              <a:rPr lang="en-US" altLang="zh-CN" b="1" dirty="0" smtClean="0">
                <a:solidFill>
                  <a:srgbClr val="7030A0"/>
                </a:solidFill>
              </a:rPr>
              <a:t>OK</a:t>
            </a:r>
            <a:r>
              <a:rPr lang="zh-CN" altLang="en-US" b="1" dirty="0" smtClean="0">
                <a:solidFill>
                  <a:srgbClr val="7030A0"/>
                </a:solidFill>
              </a:rPr>
              <a:t>了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7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Scenario </a:t>
            </a:r>
            <a:r>
              <a:rPr lang="en-US" altLang="zh-CN" dirty="0" smtClean="0"/>
              <a:t>2</a:t>
            </a:r>
            <a:r>
              <a:rPr lang="en-US" dirty="0" smtClean="0"/>
              <a:t>: Log-in System For </a:t>
            </a:r>
            <a:r>
              <a:rPr lang="en-US" b="1" dirty="0" smtClean="0"/>
              <a:t>ONE USER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10093" y="2402958"/>
            <a:ext cx="6698512" cy="40297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0093" y="1690688"/>
            <a:ext cx="6677247" cy="563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XXXXXXX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34062" y="1510730"/>
            <a:ext cx="383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当前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r>
              <a:rPr lang="zh-CN" altLang="en-US" b="1" dirty="0" smtClean="0">
                <a:solidFill>
                  <a:srgbClr val="7030A0"/>
                </a:solidFill>
              </a:rPr>
              <a:t>的</a:t>
            </a:r>
            <a:r>
              <a:rPr lang="en-US" altLang="zh-CN" b="1" dirty="0" smtClean="0">
                <a:solidFill>
                  <a:srgbClr val="7030A0"/>
                </a:solidFill>
              </a:rPr>
              <a:t>ID</a:t>
            </a:r>
            <a:r>
              <a:rPr lang="zh-CN" altLang="en-US" b="1" dirty="0" smtClean="0">
                <a:solidFill>
                  <a:srgbClr val="7030A0"/>
                </a:solidFill>
              </a:rPr>
              <a:t>号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7030A0"/>
                </a:solidFill>
              </a:rPr>
              <a:t>点击按钮直接跳到</a:t>
            </a:r>
            <a:r>
              <a:rPr lang="en-US" altLang="zh-CN" b="1" dirty="0" smtClean="0">
                <a:solidFill>
                  <a:srgbClr val="7030A0"/>
                </a:solidFill>
              </a:rPr>
              <a:t>Scenario2</a:t>
            </a:r>
            <a:r>
              <a:rPr lang="zh-CN" altLang="en-US" b="1" dirty="0" smtClean="0">
                <a:solidFill>
                  <a:srgbClr val="7030A0"/>
                </a:solidFill>
              </a:rPr>
              <a:t>，展示网络图像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3907" y="2600880"/>
            <a:ext cx="38383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只展示一个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r>
              <a:rPr lang="zh-CN" altLang="en-US" b="1" dirty="0" smtClean="0">
                <a:solidFill>
                  <a:srgbClr val="7030A0"/>
                </a:solidFill>
              </a:rPr>
              <a:t>。。。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7030A0"/>
                </a:solidFill>
              </a:rPr>
              <a:t>当前一个</a:t>
            </a:r>
            <a:r>
              <a:rPr lang="en-US" altLang="zh-CN" b="1" dirty="0" smtClean="0">
                <a:solidFill>
                  <a:srgbClr val="7030A0"/>
                </a:solidFill>
              </a:rPr>
              <a:t>User</a:t>
            </a:r>
            <a:r>
              <a:rPr lang="zh-CN" altLang="en-US" b="1" dirty="0" smtClean="0">
                <a:solidFill>
                  <a:srgbClr val="7030A0"/>
                </a:solidFill>
              </a:rPr>
              <a:t>在所有时间下的</a:t>
            </a:r>
            <a:r>
              <a:rPr lang="en-US" altLang="zh-CN" b="1" dirty="0" smtClean="0">
                <a:solidFill>
                  <a:srgbClr val="7030A0"/>
                </a:solidFill>
              </a:rPr>
              <a:t>Devices</a:t>
            </a:r>
            <a:r>
              <a:rPr lang="zh-CN" altLang="en-US" b="1" dirty="0" smtClean="0">
                <a:solidFill>
                  <a:srgbClr val="7030A0"/>
                </a:solidFill>
              </a:rPr>
              <a:t>之间的随机布局。每一种颜色代表一个</a:t>
            </a:r>
            <a:r>
              <a:rPr lang="en-US" altLang="zh-CN" b="1" dirty="0" smtClean="0">
                <a:solidFill>
                  <a:srgbClr val="7030A0"/>
                </a:solidFill>
              </a:rPr>
              <a:t>Devices</a:t>
            </a:r>
            <a:r>
              <a:rPr lang="zh-CN" altLang="en-US" b="1" dirty="0" smtClean="0">
                <a:solidFill>
                  <a:srgbClr val="7030A0"/>
                </a:solidFill>
              </a:rPr>
              <a:t>。</a:t>
            </a:r>
            <a:endParaRPr lang="en-US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7030A0"/>
                </a:solidFill>
              </a:rPr>
              <a:t>Show</a:t>
            </a:r>
            <a:r>
              <a:rPr lang="zh-CN" altLang="en-US" b="1" dirty="0" smtClean="0">
                <a:solidFill>
                  <a:srgbClr val="7030A0"/>
                </a:solidFill>
              </a:rPr>
              <a:t>每一个</a:t>
            </a:r>
            <a:r>
              <a:rPr lang="en-US" altLang="zh-CN" b="1" dirty="0" smtClean="0">
                <a:solidFill>
                  <a:srgbClr val="7030A0"/>
                </a:solidFill>
              </a:rPr>
              <a:t>Encrypted</a:t>
            </a:r>
            <a:r>
              <a:rPr lang="zh-CN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zh-CN" b="1" dirty="0" smtClean="0">
                <a:solidFill>
                  <a:srgbClr val="7030A0"/>
                </a:solidFill>
              </a:rPr>
              <a:t>Feature</a:t>
            </a:r>
            <a:r>
              <a:rPr lang="zh-CN" altLang="en-US" b="1" dirty="0" smtClean="0">
                <a:solidFill>
                  <a:srgbClr val="7030A0"/>
                </a:solidFill>
              </a:rPr>
              <a:t>！！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 err="1" smtClean="0">
                <a:solidFill>
                  <a:srgbClr val="7030A0"/>
                </a:solidFill>
              </a:rPr>
              <a:t>Search_KeyWord</a:t>
            </a:r>
            <a:r>
              <a:rPr lang="en-US" altLang="zh-CN" b="1" dirty="0" smtClean="0">
                <a:solidFill>
                  <a:srgbClr val="7030A0"/>
                </a:solidFill>
              </a:rPr>
              <a:t>:</a:t>
            </a:r>
            <a:r>
              <a:rPr lang="zh-CN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zh-CN" b="1" dirty="0" err="1" smtClean="0">
                <a:solidFill>
                  <a:srgbClr val="7030A0"/>
                </a:solidFill>
              </a:rPr>
              <a:t>asdfi</a:t>
            </a:r>
            <a:r>
              <a:rPr lang="zh-CN" altLang="en-US" b="1" dirty="0" smtClean="0">
                <a:solidFill>
                  <a:srgbClr val="7030A0"/>
                </a:solidFill>
              </a:rPr>
              <a:t>***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b="1" dirty="0" smtClean="0">
                <a:solidFill>
                  <a:srgbClr val="7030A0"/>
                </a:solidFill>
              </a:rPr>
              <a:t>IP:</a:t>
            </a:r>
            <a:r>
              <a:rPr lang="zh-CN" altLang="en-US" b="1" dirty="0" smtClean="0">
                <a:solidFill>
                  <a:srgbClr val="7030A0"/>
                </a:solidFill>
              </a:rPr>
              <a:t> </a:t>
            </a:r>
            <a:r>
              <a:rPr lang="en-US" altLang="zh-CN" b="1" dirty="0" err="1" smtClean="0">
                <a:solidFill>
                  <a:srgbClr val="7030A0"/>
                </a:solidFill>
              </a:rPr>
              <a:t>asdfwqerqwe</a:t>
            </a:r>
            <a:r>
              <a:rPr lang="zh-CN" altLang="en-US" b="1" dirty="0" smtClean="0">
                <a:solidFill>
                  <a:srgbClr val="7030A0"/>
                </a:solidFill>
              </a:rPr>
              <a:t>***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" name="Bevel 11"/>
          <p:cNvSpPr/>
          <p:nvPr/>
        </p:nvSpPr>
        <p:spPr>
          <a:xfrm>
            <a:off x="4750676" y="1707347"/>
            <a:ext cx="2936664" cy="525736"/>
          </a:xfrm>
          <a:prstGeom prst="beve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89" y="2652528"/>
            <a:ext cx="3746500" cy="3530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12889" y="2557936"/>
            <a:ext cx="2142921" cy="1719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Features:</a:t>
            </a:r>
          </a:p>
          <a:p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keyWord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r>
              <a:rPr lang="en-US" altLang="zh-CN" dirty="0" smtClean="0"/>
              <a:t>IP: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12889" y="4426567"/>
            <a:ext cx="2142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Related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Information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are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encrypted!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4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Demonstration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092" y="1435395"/>
            <a:ext cx="10343707" cy="49973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093" y="1442224"/>
            <a:ext cx="235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XXXXX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31" r="1011"/>
          <a:stretch/>
        </p:blipFill>
        <p:spPr>
          <a:xfrm>
            <a:off x="1120847" y="1818385"/>
            <a:ext cx="10122196" cy="27715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2030819" y="3540642"/>
            <a:ext cx="2509283" cy="2126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50857" y="3551276"/>
            <a:ext cx="2355999" cy="106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17611" y="3540344"/>
            <a:ext cx="2621812" cy="4052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61767" y="2837753"/>
            <a:ext cx="2945219" cy="19252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295014" y="2850159"/>
            <a:ext cx="2466753" cy="5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7628" y="2831273"/>
            <a:ext cx="2477386" cy="64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evel 24"/>
          <p:cNvSpPr/>
          <p:nvPr/>
        </p:nvSpPr>
        <p:spPr>
          <a:xfrm>
            <a:off x="6198781" y="4720855"/>
            <a:ext cx="5044262" cy="1200329"/>
          </a:xfrm>
          <a:prstGeom prst="beve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20847" y="4720856"/>
            <a:ext cx="5184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Groups: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Interval:</a:t>
            </a:r>
            <a:r>
              <a:rPr lang="zh-CN" altLang="en-US" dirty="0" smtClean="0"/>
              <a:t> </a:t>
            </a:r>
            <a:r>
              <a:rPr lang="en-US" altLang="zh-CN" dirty="0" smtClean="0"/>
              <a:t>899s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33601" y="5284164"/>
            <a:ext cx="3662733" cy="309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863888" y="5284164"/>
            <a:ext cx="332446" cy="309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/>
          <p:cNvSpPr/>
          <p:nvPr/>
        </p:nvSpPr>
        <p:spPr>
          <a:xfrm rot="10800000">
            <a:off x="4900496" y="5332571"/>
            <a:ext cx="275055" cy="2371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72220" y="4741996"/>
            <a:ext cx="1935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7030A0"/>
                </a:solidFill>
              </a:rPr>
              <a:t>通过下拉菜单展示每种颜色的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Device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ID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号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3807" y="419503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17704" y="41668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53783" y="417173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27680" y="41667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64016" y="363172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26799" y="2430470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2298" y="365286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78294" y="240711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01827" y="24014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8757" y="363172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50178" y="37429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88604" y="224262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device3_t4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25338" y="304678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device2_t4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19100686">
            <a:off x="1982003" y="302169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47" name="TextBox 46"/>
          <p:cNvSpPr txBox="1"/>
          <p:nvPr/>
        </p:nvSpPr>
        <p:spPr>
          <a:xfrm rot="19100686">
            <a:off x="4509279" y="303776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48" name="TextBox 47"/>
          <p:cNvSpPr txBox="1"/>
          <p:nvPr/>
        </p:nvSpPr>
        <p:spPr>
          <a:xfrm rot="19100686">
            <a:off x="7004306" y="303455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49" name="TextBox 48"/>
          <p:cNvSpPr txBox="1"/>
          <p:nvPr/>
        </p:nvSpPr>
        <p:spPr>
          <a:xfrm rot="631670">
            <a:off x="9720941" y="2599416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50" name="TextBox 49"/>
          <p:cNvSpPr txBox="1"/>
          <p:nvPr/>
        </p:nvSpPr>
        <p:spPr>
          <a:xfrm rot="15160150">
            <a:off x="9091264" y="3276993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Weight=0.3</a:t>
            </a:r>
            <a:endParaRPr 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8428517" y="1151124"/>
            <a:ext cx="346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p.s.</a:t>
            </a:r>
            <a:r>
              <a:rPr lang="zh-CN" altLang="en-US" b="1" dirty="0" smtClean="0">
                <a:solidFill>
                  <a:srgbClr val="7030A0"/>
                </a:solidFill>
              </a:rPr>
              <a:t> 如果能做延时效果更棒！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b="1" dirty="0" smtClean="0">
                <a:solidFill>
                  <a:srgbClr val="7030A0"/>
                </a:solidFill>
              </a:rPr>
              <a:t>每一个</a:t>
            </a:r>
            <a:r>
              <a:rPr lang="en-US" altLang="zh-CN" b="1" dirty="0" smtClean="0">
                <a:solidFill>
                  <a:srgbClr val="7030A0"/>
                </a:solidFill>
              </a:rPr>
              <a:t>Layer</a:t>
            </a:r>
            <a:r>
              <a:rPr lang="zh-CN" altLang="en-US" b="1" dirty="0" smtClean="0">
                <a:solidFill>
                  <a:srgbClr val="7030A0"/>
                </a:solidFill>
              </a:rPr>
              <a:t>之后都</a:t>
            </a:r>
            <a:r>
              <a:rPr lang="en-US" altLang="zh-CN" b="1" dirty="0" smtClean="0">
                <a:solidFill>
                  <a:srgbClr val="7030A0"/>
                </a:solidFill>
              </a:rPr>
              <a:t>sleep</a:t>
            </a:r>
            <a:r>
              <a:rPr lang="zh-CN" altLang="en-US" b="1" dirty="0" smtClean="0">
                <a:solidFill>
                  <a:srgbClr val="7030A0"/>
                </a:solidFill>
              </a:rPr>
              <a:t>比如说</a:t>
            </a:r>
            <a:r>
              <a:rPr lang="en-US" altLang="zh-CN" b="1" dirty="0" smtClean="0">
                <a:solidFill>
                  <a:srgbClr val="7030A0"/>
                </a:solidFill>
              </a:rPr>
              <a:t>5s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0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Abnormal User </a:t>
            </a:r>
            <a:r>
              <a:rPr lang="en-US" altLang="zh-CN" dirty="0"/>
              <a:t>Demonstration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092" y="1435395"/>
            <a:ext cx="10343707" cy="5207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0093" y="1442224"/>
            <a:ext cx="235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XXXXX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31" r="1011"/>
          <a:stretch/>
        </p:blipFill>
        <p:spPr>
          <a:xfrm>
            <a:off x="1120847" y="1818385"/>
            <a:ext cx="10122196" cy="27715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2030819" y="3540642"/>
            <a:ext cx="2509283" cy="2126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50857" y="3551276"/>
            <a:ext cx="2355999" cy="106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17611" y="3540344"/>
            <a:ext cx="2621812" cy="4052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61767" y="2837753"/>
            <a:ext cx="2945219" cy="19252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295014" y="2850159"/>
            <a:ext cx="2466753" cy="5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17628" y="2831273"/>
            <a:ext cx="2477386" cy="64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43807" y="419503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17704" y="41668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53783" y="417173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27680" y="41667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4016" y="363172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6799" y="2430470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02298" y="365286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8294" y="240711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01827" y="24014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08757" y="363172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50178" y="37429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88604" y="224262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device3_t4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25338" y="304678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device2_t4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9100686">
            <a:off x="1982003" y="302169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 rot="19100686">
            <a:off x="4509279" y="303776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3" name="TextBox 32"/>
          <p:cNvSpPr txBox="1"/>
          <p:nvPr/>
        </p:nvSpPr>
        <p:spPr>
          <a:xfrm rot="19100686">
            <a:off x="7004306" y="303455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4" name="TextBox 33"/>
          <p:cNvSpPr txBox="1"/>
          <p:nvPr/>
        </p:nvSpPr>
        <p:spPr>
          <a:xfrm rot="631670">
            <a:off x="9720941" y="2599416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5" name="TextBox 34"/>
          <p:cNvSpPr txBox="1"/>
          <p:nvPr/>
        </p:nvSpPr>
        <p:spPr>
          <a:xfrm rot="15160150">
            <a:off x="9091264" y="3276993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Weight=0.3</a:t>
            </a:r>
            <a:endParaRPr lang="en-US" sz="1000"/>
          </a:p>
        </p:txBody>
      </p:sp>
      <p:sp>
        <p:nvSpPr>
          <p:cNvPr id="38" name="Rectangle 37"/>
          <p:cNvSpPr/>
          <p:nvPr/>
        </p:nvSpPr>
        <p:spPr>
          <a:xfrm>
            <a:off x="6716110" y="4990078"/>
            <a:ext cx="4526903" cy="76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831724" y="5360273"/>
            <a:ext cx="4319751" cy="294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831723" y="5360273"/>
            <a:ext cx="3408582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296910" y="2517972"/>
            <a:ext cx="261608" cy="2616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41413" y="4646533"/>
            <a:ext cx="16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718013" y="5845039"/>
            <a:ext cx="4526903" cy="76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Reasoning</a:t>
            </a:r>
          </a:p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Behavior.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09280" y="4692968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Score Group Details</a:t>
            </a:r>
            <a:endParaRPr lang="en-US" dirty="0"/>
          </a:p>
        </p:txBody>
      </p:sp>
      <p:sp>
        <p:nvSpPr>
          <p:cNvPr id="48" name="Bevel 47"/>
          <p:cNvSpPr/>
          <p:nvPr/>
        </p:nvSpPr>
        <p:spPr>
          <a:xfrm>
            <a:off x="4509559" y="5010786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1</a:t>
            </a:r>
            <a:endParaRPr lang="en-US" dirty="0"/>
          </a:p>
        </p:txBody>
      </p:sp>
      <p:sp>
        <p:nvSpPr>
          <p:cNvPr id="49" name="Bevel 48"/>
          <p:cNvSpPr/>
          <p:nvPr/>
        </p:nvSpPr>
        <p:spPr>
          <a:xfrm>
            <a:off x="4509559" y="5446668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2</a:t>
            </a:r>
            <a:endParaRPr lang="en-US" dirty="0"/>
          </a:p>
        </p:txBody>
      </p:sp>
      <p:sp>
        <p:nvSpPr>
          <p:cNvPr id="50" name="Bevel 49"/>
          <p:cNvSpPr/>
          <p:nvPr/>
        </p:nvSpPr>
        <p:spPr>
          <a:xfrm>
            <a:off x="4509559" y="5882550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20846" y="4646533"/>
            <a:ext cx="5387911" cy="196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619511" y="4640580"/>
            <a:ext cx="4698097" cy="196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15" y="4663563"/>
            <a:ext cx="3176507" cy="192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3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Scenario</a:t>
            </a:r>
            <a:r>
              <a:rPr lang="zh-CN" altLang="en-US" dirty="0"/>
              <a:t> </a:t>
            </a:r>
            <a:r>
              <a:rPr lang="en-US" altLang="zh-CN" dirty="0" smtClean="0"/>
              <a:t>5: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Normal User </a:t>
            </a:r>
            <a:r>
              <a:rPr lang="en-US" altLang="zh-CN" dirty="0"/>
              <a:t>Demonstration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0092" y="1435395"/>
            <a:ext cx="10343707" cy="52071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0093" y="1442224"/>
            <a:ext cx="235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ID:</a:t>
            </a:r>
            <a:r>
              <a:rPr lang="zh-CN" altLang="en-US" dirty="0" smtClean="0"/>
              <a:t> </a:t>
            </a:r>
            <a:r>
              <a:rPr lang="en-US" altLang="zh-CN" dirty="0" smtClean="0"/>
              <a:t>XXXXX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131" r="1011"/>
          <a:stretch/>
        </p:blipFill>
        <p:spPr>
          <a:xfrm>
            <a:off x="1120847" y="1818385"/>
            <a:ext cx="10122196" cy="27715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2030819" y="3540642"/>
            <a:ext cx="2509283" cy="2126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50857" y="3551276"/>
            <a:ext cx="2355999" cy="106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7611" y="3540344"/>
            <a:ext cx="2621812" cy="4052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61767" y="2837753"/>
            <a:ext cx="2945219" cy="19252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295014" y="2850159"/>
            <a:ext cx="2466753" cy="5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7628" y="2831273"/>
            <a:ext cx="2477386" cy="64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43807" y="419503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7704" y="41668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53783" y="417173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27680" y="416672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64016" y="363172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6799" y="2430470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device2_t1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02298" y="3652863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8294" y="240711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01827" y="24014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08757" y="3631722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50178" y="374296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device1_t4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88604" y="224262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device3_t4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25338" y="3046789"/>
            <a:ext cx="121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device2_t4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9100686">
            <a:off x="1982003" y="302169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29" name="TextBox 28"/>
          <p:cNvSpPr txBox="1"/>
          <p:nvPr/>
        </p:nvSpPr>
        <p:spPr>
          <a:xfrm rot="19100686">
            <a:off x="4509279" y="303776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0" name="TextBox 29"/>
          <p:cNvSpPr txBox="1"/>
          <p:nvPr/>
        </p:nvSpPr>
        <p:spPr>
          <a:xfrm rot="19100686">
            <a:off x="7004306" y="303455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1" name="TextBox 30"/>
          <p:cNvSpPr txBox="1"/>
          <p:nvPr/>
        </p:nvSpPr>
        <p:spPr>
          <a:xfrm rot="631670">
            <a:off x="9720941" y="2599416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Weight=1</a:t>
            </a:r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 rot="15160150">
            <a:off x="9091264" y="3276993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Weight=0.3</a:t>
            </a:r>
            <a:endParaRPr lang="en-US" sz="1000"/>
          </a:p>
        </p:txBody>
      </p:sp>
      <p:sp>
        <p:nvSpPr>
          <p:cNvPr id="33" name="Rectangle 32"/>
          <p:cNvSpPr/>
          <p:nvPr/>
        </p:nvSpPr>
        <p:spPr>
          <a:xfrm>
            <a:off x="6716110" y="4990078"/>
            <a:ext cx="4526903" cy="76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Score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831724" y="5360273"/>
            <a:ext cx="4319751" cy="294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31723" y="5360273"/>
            <a:ext cx="4319752" cy="29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41413" y="4646533"/>
            <a:ext cx="16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718013" y="5845039"/>
            <a:ext cx="4526903" cy="76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Reasoning</a:t>
            </a:r>
          </a:p>
          <a:p>
            <a:r>
              <a:rPr lang="en-US" altLang="zh-CN" dirty="0" smtClean="0"/>
              <a:t>Normal User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09280" y="4692968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Score Group Details</a:t>
            </a:r>
            <a:endParaRPr lang="en-US" dirty="0"/>
          </a:p>
        </p:txBody>
      </p:sp>
      <p:sp>
        <p:nvSpPr>
          <p:cNvPr id="40" name="Bevel 39"/>
          <p:cNvSpPr/>
          <p:nvPr/>
        </p:nvSpPr>
        <p:spPr>
          <a:xfrm>
            <a:off x="4509559" y="5010786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1</a:t>
            </a:r>
            <a:endParaRPr lang="en-US" dirty="0"/>
          </a:p>
        </p:txBody>
      </p:sp>
      <p:sp>
        <p:nvSpPr>
          <p:cNvPr id="41" name="Bevel 40"/>
          <p:cNvSpPr/>
          <p:nvPr/>
        </p:nvSpPr>
        <p:spPr>
          <a:xfrm>
            <a:off x="4509559" y="5446668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2</a:t>
            </a:r>
            <a:endParaRPr lang="en-US" dirty="0"/>
          </a:p>
        </p:txBody>
      </p:sp>
      <p:sp>
        <p:nvSpPr>
          <p:cNvPr id="42" name="Bevel 41"/>
          <p:cNvSpPr/>
          <p:nvPr/>
        </p:nvSpPr>
        <p:spPr>
          <a:xfrm>
            <a:off x="4509559" y="5882550"/>
            <a:ext cx="1812640" cy="309055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Group 3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20846" y="4646533"/>
            <a:ext cx="5387911" cy="196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19511" y="4640580"/>
            <a:ext cx="4698097" cy="196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23" y="4690536"/>
            <a:ext cx="3148599" cy="189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7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(ML)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Need Enough Features to train</a:t>
            </a:r>
            <a:r>
              <a:rPr lang="en-US" dirty="0" smtClean="0"/>
              <a:t>: Security </a:t>
            </a:r>
            <a:r>
              <a:rPr lang="en-US" dirty="0"/>
              <a:t>operators must construct enough features that characterize user behavior. But such features may require ``peeking'' at detailed user information such as IP addresses, cookies, and locations, which generally violates user privacy agreements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Hard to collect enough Features</a:t>
            </a:r>
            <a:r>
              <a:rPr lang="en-US" dirty="0" smtClean="0"/>
              <a:t>: In </a:t>
            </a:r>
            <a:r>
              <a:rPr lang="en-US" dirty="0"/>
              <a:t>addition, standard machine learning models require a multitude of features to build a well-trained model, but it is difficult to work with or collect such large amounts of data. Insufficient amounts of data can lead to over-fitting in resultant models.</a:t>
            </a:r>
          </a:p>
        </p:txBody>
      </p:sp>
    </p:spTree>
    <p:extLst>
      <p:ext uri="{BB962C8B-B14F-4D97-AF65-F5344CB8AC3E}">
        <p14:creationId xmlns:p14="http://schemas.microsoft.com/office/powerpoint/2010/main" val="31987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9" y="0"/>
            <a:ext cx="11875365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 rot="10800000">
            <a:off x="4356846" y="3345628"/>
            <a:ext cx="268942" cy="2366683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10727167" y="2443779"/>
            <a:ext cx="268942" cy="2795197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9833" y="3235435"/>
            <a:ext cx="4198528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charset="0"/>
                <a:ea typeface="Courier New" charset="0"/>
                <a:cs typeface="Courier New" charset="0"/>
              </a:rPr>
              <a:t>(PER</a:t>
            </a:r>
            <a:r>
              <a:rPr lang="zh-CN" alt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1200" dirty="0">
                <a:latin typeface="Courier New" charset="0"/>
                <a:ea typeface="Courier New" charset="0"/>
                <a:cs typeface="Courier New" charset="0"/>
              </a:rPr>
              <a:t>User</a:t>
            </a:r>
            <a:r>
              <a:rPr lang="zh-CN" alt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1200" dirty="0">
                <a:latin typeface="Courier New" charset="0"/>
                <a:ea typeface="Courier New" charset="0"/>
                <a:cs typeface="Courier New" charset="0"/>
              </a:rPr>
              <a:t>Useful Features) </a:t>
            </a:r>
            <a:r>
              <a:rPr lang="en-US" altLang="zh-CN" sz="1200" dirty="0" err="1">
                <a:latin typeface="Courier New" charset="0"/>
                <a:ea typeface="Courier New" charset="0"/>
                <a:cs typeface="Courier New" charset="0"/>
              </a:rPr>
              <a:t>User_ID</a:t>
            </a:r>
            <a:r>
              <a:rPr lang="en-US" altLang="zh-CN" sz="1200" dirty="0">
                <a:latin typeface="Courier New" charset="0"/>
                <a:ea typeface="Courier New" charset="0"/>
                <a:cs typeface="Courier New" charset="0"/>
              </a:rPr>
              <a:t> Based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Device (at most 3 devices!)</a:t>
            </a:r>
          </a:p>
          <a:p>
            <a:pPr lvl="2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Device_id_0</a:t>
            </a:r>
          </a:p>
          <a:p>
            <a:pPr lvl="2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Device_id_1</a:t>
            </a:r>
          </a:p>
          <a:p>
            <a:pPr lvl="2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Device_id_2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Reach_Time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Data_Time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--infer--&gt; Different Time Duration per item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Cookies_id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13" y="5961991"/>
            <a:ext cx="429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Privacy Logs for User: A Toy Example from </a:t>
            </a:r>
            <a:r>
              <a:rPr lang="en-US" b="1" dirty="0" err="1"/>
              <a:t>TianChi:OneID</a:t>
            </a:r>
            <a:r>
              <a:rPr lang="en-US" b="1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56470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for Paper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0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594326" y="1792014"/>
            <a:ext cx="9252355" cy="2361042"/>
            <a:chOff x="1594326" y="1792014"/>
            <a:chExt cx="9252355" cy="2361042"/>
          </a:xfrm>
        </p:grpSpPr>
        <p:grpSp>
          <p:nvGrpSpPr>
            <p:cNvPr id="28" name="Group 27"/>
            <p:cNvGrpSpPr/>
            <p:nvPr/>
          </p:nvGrpSpPr>
          <p:grpSpPr>
            <a:xfrm>
              <a:off x="1594326" y="1792014"/>
              <a:ext cx="1425390" cy="2361042"/>
              <a:chOff x="1594326" y="1912883"/>
              <a:chExt cx="1425390" cy="236104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94326" y="2638097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latin typeface="Courier New" charset="0"/>
                    <a:ea typeface="Courier New" charset="0"/>
                    <a:cs typeface="Courier New" charset="0"/>
                  </a:rPr>
                  <a:t>Real User</a:t>
                </a:r>
                <a:endParaRPr lang="en-US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63255" y="3904593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Imposter</a:t>
                </a:r>
                <a:endParaRPr lang="en-US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6" name="Smiley Face 5"/>
              <p:cNvSpPr/>
              <p:nvPr/>
            </p:nvSpPr>
            <p:spPr>
              <a:xfrm>
                <a:off x="1944414" y="3179379"/>
                <a:ext cx="725214" cy="725214"/>
              </a:xfrm>
              <a:prstGeom prst="smileyFace">
                <a:avLst>
                  <a:gd name="adj" fmla="val -275"/>
                </a:avLst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ound Same Side Corner Rectangle 7"/>
              <p:cNvSpPr/>
              <p:nvPr/>
            </p:nvSpPr>
            <p:spPr>
              <a:xfrm>
                <a:off x="1944415" y="3363311"/>
                <a:ext cx="716295" cy="1786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Smiley Face 3"/>
              <p:cNvSpPr/>
              <p:nvPr/>
            </p:nvSpPr>
            <p:spPr>
              <a:xfrm>
                <a:off x="1944414" y="1912883"/>
                <a:ext cx="725214" cy="725214"/>
              </a:xfrm>
              <a:prstGeom prst="smileyFac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 rot="5400000">
              <a:off x="5982142" y="1909779"/>
              <a:ext cx="1116181" cy="21255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Private-Preserving System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660710" y="3128201"/>
              <a:ext cx="2806258" cy="373829"/>
            </a:xfrm>
            <a:custGeom>
              <a:avLst/>
              <a:gdLst>
                <a:gd name="connsiteX0" fmla="*/ 0 w 4393324"/>
                <a:gd name="connsiteY0" fmla="*/ 1417618 h 1417618"/>
                <a:gd name="connsiteX1" fmla="*/ 1439917 w 4393324"/>
                <a:gd name="connsiteY1" fmla="*/ 156376 h 1417618"/>
                <a:gd name="connsiteX2" fmla="*/ 4393324 w 4393324"/>
                <a:gd name="connsiteY2" fmla="*/ 19742 h 1417618"/>
                <a:gd name="connsiteX3" fmla="*/ 4393324 w 4393324"/>
                <a:gd name="connsiteY3" fmla="*/ 19742 h 14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3324" h="1417618">
                  <a:moveTo>
                    <a:pt x="0" y="1417618"/>
                  </a:moveTo>
                  <a:cubicBezTo>
                    <a:pt x="353848" y="903486"/>
                    <a:pt x="707696" y="389355"/>
                    <a:pt x="1439917" y="156376"/>
                  </a:cubicBezTo>
                  <a:cubicBezTo>
                    <a:pt x="2172138" y="-76603"/>
                    <a:pt x="4393324" y="19742"/>
                    <a:pt x="4393324" y="19742"/>
                  </a:cubicBezTo>
                  <a:lnTo>
                    <a:pt x="4393324" y="1974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2669628" y="2161346"/>
              <a:ext cx="2797339" cy="691982"/>
            </a:xfrm>
            <a:custGeom>
              <a:avLst/>
              <a:gdLst>
                <a:gd name="connsiteX0" fmla="*/ 0 w 4393324"/>
                <a:gd name="connsiteY0" fmla="*/ 1417618 h 1417618"/>
                <a:gd name="connsiteX1" fmla="*/ 1439917 w 4393324"/>
                <a:gd name="connsiteY1" fmla="*/ 156376 h 1417618"/>
                <a:gd name="connsiteX2" fmla="*/ 4393324 w 4393324"/>
                <a:gd name="connsiteY2" fmla="*/ 19742 h 1417618"/>
                <a:gd name="connsiteX3" fmla="*/ 4393324 w 4393324"/>
                <a:gd name="connsiteY3" fmla="*/ 19742 h 14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3324" h="1417618">
                  <a:moveTo>
                    <a:pt x="0" y="1417618"/>
                  </a:moveTo>
                  <a:cubicBezTo>
                    <a:pt x="353848" y="903486"/>
                    <a:pt x="707696" y="389355"/>
                    <a:pt x="1439917" y="156376"/>
                  </a:cubicBezTo>
                  <a:cubicBezTo>
                    <a:pt x="2172138" y="-76603"/>
                    <a:pt x="4393324" y="19742"/>
                    <a:pt x="4393324" y="19742"/>
                  </a:cubicBezTo>
                  <a:lnTo>
                    <a:pt x="4393324" y="1974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n 28"/>
            <p:cNvSpPr/>
            <p:nvPr/>
          </p:nvSpPr>
          <p:spPr>
            <a:xfrm>
              <a:off x="9144816" y="2475921"/>
              <a:ext cx="1701865" cy="993228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Courier New" charset="0"/>
                  <a:ea typeface="Courier New" charset="0"/>
                  <a:cs typeface="Courier New" charset="0"/>
                </a:rPr>
                <a:t>User</a:t>
              </a:r>
            </a:p>
            <a:p>
              <a:pPr algn="ctr"/>
              <a:r>
                <a:rPr lang="en-US" dirty="0" smtClean="0">
                  <a:latin typeface="Courier New" charset="0"/>
                  <a:ea typeface="Courier New" charset="0"/>
                  <a:cs typeface="Courier New" charset="0"/>
                </a:rPr>
                <a:t>Information</a:t>
              </a:r>
              <a:endParaRPr lang="en-US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85924" y="2614991"/>
              <a:ext cx="1417714" cy="715089"/>
            </a:xfrm>
            <a:prstGeom prst="roundRect">
              <a:avLst/>
            </a:prstGeom>
            <a:solidFill>
              <a:schemeClr val="bg1">
                <a:lumMod val="95000"/>
                <a:alpha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Courier New" charset="0"/>
                  <a:ea typeface="Courier New" charset="0"/>
                  <a:cs typeface="Courier New" charset="0"/>
                </a:rPr>
                <a:t>Login Account</a:t>
              </a:r>
              <a:endParaRPr lang="en-US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609489" y="2853328"/>
              <a:ext cx="15345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609489" y="3128201"/>
              <a:ext cx="361155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7917632" y="2926322"/>
              <a:ext cx="1178645" cy="403758"/>
              <a:chOff x="6558856" y="3421116"/>
              <a:chExt cx="1178645" cy="403758"/>
            </a:xfrm>
          </p:grpSpPr>
          <p:sp>
            <p:nvSpPr>
              <p:cNvPr id="42" name="Cross 41"/>
              <p:cNvSpPr/>
              <p:nvPr/>
            </p:nvSpPr>
            <p:spPr>
              <a:xfrm rot="2700000">
                <a:off x="6558856" y="3421116"/>
                <a:ext cx="403758" cy="403758"/>
              </a:xfrm>
              <a:prstGeom prst="plus">
                <a:avLst>
                  <a:gd name="adj" fmla="val 38435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863544" y="3438329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Deny</a:t>
                </a:r>
                <a:r>
                  <a:rPr lang="en-US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!</a:t>
                </a:r>
                <a:endParaRPr lang="en-US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620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416718" y="840741"/>
            <a:ext cx="11667202" cy="2533925"/>
            <a:chOff x="416718" y="840741"/>
            <a:chExt cx="11667202" cy="2533925"/>
          </a:xfrm>
        </p:grpSpPr>
        <p:sp>
          <p:nvSpPr>
            <p:cNvPr id="138" name="Rectangle 137"/>
            <p:cNvSpPr/>
            <p:nvPr/>
          </p:nvSpPr>
          <p:spPr>
            <a:xfrm>
              <a:off x="9679028" y="840741"/>
              <a:ext cx="2404892" cy="2533925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278397" y="840741"/>
              <a:ext cx="3974511" cy="2533925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16718" y="843161"/>
              <a:ext cx="4778877" cy="2529084"/>
            </a:xfrm>
            <a:prstGeom prst="rect">
              <a:avLst/>
            </a:prstGeom>
            <a:noFill/>
            <a:ln w="25400">
              <a:solidFill>
                <a:schemeClr val="bg1">
                  <a:lumMod val="9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8" name="Elbow Connector 187"/>
            <p:cNvCxnSpPr>
              <a:stCxn id="173" idx="3"/>
              <a:endCxn id="183" idx="1"/>
            </p:cNvCxnSpPr>
            <p:nvPr/>
          </p:nvCxnSpPr>
          <p:spPr>
            <a:xfrm flipV="1">
              <a:off x="5108875" y="1375488"/>
              <a:ext cx="565398" cy="55400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Elbow Connector 188"/>
            <p:cNvCxnSpPr>
              <a:stCxn id="173" idx="3"/>
              <a:endCxn id="184" idx="1"/>
            </p:cNvCxnSpPr>
            <p:nvPr/>
          </p:nvCxnSpPr>
          <p:spPr>
            <a:xfrm>
              <a:off x="5108875" y="1929493"/>
              <a:ext cx="565398" cy="54502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9863232" y="954863"/>
              <a:ext cx="2061310" cy="4206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Outlier(s</a:t>
              </a:r>
              <a:r>
                <a:rPr lang="en-US" dirty="0"/>
                <a:t>) </a:t>
              </a:r>
            </a:p>
            <a:p>
              <a:r>
                <a:rPr lang="en-US" dirty="0"/>
                <a:t>Recommendation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11985" y="3064012"/>
              <a:ext cx="3056093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Multilayer </a:t>
              </a:r>
              <a:r>
                <a:rPr lang="en-US" sz="1200" b="1" dirty="0">
                  <a:latin typeface="Times New Roman" charset="0"/>
                  <a:ea typeface="Times New Roman" charset="0"/>
                  <a:cs typeface="Times New Roman" charset="0"/>
                </a:rPr>
                <a:t>Network </a:t>
              </a:r>
              <a:r>
                <a:rPr lang="en-US" sz="1200" b="1" dirty="0" smtClean="0">
                  <a:latin typeface="Times New Roman" charset="0"/>
                  <a:ea typeface="Times New Roman" charset="0"/>
                  <a:cs typeface="Times New Roman" charset="0"/>
                </a:rPr>
                <a:t>Construction Module</a:t>
              </a:r>
              <a:endParaRPr lang="en-US" sz="12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998924" y="3064012"/>
              <a:ext cx="2624436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 b="1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smtClean="0"/>
                <a:t>Multilayer </a:t>
              </a:r>
              <a:r>
                <a:rPr lang="en-US" dirty="0"/>
                <a:t>Network </a:t>
              </a:r>
              <a:r>
                <a:rPr lang="en-US" dirty="0" smtClean="0"/>
                <a:t>Analysis Module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863232" y="1387482"/>
              <a:ext cx="20613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charset="0"/>
                <a:buChar char="•"/>
              </a:pPr>
              <a:r>
                <a:rPr lang="en-US" sz="800" dirty="0">
                  <a:latin typeface="Courier New" charset="0"/>
                  <a:ea typeface="Courier New" charset="0"/>
                  <a:cs typeface="Courier New" charset="0"/>
                </a:rPr>
                <a:t>Alg: Outliers Recommendation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5674273" y="1169748"/>
              <a:ext cx="1602468" cy="4114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Multilayer Network Embedding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674273" y="2268777"/>
              <a:ext cx="1673058" cy="4114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Multilayer Network Community Detection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626292" y="1594907"/>
              <a:ext cx="1647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charset="0"/>
                <a:buChar char="•"/>
              </a:pPr>
              <a:r>
                <a:rPr lang="en-US" sz="800" dirty="0">
                  <a:latin typeface="Courier New" charset="0"/>
                  <a:ea typeface="Courier New" charset="0"/>
                  <a:cs typeface="Courier New" charset="0"/>
                </a:rPr>
                <a:t>Alg: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node2vec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on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Multilayer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Network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583258" y="2688565"/>
              <a:ext cx="20710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charset="0"/>
                <a:buChar char="•"/>
              </a:pPr>
              <a:r>
                <a:rPr lang="en-US" sz="800" dirty="0">
                  <a:latin typeface="Courier New" charset="0"/>
                  <a:ea typeface="Courier New" charset="0"/>
                  <a:cs typeface="Courier New" charset="0"/>
                </a:rPr>
                <a:t>Alg: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Weighted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Multilayer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Network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Community</a:t>
              </a:r>
              <a:r>
                <a:rPr lang="zh-CN" altLang="en-US" sz="8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altLang="zh-CN" sz="800" dirty="0">
                  <a:latin typeface="Courier New" charset="0"/>
                  <a:ea typeface="Courier New" charset="0"/>
                  <a:cs typeface="Courier New" charset="0"/>
                </a:rPr>
                <a:t>Detection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83" name="Rounded Rectangle 82"/>
            <p:cNvSpPr>
              <a:spLocks noChangeAspect="1"/>
            </p:cNvSpPr>
            <p:nvPr/>
          </p:nvSpPr>
          <p:spPr>
            <a:xfrm>
              <a:off x="7527833" y="919046"/>
              <a:ext cx="1673352" cy="9144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669008" y="1700079"/>
              <a:ext cx="1421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7701727" y="953387"/>
              <a:ext cx="213" cy="7937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/>
            <p:cNvSpPr>
              <a:spLocks noChangeAspect="1"/>
            </p:cNvSpPr>
            <p:nvPr/>
          </p:nvSpPr>
          <p:spPr>
            <a:xfrm>
              <a:off x="7508856" y="2017317"/>
              <a:ext cx="1676256" cy="9144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8719228" y="2478357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172" name="Straight Arrow Connector 171"/>
            <p:cNvCxnSpPr>
              <a:stCxn id="183" idx="3"/>
              <a:endCxn id="83" idx="1"/>
            </p:cNvCxnSpPr>
            <p:nvPr/>
          </p:nvCxnSpPr>
          <p:spPr>
            <a:xfrm>
              <a:off x="7276741" y="1375488"/>
              <a:ext cx="251092" cy="7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4" idx="3"/>
              <a:endCxn id="121" idx="1"/>
            </p:cNvCxnSpPr>
            <p:nvPr/>
          </p:nvCxnSpPr>
          <p:spPr>
            <a:xfrm>
              <a:off x="7347333" y="2474517"/>
              <a:ext cx="1615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9863232" y="1789835"/>
              <a:ext cx="2061310" cy="4521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0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/>
                <a:t>Visualization</a:t>
              </a:r>
              <a:endParaRPr lang="en-US" dirty="0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9278618" y="1972345"/>
              <a:ext cx="371745" cy="27071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10188" y="953387"/>
              <a:ext cx="4659687" cy="1790194"/>
              <a:chOff x="603657" y="953387"/>
              <a:chExt cx="4659687" cy="1790194"/>
            </a:xfrm>
          </p:grpSpPr>
          <p:sp>
            <p:nvSpPr>
              <p:cNvPr id="4" name="Can 3"/>
              <p:cNvSpPr/>
              <p:nvPr/>
            </p:nvSpPr>
            <p:spPr>
              <a:xfrm>
                <a:off x="1047480" y="953387"/>
                <a:ext cx="925264" cy="580913"/>
              </a:xfrm>
              <a:prstGeom prst="can">
                <a:avLst/>
              </a:prstGeo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User</a:t>
                </a:r>
              </a:p>
              <a:p>
                <a:pPr algn="ctr"/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Database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650655" y="2108982"/>
                <a:ext cx="1718880" cy="4141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Time-Based Behaviors Grouping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510980" y="1588368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Data</a:t>
                </a:r>
              </a:p>
              <a:p>
                <a:pPr algn="ctr"/>
                <a:r>
                  <a:rPr lang="en-US" sz="1000" dirty="0">
                    <a:latin typeface="Courier New" charset="0"/>
                    <a:ea typeface="Courier New" charset="0"/>
                    <a:cs typeface="Courier New" charset="0"/>
                  </a:rPr>
                  <a:t>Cleaning</a:t>
                </a:r>
              </a:p>
            </p:txBody>
          </p:sp>
          <p:cxnSp>
            <p:nvCxnSpPr>
              <p:cNvPr id="8" name="Straight Arrow Connector 7"/>
              <p:cNvCxnSpPr>
                <a:stCxn id="4" idx="3"/>
                <a:endCxn id="5" idx="0"/>
              </p:cNvCxnSpPr>
              <p:nvPr/>
            </p:nvCxnSpPr>
            <p:spPr>
              <a:xfrm flipH="1">
                <a:off x="1510095" y="1534300"/>
                <a:ext cx="17" cy="5746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8" name="Group 177"/>
              <p:cNvGrpSpPr/>
              <p:nvPr/>
            </p:nvGrpSpPr>
            <p:grpSpPr>
              <a:xfrm>
                <a:off x="2763391" y="1387478"/>
                <a:ext cx="2371284" cy="1084030"/>
                <a:chOff x="5670080" y="1252955"/>
                <a:chExt cx="2371284" cy="1084030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5898201" y="1252955"/>
                  <a:ext cx="1868434" cy="76643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endParaRPr lang="en-US" sz="10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5776856" y="1760999"/>
                  <a:ext cx="205779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7773407" y="1633257"/>
                      <a:ext cx="26795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i="1" dirty="0">
                                <a:latin typeface="Cambria Math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407" y="1633257"/>
                      <a:ext cx="267957" cy="246221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4" name="Group 103"/>
                <p:cNvGrpSpPr/>
                <p:nvPr/>
              </p:nvGrpSpPr>
              <p:grpSpPr>
                <a:xfrm>
                  <a:off x="5754144" y="1709943"/>
                  <a:ext cx="319831" cy="246221"/>
                  <a:chOff x="5112688" y="952282"/>
                  <a:chExt cx="319831" cy="246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87"/>
                      <p:cNvSpPr txBox="1"/>
                      <p:nvPr/>
                    </p:nvSpPr>
                    <p:spPr>
                      <a:xfrm>
                        <a:off x="5112688" y="952282"/>
                        <a:ext cx="31983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88" name="TextBox 8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2688" y="952282"/>
                        <a:ext cx="319831" cy="246221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8" name="Straight Connector 97"/>
                  <p:cNvCxnSpPr>
                    <a:stCxn id="88" idx="0"/>
                  </p:cNvCxnSpPr>
                  <p:nvPr/>
                </p:nvCxnSpPr>
                <p:spPr>
                  <a:xfrm>
                    <a:off x="5272604" y="952282"/>
                    <a:ext cx="1475" cy="555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747376" y="1709943"/>
                  <a:ext cx="322781" cy="246221"/>
                  <a:chOff x="5112688" y="952282"/>
                  <a:chExt cx="322781" cy="246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6" name="TextBox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5274078" y="952282"/>
                    <a:ext cx="1" cy="555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7245466" y="1709943"/>
                  <a:ext cx="322781" cy="246221"/>
                  <a:chOff x="5112688" y="952282"/>
                  <a:chExt cx="322781" cy="246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0" name="Straight Connector 109"/>
                  <p:cNvCxnSpPr/>
                  <p:nvPr/>
                </p:nvCxnSpPr>
                <p:spPr>
                  <a:xfrm flipH="1">
                    <a:off x="5274078" y="952282"/>
                    <a:ext cx="1" cy="555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6252235" y="1709943"/>
                  <a:ext cx="322781" cy="246221"/>
                  <a:chOff x="5112688" y="952282"/>
                  <a:chExt cx="322781" cy="24622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/>
                      <p:cNvSpPr txBox="1"/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dirty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 dirty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2688" y="952282"/>
                        <a:ext cx="322781" cy="246221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5274078" y="952282"/>
                    <a:ext cx="1" cy="5557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7541046" y="1391482"/>
                  <a:ext cx="2616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mr-IN" sz="1000" dirty="0">
                      <a:latin typeface="Courier New" charset="0"/>
                      <a:ea typeface="Courier New" charset="0"/>
                      <a:cs typeface="Courier New" charset="0"/>
                    </a:rPr>
                    <a:t>…</a:t>
                  </a:r>
                  <a:endParaRPr lang="en-US" sz="1000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5859692" y="1324467"/>
                  <a:ext cx="234889" cy="352757"/>
                  <a:chOff x="5152913" y="473336"/>
                  <a:chExt cx="234889" cy="352757"/>
                </a:xfrm>
              </p:grpSpPr>
              <p:cxnSp>
                <p:nvCxnSpPr>
                  <p:cNvPr id="41" name="Straight Connector 40"/>
                  <p:cNvCxnSpPr>
                    <a:stCxn id="37" idx="4"/>
                    <a:endCxn id="38" idx="0"/>
                  </p:cNvCxnSpPr>
                  <p:nvPr/>
                </p:nvCxnSpPr>
                <p:spPr>
                  <a:xfrm>
                    <a:off x="5198633" y="564776"/>
                    <a:ext cx="0" cy="16987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>
                    <a:stCxn id="37" idx="6"/>
                    <a:endCxn id="39" idx="1"/>
                  </p:cNvCxnSpPr>
                  <p:nvPr/>
                </p:nvCxnSpPr>
                <p:spPr>
                  <a:xfrm>
                    <a:off x="5244353" y="519056"/>
                    <a:ext cx="65400" cy="89408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>
                    <a:stCxn id="39" idx="3"/>
                    <a:endCxn id="38" idx="7"/>
                  </p:cNvCxnSpPr>
                  <p:nvPr/>
                </p:nvCxnSpPr>
                <p:spPr>
                  <a:xfrm flipH="1">
                    <a:off x="5230962" y="673122"/>
                    <a:ext cx="78791" cy="7492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/>
                  <p:cNvSpPr/>
                  <p:nvPr/>
                </p:nvSpPr>
                <p:spPr>
                  <a:xfrm>
                    <a:off x="5152913" y="473336"/>
                    <a:ext cx="91440" cy="9144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5152913" y="734653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5296362" y="595073"/>
                    <a:ext cx="91440" cy="9144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6370908" y="1324467"/>
                  <a:ext cx="91440" cy="352757"/>
                  <a:chOff x="5523441" y="473336"/>
                  <a:chExt cx="91440" cy="352757"/>
                </a:xfrm>
              </p:grpSpPr>
              <p:cxnSp>
                <p:nvCxnSpPr>
                  <p:cNvPr id="63" name="Straight Connector 62"/>
                  <p:cNvCxnSpPr>
                    <a:stCxn id="66" idx="4"/>
                    <a:endCxn id="67" idx="0"/>
                  </p:cNvCxnSpPr>
                  <p:nvPr/>
                </p:nvCxnSpPr>
                <p:spPr>
                  <a:xfrm>
                    <a:off x="5569161" y="564776"/>
                    <a:ext cx="0" cy="16987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/>
                  <p:cNvSpPr/>
                  <p:nvPr/>
                </p:nvSpPr>
                <p:spPr>
                  <a:xfrm>
                    <a:off x="5523441" y="473336"/>
                    <a:ext cx="91440" cy="9144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5523441" y="734653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6866105" y="1446204"/>
                  <a:ext cx="212577" cy="231020"/>
                  <a:chOff x="5754586" y="595073"/>
                  <a:chExt cx="212577" cy="231020"/>
                </a:xfrm>
              </p:grpSpPr>
              <p:cxnSp>
                <p:nvCxnSpPr>
                  <p:cNvPr id="72" name="Straight Connector 71"/>
                  <p:cNvCxnSpPr>
                    <a:stCxn id="75" idx="3"/>
                    <a:endCxn id="74" idx="7"/>
                  </p:cNvCxnSpPr>
                  <p:nvPr/>
                </p:nvCxnSpPr>
                <p:spPr>
                  <a:xfrm flipH="1">
                    <a:off x="5832635" y="673122"/>
                    <a:ext cx="56479" cy="7492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Oval 73"/>
                  <p:cNvSpPr/>
                  <p:nvPr/>
                </p:nvSpPr>
                <p:spPr>
                  <a:xfrm>
                    <a:off x="5754586" y="734653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5875723" y="595073"/>
                    <a:ext cx="91440" cy="9144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7366491" y="1324467"/>
                  <a:ext cx="208129" cy="352757"/>
                  <a:chOff x="6122890" y="473336"/>
                  <a:chExt cx="208129" cy="352757"/>
                </a:xfrm>
              </p:grpSpPr>
              <p:cxnSp>
                <p:nvCxnSpPr>
                  <p:cNvPr id="78" name="Straight Connector 77"/>
                  <p:cNvCxnSpPr>
                    <a:stCxn id="80" idx="5"/>
                    <a:endCxn id="82" idx="1"/>
                  </p:cNvCxnSpPr>
                  <p:nvPr/>
                </p:nvCxnSpPr>
                <p:spPr>
                  <a:xfrm>
                    <a:off x="6200939" y="551385"/>
                    <a:ext cx="52031" cy="57079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>
                    <a:stCxn id="82" idx="3"/>
                    <a:endCxn id="81" idx="7"/>
                  </p:cNvCxnSpPr>
                  <p:nvPr/>
                </p:nvCxnSpPr>
                <p:spPr>
                  <a:xfrm flipH="1">
                    <a:off x="6200939" y="673122"/>
                    <a:ext cx="52031" cy="74922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Oval 79"/>
                  <p:cNvSpPr/>
                  <p:nvPr/>
                </p:nvSpPr>
                <p:spPr>
                  <a:xfrm>
                    <a:off x="6122890" y="473336"/>
                    <a:ext cx="91440" cy="9144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6122890" y="734653"/>
                    <a:ext cx="91440" cy="914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6239579" y="595073"/>
                    <a:ext cx="91440" cy="9144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</p:grpSp>
            <p:cxnSp>
              <p:nvCxnSpPr>
                <p:cNvPr id="116" name="Straight Connector 115"/>
                <p:cNvCxnSpPr>
                  <a:stCxn id="37" idx="6"/>
                  <a:endCxn id="66" idx="2"/>
                </p:cNvCxnSpPr>
                <p:nvPr/>
              </p:nvCxnSpPr>
              <p:spPr>
                <a:xfrm>
                  <a:off x="5951132" y="1370187"/>
                  <a:ext cx="419776" cy="0"/>
                </a:xfrm>
                <a:prstGeom prst="line">
                  <a:avLst/>
                </a:prstGeom>
                <a:ln>
                  <a:solidFill>
                    <a:srgbClr val="5B9BD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66" idx="6"/>
                  <a:endCxn id="80" idx="2"/>
                </p:cNvCxnSpPr>
                <p:nvPr/>
              </p:nvCxnSpPr>
              <p:spPr>
                <a:xfrm>
                  <a:off x="6462348" y="1370187"/>
                  <a:ext cx="904143" cy="0"/>
                </a:xfrm>
                <a:prstGeom prst="line">
                  <a:avLst/>
                </a:prstGeom>
                <a:ln>
                  <a:solidFill>
                    <a:srgbClr val="5B9BD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stCxn id="39" idx="6"/>
                  <a:endCxn id="75" idx="2"/>
                </p:cNvCxnSpPr>
                <p:nvPr/>
              </p:nvCxnSpPr>
              <p:spPr>
                <a:xfrm>
                  <a:off x="6094581" y="1491924"/>
                  <a:ext cx="892661" cy="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>
                  <a:stCxn id="75" idx="6"/>
                  <a:endCxn id="82" idx="2"/>
                </p:cNvCxnSpPr>
                <p:nvPr/>
              </p:nvCxnSpPr>
              <p:spPr>
                <a:xfrm>
                  <a:off x="7078682" y="1491924"/>
                  <a:ext cx="404498" cy="0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>
                  <a:stCxn id="38" idx="6"/>
                  <a:endCxn id="67" idx="2"/>
                </p:cNvCxnSpPr>
                <p:nvPr/>
              </p:nvCxnSpPr>
              <p:spPr>
                <a:xfrm>
                  <a:off x="5951132" y="1631504"/>
                  <a:ext cx="419776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>
                  <a:stCxn id="67" idx="6"/>
                  <a:endCxn id="74" idx="2"/>
                </p:cNvCxnSpPr>
                <p:nvPr/>
              </p:nvCxnSpPr>
              <p:spPr>
                <a:xfrm>
                  <a:off x="6462348" y="1631504"/>
                  <a:ext cx="403757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74" idx="6"/>
                  <a:endCxn id="81" idx="2"/>
                </p:cNvCxnSpPr>
                <p:nvPr/>
              </p:nvCxnSpPr>
              <p:spPr>
                <a:xfrm>
                  <a:off x="6957545" y="1631504"/>
                  <a:ext cx="408946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/>
                <p:cNvSpPr txBox="1"/>
                <p:nvPr/>
              </p:nvSpPr>
              <p:spPr>
                <a:xfrm>
                  <a:off x="5670080" y="1936875"/>
                  <a:ext cx="233910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Courier New" charset="0"/>
                      <a:ea typeface="Courier New" charset="0"/>
                      <a:cs typeface="Courier New" charset="0"/>
                    </a:rPr>
                    <a:t>Multilayer Network Based</a:t>
                  </a:r>
                </a:p>
                <a:p>
                  <a:pPr algn="ctr"/>
                  <a:r>
                    <a:rPr lang="en-US" sz="1000" dirty="0">
                      <a:latin typeface="Courier New" charset="0"/>
                      <a:ea typeface="Courier New" charset="0"/>
                      <a:cs typeface="Courier New" charset="0"/>
                    </a:rPr>
                    <a:t>User Behavior Representation</a:t>
                  </a:r>
                </a:p>
              </p:txBody>
            </p:sp>
          </p:grpSp>
          <p:sp>
            <p:nvSpPr>
              <p:cNvPr id="173" name="Rounded Rectangle 172"/>
              <p:cNvSpPr/>
              <p:nvPr/>
            </p:nvSpPr>
            <p:spPr>
              <a:xfrm>
                <a:off x="2642024" y="1359962"/>
                <a:ext cx="2560320" cy="113906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2645056" y="2505930"/>
                <a:ext cx="26182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charset="0"/>
                  <a:buChar char="•"/>
                </a:pPr>
                <a:r>
                  <a:rPr lang="en-US" sz="800" dirty="0">
                    <a:latin typeface="Courier New" charset="0"/>
                    <a:ea typeface="Courier New" charset="0"/>
                    <a:cs typeface="Courier New" charset="0"/>
                  </a:rPr>
                  <a:t>Alg: Multilayer Network Construction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603657" y="2528137"/>
                <a:ext cx="180118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charset="0"/>
                  <a:buChar char="•"/>
                </a:pPr>
                <a:r>
                  <a:rPr lang="en-US" sz="800" dirty="0">
                    <a:latin typeface="Courier New" charset="0"/>
                    <a:ea typeface="Courier New" charset="0"/>
                    <a:cs typeface="Courier New" charset="0"/>
                  </a:rPr>
                  <a:t>Alg: Mean </a:t>
                </a:r>
                <a:r>
                  <a:rPr lang="en-US" sz="800" dirty="0"/>
                  <a:t>△</a:t>
                </a:r>
                <a:r>
                  <a:rPr lang="en-US" sz="800" dirty="0">
                    <a:latin typeface="Courier New" charset="0"/>
                    <a:ea typeface="Courier New" charset="0"/>
                    <a:cs typeface="Courier New" charset="0"/>
                  </a:rPr>
                  <a:t>T Grouping</a:t>
                </a:r>
              </a:p>
            </p:txBody>
          </p:sp>
          <p:cxnSp>
            <p:nvCxnSpPr>
              <p:cNvPr id="33" name="Elbow Connector 32"/>
              <p:cNvCxnSpPr>
                <a:stCxn id="5" idx="3"/>
                <a:endCxn id="173" idx="1"/>
              </p:cNvCxnSpPr>
              <p:nvPr/>
            </p:nvCxnSpPr>
            <p:spPr>
              <a:xfrm flipV="1">
                <a:off x="2369536" y="1929494"/>
                <a:ext cx="272489" cy="386573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9686275" y="3064012"/>
              <a:ext cx="2390398" cy="276999"/>
            </a:xfrm>
            <a:prstGeom prst="rect">
              <a:avLst/>
            </a:prstGeom>
            <a:solidFill>
              <a:schemeClr val="bg1"/>
            </a:solidFill>
            <a:ln w="12700"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 b="1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smtClean="0"/>
                <a:t>Recommendation System Module</a:t>
              </a:r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33911" y="2372757"/>
              <a:ext cx="2090631" cy="556931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/>
          </p:nvGrpSpPr>
          <p:grpSpPr>
            <a:xfrm>
              <a:off x="7586730" y="1003867"/>
              <a:ext cx="839340" cy="567618"/>
              <a:chOff x="7586730" y="1003867"/>
              <a:chExt cx="839340" cy="5676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7904925" y="1335619"/>
                <a:ext cx="202950" cy="235866"/>
                <a:chOff x="7863066" y="1275294"/>
                <a:chExt cx="202950" cy="235866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7921475" y="1419720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7873985" y="1381790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7959174" y="1323612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974576" y="1393176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7863066" y="1275294"/>
                  <a:ext cx="91440" cy="91440"/>
                </a:xfrm>
                <a:prstGeom prst="ellipse">
                  <a:avLst/>
                </a:prstGeom>
                <a:noFill/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586730" y="1003867"/>
                <a:ext cx="8393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ourier New" charset="0"/>
                    <a:ea typeface="Courier New" charset="0"/>
                    <a:cs typeface="Courier New" charset="0"/>
                  </a:rPr>
                  <a:t>Majority Cluster</a:t>
                </a:r>
                <a:endParaRPr lang="en-US" sz="8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8360729" y="1065417"/>
              <a:ext cx="839340" cy="394429"/>
              <a:chOff x="8190604" y="1065417"/>
              <a:chExt cx="839340" cy="394429"/>
            </a:xfrm>
          </p:grpSpPr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8564554" y="136840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190604" y="1065417"/>
                <a:ext cx="83934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latin typeface="Courier New" charset="0"/>
                    <a:ea typeface="Courier New" charset="0"/>
                    <a:cs typeface="Courier New" charset="0"/>
                  </a:rPr>
                  <a:t>Outliers</a:t>
                </a:r>
                <a:endParaRPr lang="en-US" sz="800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>
              <a:off x="8380231" y="962912"/>
              <a:ext cx="0" cy="681981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7510959" y="2067740"/>
              <a:ext cx="857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Courier New" charset="0"/>
                  <a:ea typeface="Courier New" charset="0"/>
                  <a:cs typeface="Courier New" charset="0"/>
                </a:rPr>
                <a:t>Majority Community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42" name="Straight Connector 141"/>
            <p:cNvCxnSpPr/>
            <p:nvPr/>
          </p:nvCxnSpPr>
          <p:spPr>
            <a:xfrm>
              <a:off x="8344783" y="2085079"/>
              <a:ext cx="0" cy="681981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353312" y="2183998"/>
              <a:ext cx="839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latin typeface="Courier New" charset="0"/>
                  <a:ea typeface="Courier New" charset="0"/>
                  <a:cs typeface="Courier New" charset="0"/>
                </a:rPr>
                <a:t>Outliers</a:t>
              </a:r>
              <a:endParaRPr lang="en-US" sz="8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751531" y="2439648"/>
              <a:ext cx="364861" cy="356783"/>
              <a:chOff x="7751531" y="2439648"/>
              <a:chExt cx="364861" cy="356783"/>
            </a:xfrm>
          </p:grpSpPr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8024952" y="2714481"/>
                <a:ext cx="91440" cy="8195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7751531" y="2714481"/>
                <a:ext cx="91440" cy="8195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>
                <a:off x="7751531" y="2439648"/>
                <a:ext cx="91440" cy="8195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3" name="Straight Connector 52"/>
              <p:cNvCxnSpPr>
                <a:stCxn id="134" idx="4"/>
                <a:endCxn id="128" idx="0"/>
              </p:cNvCxnSpPr>
              <p:nvPr/>
            </p:nvCxnSpPr>
            <p:spPr>
              <a:xfrm>
                <a:off x="7797251" y="2521598"/>
                <a:ext cx="0" cy="1928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7" idx="2"/>
                <a:endCxn id="128" idx="6"/>
              </p:cNvCxnSpPr>
              <p:nvPr/>
            </p:nvCxnSpPr>
            <p:spPr>
              <a:xfrm flipH="1">
                <a:off x="7842971" y="2755456"/>
                <a:ext cx="1819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34" idx="5"/>
                <a:endCxn id="127" idx="1"/>
              </p:cNvCxnSpPr>
              <p:nvPr/>
            </p:nvCxnSpPr>
            <p:spPr>
              <a:xfrm>
                <a:off x="7829580" y="2509597"/>
                <a:ext cx="208763" cy="2168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8024952" y="2439648"/>
                <a:ext cx="91440" cy="8195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1" name="Straight Connector 150"/>
              <p:cNvCxnSpPr>
                <a:stCxn id="134" idx="6"/>
                <a:endCxn id="146" idx="2"/>
              </p:cNvCxnSpPr>
              <p:nvPr/>
            </p:nvCxnSpPr>
            <p:spPr>
              <a:xfrm>
                <a:off x="7842971" y="2480623"/>
                <a:ext cx="1819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stCxn id="146" idx="4"/>
                <a:endCxn id="127" idx="0"/>
              </p:cNvCxnSpPr>
              <p:nvPr/>
            </p:nvCxnSpPr>
            <p:spPr>
              <a:xfrm>
                <a:off x="8070672" y="2521598"/>
                <a:ext cx="0" cy="1928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032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107576"/>
            <a:ext cx="394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Construct User ID -&gt; Multilayer Network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276077" y="638009"/>
            <a:ext cx="4562641" cy="2564422"/>
            <a:chOff x="276075" y="638009"/>
            <a:chExt cx="4562641" cy="2564422"/>
          </a:xfrm>
        </p:grpSpPr>
        <p:cxnSp>
          <p:nvCxnSpPr>
            <p:cNvPr id="259" name="Straight Connector 258"/>
            <p:cNvCxnSpPr/>
            <p:nvPr/>
          </p:nvCxnSpPr>
          <p:spPr>
            <a:xfrm>
              <a:off x="3231824" y="987450"/>
              <a:ext cx="0" cy="1582073"/>
            </a:xfrm>
            <a:prstGeom prst="line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42018" y="987450"/>
              <a:ext cx="0" cy="1582073"/>
            </a:xfrm>
            <a:prstGeom prst="line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099981" y="1546848"/>
              <a:ext cx="0" cy="1582073"/>
            </a:xfrm>
            <a:prstGeom prst="line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Parallelogram 207"/>
            <p:cNvSpPr/>
            <p:nvPr/>
          </p:nvSpPr>
          <p:spPr>
            <a:xfrm>
              <a:off x="3096098" y="1776197"/>
              <a:ext cx="1645920" cy="54864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/>
            <p:cNvCxnSpPr/>
            <p:nvPr/>
          </p:nvCxnSpPr>
          <p:spPr>
            <a:xfrm>
              <a:off x="4601271" y="1536090"/>
              <a:ext cx="0" cy="1582073"/>
            </a:xfrm>
            <a:prstGeom prst="line">
              <a:avLst/>
            </a:prstGeom>
            <a:ln w="3175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76075" y="897297"/>
              <a:ext cx="2689412" cy="7207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User ID: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A0001</a:t>
              </a:r>
              <a:endParaRPr lang="en-US" sz="10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Devices: d1, d2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Login Time: 2017-10-02 08:01:00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Logged Behavior: XXX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6075" y="1691927"/>
              <a:ext cx="2689412" cy="7171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User ID: </a:t>
              </a:r>
              <a:r>
                <a:rPr lang="is-IS" sz="1000" dirty="0" smtClean="0">
                  <a:latin typeface="Courier New" charset="0"/>
                  <a:ea typeface="Courier New" charset="0"/>
                  <a:cs typeface="Courier New" charset="0"/>
                </a:rPr>
                <a:t>A0001</a:t>
              </a:r>
              <a:endParaRPr lang="en-US" sz="10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Devices: d1, d2, d3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Login Time: 2017-10-02 08:01:20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Logged Behavior: XXX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075" y="2485255"/>
              <a:ext cx="2689412" cy="717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User ID: </a:t>
              </a:r>
              <a:r>
                <a:rPr lang="is-IS" sz="1000" dirty="0" smtClean="0">
                  <a:latin typeface="Courier New" charset="0"/>
                  <a:ea typeface="Courier New" charset="0"/>
                  <a:cs typeface="Courier New" charset="0"/>
                </a:rPr>
                <a:t>A0001</a:t>
              </a:r>
              <a:endParaRPr lang="en-US" sz="10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Devices: d2, d3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Login Time: 2017-10-02 08:01:40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Logged Behavior: XXX</a:t>
              </a:r>
            </a:p>
          </p:txBody>
        </p:sp>
        <p:cxnSp>
          <p:nvCxnSpPr>
            <p:cNvPr id="164" name="Straight Connector 163"/>
            <p:cNvCxnSpPr>
              <a:stCxn id="126" idx="4"/>
              <a:endCxn id="132" idx="0"/>
            </p:cNvCxnSpPr>
            <p:nvPr/>
          </p:nvCxnSpPr>
          <p:spPr>
            <a:xfrm flipH="1">
              <a:off x="4417087" y="2016794"/>
              <a:ext cx="5110" cy="73560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Parallelogram 206"/>
            <p:cNvSpPr/>
            <p:nvPr/>
          </p:nvSpPr>
          <p:spPr>
            <a:xfrm>
              <a:off x="3096098" y="987450"/>
              <a:ext cx="1645920" cy="54864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>
              <a:stCxn id="123" idx="4"/>
              <a:endCxn id="129" idx="0"/>
            </p:cNvCxnSpPr>
            <p:nvPr/>
          </p:nvCxnSpPr>
          <p:spPr>
            <a:xfrm flipH="1">
              <a:off x="3990791" y="2264409"/>
              <a:ext cx="5492" cy="48799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Group 247"/>
            <p:cNvGrpSpPr/>
            <p:nvPr/>
          </p:nvGrpSpPr>
          <p:grpSpPr>
            <a:xfrm>
              <a:off x="3264953" y="1122069"/>
              <a:ext cx="929387" cy="287171"/>
              <a:chOff x="3264953" y="1060975"/>
              <a:chExt cx="929387" cy="287171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3264953" y="1071147"/>
                <a:ext cx="370614" cy="276999"/>
                <a:chOff x="6523962" y="1007777"/>
                <a:chExt cx="370614" cy="276999"/>
              </a:xfrm>
            </p:grpSpPr>
            <p:sp>
              <p:nvSpPr>
                <p:cNvPr id="113" name="Oval 112"/>
                <p:cNvSpPr>
                  <a:spLocks/>
                </p:cNvSpPr>
                <p:nvPr/>
              </p:nvSpPr>
              <p:spPr>
                <a:xfrm>
                  <a:off x="6524078" y="1047989"/>
                  <a:ext cx="36576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523962" y="1007777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d1</a:t>
                  </a: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3819746" y="1060975"/>
                <a:ext cx="374594" cy="276999"/>
                <a:chOff x="3823027" y="864840"/>
                <a:chExt cx="374594" cy="276999"/>
              </a:xfrm>
            </p:grpSpPr>
            <p:sp>
              <p:nvSpPr>
                <p:cNvPr id="117" name="Oval 116"/>
                <p:cNvSpPr>
                  <a:spLocks/>
                </p:cNvSpPr>
                <p:nvPr/>
              </p:nvSpPr>
              <p:spPr>
                <a:xfrm>
                  <a:off x="3823027" y="915224"/>
                  <a:ext cx="36576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827007" y="864840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d2</a:t>
                  </a:r>
                </a:p>
              </p:txBody>
            </p:sp>
          </p:grpSp>
          <p:cxnSp>
            <p:nvCxnSpPr>
              <p:cNvPr id="137" name="Straight Connector 136"/>
              <p:cNvCxnSpPr>
                <a:stCxn id="113" idx="6"/>
                <a:endCxn id="117" idx="2"/>
              </p:cNvCxnSpPr>
              <p:nvPr/>
            </p:nvCxnSpPr>
            <p:spPr>
              <a:xfrm>
                <a:off x="3630829" y="1202799"/>
                <a:ext cx="18891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3805484" y="2705343"/>
              <a:ext cx="796910" cy="277000"/>
              <a:chOff x="3805484" y="2652902"/>
              <a:chExt cx="796910" cy="277000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3805484" y="2652903"/>
                <a:ext cx="370614" cy="276999"/>
                <a:chOff x="3883048" y="2585076"/>
                <a:chExt cx="370614" cy="276999"/>
              </a:xfrm>
            </p:grpSpPr>
            <p:sp>
              <p:nvSpPr>
                <p:cNvPr id="129" name="Oval 128"/>
                <p:cNvSpPr>
                  <a:spLocks/>
                </p:cNvSpPr>
                <p:nvPr/>
              </p:nvSpPr>
              <p:spPr>
                <a:xfrm>
                  <a:off x="3885475" y="2632135"/>
                  <a:ext cx="36576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883048" y="2585076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d2</a:t>
                  </a:r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4231780" y="2652902"/>
                <a:ext cx="370614" cy="276999"/>
                <a:chOff x="4309344" y="2585075"/>
                <a:chExt cx="370614" cy="276999"/>
              </a:xfrm>
            </p:grpSpPr>
            <p:sp>
              <p:nvSpPr>
                <p:cNvPr id="132" name="Oval 131"/>
                <p:cNvSpPr>
                  <a:spLocks/>
                </p:cNvSpPr>
                <p:nvPr/>
              </p:nvSpPr>
              <p:spPr>
                <a:xfrm>
                  <a:off x="4311771" y="2632135"/>
                  <a:ext cx="365760" cy="1828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309344" y="2585075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d3</a:t>
                  </a:r>
                </a:p>
              </p:txBody>
            </p:sp>
          </p:grpSp>
        </p:grpSp>
        <p:cxnSp>
          <p:nvCxnSpPr>
            <p:cNvPr id="151" name="Straight Connector 150"/>
            <p:cNvCxnSpPr>
              <a:stCxn id="129" idx="6"/>
              <a:endCxn id="132" idx="2"/>
            </p:cNvCxnSpPr>
            <p:nvPr/>
          </p:nvCxnSpPr>
          <p:spPr>
            <a:xfrm>
              <a:off x="4173671" y="2843843"/>
              <a:ext cx="60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Parallelogram 208"/>
            <p:cNvSpPr/>
            <p:nvPr/>
          </p:nvSpPr>
          <p:spPr>
            <a:xfrm>
              <a:off x="3096098" y="2569523"/>
              <a:ext cx="1645920" cy="54864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3266201" y="1789320"/>
              <a:ext cx="1341945" cy="522395"/>
              <a:chOff x="3266201" y="1765342"/>
              <a:chExt cx="1341945" cy="522395"/>
            </a:xfrm>
          </p:grpSpPr>
          <p:sp>
            <p:nvSpPr>
              <p:cNvPr id="120" name="Oval 119"/>
              <p:cNvSpPr>
                <a:spLocks/>
              </p:cNvSpPr>
              <p:nvPr/>
            </p:nvSpPr>
            <p:spPr>
              <a:xfrm>
                <a:off x="3268330" y="1809936"/>
                <a:ext cx="36576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3" name="Oval 122"/>
              <p:cNvSpPr>
                <a:spLocks/>
              </p:cNvSpPr>
              <p:nvPr/>
            </p:nvSpPr>
            <p:spPr>
              <a:xfrm>
                <a:off x="3813403" y="2057551"/>
                <a:ext cx="36576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6" name="Oval 125"/>
              <p:cNvSpPr>
                <a:spLocks/>
              </p:cNvSpPr>
              <p:nvPr/>
            </p:nvSpPr>
            <p:spPr>
              <a:xfrm>
                <a:off x="4239317" y="1809936"/>
                <a:ext cx="365760" cy="1828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138" name="Straight Connector 137"/>
              <p:cNvCxnSpPr>
                <a:stCxn id="120" idx="5"/>
                <a:endCxn id="123" idx="2"/>
              </p:cNvCxnSpPr>
              <p:nvPr/>
            </p:nvCxnSpPr>
            <p:spPr>
              <a:xfrm>
                <a:off x="3580526" y="1966034"/>
                <a:ext cx="232877" cy="1829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120" idx="6"/>
                <a:endCxn id="126" idx="2"/>
              </p:cNvCxnSpPr>
              <p:nvPr/>
            </p:nvCxnSpPr>
            <p:spPr>
              <a:xfrm>
                <a:off x="3634090" y="1901376"/>
                <a:ext cx="60522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123" idx="6"/>
                <a:endCxn id="126" idx="3"/>
              </p:cNvCxnSpPr>
              <p:nvPr/>
            </p:nvCxnSpPr>
            <p:spPr>
              <a:xfrm flipV="1">
                <a:off x="4179163" y="1966034"/>
                <a:ext cx="113718" cy="1829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Group 250"/>
              <p:cNvGrpSpPr/>
              <p:nvPr/>
            </p:nvGrpSpPr>
            <p:grpSpPr>
              <a:xfrm>
                <a:off x="3266201" y="1765342"/>
                <a:ext cx="1341945" cy="522395"/>
                <a:chOff x="3266201" y="1744705"/>
                <a:chExt cx="1341945" cy="522395"/>
              </a:xfrm>
            </p:grpSpPr>
            <p:sp>
              <p:nvSpPr>
                <p:cNvPr id="121" name="TextBox 120"/>
                <p:cNvSpPr txBox="1"/>
                <p:nvPr/>
              </p:nvSpPr>
              <p:spPr>
                <a:xfrm>
                  <a:off x="3266201" y="1744705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d1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814301" y="1990101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d2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237532" y="1744705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ourier New" charset="0"/>
                      <a:ea typeface="Courier New" charset="0"/>
                      <a:cs typeface="Courier New" charset="0"/>
                    </a:rPr>
                    <a:t>d3</a:t>
                  </a:r>
                </a:p>
              </p:txBody>
            </p:sp>
          </p:grpSp>
        </p:grpSp>
        <p:cxnSp>
          <p:nvCxnSpPr>
            <p:cNvPr id="217" name="Straight Arrow Connector 216"/>
            <p:cNvCxnSpPr>
              <a:endCxn id="207" idx="5"/>
            </p:cNvCxnSpPr>
            <p:nvPr/>
          </p:nvCxnSpPr>
          <p:spPr>
            <a:xfrm>
              <a:off x="2965487" y="1257678"/>
              <a:ext cx="199191" cy="40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V="1">
              <a:off x="2965487" y="2018243"/>
              <a:ext cx="224120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endCxn id="209" idx="5"/>
            </p:cNvCxnSpPr>
            <p:nvPr/>
          </p:nvCxnSpPr>
          <p:spPr>
            <a:xfrm flipV="1">
              <a:off x="2965487" y="2843843"/>
              <a:ext cx="19919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1110064" y="638009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charset="0"/>
                  <a:ea typeface="Courier New" charset="0"/>
                  <a:cs typeface="Courier New" charset="0"/>
                </a:rPr>
                <a:t>User Logs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980515" y="638009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charset="0"/>
                  <a:ea typeface="Courier New" charset="0"/>
                  <a:cs typeface="Courier New" charset="0"/>
                </a:rPr>
                <a:t>Multilayer Network</a:t>
              </a:r>
            </a:p>
          </p:txBody>
        </p:sp>
        <p:cxnSp>
          <p:nvCxnSpPr>
            <p:cNvPr id="159" name="Straight Connector 158"/>
            <p:cNvCxnSpPr>
              <a:stCxn id="113" idx="4"/>
              <a:endCxn id="120" idx="0"/>
            </p:cNvCxnSpPr>
            <p:nvPr/>
          </p:nvCxnSpPr>
          <p:spPr>
            <a:xfrm>
              <a:off x="3447949" y="1355333"/>
              <a:ext cx="3261" cy="4785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17" idx="4"/>
              <a:endCxn id="123" idx="0"/>
            </p:cNvCxnSpPr>
            <p:nvPr/>
          </p:nvCxnSpPr>
          <p:spPr>
            <a:xfrm flipH="1">
              <a:off x="3996283" y="1355333"/>
              <a:ext cx="6343" cy="72619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6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Viz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Viz</a:t>
            </a:r>
            <a:r>
              <a:rPr lang="en-US" dirty="0" smtClean="0"/>
              <a:t> Architecture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84176" y="2405578"/>
            <a:ext cx="6152955" cy="1973918"/>
            <a:chOff x="584176" y="2405578"/>
            <a:chExt cx="6152955" cy="1973918"/>
          </a:xfrm>
        </p:grpSpPr>
        <p:sp>
          <p:nvSpPr>
            <p:cNvPr id="4" name="Can 3"/>
            <p:cNvSpPr/>
            <p:nvPr/>
          </p:nvSpPr>
          <p:spPr>
            <a:xfrm>
              <a:off x="584176" y="3034935"/>
              <a:ext cx="925264" cy="580913"/>
            </a:xfrm>
            <a:prstGeom prst="can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User</a:t>
              </a:r>
            </a:p>
            <a:p>
              <a:pPr algn="ctr"/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Database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26171" y="3118307"/>
              <a:ext cx="1718880" cy="4141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User Statistics Extraction</a:t>
              </a:r>
              <a:endParaRPr lang="en-US" sz="1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61781" y="3118307"/>
              <a:ext cx="1718880" cy="4141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Abnormal Recommendation</a:t>
              </a:r>
              <a:endParaRPr lang="en-US" sz="1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1759" y="3770864"/>
              <a:ext cx="734133" cy="2684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Total </a:t>
              </a:r>
              <a:r>
                <a:rPr lang="en-US" sz="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Nodes</a:t>
              </a:r>
              <a:endPara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8545" y="3770864"/>
              <a:ext cx="734133" cy="2684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Time Groups</a:t>
              </a:r>
              <a:endPara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15331" y="3770864"/>
              <a:ext cx="734133" cy="2684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Time Intervals</a:t>
              </a:r>
              <a:endPara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12" name="Straight Arrow Connector 11"/>
            <p:cNvCxnSpPr>
              <a:stCxn id="5" idx="2"/>
              <a:endCxn id="8" idx="0"/>
            </p:cNvCxnSpPr>
            <p:nvPr/>
          </p:nvCxnSpPr>
          <p:spPr>
            <a:xfrm flipH="1">
              <a:off x="2188826" y="3532475"/>
              <a:ext cx="796785" cy="238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9" idx="0"/>
            </p:cNvCxnSpPr>
            <p:nvPr/>
          </p:nvCxnSpPr>
          <p:spPr>
            <a:xfrm>
              <a:off x="2985611" y="3532475"/>
              <a:ext cx="1" cy="238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2"/>
              <a:endCxn id="10" idx="0"/>
            </p:cNvCxnSpPr>
            <p:nvPr/>
          </p:nvCxnSpPr>
          <p:spPr>
            <a:xfrm>
              <a:off x="2985611" y="3532475"/>
              <a:ext cx="796787" cy="238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1654895" y="3249566"/>
              <a:ext cx="325821" cy="151650"/>
            </a:xfrm>
            <a:prstGeom prst="rightArrow">
              <a:avLst>
                <a:gd name="adj1" fmla="val 50000"/>
                <a:gd name="adj2" fmla="val 1114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990505" y="3249566"/>
              <a:ext cx="325821" cy="151650"/>
            </a:xfrm>
            <a:prstGeom prst="rightArrow">
              <a:avLst>
                <a:gd name="adj1" fmla="val 50000"/>
                <a:gd name="adj2" fmla="val 11146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61781" y="3754934"/>
              <a:ext cx="734133" cy="2684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Score Groups</a:t>
              </a:r>
              <a:endPara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46527" y="3752875"/>
              <a:ext cx="734133" cy="2684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Analysis Results</a:t>
              </a:r>
              <a:endPara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118310" y="2405578"/>
              <a:ext cx="2710537" cy="4141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Multilayer Network Visualization</a:t>
              </a:r>
              <a:endParaRPr lang="en-US" sz="10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47" name="Straight Arrow Connector 46"/>
            <p:cNvCxnSpPr>
              <a:stCxn id="6" idx="2"/>
              <a:endCxn id="25" idx="0"/>
            </p:cNvCxnSpPr>
            <p:nvPr/>
          </p:nvCxnSpPr>
          <p:spPr>
            <a:xfrm flipH="1">
              <a:off x="4828848" y="3532475"/>
              <a:ext cx="492373" cy="2224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6" idx="2"/>
              <a:endCxn id="26" idx="0"/>
            </p:cNvCxnSpPr>
            <p:nvPr/>
          </p:nvCxnSpPr>
          <p:spPr>
            <a:xfrm>
              <a:off x="5321221" y="3532475"/>
              <a:ext cx="492373" cy="220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5446527" y="4040942"/>
              <a:ext cx="12906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800" u="sng" dirty="0">
                  <a:latin typeface="Courier New" charset="0"/>
                  <a:ea typeface="Courier New" charset="0"/>
                  <a:cs typeface="Courier New" charset="0"/>
                </a:rPr>
                <a:t>Security Score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800" u="sng" dirty="0">
                  <a:latin typeface="Courier New" charset="0"/>
                  <a:ea typeface="Courier New" charset="0"/>
                  <a:cs typeface="Courier New" charset="0"/>
                </a:rPr>
                <a:t>Reasoning</a:t>
              </a:r>
              <a:endParaRPr lang="en-US" sz="800" u="sng" dirty="0"/>
            </a:p>
          </p:txBody>
        </p:sp>
        <p:cxnSp>
          <p:nvCxnSpPr>
            <p:cNvPr id="60" name="Elbow Connector 59"/>
            <p:cNvCxnSpPr>
              <a:stCxn id="6" idx="0"/>
              <a:endCxn id="36" idx="3"/>
            </p:cNvCxnSpPr>
            <p:nvPr/>
          </p:nvCxnSpPr>
          <p:spPr>
            <a:xfrm rot="16200000" flipV="1">
              <a:off x="4822212" y="2619298"/>
              <a:ext cx="505645" cy="49237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321221" y="2660963"/>
              <a:ext cx="14159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smtClean="0">
                  <a:latin typeface="Courier New" charset="0"/>
                  <a:ea typeface="Courier New" charset="0"/>
                  <a:cs typeface="Courier New" charset="0"/>
                </a:rPr>
                <a:t>If has abnormal:</a:t>
              </a:r>
            </a:p>
            <a:p>
              <a:pPr marL="228600" indent="-228600">
                <a:buFont typeface="Arial" charset="0"/>
                <a:buChar char="•"/>
              </a:pPr>
              <a:r>
                <a:rPr lang="en-US" sz="800" u="sng" dirty="0" smtClean="0">
                  <a:latin typeface="Courier New" charset="0"/>
                  <a:ea typeface="Courier New" charset="0"/>
                  <a:cs typeface="Courier New" charset="0"/>
                </a:rPr>
                <a:t>Mark Abnormal</a:t>
              </a:r>
              <a:endParaRPr lang="en-US" sz="800" u="sng" dirty="0"/>
            </a:p>
          </p:txBody>
        </p:sp>
        <p:sp>
          <p:nvSpPr>
            <p:cNvPr id="63" name="Down Arrow 62"/>
            <p:cNvSpPr/>
            <p:nvPr/>
          </p:nvSpPr>
          <p:spPr>
            <a:xfrm rot="10800000">
              <a:off x="2896609" y="2879918"/>
              <a:ext cx="178003" cy="173503"/>
            </a:xfrm>
            <a:prstGeom prst="downArrow">
              <a:avLst>
                <a:gd name="adj1" fmla="val 50000"/>
                <a:gd name="adj2" fmla="val 6097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5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3774</TotalTime>
  <Words>720</Words>
  <Application>Microsoft Macintosh PowerPoint</Application>
  <PresentationFormat>Widescreen</PresentationFormat>
  <Paragraphs>200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Calibri Light</vt:lpstr>
      <vt:lpstr>Cambria Math</vt:lpstr>
      <vt:lpstr>Courier New</vt:lpstr>
      <vt:lpstr>Mangal</vt:lpstr>
      <vt:lpstr>Times New Roman</vt:lpstr>
      <vt:lpstr>宋体</vt:lpstr>
      <vt:lpstr>Arial</vt:lpstr>
      <vt:lpstr>Office Theme</vt:lpstr>
      <vt:lpstr>Privacy-Preserving Recommendation of User Abnormal Behavior using Multilayer Network Analysis</vt:lpstr>
      <vt:lpstr>Machine Learning (ML) Dilemma</vt:lpstr>
      <vt:lpstr>PowerPoint Presentation</vt:lpstr>
      <vt:lpstr>Things for Paper</vt:lpstr>
      <vt:lpstr>PowerPoint Presentation</vt:lpstr>
      <vt:lpstr>PowerPoint Presentation</vt:lpstr>
      <vt:lpstr>PowerPoint Presentation</vt:lpstr>
      <vt:lpstr>Viz System</vt:lpstr>
      <vt:lpstr>Viz Architecture</vt:lpstr>
      <vt:lpstr>Scenario 1: Log-in System For ALL USER</vt:lpstr>
      <vt:lpstr>Scenario 2: Log-in System For ONE USER</vt:lpstr>
      <vt:lpstr>Scenario 3: User Behavior Demonstration</vt:lpstr>
      <vt:lpstr>Scenario 4: Abnormal User Demonstration</vt:lpstr>
      <vt:lpstr>Scenario 5: Normal User Demonstration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Tianchi: OneID</dc:title>
  <dc:creator>liu unique</dc:creator>
  <cp:lastModifiedBy>liu unique</cp:lastModifiedBy>
  <cp:revision>495</cp:revision>
  <dcterms:created xsi:type="dcterms:W3CDTF">2017-09-21T22:09:04Z</dcterms:created>
  <dcterms:modified xsi:type="dcterms:W3CDTF">2017-10-17T21:02:37Z</dcterms:modified>
</cp:coreProperties>
</file>