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bmp" ContentType="image/bmp"/>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9" r:id="rId7"/>
    <p:sldId id="260" r:id="rId8"/>
    <p:sldId id="262" r:id="rId9"/>
    <p:sldId id="261" r:id="rId10"/>
    <p:sldId id="264" r:id="rId11"/>
    <p:sldId id="263" r:id="rId12"/>
    <p:sldId id="265" r:id="rId13"/>
    <p:sldId id="330" r:id="rId14"/>
    <p:sldId id="271" r:id="rId15"/>
    <p:sldId id="272" r:id="rId16"/>
    <p:sldId id="273" r:id="rId17"/>
    <p:sldId id="331" r:id="rId18"/>
    <p:sldId id="332" r:id="rId19"/>
    <p:sldId id="33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36" r:id="rId37"/>
    <p:sldId id="337" r:id="rId38"/>
    <p:sldId id="338" r:id="rId39"/>
    <p:sldId id="339" r:id="rId40"/>
    <p:sldId id="340" r:id="rId41"/>
    <p:sldId id="341"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291" r:id="rId55"/>
    <p:sldId id="312" r:id="rId56"/>
    <p:sldId id="293" r:id="rId57"/>
    <p:sldId id="334" r:id="rId58"/>
    <p:sldId id="335"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55" r:id="rId76"/>
    <p:sldId id="356" r:id="rId77"/>
  </p:sldIdLst>
  <p:sldSz cx="9144000" cy="6858000" type="screen4x3"/>
  <p:notesSz cx="6858000" cy="9144000"/>
  <p:custDataLst>
    <p:tags r:id="rId81"/>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CC00"/>
    <a:srgbClr val="CC9900"/>
    <a:srgbClr val="666633"/>
    <a:srgbClr val="996633"/>
    <a:srgbClr val="81562B"/>
    <a:srgbClr val="99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2" d="100"/>
          <a:sy n="52" d="100"/>
        </p:scale>
        <p:origin x="-1026" y="-84"/>
      </p:cViewPr>
      <p:guideLst>
        <p:guide orient="horz" pos="2207"/>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4.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bmp"/></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3075" name="Rectangle 3"/>
          <p:cNvSpPr>
            <a:spLocks noGrp="1"/>
          </p:cNvSpPr>
          <p:nvPr>
            <p:ph type="dt" idx="1"/>
          </p:nvPr>
        </p:nvSpPr>
        <p:spPr>
          <a:xfrm>
            <a:off x="3884613" y="0"/>
            <a:ext cx="2971800" cy="457200"/>
          </a:xfrm>
          <a:prstGeom prst="rect">
            <a:avLst/>
          </a:prstGeom>
          <a:noFill/>
          <a:ln w="9525">
            <a:noFill/>
          </a:ln>
        </p:spPr>
        <p:txBody>
          <a:bodyPr/>
          <a:p>
            <a:pPr lvl="0" algn="r"/>
            <a:fld id="{BB962C8B-B14F-4D97-AF65-F5344CB8AC3E}" type="datetimeFigureOut">
              <a:rPr lang="zh-CN" altLang="en-US" sz="1200" dirty="0"/>
            </a:fld>
            <a:endParaRPr lang="zh-CN" altLang="en-US" sz="1200" dirty="0"/>
          </a:p>
        </p:txBody>
      </p:sp>
      <p:sp>
        <p:nvSpPr>
          <p:cNvPr id="30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p:cNvSpPr>
          <p:nvPr>
            <p:ph type="body" sz="quarter" idx="3"/>
          </p:nvPr>
        </p:nvSpPr>
        <p:spPr>
          <a:xfrm>
            <a:off x="685800" y="4343400"/>
            <a:ext cx="5486400" cy="4114800"/>
          </a:xfrm>
          <a:prstGeom prst="rect">
            <a:avLst/>
          </a:prstGeom>
          <a:noFill/>
          <a:ln w="9525">
            <a:noFill/>
          </a:ln>
        </p:spPr>
        <p:txBody>
          <a:bodyPr anchor="ctr"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nchorCtr="0"/>
          <a:p>
            <a:pPr lvl="0"/>
            <a:endParaRPr lang="en-US" altLang="x-none" sz="1200" dirty="0"/>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122" name="Rectangle 2"/>
          <p:cNvSpPr>
            <a:spLocks noRot="1" noTextEdit="1"/>
          </p:cNvSpPr>
          <p:nvPr>
            <p:ph type="sldImg"/>
          </p:nvPr>
        </p:nvSpPr>
        <p:spPr>
          <a:ln/>
        </p:spPr>
      </p:sp>
      <p:sp>
        <p:nvSpPr>
          <p:cNvPr id="5123" name="Rectangle 3"/>
          <p:cNvSpPr>
            <a:spLocks noGrp="1"/>
          </p:cNvSpPr>
          <p:nvPr>
            <p:ph type="body" idx="1"/>
          </p:nvPr>
        </p:nvSpPr>
        <p:spPr>
          <a:ln/>
        </p:spPr>
        <p:txBody>
          <a:bodyPr vert="horz" wrap="square" anchor="t" anchorCtr="0"/>
          <a:p>
            <a:pPr lvl="0" eaLnBrk="1" hangingPunct="1"/>
            <a:r>
              <a:rPr lang="zh-CN" altLang="en-US" dirty="0"/>
              <a:t>本模板来源于网络，由第一课件网整理发布，免费分享给大家使用。</a:t>
            </a:r>
            <a:endParaRPr lang="zh-CN" altLang="en-US" dirty="0"/>
          </a:p>
          <a:p>
            <a:pPr lvl="0" eaLnBrk="1" hangingPunct="1"/>
            <a:r>
              <a:rPr lang="zh-CN" altLang="en-US" dirty="0"/>
              <a:t>更多精彩</a:t>
            </a:r>
            <a:r>
              <a:rPr lang="en-US" altLang="zh-CN" dirty="0"/>
              <a:t>PPT</a:t>
            </a:r>
            <a:r>
              <a:rPr lang="zh-CN" altLang="en-US" dirty="0"/>
              <a:t>模板，请访问</a:t>
            </a:r>
            <a:r>
              <a:rPr lang="en-US" altLang="zh-CN" dirty="0"/>
              <a:t>http://www.1kejian.com</a:t>
            </a:r>
            <a:endParaRPr lang="en-US" altLang="zh-CN" dirty="0"/>
          </a:p>
          <a:p>
            <a:pPr lvl="0" eaLnBrk="1" hangingPunct="1"/>
            <a:r>
              <a:rPr lang="zh-CN" altLang="en-US" dirty="0"/>
              <a:t>使用时删除此备注即可。</a:t>
            </a:r>
            <a:endParaRPr lang="zh-CN" altLang="en-US" dirty="0"/>
          </a:p>
          <a:p>
            <a:pPr lvl="0" eaLnBrk="1" hangingPunct="1"/>
            <a:endParaRPr lang="zh-CN" altLang="en-US" dirty="0"/>
          </a:p>
          <a:p>
            <a:pPr lvl="0" eaLnBrk="1" hangingPunct="1"/>
            <a:r>
              <a:rPr lang="zh-CN" altLang="en-US" dirty="0"/>
              <a:t>配色方案修改：</a:t>
            </a:r>
            <a:endParaRPr lang="zh-CN" altLang="en-US" dirty="0"/>
          </a:p>
          <a:p>
            <a:pPr lvl="0" eaLnBrk="1" hangingPunct="1"/>
            <a:r>
              <a:rPr lang="zh-CN" altLang="en-US" dirty="0"/>
              <a:t>配色方案在</a:t>
            </a:r>
            <a:r>
              <a:rPr lang="en-US" altLang="zh-CN" dirty="0"/>
              <a:t>【</a:t>
            </a:r>
            <a:r>
              <a:rPr lang="zh-CN" altLang="en-US" dirty="0"/>
              <a:t>格式</a:t>
            </a:r>
            <a:r>
              <a:rPr lang="en-US" altLang="zh-CN" dirty="0"/>
              <a:t>】--&gt;【</a:t>
            </a:r>
            <a:r>
              <a:rPr lang="zh-CN" altLang="en-US" dirty="0"/>
              <a:t>幻灯片设计</a:t>
            </a:r>
            <a:r>
              <a:rPr lang="en-US" altLang="zh-CN" dirty="0"/>
              <a:t>】--&gt;【</a:t>
            </a:r>
            <a:r>
              <a:rPr lang="zh-CN" altLang="en-US" dirty="0"/>
              <a:t>配色方案</a:t>
            </a:r>
            <a:r>
              <a:rPr lang="en-US" altLang="zh-CN" dirty="0"/>
              <a:t>】--&gt;【</a:t>
            </a:r>
            <a:r>
              <a:rPr lang="zh-CN" altLang="en-US" dirty="0"/>
              <a:t>编辑配色方案</a:t>
            </a:r>
            <a:r>
              <a:rPr lang="en-US" altLang="zh-CN" dirty="0"/>
              <a:t>】</a:t>
            </a:r>
            <a:r>
              <a:rPr lang="zh-CN" altLang="en-US" dirty="0"/>
              <a:t>下调整。</a:t>
            </a:r>
            <a:endParaRPr lang="zh-CN" altLang="en-US" dirty="0"/>
          </a:p>
          <a:p>
            <a:pPr lvl="0" eaLnBrk="1" hangingPunct="1"/>
            <a:endParaRPr lang="zh-CN" altLang="en-US" dirty="0"/>
          </a:p>
          <a:p>
            <a:pPr lvl="0" eaLnBrk="1" hangingPunct="1"/>
            <a:r>
              <a:rPr lang="en-US" altLang="zh-CN" dirty="0"/>
              <a:t>LOGO</a:t>
            </a:r>
            <a:r>
              <a:rPr lang="zh-CN" altLang="en-US" dirty="0"/>
              <a:t>的添加：</a:t>
            </a:r>
            <a:endParaRPr lang="zh-CN" altLang="en-US" dirty="0"/>
          </a:p>
          <a:p>
            <a:pPr lvl="0" eaLnBrk="1" hangingPunct="1"/>
            <a:r>
              <a:rPr lang="en-US" altLang="zh-CN" dirty="0"/>
              <a:t>Logo</a:t>
            </a:r>
            <a:r>
              <a:rPr lang="zh-CN" altLang="en-US" dirty="0"/>
              <a:t>添加修改在</a:t>
            </a:r>
            <a:r>
              <a:rPr lang="en-US" altLang="zh-CN" dirty="0"/>
              <a:t>【</a:t>
            </a:r>
            <a:r>
              <a:rPr lang="zh-CN" altLang="en-US" dirty="0"/>
              <a:t>视图</a:t>
            </a:r>
            <a:r>
              <a:rPr lang="en-US" altLang="zh-CN" dirty="0"/>
              <a:t>】--&gt;【</a:t>
            </a:r>
            <a:r>
              <a:rPr lang="zh-CN" altLang="en-US" dirty="0"/>
              <a:t>母版</a:t>
            </a:r>
            <a:r>
              <a:rPr lang="en-US" altLang="zh-CN" dirty="0"/>
              <a:t>】--&gt;【</a:t>
            </a:r>
            <a:r>
              <a:rPr lang="zh-CN" altLang="en-US" dirty="0"/>
              <a:t>幻灯片母版</a:t>
            </a:r>
            <a:r>
              <a:rPr lang="en-US" altLang="zh-CN" dirty="0"/>
              <a:t>】</a:t>
            </a:r>
            <a:r>
              <a:rPr lang="zh-CN" altLang="en-US" dirty="0"/>
              <a:t>下调整。直接选择</a:t>
            </a:r>
            <a:r>
              <a:rPr lang="en-US" altLang="zh-CN" dirty="0"/>
              <a:t>logo</a:t>
            </a:r>
            <a:r>
              <a:rPr lang="zh-CN" altLang="en-US" dirty="0"/>
              <a:t>图片删除或修改。</a:t>
            </a:r>
            <a:endParaRPr lang="zh-CN" altLang="en-US" dirty="0"/>
          </a:p>
          <a:p>
            <a:pPr lvl="0" eaLnBrk="1" hangingPunct="1"/>
            <a:endParaRPr lang="zh-CN" altLang="en-US" dirty="0"/>
          </a:p>
          <a:p>
            <a:pPr lvl="0" eaLnBrk="1" hangingPunct="1"/>
            <a:r>
              <a:rPr lang="zh-CN" altLang="en-US" dirty="0"/>
              <a:t>字体格式的设置：</a:t>
            </a:r>
            <a:endParaRPr lang="zh-CN" altLang="en-US" dirty="0"/>
          </a:p>
          <a:p>
            <a:pPr lvl="0" eaLnBrk="1" hangingPunct="1"/>
            <a:r>
              <a:rPr lang="zh-CN" altLang="en-US" dirty="0"/>
              <a:t>括标题和文本格式的设置在</a:t>
            </a:r>
            <a:r>
              <a:rPr lang="en-US" altLang="zh-CN" dirty="0"/>
              <a:t>【</a:t>
            </a:r>
            <a:r>
              <a:rPr lang="zh-CN" altLang="en-US" dirty="0"/>
              <a:t>视图</a:t>
            </a:r>
            <a:r>
              <a:rPr lang="en-US" altLang="zh-CN" dirty="0"/>
              <a:t>】--&gt;【</a:t>
            </a:r>
            <a:r>
              <a:rPr lang="zh-CN" altLang="en-US" dirty="0"/>
              <a:t>母版</a:t>
            </a:r>
            <a:r>
              <a:rPr lang="en-US" altLang="zh-CN" dirty="0"/>
              <a:t>】--&gt;【</a:t>
            </a:r>
            <a:r>
              <a:rPr lang="zh-CN" altLang="en-US" dirty="0"/>
              <a:t>幻灯片母版</a:t>
            </a:r>
            <a:r>
              <a:rPr lang="en-US" altLang="zh-CN" dirty="0"/>
              <a:t>】</a:t>
            </a:r>
            <a:r>
              <a:rPr lang="zh-CN" altLang="en-US" dirty="0"/>
              <a:t>下调整。</a:t>
            </a:r>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endParaRPr lang="en-US" altLang="x-none"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endParaRPr lang="en-US" altLang="x-none"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endParaRPr lang="en-US" altLang="x-none" dirty="0">
              <a:latin typeface="Arial" panose="020B0604020202020204" pitchFamily="34" charset="0"/>
            </a:endParaRPr>
          </a:p>
        </p:txBody>
      </p:sp>
      <p:sp>
        <p:nvSpPr>
          <p:cNvPr id="2053"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endParaRPr lang="en-US" altLang="x-none" dirty="0">
              <a:latin typeface="Arial" panose="020B0604020202020204" pitchFamily="34" charset="0"/>
            </a:endParaRPr>
          </a:p>
        </p:txBody>
      </p:sp>
      <p:sp>
        <p:nvSpPr>
          <p:cNvPr id="2054"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58.xml"/><Relationship Id="rId3" Type="http://schemas.openxmlformats.org/officeDocument/2006/relationships/slide" Target="slide51.xml"/><Relationship Id="rId2" Type="http://schemas.openxmlformats.org/officeDocument/2006/relationships/slide" Target="slide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bmp"/><Relationship Id="rId1" Type="http://schemas.openxmlformats.org/officeDocument/2006/relationships/image" Target="../media/image2.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2.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7.bmp"/><Relationship Id="rId2" Type="http://schemas.openxmlformats.org/officeDocument/2006/relationships/oleObject" Target="../embeddings/oleObject3.bin"/><Relationship Id="rId1" Type="http://schemas.openxmlformats.org/officeDocument/2006/relationships/image" Target="../media/image2.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image" Target="../media/image2.jpeg"/></Relationships>
</file>

<file path=ppt/slides/_rels/slide6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2.xml"/><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image" Target="../media/image2.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image" Target="../media/image2.jpeg"/></Relationships>
</file>

<file path=ppt/slides/_rels/slide73.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8.bin"/><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098" name="Text Box 2"/>
          <p:cNvSpPr txBox="1"/>
          <p:nvPr/>
        </p:nvSpPr>
        <p:spPr>
          <a:xfrm>
            <a:off x="36513" y="2276475"/>
            <a:ext cx="8066087" cy="639763"/>
          </a:xfrm>
          <a:prstGeom prst="rect">
            <a:avLst/>
          </a:prstGeom>
          <a:noFill/>
          <a:ln w="9525">
            <a:noFill/>
          </a:ln>
        </p:spPr>
        <p:txBody>
          <a:bodyPr>
            <a:spAutoFit/>
          </a:bodyPr>
          <a:p>
            <a:pPr algn="ctr"/>
            <a:r>
              <a:rPr lang="zh-CN" altLang="en-US" sz="3600" dirty="0">
                <a:solidFill>
                  <a:srgbClr val="FFFF66"/>
                </a:solidFill>
                <a:latin typeface="Arial" panose="020B0604020202020204" pitchFamily="34" charset="0"/>
                <a:ea typeface="黑体" panose="02010609060101010101" pitchFamily="2" charset="-122"/>
              </a:rPr>
              <a:t>第六章   函数和递推递归算法</a:t>
            </a:r>
            <a:endParaRPr lang="zh-CN" altLang="en-US" sz="3600" dirty="0">
              <a:solidFill>
                <a:srgbClr val="FFFF66"/>
              </a:solidFill>
              <a:latin typeface="Arial" panose="020B0604020202020204" pitchFamily="34"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4338" name="文本占位符 14337"/>
          <p:cNvSpPr>
            <a:spLocks noGrp="1"/>
          </p:cNvSpPr>
          <p:nvPr>
            <p:ph type="body" idx="1"/>
          </p:nvPr>
        </p:nvSpPr>
        <p:spPr>
          <a:xfrm>
            <a:off x="457200" y="333375"/>
            <a:ext cx="8229600" cy="6048375"/>
          </a:xfrm>
          <a:ln/>
        </p:spPr>
        <p:txBody>
          <a:bodyPr/>
          <a:p>
            <a:pPr>
              <a:buNone/>
            </a:pPr>
            <a:r>
              <a:rPr lang="zh-CN" altLang="en-US" sz="1600">
                <a:solidFill>
                  <a:schemeClr val="bg1"/>
                </a:solidFill>
                <a:latin typeface="宋体" panose="02010600030101010101" pitchFamily="2" charset="-122"/>
                <a:sym typeface="Arial" panose="020B0604020202020204" pitchFamily="34" charset="0"/>
              </a:rPr>
              <a:t>完整的程序如下：</a:t>
            </a:r>
            <a:endParaRPr lang="zh-CN" altLang="en-US"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#include&lt;iostream&gt;</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using namespace std;</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int js(int);</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a:t>
            </a:r>
            <a:r>
              <a:rPr lang="zh-CN" altLang="en-US" sz="1600">
                <a:solidFill>
                  <a:schemeClr val="bg1"/>
                </a:solidFill>
                <a:latin typeface="宋体" panose="02010600030101010101" pitchFamily="2" charset="-122"/>
                <a:sym typeface="Arial" panose="020B0604020202020204" pitchFamily="34" charset="0"/>
              </a:rPr>
              <a:t>函数的声明</a:t>
            </a:r>
            <a:endParaRPr lang="zh-CN" altLang="en-US"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int main()</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int sum=0;</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for (int i=1; i&lt;=10; ++i)</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sum+=js(i);                       //</a:t>
            </a:r>
            <a:r>
              <a:rPr lang="zh-CN" altLang="en-US" sz="1600">
                <a:solidFill>
                  <a:schemeClr val="bg1"/>
                </a:solidFill>
                <a:latin typeface="宋体" panose="02010600030101010101" pitchFamily="2" charset="-122"/>
                <a:sym typeface="Arial" panose="020B0604020202020204" pitchFamily="34" charset="0"/>
              </a:rPr>
              <a:t>函数的调用</a:t>
            </a:r>
            <a:endParaRPr lang="zh-CN" altLang="en-US" sz="1600">
              <a:solidFill>
                <a:schemeClr val="bg1"/>
              </a:solidFill>
              <a:latin typeface="宋体" panose="02010600030101010101" pitchFamily="2" charset="-122"/>
              <a:sym typeface="Arial" panose="020B0604020202020204" pitchFamily="34" charset="0"/>
            </a:endParaRPr>
          </a:p>
          <a:p>
            <a:pPr>
              <a:buNone/>
            </a:pPr>
            <a:r>
              <a:rPr lang="zh-CN" altLang="en-US" sz="1600">
                <a:solidFill>
                  <a:schemeClr val="bg1"/>
                </a:solidFill>
                <a:latin typeface="宋体" panose="02010600030101010101" pitchFamily="2" charset="-122"/>
                <a:sym typeface="Arial" panose="020B0604020202020204" pitchFamily="34" charset="0"/>
              </a:rPr>
              <a:t>    </a:t>
            </a:r>
            <a:r>
              <a:rPr lang="en-US" altLang="zh-CN" sz="1600">
                <a:solidFill>
                  <a:schemeClr val="bg1"/>
                </a:solidFill>
                <a:latin typeface="宋体" panose="02010600030101010101" pitchFamily="2" charset="-122"/>
                <a:sym typeface="Arial" panose="020B0604020202020204" pitchFamily="34" charset="0"/>
              </a:rPr>
              <a:t>cout&lt;&lt;"sum="&lt;&lt;sum&lt;&lt;endl;</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return 0;</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buNone/>
            </a:pP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int js(int n)                           //</a:t>
            </a:r>
            <a:r>
              <a:rPr lang="zh-CN" altLang="en-US" sz="1600">
                <a:solidFill>
                  <a:schemeClr val="bg1"/>
                </a:solidFill>
                <a:latin typeface="宋体" panose="02010600030101010101" pitchFamily="2" charset="-122"/>
                <a:sym typeface="Arial" panose="020B0604020202020204" pitchFamily="34" charset="0"/>
              </a:rPr>
              <a:t>定义的函数体</a:t>
            </a:r>
            <a:endParaRPr lang="zh-CN" altLang="en-US"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buNone/>
            </a:pP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int s=1;</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for (int i=1; i&lt;=n; ++i)</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s*=i;</a:t>
            </a:r>
            <a:endParaRPr lang="en-US" altLang="zh-CN"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     return s;                          //</a:t>
            </a:r>
            <a:r>
              <a:rPr lang="zh-CN" altLang="en-US" sz="1600">
                <a:solidFill>
                  <a:schemeClr val="bg1"/>
                </a:solidFill>
                <a:latin typeface="宋体" panose="02010600030101010101" pitchFamily="2" charset="-122"/>
                <a:sym typeface="Arial" panose="020B0604020202020204" pitchFamily="34" charset="0"/>
              </a:rPr>
              <a:t>函数的返回值</a:t>
            </a:r>
            <a:endParaRPr lang="zh-CN" altLang="en-US" sz="1600">
              <a:solidFill>
                <a:schemeClr val="bg1"/>
              </a:solidFill>
              <a:latin typeface="宋体" panose="02010600030101010101" pitchFamily="2" charset="-122"/>
              <a:sym typeface="Arial" panose="020B0604020202020204" pitchFamily="34" charset="0"/>
            </a:endParaRPr>
          </a:p>
          <a:p>
            <a:pPr>
              <a:buNone/>
            </a:pP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5362" name="标题 15361"/>
          <p:cNvSpPr>
            <a:spLocks noGrp="1"/>
          </p:cNvSpPr>
          <p:nvPr>
            <p:ph type="title"/>
          </p:nvPr>
        </p:nvSpPr>
        <p:spPr>
          <a:ln/>
        </p:spPr>
        <p:txBody>
          <a:bodyPr anchor="ctr" anchorCtr="0"/>
          <a:p>
            <a:pPr algn="l"/>
            <a:r>
              <a:rPr lang="zh-CN" altLang="en-US" sz="3200" dirty="0">
                <a:solidFill>
                  <a:srgbClr val="FFFF66"/>
                </a:solidFill>
              </a:rPr>
              <a:t>二、函数的声明和调用</a:t>
            </a:r>
            <a:r>
              <a:rPr lang="zh-CN" altLang="en-US" sz="3200" dirty="0">
                <a:solidFill>
                  <a:srgbClr val="FFFF66"/>
                </a:solidFill>
              </a:rPr>
              <a:t>----【函数】</a:t>
            </a:r>
            <a:endParaRPr lang="zh-CN" altLang="en-US" sz="3200" dirty="0">
              <a:solidFill>
                <a:srgbClr val="FFFF66"/>
              </a:solidFill>
            </a:endParaRPr>
          </a:p>
        </p:txBody>
      </p:sp>
      <p:sp>
        <p:nvSpPr>
          <p:cNvPr id="15363" name="文本占位符 15362"/>
          <p:cNvSpPr>
            <a:spLocks noGrp="1"/>
          </p:cNvSpPr>
          <p:nvPr>
            <p:ph type="body" idx="1"/>
          </p:nvPr>
        </p:nvSpPr>
        <p:spPr>
          <a:xfrm>
            <a:off x="466725" y="1412875"/>
            <a:ext cx="8229600" cy="4527550"/>
          </a:xfrm>
          <a:ln/>
        </p:spPr>
        <p:txBody>
          <a:bodyPr/>
          <a:p>
            <a:pPr>
              <a:lnSpc>
                <a:spcPct val="80000"/>
              </a:lnSpc>
            </a:pPr>
            <a:r>
              <a:rPr lang="zh-CN" altLang="en-US" sz="1800" b="1" dirty="0">
                <a:solidFill>
                  <a:srgbClr val="FFFF66"/>
                </a:solidFill>
                <a:latin typeface="宋体" panose="02010600030101010101" pitchFamily="2" charset="-122"/>
              </a:rPr>
              <a:t>1．函数的声明</a:t>
            </a:r>
            <a:endParaRPr lang="zh-CN" altLang="en-US" sz="1800" b="1"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	    调用函数之前先要声明函数原型。在主调函数中，或所有函数定义之前，按如下形式声明：</a:t>
            </a:r>
            <a:endParaRPr lang="zh-CN" altLang="en-US" sz="18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1800" b="1" dirty="0">
                <a:solidFill>
                  <a:schemeClr val="bg1"/>
                </a:solidFill>
                <a:latin typeface="宋体" panose="02010600030101010101" pitchFamily="2" charset="-122"/>
              </a:rPr>
              <a:t>类型说明符  被调函数名（含类型说明的形参表）；</a:t>
            </a:r>
            <a:endParaRPr lang="zh-CN" altLang="en-US" sz="1800" b="1"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	    如果是在所有函数定义之前声明了函数原型，那么该函数原型在本程序文件中任何地方都有效，也就是说在本程序文件中任何地方都可以依照该原型调用相应的函数。如果是在某个主调函数内部声明了被调用函数原型，那么该原型就只能在这个函数内部有效。</a:t>
            </a:r>
            <a:endParaRPr lang="zh-CN" altLang="en-US" sz="1800"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	    下面对js()函数原型声明是合法的。</a:t>
            </a:r>
            <a:endParaRPr lang="zh-CN" altLang="en-US" sz="1800"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           int js(int n);</a:t>
            </a:r>
            <a:endParaRPr lang="zh-CN" altLang="en-US" sz="1800"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      也可以：</a:t>
            </a:r>
            <a:endParaRPr lang="zh-CN" altLang="en-US" sz="1800"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           int js(int);</a:t>
            </a:r>
            <a:endParaRPr lang="zh-CN" altLang="en-US" sz="1800" dirty="0">
              <a:solidFill>
                <a:schemeClr val="bg1"/>
              </a:solidFill>
              <a:latin typeface="宋体" panose="02010600030101010101" pitchFamily="2" charset="-122"/>
            </a:endParaRPr>
          </a:p>
          <a:p>
            <a:pPr>
              <a:lnSpc>
                <a:spcPct val="80000"/>
              </a:lnSpc>
              <a:buNone/>
            </a:pPr>
            <a:r>
              <a:rPr lang="zh-CN" altLang="en-US" sz="1800" dirty="0">
                <a:solidFill>
                  <a:schemeClr val="bg1"/>
                </a:solidFill>
                <a:latin typeface="宋体" panose="02010600030101010101" pitchFamily="2" charset="-122"/>
              </a:rPr>
              <a:t>可以看到函数原型声明与函数定义时的第一行类似，只多了一个分号，成为了一个声明语句而已。</a:t>
            </a:r>
            <a:endParaRPr lang="zh-CN" altLang="en-US" sz="1800" dirty="0">
              <a:solidFill>
                <a:schemeClr val="bg1"/>
              </a:solidFill>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6386" name="文本占位符 16385"/>
          <p:cNvSpPr>
            <a:spLocks noGrp="1"/>
          </p:cNvSpPr>
          <p:nvPr>
            <p:ph type="body" idx="1"/>
          </p:nvPr>
        </p:nvSpPr>
        <p:spPr>
          <a:ln/>
        </p:spPr>
        <p:txBody>
          <a:bodyPr/>
          <a:p>
            <a:pPr>
              <a:buSzPct val="40000"/>
              <a:buFont typeface="Wingdings" panose="05000000000000000000" pitchFamily="2" charset="2"/>
              <a:buChar char="l"/>
            </a:pPr>
            <a:r>
              <a:rPr lang="zh-CN" altLang="en-US" sz="2000" b="1" dirty="0">
                <a:solidFill>
                  <a:srgbClr val="FFFF66"/>
                </a:solidFill>
                <a:latin typeface="宋体" panose="02010600030101010101" pitchFamily="2" charset="-122"/>
              </a:rPr>
              <a:t>2．函数的调用</a:t>
            </a:r>
            <a:endParaRPr lang="zh-CN" altLang="en-US" sz="2000" b="1" dirty="0">
              <a:solidFill>
                <a:srgbClr val="FFFF66"/>
              </a:solidFill>
              <a:latin typeface="宋体" panose="02010600030101010101" pitchFamily="2" charset="-122"/>
            </a:endParaRPr>
          </a:p>
          <a:p>
            <a:pPr>
              <a:buNone/>
            </a:pP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声明了函数原型之后，便可以按如下形式调用函数：</a:t>
            </a: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b="1" dirty="0">
                <a:solidFill>
                  <a:schemeClr val="bg1"/>
                </a:solidFill>
                <a:latin typeface="宋体" panose="02010600030101010101" pitchFamily="2" charset="-122"/>
              </a:rPr>
              <a:t>函数名（实参列表） //例题中语句sum+=js(i);</a:t>
            </a:r>
            <a:endParaRPr lang="zh-CN" altLang="en-US" sz="2000" b="1"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实参列表中应给出与函数原型形参个数相同、类型相符的实参。在主调函数中的参数称为实参，实参一般应具有确定的值。实参可以是常量、表达式，也可以是已有确定值的变量，数组或指针名。函数调用可以作为一条语句，这时函数可以没有返回值。函数调用也可以出现在表达式中，这时就必须有一个明确的返回值。</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7410" name="文本占位符 17409"/>
          <p:cNvSpPr>
            <a:spLocks noGrp="1"/>
          </p:cNvSpPr>
          <p:nvPr>
            <p:ph type="body" idx="1"/>
          </p:nvPr>
        </p:nvSpPr>
        <p:spPr>
          <a:ln/>
        </p:spPr>
        <p:txBody>
          <a:bodyPr/>
          <a:p>
            <a:pPr>
              <a:lnSpc>
                <a:spcPct val="90000"/>
              </a:lnSpc>
            </a:pPr>
            <a:r>
              <a:rPr lang="zh-CN" altLang="en-US" sz="2000" b="1" dirty="0">
                <a:solidFill>
                  <a:srgbClr val="FFFF66"/>
                </a:solidFill>
                <a:latin typeface="宋体" panose="02010600030101010101" pitchFamily="2" charset="-122"/>
              </a:rPr>
              <a:t>3．函数的返回值</a:t>
            </a:r>
            <a:endParaRPr lang="zh-CN" altLang="en-US" sz="2000" b="1" dirty="0">
              <a:solidFill>
                <a:srgbClr val="FFFF66"/>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在组成函数体的各类语句中，值得注意的是返回语句return。它的一般形式是：</a:t>
            </a:r>
            <a:endParaRPr lang="zh-CN" altLang="en-US" sz="2000" dirty="0">
              <a:solidFill>
                <a:schemeClr val="bg1"/>
              </a:solidFill>
              <a:latin typeface="宋体" panose="02010600030101010101" pitchFamily="2" charset="-122"/>
            </a:endParaRPr>
          </a:p>
          <a:p>
            <a:pPr>
              <a:lnSpc>
                <a:spcPct val="90000"/>
              </a:lnSpc>
              <a:buFont typeface="Wingdings" panose="05000000000000000000" pitchFamily="2" charset="2"/>
              <a:buChar char="Ø"/>
            </a:pPr>
            <a:r>
              <a:rPr lang="zh-CN" altLang="en-US" sz="2000" b="1" dirty="0">
                <a:solidFill>
                  <a:schemeClr val="bg1"/>
                </a:solidFill>
                <a:latin typeface="宋体" panose="02010600030101010101" pitchFamily="2" charset="-122"/>
              </a:rPr>
              <a:t>return（表达式）；// 例题中语句return s;</a:t>
            </a:r>
            <a:endParaRPr lang="zh-CN" altLang="en-US" sz="2000" b="1"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其功能是把程序流程从被调函数转向主调函数并把表达式的值带回主调函数，实现函数的返回。所以，在圆括号表达式的值实际上就是该函数的返回值。其返回值的类型即为它所在函数的函数类型。当一个函数没有返回值时，函数中可以没有return语句，直接利用函数体的右花括号“}”，作为没有返回值的函数的返回。也可以有return语句，但return后没有表达式。返回语句的另一种形式是：</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return；</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这时函数没有返回值，而只把流程转向主调函数。</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8434" name="标题 18433"/>
          <p:cNvSpPr>
            <a:spLocks noGrp="1"/>
          </p:cNvSpPr>
          <p:nvPr>
            <p:ph type="title"/>
          </p:nvPr>
        </p:nvSpPr>
        <p:spPr>
          <a:ln/>
        </p:spPr>
        <p:txBody>
          <a:bodyPr anchor="ctr" anchorCtr="0"/>
          <a:p>
            <a:pPr algn="l"/>
            <a:r>
              <a:rPr lang="zh-CN" altLang="en-US" sz="3200" dirty="0">
                <a:solidFill>
                  <a:srgbClr val="FFFF66"/>
                </a:solidFill>
              </a:rPr>
              <a:t>三、函数的传值调用</a:t>
            </a:r>
            <a:endParaRPr lang="zh-CN" altLang="en-US" sz="3200" dirty="0">
              <a:solidFill>
                <a:srgbClr val="FFFF66"/>
              </a:solidFill>
            </a:endParaRPr>
          </a:p>
        </p:txBody>
      </p:sp>
      <p:sp>
        <p:nvSpPr>
          <p:cNvPr id="18435" name="文本占位符 18434"/>
          <p:cNvSpPr>
            <a:spLocks noGrp="1"/>
          </p:cNvSpPr>
          <p:nvPr>
            <p:ph type="body" idx="1"/>
          </p:nvPr>
        </p:nvSpPr>
        <p:spPr>
          <a:ln/>
        </p:spPr>
        <p:txBody>
          <a:bodyPr/>
          <a:p>
            <a:r>
              <a:rPr lang="zh-CN" altLang="en-US" sz="2000" dirty="0">
                <a:solidFill>
                  <a:schemeClr val="bg1"/>
                </a:solidFill>
                <a:latin typeface="宋体" panose="02010600030101010101" pitchFamily="2" charset="-122"/>
                <a:sym typeface="Arial" panose="020B0604020202020204" pitchFamily="34" charset="0"/>
              </a:rPr>
              <a:t>    函数传值调用的特点是将调用函数的实参表中的实参值依次对应地传递给被调用函数的形参表中的形参。要求函数的实参与形参个数相等，并且类型相同。函数的调用过程实际上是对栈空的操作过程，因为调用函数是使用栈空间来保存信息的。函数在返回时，如果有返回值，则将它保存在临时变量中。然后恢复主调函数的运行状态，释放被调用函数的栈空间，按其返回地址返回到调用函数。</a:t>
            </a:r>
            <a:endParaRPr lang="zh-CN" altLang="en-US" sz="2000" dirty="0">
              <a:solidFill>
                <a:schemeClr val="bg1"/>
              </a:solidFill>
              <a:latin typeface="宋体" panose="02010600030101010101" pitchFamily="2" charset="-122"/>
              <a:sym typeface="Arial" panose="020B0604020202020204" pitchFamily="34" charset="0"/>
            </a:endParaRPr>
          </a:p>
          <a:p>
            <a:endParaRPr lang="zh-CN" altLang="en-US" sz="2000" dirty="0">
              <a:solidFill>
                <a:schemeClr val="bg1"/>
              </a:solidFill>
              <a:latin typeface="宋体" panose="02010600030101010101" pitchFamily="2" charset="-122"/>
              <a:sym typeface="Arial" panose="020B0604020202020204" pitchFamily="34" charset="0"/>
            </a:endParaRPr>
          </a:p>
          <a:p>
            <a:r>
              <a:rPr lang="zh-CN" altLang="en-US" sz="2000" dirty="0">
                <a:solidFill>
                  <a:schemeClr val="bg1"/>
                </a:solidFill>
                <a:latin typeface="宋体" panose="02010600030101010101" pitchFamily="2" charset="-122"/>
                <a:sym typeface="Arial" panose="020B0604020202020204" pitchFamily="34" charset="0"/>
              </a:rPr>
              <a:t>    在C++语言中，函数调用方式分传值调用和传址调用。</a:t>
            </a:r>
            <a:endParaRPr lang="zh-CN" altLang="en-US" sz="2000" dirty="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9458" name="标题 19457"/>
          <p:cNvSpPr>
            <a:spLocks noGrp="1"/>
          </p:cNvSpPr>
          <p:nvPr>
            <p:ph type="title"/>
          </p:nvPr>
        </p:nvSpPr>
        <p:spPr>
          <a:xfrm>
            <a:off x="468313" y="-171450"/>
            <a:ext cx="8229600" cy="1143000"/>
          </a:xfrm>
          <a:ln/>
        </p:spPr>
        <p:txBody>
          <a:bodyPr anchor="ctr" anchorCtr="0"/>
          <a:p>
            <a:pPr algn="l"/>
            <a:r>
              <a:rPr lang="zh-CN" altLang="en-US" sz="3200" dirty="0">
                <a:solidFill>
                  <a:srgbClr val="FFFF66"/>
                </a:solidFill>
              </a:rPr>
              <a:t>三、函数的传值调用</a:t>
            </a:r>
            <a:endParaRPr lang="zh-CN" altLang="en-US" dirty="0"/>
          </a:p>
        </p:txBody>
      </p:sp>
      <p:sp>
        <p:nvSpPr>
          <p:cNvPr id="19459" name="文本占位符 19458"/>
          <p:cNvSpPr>
            <a:spLocks noGrp="1"/>
          </p:cNvSpPr>
          <p:nvPr>
            <p:ph type="body" idx="1"/>
          </p:nvPr>
        </p:nvSpPr>
        <p:spPr>
          <a:xfrm>
            <a:off x="468313" y="692150"/>
            <a:ext cx="8229600" cy="5616575"/>
          </a:xfrm>
          <a:ln/>
        </p:spPr>
        <p:txBody>
          <a:bodyPr/>
          <a:p>
            <a:r>
              <a:rPr lang="en-US" altLang="zh-CN" sz="2000">
                <a:solidFill>
                  <a:schemeClr val="bg1"/>
                </a:solidFill>
                <a:latin typeface="宋体" panose="02010600030101010101" pitchFamily="2" charset="-122"/>
                <a:sym typeface="Arial" panose="020B0604020202020204" pitchFamily="34" charset="0"/>
              </a:rPr>
              <a:t>1</a:t>
            </a:r>
            <a:r>
              <a:rPr lang="zh-CN" altLang="en-US" sz="2000">
                <a:solidFill>
                  <a:schemeClr val="bg1"/>
                </a:solidFill>
                <a:latin typeface="宋体" panose="02010600030101010101" pitchFamily="2" charset="-122"/>
                <a:sym typeface="Arial" panose="020B0604020202020204" pitchFamily="34" charset="0"/>
              </a:rPr>
              <a:t>、传值调用</a:t>
            </a:r>
            <a:endParaRPr lang="zh-CN" altLang="en-US" sz="2000">
              <a:solidFill>
                <a:schemeClr val="bg1"/>
              </a:solidFill>
              <a:latin typeface="宋体" panose="02010600030101010101" pitchFamily="2" charset="-122"/>
              <a:sym typeface="Arial" panose="020B0604020202020204" pitchFamily="34" charset="0"/>
            </a:endParaRPr>
          </a:p>
          <a:p>
            <a:r>
              <a:rPr lang="zh-CN" altLang="en-US" sz="2000">
                <a:solidFill>
                  <a:schemeClr val="bg1"/>
                </a:solidFill>
                <a:latin typeface="宋体" panose="02010600030101010101" pitchFamily="2" charset="-122"/>
                <a:sym typeface="Arial" panose="020B0604020202020204" pitchFamily="34" charset="0"/>
              </a:rPr>
              <a:t>这种调用方式是将实参的数据值传递给形参，即将实参值拷贝一个副本存放在被调用函数的栈区中。在被调用函数中，形参值可以改变，但不影响主调函数的实参值。参数传递方向只是从实参到形参，简称单向值传递。举个例子：</a:t>
            </a:r>
            <a:endParaRPr lang="zh-CN" altLang="en-US" sz="2000">
              <a:solidFill>
                <a:schemeClr val="bg1"/>
              </a:solidFill>
              <a:latin typeface="宋体" panose="02010600030101010101" pitchFamily="2" charset="-122"/>
              <a:sym typeface="Arial" panose="020B0604020202020204" pitchFamily="34" charset="0"/>
            </a:endParaRPr>
          </a:p>
          <a:p>
            <a:r>
              <a:rPr lang="zh-CN" altLang="en-US" sz="1400">
                <a:solidFill>
                  <a:schemeClr val="bg1"/>
                </a:solidFill>
                <a:latin typeface="宋体" panose="02010600030101010101" pitchFamily="2" charset="-122"/>
                <a:sym typeface="Arial" panose="020B0604020202020204" pitchFamily="34" charset="0"/>
              </a:rPr>
              <a:t>   </a:t>
            </a:r>
            <a:r>
              <a:rPr lang="en-US" altLang="zh-CN" sz="1400">
                <a:solidFill>
                  <a:schemeClr val="bg1"/>
                </a:solidFill>
                <a:latin typeface="宋体" panose="02010600030101010101" pitchFamily="2" charset="-122"/>
                <a:sym typeface="Arial" panose="020B0604020202020204" pitchFamily="34" charset="0"/>
              </a:rPr>
              <a:t>#include&lt;iostream&gt;</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using namespace std;</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void swap(int a,int b)</a:t>
            </a:r>
            <a:endParaRPr lang="en-US" altLang="zh-CN" sz="20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int tmp=a;a=b;b=tmp;</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int main()</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int c=1,d=2;</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swap(c,d);</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cout&lt;&lt;c&lt;&lt;' '&lt;&lt;d&lt;&lt;endl;</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return 0;</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         //</a:t>
            </a:r>
            <a:r>
              <a:rPr lang="zh-CN" altLang="en-US" sz="1400">
                <a:solidFill>
                  <a:schemeClr val="bg1"/>
                </a:solidFill>
                <a:latin typeface="宋体" panose="02010600030101010101" pitchFamily="2" charset="-122"/>
                <a:sym typeface="Arial" panose="020B0604020202020204" pitchFamily="34" charset="0"/>
              </a:rPr>
              <a:t>程序输出为：</a:t>
            </a:r>
            <a:r>
              <a:rPr lang="en-US" altLang="zh-CN" sz="1400">
                <a:solidFill>
                  <a:schemeClr val="bg1"/>
                </a:solidFill>
                <a:latin typeface="宋体" panose="02010600030101010101" pitchFamily="2" charset="-122"/>
                <a:sym typeface="Arial" panose="020B0604020202020204" pitchFamily="34" charset="0"/>
              </a:rPr>
              <a:t>1 2</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a:t>
            </a:r>
            <a:r>
              <a:rPr lang="zh-CN" altLang="en-US" sz="1400">
                <a:solidFill>
                  <a:schemeClr val="bg1"/>
                </a:solidFill>
                <a:latin typeface="宋体" panose="02010600030101010101" pitchFamily="2" charset="-122"/>
                <a:sym typeface="Arial" panose="020B0604020202020204" pitchFamily="34" charset="0"/>
              </a:rPr>
              <a:t>在</a:t>
            </a:r>
            <a:r>
              <a:rPr lang="zh-CN" altLang="en-US" sz="2000">
                <a:solidFill>
                  <a:schemeClr val="bg1"/>
                </a:solidFill>
                <a:latin typeface="宋体" panose="02010600030101010101" pitchFamily="2" charset="-122"/>
                <a:sym typeface="Arial" panose="020B0604020202020204" pitchFamily="34" charset="0"/>
              </a:rPr>
              <a:t>此例中，虽然在</a:t>
            </a:r>
            <a:r>
              <a:rPr lang="en-US" altLang="zh-CN" sz="2000">
                <a:solidFill>
                  <a:schemeClr val="bg1"/>
                </a:solidFill>
                <a:latin typeface="宋体" panose="02010600030101010101" pitchFamily="2" charset="-122"/>
                <a:sym typeface="Arial" panose="020B0604020202020204" pitchFamily="34" charset="0"/>
              </a:rPr>
              <a:t>swap</a:t>
            </a:r>
            <a:r>
              <a:rPr lang="zh-CN" altLang="en-US" sz="2000">
                <a:solidFill>
                  <a:schemeClr val="bg1"/>
                </a:solidFill>
                <a:latin typeface="宋体" panose="02010600030101010101" pitchFamily="2" charset="-122"/>
                <a:sym typeface="Arial" panose="020B0604020202020204" pitchFamily="34" charset="0"/>
              </a:rPr>
              <a:t>函数中交换了</a:t>
            </a:r>
            <a:r>
              <a:rPr lang="en-US" altLang="zh-CN" sz="2000">
                <a:solidFill>
                  <a:schemeClr val="bg1"/>
                </a:solidFill>
                <a:latin typeface="宋体" panose="02010600030101010101" pitchFamily="2" charset="-122"/>
                <a:sym typeface="Arial" panose="020B0604020202020204" pitchFamily="34" charset="0"/>
              </a:rPr>
              <a:t>a,b</a:t>
            </a:r>
            <a:r>
              <a:rPr lang="zh-CN" altLang="en-US" sz="2000">
                <a:solidFill>
                  <a:schemeClr val="bg1"/>
                </a:solidFill>
                <a:latin typeface="宋体" panose="02010600030101010101" pitchFamily="2" charset="-122"/>
                <a:sym typeface="Arial" panose="020B0604020202020204" pitchFamily="34" charset="0"/>
              </a:rPr>
              <a:t>两数的值，但是在</a:t>
            </a:r>
            <a:r>
              <a:rPr lang="en-US" altLang="zh-CN" sz="2000">
                <a:solidFill>
                  <a:schemeClr val="bg1"/>
                </a:solidFill>
                <a:latin typeface="宋体" panose="02010600030101010101" pitchFamily="2" charset="-122"/>
                <a:sym typeface="Arial" panose="020B0604020202020204" pitchFamily="34" charset="0"/>
              </a:rPr>
              <a:t>main</a:t>
            </a:r>
            <a:r>
              <a:rPr lang="zh-CN" altLang="en-US" sz="2000">
                <a:solidFill>
                  <a:schemeClr val="bg1"/>
                </a:solidFill>
                <a:latin typeface="宋体" panose="02010600030101010101" pitchFamily="2" charset="-122"/>
                <a:sym typeface="Arial" panose="020B0604020202020204" pitchFamily="34" charset="0"/>
              </a:rPr>
              <a:t>中却没有交换。因为</a:t>
            </a:r>
            <a:r>
              <a:rPr lang="en-US" altLang="zh-CN" sz="2000">
                <a:solidFill>
                  <a:schemeClr val="bg1"/>
                </a:solidFill>
                <a:latin typeface="宋体" panose="02010600030101010101" pitchFamily="2" charset="-122"/>
                <a:sym typeface="Arial" panose="020B0604020202020204" pitchFamily="34" charset="0"/>
              </a:rPr>
              <a:t>swap</a:t>
            </a:r>
            <a:r>
              <a:rPr lang="zh-CN" altLang="en-US" sz="2000">
                <a:solidFill>
                  <a:schemeClr val="bg1"/>
                </a:solidFill>
                <a:latin typeface="宋体" panose="02010600030101010101" pitchFamily="2" charset="-122"/>
                <a:sym typeface="Arial" panose="020B0604020202020204" pitchFamily="34" charset="0"/>
              </a:rPr>
              <a:t>函数只是交换</a:t>
            </a:r>
            <a:r>
              <a:rPr lang="en-US" altLang="zh-CN" sz="2000">
                <a:solidFill>
                  <a:schemeClr val="bg1"/>
                </a:solidFill>
                <a:latin typeface="宋体" panose="02010600030101010101" pitchFamily="2" charset="-122"/>
                <a:sym typeface="Arial" panose="020B0604020202020204" pitchFamily="34" charset="0"/>
              </a:rPr>
              <a:t>c,d</a:t>
            </a:r>
            <a:r>
              <a:rPr lang="zh-CN" altLang="en-US" sz="2000">
                <a:solidFill>
                  <a:schemeClr val="bg1"/>
                </a:solidFill>
                <a:latin typeface="宋体" panose="02010600030101010101" pitchFamily="2" charset="-122"/>
                <a:sym typeface="Arial" panose="020B0604020202020204" pitchFamily="34" charset="0"/>
              </a:rPr>
              <a:t>两变量副本的值，实参值没有改变，并没有达到交换的目的。</a:t>
            </a:r>
            <a:endParaRPr lang="zh-CN" altLang="en-US" sz="20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0482" name="标题 20481"/>
          <p:cNvSpPr>
            <a:spLocks noGrp="1"/>
          </p:cNvSpPr>
          <p:nvPr>
            <p:ph type="title"/>
          </p:nvPr>
        </p:nvSpPr>
        <p:spPr>
          <a:xfrm>
            <a:off x="468313" y="-171450"/>
            <a:ext cx="8229600" cy="1143000"/>
          </a:xfrm>
          <a:ln/>
        </p:spPr>
        <p:txBody>
          <a:bodyPr anchor="ctr" anchorCtr="0"/>
          <a:p>
            <a:pPr algn="l"/>
            <a:r>
              <a:rPr lang="zh-CN" altLang="en-US" sz="3200" dirty="0">
                <a:solidFill>
                  <a:srgbClr val="FFFF66"/>
                </a:solidFill>
              </a:rPr>
              <a:t>三、函数的传值调用</a:t>
            </a:r>
            <a:endParaRPr lang="zh-CN" altLang="en-US" dirty="0"/>
          </a:p>
        </p:txBody>
      </p:sp>
      <p:sp>
        <p:nvSpPr>
          <p:cNvPr id="20483" name="文本占位符 20482"/>
          <p:cNvSpPr>
            <a:spLocks noGrp="1"/>
          </p:cNvSpPr>
          <p:nvPr>
            <p:ph type="body" idx="1"/>
          </p:nvPr>
        </p:nvSpPr>
        <p:spPr>
          <a:xfrm>
            <a:off x="468313" y="692150"/>
            <a:ext cx="8229600" cy="5616575"/>
          </a:xfrm>
          <a:ln/>
        </p:spPr>
        <p:txBody>
          <a:bodyPr/>
          <a:p>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、传址调用</a:t>
            </a:r>
            <a:endParaRPr lang="zh-CN" altLang="en-US" sz="2000">
              <a:solidFill>
                <a:schemeClr val="bg1"/>
              </a:solidFill>
              <a:latin typeface="宋体" panose="02010600030101010101" pitchFamily="2" charset="-122"/>
              <a:sym typeface="Arial" panose="020B0604020202020204" pitchFamily="34" charset="0"/>
            </a:endParaRPr>
          </a:p>
          <a:p>
            <a:r>
              <a:rPr lang="zh-CN" altLang="en-US" sz="2000">
                <a:solidFill>
                  <a:schemeClr val="bg1"/>
                </a:solidFill>
                <a:latin typeface="宋体" panose="02010600030101010101" pitchFamily="2" charset="-122"/>
                <a:sym typeface="Arial" panose="020B0604020202020204" pitchFamily="34" charset="0"/>
              </a:rPr>
              <a:t>    这种调用方式是将实参变量的地址值传递给形参，这时形参实是指针，即让形参的指针指向实参地址，这里不再是将实参拷贝一个副本给形参，而是让形参直接指向实参，这就提供了一种可以改变实参变量的值的方法。现在用传址调用来实现</a:t>
            </a:r>
            <a:r>
              <a:rPr lang="en-US" altLang="zh-CN" sz="2000">
                <a:solidFill>
                  <a:schemeClr val="bg1"/>
                </a:solidFill>
                <a:latin typeface="宋体" panose="02010600030101010101" pitchFamily="2" charset="-122"/>
                <a:sym typeface="Arial" panose="020B0604020202020204" pitchFamily="34" charset="0"/>
              </a:rPr>
              <a:t>swap</a:t>
            </a:r>
            <a:r>
              <a:rPr lang="zh-CN" altLang="en-US" sz="2000">
                <a:solidFill>
                  <a:schemeClr val="bg1"/>
                </a:solidFill>
                <a:latin typeface="宋体" panose="02010600030101010101" pitchFamily="2" charset="-122"/>
                <a:sym typeface="Arial" panose="020B0604020202020204" pitchFamily="34" charset="0"/>
              </a:rPr>
              <a:t>：</a:t>
            </a:r>
            <a:endParaRPr lang="zh-CN" altLang="en-US" sz="2000">
              <a:solidFill>
                <a:schemeClr val="bg1"/>
              </a:solidFill>
              <a:latin typeface="宋体" panose="02010600030101010101" pitchFamily="2" charset="-122"/>
              <a:sym typeface="Arial" panose="020B0604020202020204" pitchFamily="34" charset="0"/>
            </a:endParaRPr>
          </a:p>
          <a:p>
            <a:r>
              <a:rPr lang="zh-CN" altLang="en-US" sz="1200">
                <a:solidFill>
                  <a:schemeClr val="bg1"/>
                </a:solidFill>
                <a:latin typeface="宋体" panose="02010600030101010101" pitchFamily="2" charset="-122"/>
                <a:sym typeface="Arial" panose="020B0604020202020204" pitchFamily="34" charset="0"/>
              </a:rPr>
              <a:t>   </a:t>
            </a:r>
            <a:r>
              <a:rPr lang="en-US" altLang="zh-CN" sz="1200">
                <a:solidFill>
                  <a:schemeClr val="bg1"/>
                </a:solidFill>
                <a:latin typeface="宋体" panose="02010600030101010101" pitchFamily="2" charset="-122"/>
                <a:sym typeface="Arial" panose="020B0604020202020204" pitchFamily="34" charset="0"/>
              </a:rPr>
              <a:t>#include&lt;iostream&gt;</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using namespace std;</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void swap(int &amp;a,int &amp;b)                    //</a:t>
            </a:r>
            <a:r>
              <a:rPr lang="zh-CN" altLang="en-US" sz="1200">
                <a:solidFill>
                  <a:schemeClr val="bg1"/>
                </a:solidFill>
                <a:latin typeface="宋体" panose="02010600030101010101" pitchFamily="2" charset="-122"/>
                <a:sym typeface="Arial" panose="020B0604020202020204" pitchFamily="34" charset="0"/>
              </a:rPr>
              <a:t>定义</a:t>
            </a:r>
            <a:r>
              <a:rPr lang="en-US" altLang="zh-CN" sz="1200">
                <a:solidFill>
                  <a:schemeClr val="bg1"/>
                </a:solidFill>
                <a:latin typeface="宋体" panose="02010600030101010101" pitchFamily="2" charset="-122"/>
                <a:sym typeface="Arial" panose="020B0604020202020204" pitchFamily="34" charset="0"/>
              </a:rPr>
              <a:t>swap()</a:t>
            </a:r>
            <a:r>
              <a:rPr lang="zh-CN" altLang="en-US" sz="1200">
                <a:solidFill>
                  <a:schemeClr val="bg1"/>
                </a:solidFill>
                <a:latin typeface="宋体" panose="02010600030101010101" pitchFamily="2" charset="-122"/>
                <a:sym typeface="Arial" panose="020B0604020202020204" pitchFamily="34" charset="0"/>
              </a:rPr>
              <a:t>函数，形参是传址调用</a:t>
            </a:r>
            <a:endParaRPr lang="zh-CN" altLang="en-US" sz="1200">
              <a:solidFill>
                <a:schemeClr val="bg1"/>
              </a:solidFill>
              <a:latin typeface="宋体" panose="02010600030101010101" pitchFamily="2" charset="-122"/>
              <a:sym typeface="Arial" panose="020B0604020202020204" pitchFamily="34" charset="0"/>
            </a:endParaRPr>
          </a:p>
          <a:p>
            <a:r>
              <a:rPr lang="zh-CN" altLang="en-US" sz="1200">
                <a:solidFill>
                  <a:schemeClr val="bg1"/>
                </a:solidFill>
                <a:latin typeface="宋体" panose="02010600030101010101" pitchFamily="2" charset="-122"/>
                <a:sym typeface="Arial" panose="020B0604020202020204" pitchFamily="34" charset="0"/>
              </a:rPr>
              <a:t>  </a:t>
            </a:r>
            <a:r>
              <a:rPr lang="en-US" altLang="zh-CN" sz="1200">
                <a:solidFill>
                  <a:schemeClr val="bg1"/>
                </a:solidFill>
                <a:latin typeface="宋体" panose="02010600030101010101" pitchFamily="2" charset="-122"/>
                <a:sym typeface="Arial" panose="020B0604020202020204" pitchFamily="34" charset="0"/>
              </a:rPr>
              <a:t>{</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int tmp=a;a=b;b=tmp;</a:t>
            </a:r>
            <a:endParaRPr lang="en-US" altLang="zh-CN" sz="20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int main()</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a:t>
            </a:r>
            <a:endParaRPr lang="en-US" altLang="zh-CN" sz="16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int c=1,d=2;</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swap(c,d);                               //</a:t>
            </a:r>
            <a:r>
              <a:rPr lang="zh-CN" altLang="en-US" sz="1200">
                <a:solidFill>
                  <a:schemeClr val="bg1"/>
                </a:solidFill>
                <a:latin typeface="宋体" panose="02010600030101010101" pitchFamily="2" charset="-122"/>
                <a:sym typeface="Arial" panose="020B0604020202020204" pitchFamily="34" charset="0"/>
              </a:rPr>
              <a:t>交换变量</a:t>
            </a:r>
            <a:endParaRPr lang="zh-CN" altLang="en-US" sz="1200">
              <a:solidFill>
                <a:schemeClr val="bg1"/>
              </a:solidFill>
              <a:latin typeface="宋体" panose="02010600030101010101" pitchFamily="2" charset="-122"/>
              <a:sym typeface="Arial" panose="020B0604020202020204" pitchFamily="34" charset="0"/>
            </a:endParaRPr>
          </a:p>
          <a:p>
            <a:r>
              <a:rPr lang="zh-CN" altLang="en-US" sz="1200">
                <a:solidFill>
                  <a:schemeClr val="bg1"/>
                </a:solidFill>
                <a:latin typeface="宋体" panose="02010600030101010101" pitchFamily="2" charset="-122"/>
                <a:sym typeface="Arial" panose="020B0604020202020204" pitchFamily="34" charset="0"/>
              </a:rPr>
              <a:t>      </a:t>
            </a:r>
            <a:r>
              <a:rPr lang="en-US" altLang="zh-CN" sz="1200">
                <a:solidFill>
                  <a:schemeClr val="bg1"/>
                </a:solidFill>
                <a:latin typeface="宋体" panose="02010600030101010101" pitchFamily="2" charset="-122"/>
                <a:sym typeface="Arial" panose="020B0604020202020204" pitchFamily="34" charset="0"/>
              </a:rPr>
              <a:t>cout&lt;&lt;c&lt;&lt;' '&lt;&lt;d&lt;&lt;endl;</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return 0;</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  //</a:t>
            </a:r>
            <a:r>
              <a:rPr lang="zh-CN" altLang="en-US" sz="1200">
                <a:solidFill>
                  <a:schemeClr val="bg1"/>
                </a:solidFill>
                <a:latin typeface="宋体" panose="02010600030101010101" pitchFamily="2" charset="-122"/>
                <a:sym typeface="Arial" panose="020B0604020202020204" pitchFamily="34" charset="0"/>
              </a:rPr>
              <a:t>程序输出为：</a:t>
            </a:r>
            <a:r>
              <a:rPr lang="en-US" altLang="zh-CN" sz="1200">
                <a:solidFill>
                  <a:schemeClr val="bg1"/>
                </a:solidFill>
                <a:latin typeface="宋体" panose="02010600030101010101" pitchFamily="2" charset="-122"/>
                <a:sym typeface="Arial" panose="020B0604020202020204" pitchFamily="34" charset="0"/>
              </a:rPr>
              <a:t>2 1</a:t>
            </a:r>
            <a:endParaRPr lang="en-US" altLang="zh-CN" sz="1200">
              <a:solidFill>
                <a:schemeClr val="bg1"/>
              </a:solidFill>
              <a:latin typeface="宋体" panose="02010600030101010101" pitchFamily="2" charset="-122"/>
              <a:sym typeface="Arial" panose="020B0604020202020204" pitchFamily="34" charset="0"/>
            </a:endParaRPr>
          </a:p>
          <a:p>
            <a:r>
              <a:rPr lang="en-US" altLang="zh-CN" sz="1200">
                <a:solidFill>
                  <a:schemeClr val="bg1"/>
                </a:solidFill>
                <a:latin typeface="宋体" panose="02010600030101010101" pitchFamily="2" charset="-122"/>
                <a:sym typeface="Arial" panose="020B0604020202020204" pitchFamily="34" charset="0"/>
              </a:rPr>
              <a:t>  </a:t>
            </a:r>
            <a:r>
              <a:rPr lang="en-US" altLang="zh-CN" sz="1800">
                <a:solidFill>
                  <a:schemeClr val="bg1"/>
                </a:solidFill>
                <a:latin typeface="宋体" panose="02010600030101010101" pitchFamily="2" charset="-122"/>
                <a:sym typeface="Arial" panose="020B0604020202020204" pitchFamily="34" charset="0"/>
              </a:rPr>
              <a:t>  </a:t>
            </a:r>
            <a:r>
              <a:rPr lang="zh-CN" altLang="en-US" sz="2000">
                <a:solidFill>
                  <a:schemeClr val="bg1"/>
                </a:solidFill>
                <a:latin typeface="宋体" panose="02010600030101010101" pitchFamily="2" charset="-122"/>
                <a:sym typeface="Arial" panose="020B0604020202020204" pitchFamily="34" charset="0"/>
              </a:rPr>
              <a:t>在此例中</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因为</a:t>
            </a:r>
            <a:r>
              <a:rPr lang="en-US" altLang="zh-CN" sz="2000">
                <a:solidFill>
                  <a:schemeClr val="bg1"/>
                </a:solidFill>
                <a:latin typeface="宋体" panose="02010600030101010101" pitchFamily="2" charset="-122"/>
                <a:sym typeface="Arial" panose="020B0604020202020204" pitchFamily="34" charset="0"/>
              </a:rPr>
              <a:t>swap</a:t>
            </a:r>
            <a:r>
              <a:rPr lang="zh-CN" altLang="en-US" sz="2000">
                <a:solidFill>
                  <a:schemeClr val="bg1"/>
                </a:solidFill>
                <a:latin typeface="宋体" panose="02010600030101010101" pitchFamily="2" charset="-122"/>
                <a:sym typeface="Arial" panose="020B0604020202020204" pitchFamily="34" charset="0"/>
              </a:rPr>
              <a:t>函数的参数为传址调用，</a:t>
            </a:r>
            <a:r>
              <a:rPr lang="en-US" altLang="zh-CN" sz="2000">
                <a:solidFill>
                  <a:schemeClr val="bg1"/>
                </a:solidFill>
                <a:latin typeface="宋体" panose="02010600030101010101" pitchFamily="2" charset="-122"/>
                <a:sym typeface="Arial" panose="020B0604020202020204" pitchFamily="34" charset="0"/>
              </a:rPr>
              <a:t>&amp;a</a:t>
            </a:r>
            <a:r>
              <a:rPr lang="zh-CN" altLang="en-US" sz="2000">
                <a:solidFill>
                  <a:schemeClr val="bg1"/>
                </a:solidFill>
                <a:latin typeface="宋体" panose="02010600030101010101" pitchFamily="2" charset="-122"/>
                <a:sym typeface="Arial" panose="020B0604020202020204" pitchFamily="34" charset="0"/>
              </a:rPr>
              <a:t>是指实参变量的地址值传递给形参，所以，在函数</a:t>
            </a:r>
            <a:r>
              <a:rPr lang="en-US" altLang="zh-CN" sz="2000">
                <a:solidFill>
                  <a:schemeClr val="bg1"/>
                </a:solidFill>
                <a:latin typeface="宋体" panose="02010600030101010101" pitchFamily="2" charset="-122"/>
                <a:sym typeface="Arial" panose="020B0604020202020204" pitchFamily="34" charset="0"/>
              </a:rPr>
              <a:t>swap</a:t>
            </a:r>
            <a:r>
              <a:rPr lang="zh-CN" altLang="en-US" sz="2000">
                <a:solidFill>
                  <a:schemeClr val="bg1"/>
                </a:solidFill>
                <a:latin typeface="宋体" panose="02010600030101010101" pitchFamily="2" charset="-122"/>
                <a:sym typeface="Arial" panose="020B0604020202020204" pitchFamily="34" charset="0"/>
              </a:rPr>
              <a:t>中修改</a:t>
            </a:r>
            <a:r>
              <a:rPr lang="en-US" altLang="zh-CN" sz="2000">
                <a:solidFill>
                  <a:schemeClr val="bg1"/>
                </a:solidFill>
                <a:latin typeface="宋体" panose="02010600030101010101" pitchFamily="2" charset="-122"/>
                <a:sym typeface="Arial" panose="020B0604020202020204" pitchFamily="34" charset="0"/>
              </a:rPr>
              <a:t>a,b</a:t>
            </a:r>
            <a:r>
              <a:rPr lang="zh-CN" altLang="en-US" sz="2000">
                <a:solidFill>
                  <a:schemeClr val="bg1"/>
                </a:solidFill>
                <a:latin typeface="宋体" panose="02010600030101010101" pitchFamily="2" charset="-122"/>
                <a:sym typeface="Arial" panose="020B0604020202020204" pitchFamily="34" charset="0"/>
              </a:rPr>
              <a:t>的值相当</a:t>
            </a:r>
            <a:r>
              <a:rPr lang="zh-CN" altLang="en-US" sz="1800">
                <a:solidFill>
                  <a:schemeClr val="bg1"/>
                </a:solidFill>
                <a:latin typeface="宋体" panose="02010600030101010101" pitchFamily="2" charset="-122"/>
                <a:sym typeface="Arial" panose="020B0604020202020204" pitchFamily="34" charset="0"/>
              </a:rPr>
              <a:t>于</a:t>
            </a:r>
            <a:r>
              <a:rPr lang="zh-CN" altLang="en-US" sz="2000">
                <a:solidFill>
                  <a:schemeClr val="bg1"/>
                </a:solidFill>
                <a:latin typeface="宋体" panose="02010600030101010101" pitchFamily="2" charset="-122"/>
                <a:sym typeface="Arial" panose="020B0604020202020204" pitchFamily="34" charset="0"/>
              </a:rPr>
              <a:t>在主函数</a:t>
            </a:r>
            <a:r>
              <a:rPr lang="en-US" altLang="zh-CN" sz="2000">
                <a:solidFill>
                  <a:schemeClr val="bg1"/>
                </a:solidFill>
                <a:latin typeface="宋体" panose="02010600030101010101" pitchFamily="2" charset="-122"/>
                <a:sym typeface="Arial" panose="020B0604020202020204" pitchFamily="34" charset="0"/>
              </a:rPr>
              <a:t>main</a:t>
            </a:r>
            <a:r>
              <a:rPr lang="zh-CN" altLang="en-US" sz="2000">
                <a:solidFill>
                  <a:schemeClr val="bg1"/>
                </a:solidFill>
                <a:latin typeface="宋体" panose="02010600030101010101" pitchFamily="2" charset="-122"/>
                <a:sym typeface="Arial" panose="020B0604020202020204" pitchFamily="34" charset="0"/>
              </a:rPr>
              <a:t>中修改</a:t>
            </a:r>
            <a:r>
              <a:rPr lang="en-US" altLang="zh-CN" sz="2000">
                <a:solidFill>
                  <a:schemeClr val="bg1"/>
                </a:solidFill>
                <a:latin typeface="宋体" panose="02010600030101010101" pitchFamily="2" charset="-122"/>
                <a:sym typeface="Arial" panose="020B0604020202020204" pitchFamily="34" charset="0"/>
              </a:rPr>
              <a:t>c,d</a:t>
            </a:r>
            <a:r>
              <a:rPr lang="zh-CN" altLang="en-US" sz="2000">
                <a:solidFill>
                  <a:schemeClr val="bg1"/>
                </a:solidFill>
                <a:latin typeface="宋体" panose="02010600030101010101" pitchFamily="2" charset="-122"/>
                <a:sym typeface="Arial" panose="020B0604020202020204" pitchFamily="34" charset="0"/>
              </a:rPr>
              <a:t>的值。</a:t>
            </a:r>
            <a:endParaRPr lang="zh-CN" altLang="en-US" sz="20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1506" name="标题 21505"/>
          <p:cNvSpPr>
            <a:spLocks noGrp="1"/>
          </p:cNvSpPr>
          <p:nvPr>
            <p:ph type="title"/>
          </p:nvPr>
        </p:nvSpPr>
        <p:spPr>
          <a:xfrm>
            <a:off x="395288" y="44450"/>
            <a:ext cx="8229600" cy="936625"/>
          </a:xfrm>
          <a:ln/>
        </p:spPr>
        <p:txBody>
          <a:bodyPr anchor="ctr" anchorCtr="0"/>
          <a:p>
            <a:pPr algn="l"/>
            <a:r>
              <a:rPr lang="zh-CN" altLang="en-US" sz="3200" dirty="0">
                <a:solidFill>
                  <a:srgbClr val="FFFF66"/>
                </a:solidFill>
              </a:rPr>
              <a:t>四、函数的应用举例----【函数】</a:t>
            </a:r>
            <a:endParaRPr lang="zh-CN" altLang="en-US" sz="3200" dirty="0">
              <a:solidFill>
                <a:srgbClr val="FFFF66"/>
              </a:solidFill>
            </a:endParaRPr>
          </a:p>
        </p:txBody>
      </p:sp>
      <p:sp>
        <p:nvSpPr>
          <p:cNvPr id="21507" name="文本占位符 21506"/>
          <p:cNvSpPr>
            <a:spLocks noGrp="1"/>
          </p:cNvSpPr>
          <p:nvPr>
            <p:ph type="body" idx="1"/>
          </p:nvPr>
        </p:nvSpPr>
        <p:spPr>
          <a:xfrm>
            <a:off x="395288" y="838200"/>
            <a:ext cx="8302625" cy="5903913"/>
          </a:xfrm>
          <a:ln/>
        </p:spPr>
        <p:txBody>
          <a:bodyPr/>
          <a:p>
            <a:r>
              <a:rPr lang="zh-CN" altLang="en-US" sz="2000">
                <a:solidFill>
                  <a:schemeClr val="bg1"/>
                </a:solidFill>
                <a:latin typeface="宋体" panose="02010600030101010101" pitchFamily="2" charset="-122"/>
                <a:sym typeface="Arial" panose="020B0604020202020204" pitchFamily="34" charset="0"/>
              </a:rPr>
              <a:t>例</a:t>
            </a:r>
            <a:r>
              <a:rPr lang="en-US" altLang="zh-CN" sz="2000">
                <a:solidFill>
                  <a:schemeClr val="bg1"/>
                </a:solidFill>
                <a:latin typeface="宋体" panose="02010600030101010101" pitchFamily="2" charset="-122"/>
                <a:sym typeface="Arial" panose="020B0604020202020204" pitchFamily="34" charset="0"/>
              </a:rPr>
              <a:t>6.2  </a:t>
            </a:r>
            <a:r>
              <a:rPr lang="zh-CN" altLang="en-US" sz="2000">
                <a:solidFill>
                  <a:schemeClr val="bg1"/>
                </a:solidFill>
                <a:latin typeface="宋体" panose="02010600030101010101" pitchFamily="2" charset="-122"/>
                <a:sym typeface="Arial" panose="020B0604020202020204" pitchFamily="34" charset="0"/>
              </a:rPr>
              <a:t>计算组合数</a:t>
            </a:r>
            <a:r>
              <a:rPr lang="en-US" altLang="zh-CN" sz="2000">
                <a:solidFill>
                  <a:schemeClr val="bg1"/>
                </a:solidFill>
                <a:latin typeface="宋体" panose="02010600030101010101" pitchFamily="2" charset="-122"/>
                <a:sym typeface="Arial" panose="020B0604020202020204" pitchFamily="34" charset="0"/>
              </a:rPr>
              <a:t>C(m,n)</a:t>
            </a:r>
            <a:r>
              <a:rPr lang="zh-CN" altLang="en-US" sz="2000">
                <a:solidFill>
                  <a:schemeClr val="bg1"/>
                </a:solidFill>
                <a:latin typeface="宋体" panose="02010600030101010101" pitchFamily="2" charset="-122"/>
                <a:sym typeface="Arial" panose="020B0604020202020204" pitchFamily="34" charset="0"/>
              </a:rPr>
              <a:t>的值</a:t>
            </a:r>
            <a:r>
              <a:rPr lang="en-US" altLang="zh-CN" sz="2000">
                <a:solidFill>
                  <a:schemeClr val="bg1"/>
                </a:solidFill>
                <a:latin typeface="宋体" panose="02010600030101010101" pitchFamily="2" charset="-122"/>
                <a:sym typeface="Arial" panose="020B0604020202020204" pitchFamily="34" charset="0"/>
              </a:rPr>
              <a:t>(n&lt;=m&lt;=10)</a:t>
            </a:r>
            <a:r>
              <a:rPr lang="zh-CN" altLang="en-US" sz="2000">
                <a:solidFill>
                  <a:schemeClr val="bg1"/>
                </a:solidFill>
                <a:latin typeface="宋体" panose="02010600030101010101" pitchFamily="2" charset="-122"/>
                <a:sym typeface="Arial" panose="020B0604020202020204" pitchFamily="34" charset="0"/>
              </a:rPr>
              <a:t>。</a:t>
            </a:r>
            <a:endParaRPr lang="zh-CN" altLang="en-US" sz="2000">
              <a:solidFill>
                <a:schemeClr val="bg1"/>
              </a:solidFill>
              <a:latin typeface="宋体" panose="02010600030101010101" pitchFamily="2" charset="-122"/>
              <a:sym typeface="Arial" panose="020B0604020202020204" pitchFamily="34" charset="0"/>
            </a:endParaRPr>
          </a:p>
          <a:p>
            <a:r>
              <a:rPr lang="zh-CN" altLang="en-US" sz="2000">
                <a:solidFill>
                  <a:schemeClr val="bg1"/>
                </a:solidFill>
                <a:latin typeface="宋体" panose="02010600030101010101" pitchFamily="2" charset="-122"/>
                <a:sym typeface="Arial" panose="020B0604020202020204" pitchFamily="34" charset="0"/>
              </a:rPr>
              <a:t>   </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分析</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组合数</a:t>
            </a:r>
            <a:r>
              <a:rPr lang="en-US" altLang="zh-CN" sz="2000">
                <a:solidFill>
                  <a:schemeClr val="bg1"/>
                </a:solidFill>
                <a:latin typeface="宋体" panose="02010600030101010101" pitchFamily="2" charset="-122"/>
                <a:sym typeface="Arial" panose="020B0604020202020204" pitchFamily="34" charset="0"/>
              </a:rPr>
              <a:t>C(m,n)</a:t>
            </a:r>
            <a:r>
              <a:rPr lang="zh-CN" altLang="en-US" sz="2000">
                <a:solidFill>
                  <a:schemeClr val="bg1"/>
                </a:solidFill>
                <a:latin typeface="宋体" panose="02010600030101010101" pitchFamily="2" charset="-122"/>
                <a:sym typeface="Arial" panose="020B0604020202020204" pitchFamily="34" charset="0"/>
              </a:rPr>
              <a:t>可以理解为从</a:t>
            </a:r>
            <a:r>
              <a:rPr lang="en-US" altLang="zh-CN" sz="2000">
                <a:solidFill>
                  <a:schemeClr val="bg1"/>
                </a:solidFill>
                <a:latin typeface="宋体" panose="02010600030101010101" pitchFamily="2" charset="-122"/>
                <a:sym typeface="Arial" panose="020B0604020202020204" pitchFamily="34" charset="0"/>
              </a:rPr>
              <a:t>m</a:t>
            </a:r>
            <a:r>
              <a:rPr lang="zh-CN" altLang="en-US" sz="2000">
                <a:solidFill>
                  <a:schemeClr val="bg1"/>
                </a:solidFill>
                <a:latin typeface="宋体" panose="02010600030101010101" pitchFamily="2" charset="-122"/>
                <a:sym typeface="Arial" panose="020B0604020202020204" pitchFamily="34" charset="0"/>
              </a:rPr>
              <a:t>个数中任意取出</a:t>
            </a:r>
            <a:r>
              <a:rPr lang="en-US" altLang="zh-CN" sz="2000">
                <a:solidFill>
                  <a:schemeClr val="bg1"/>
                </a:solidFill>
                <a:latin typeface="宋体" panose="02010600030101010101" pitchFamily="2" charset="-122"/>
                <a:sym typeface="Arial" panose="020B0604020202020204" pitchFamily="34" charset="0"/>
              </a:rPr>
              <a:t>n</a:t>
            </a:r>
            <a:r>
              <a:rPr lang="zh-CN" altLang="en-US" sz="2000">
                <a:solidFill>
                  <a:schemeClr val="bg1"/>
                </a:solidFill>
                <a:latin typeface="宋体" panose="02010600030101010101" pitchFamily="2" charset="-122"/>
                <a:sym typeface="Arial" panose="020B0604020202020204" pitchFamily="34" charset="0"/>
              </a:rPr>
              <a:t>个数的所有情况数。求这个数值，有一个经典的计算方法：</a:t>
            </a:r>
            <a:r>
              <a:rPr lang="en-US" altLang="zh-CN" sz="2000">
                <a:solidFill>
                  <a:schemeClr val="bg1"/>
                </a:solidFill>
                <a:latin typeface="宋体" panose="02010600030101010101" pitchFamily="2" charset="-122"/>
                <a:sym typeface="Arial" panose="020B0604020202020204" pitchFamily="34" charset="0"/>
              </a:rPr>
              <a:t>C(m,n)=m!/((m-n)!n!)</a:t>
            </a:r>
            <a:r>
              <a:rPr lang="zh-CN" altLang="en-US" sz="2000">
                <a:solidFill>
                  <a:schemeClr val="bg1"/>
                </a:solidFill>
                <a:latin typeface="宋体" panose="02010600030101010101" pitchFamily="2" charset="-122"/>
                <a:sym typeface="Arial" panose="020B0604020202020204" pitchFamily="34" charset="0"/>
              </a:rPr>
              <a:t>。</a:t>
            </a:r>
            <a:endParaRPr lang="zh-CN" altLang="en-US" sz="2000">
              <a:solidFill>
                <a:schemeClr val="bg1"/>
              </a:solidFill>
              <a:latin typeface="宋体" panose="02010600030101010101" pitchFamily="2" charset="-122"/>
              <a:sym typeface="Arial" panose="020B0604020202020204" pitchFamily="34" charset="0"/>
            </a:endParaRPr>
          </a:p>
          <a:p>
            <a:r>
              <a:rPr lang="zh-CN" altLang="en-US" sz="2000">
                <a:solidFill>
                  <a:schemeClr val="bg1"/>
                </a:solidFill>
                <a:latin typeface="宋体" panose="02010600030101010101" pitchFamily="2" charset="-122"/>
                <a:sym typeface="Arial" panose="020B0604020202020204" pitchFamily="34" charset="0"/>
              </a:rPr>
              <a:t>程序如下：</a:t>
            </a:r>
            <a:endParaRPr lang="zh-CN" altLang="en-US" sz="20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#include&lt;cstdio&gt;</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using namespace std;</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int fac(int x);                                //</a:t>
            </a:r>
            <a:r>
              <a:rPr lang="zh-CN" altLang="en-US" sz="1400">
                <a:solidFill>
                  <a:schemeClr val="bg1"/>
                </a:solidFill>
                <a:latin typeface="宋体" panose="02010600030101010101" pitchFamily="2" charset="-122"/>
                <a:sym typeface="Arial" panose="020B0604020202020204" pitchFamily="34" charset="0"/>
              </a:rPr>
              <a:t>阶乘函数的声明</a:t>
            </a:r>
            <a:endParaRPr lang="zh-CN" altLang="en-US"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int main()</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int m,n;</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scanf("%d%d",&amp;m,&amp;n);</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printf("%d",fac(m)/(fac(m-n)*fac(n)));    //</a:t>
            </a:r>
            <a:r>
              <a:rPr lang="zh-CN" altLang="en-US" sz="1400">
                <a:solidFill>
                  <a:schemeClr val="bg1"/>
                </a:solidFill>
                <a:latin typeface="宋体" panose="02010600030101010101" pitchFamily="2" charset="-122"/>
                <a:sym typeface="Arial" panose="020B0604020202020204" pitchFamily="34" charset="0"/>
              </a:rPr>
              <a:t>阶乘函数的调用</a:t>
            </a:r>
            <a:endParaRPr lang="zh-CN" altLang="en-US"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a:t>
            </a:r>
            <a:endParaRPr lang="en-US" altLang="zh-CN" sz="1400">
              <a:solidFill>
                <a:schemeClr val="bg1"/>
              </a:solidFill>
              <a:latin typeface="宋体" panose="02010600030101010101" pitchFamily="2" charset="-122"/>
              <a:sym typeface="Arial" panose="020B0604020202020204" pitchFamily="34" charset="0"/>
            </a:endParaRPr>
          </a:p>
          <a:p>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int fac(int x)                                 //</a:t>
            </a:r>
            <a:r>
              <a:rPr lang="zh-CN" altLang="en-US" sz="1400">
                <a:solidFill>
                  <a:schemeClr val="bg1"/>
                </a:solidFill>
                <a:latin typeface="宋体" panose="02010600030101010101" pitchFamily="2" charset="-122"/>
                <a:sym typeface="Arial" panose="020B0604020202020204" pitchFamily="34" charset="0"/>
              </a:rPr>
              <a:t>定义阶乘函数</a:t>
            </a:r>
            <a:endParaRPr lang="zh-CN" altLang="en-US"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int s=1;</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for (int i=1; i&lt;=x; i++)</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s*=i;</a:t>
            </a:r>
            <a:endParaRPr lang="en-US" altLang="zh-CN"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	return s;                                 //</a:t>
            </a:r>
            <a:r>
              <a:rPr lang="zh-CN" altLang="en-US" sz="1400">
                <a:solidFill>
                  <a:schemeClr val="bg1"/>
                </a:solidFill>
                <a:latin typeface="宋体" panose="02010600030101010101" pitchFamily="2" charset="-122"/>
                <a:sym typeface="Arial" panose="020B0604020202020204" pitchFamily="34" charset="0"/>
              </a:rPr>
              <a:t>阶乘函数的值返回</a:t>
            </a:r>
            <a:endParaRPr lang="zh-CN" altLang="en-US" sz="1400">
              <a:solidFill>
                <a:schemeClr val="bg1"/>
              </a:solidFill>
              <a:latin typeface="宋体" panose="02010600030101010101" pitchFamily="2" charset="-122"/>
              <a:sym typeface="Arial" panose="020B0604020202020204" pitchFamily="34" charset="0"/>
            </a:endParaRPr>
          </a:p>
          <a:p>
            <a:r>
              <a:rPr lang="en-US" altLang="zh-CN" sz="1400">
                <a:solidFill>
                  <a:schemeClr val="bg1"/>
                </a:solidFill>
                <a:latin typeface="宋体" panose="02010600030101010101" pitchFamily="2" charset="-122"/>
                <a:sym typeface="Arial" panose="020B0604020202020204" pitchFamily="34" charset="0"/>
              </a:rPr>
              <a:t>}</a:t>
            </a:r>
            <a:endParaRPr lang="en-US" altLang="zh-CN" sz="14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2530" name="文本占位符 22529"/>
          <p:cNvSpPr>
            <a:spLocks noGrp="1"/>
          </p:cNvSpPr>
          <p:nvPr>
            <p:ph type="body" idx="1"/>
          </p:nvPr>
        </p:nvSpPr>
        <p:spPr>
          <a:xfrm>
            <a:off x="395288" y="908050"/>
            <a:ext cx="8229600" cy="4527550"/>
          </a:xfrm>
          <a:ln/>
        </p:spPr>
        <p:txBody>
          <a:bodyPr/>
          <a:p>
            <a:pPr marL="0" indent="0"/>
            <a:r>
              <a:rPr lang="zh-CN" altLang="en-US" sz="2000" dirty="0">
                <a:solidFill>
                  <a:schemeClr val="bg1"/>
                </a:solidFill>
                <a:latin typeface="宋体" panose="02010600030101010101" pitchFamily="2" charset="-122"/>
                <a:sym typeface="Arial" panose="020B0604020202020204" pitchFamily="34" charset="0"/>
              </a:rPr>
              <a:t>例6.3  输入两个数，用函数编程求出它们的最大公约数。</a:t>
            </a:r>
            <a:endParaRPr lang="zh-CN" altLang="en-US" sz="2000" dirty="0">
              <a:solidFill>
                <a:schemeClr val="bg1"/>
              </a:solidFill>
              <a:latin typeface="宋体" panose="02010600030101010101" pitchFamily="2" charset="-122"/>
              <a:sym typeface="Arial" panose="020B0604020202020204" pitchFamily="34" charset="0"/>
            </a:endParaRPr>
          </a:p>
          <a:p>
            <a:pPr marL="0" indent="0">
              <a:buNone/>
            </a:pPr>
            <a:r>
              <a:rPr lang="en-US" altLang="zh-CN" sz="1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sym typeface="Arial" panose="020B0604020202020204" pitchFamily="34" charset="0"/>
              </a:rPr>
              <a:t>程序如下：</a:t>
            </a:r>
            <a:endParaRPr lang="zh-CN" altLang="en-US" sz="2000" dirty="0">
              <a:solidFill>
                <a:schemeClr val="bg1"/>
              </a:solidFill>
              <a:latin typeface="宋体" panose="02010600030101010101" pitchFamily="2" charset="-122"/>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#include&lt;iostream&gt;</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using namespace std;</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int gcd(int x,int y);</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int main()</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	int a,b;</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	cin&gt;&gt;a&gt;&gt;b;</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	int g=gcd(a,b);</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	cout&lt;&lt;g&lt;&lt;endl;</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	return 0;</a:t>
            </a:r>
            <a:endParaRPr lang="zh-CN" altLang="en-US" sz="1600" dirty="0">
              <a:solidFill>
                <a:schemeClr val="bg1"/>
              </a:solidFill>
              <a:cs typeface="Arial" panose="020B0604020202020204" pitchFamily="34" charset="0"/>
              <a:sym typeface="Arial" panose="020B0604020202020204" pitchFamily="34" charset="0"/>
            </a:endParaRPr>
          </a:p>
          <a:p>
            <a:pPr marL="0" indent="0"/>
            <a:r>
              <a:rPr lang="zh-CN" altLang="en-US" sz="1600" dirty="0">
                <a:solidFill>
                  <a:schemeClr val="bg1"/>
                </a:solidFill>
                <a:cs typeface="Arial" panose="020B0604020202020204" pitchFamily="34" charset="0"/>
                <a:sym typeface="Arial" panose="020B0604020202020204" pitchFamily="34" charset="0"/>
              </a:rPr>
              <a:t>}</a:t>
            </a:r>
            <a:endParaRPr lang="zh-CN" altLang="en-US" sz="1600" dirty="0">
              <a:solidFill>
                <a:schemeClr val="bg1"/>
              </a:solidFill>
              <a:cs typeface="Arial" panose="020B0604020202020204" pitchFamily="34" charset="0"/>
              <a:sym typeface="Arial" panose="020B0604020202020204" pitchFamily="34" charset="0"/>
            </a:endParaRPr>
          </a:p>
          <a:p>
            <a:pPr marL="0" indent="0">
              <a:buNone/>
            </a:pPr>
            <a:endParaRPr lang="zh-CN" altLang="en-US" sz="1600" dirty="0">
              <a:solidFill>
                <a:schemeClr val="bg1"/>
              </a:solidFill>
              <a:cs typeface="Arial" panose="020B0604020202020204" pitchFamily="34" charset="0"/>
            </a:endParaRPr>
          </a:p>
          <a:p>
            <a:pPr marL="0" indent="0">
              <a:buNone/>
            </a:pPr>
            <a:endParaRPr lang="zh-CN" altLang="en-US" sz="1000" dirty="0">
              <a:solidFill>
                <a:schemeClr val="bg1"/>
              </a:solidFill>
            </a:endParaRPr>
          </a:p>
        </p:txBody>
      </p:sp>
      <p:sp>
        <p:nvSpPr>
          <p:cNvPr id="22531" name="文本框 22530"/>
          <p:cNvSpPr txBox="1"/>
          <p:nvPr/>
        </p:nvSpPr>
        <p:spPr>
          <a:xfrm>
            <a:off x="4067175" y="1200150"/>
            <a:ext cx="4968875" cy="3994150"/>
          </a:xfrm>
          <a:prstGeom prst="rect">
            <a:avLst/>
          </a:prstGeom>
          <a:noFill/>
          <a:ln w="9525">
            <a:noFill/>
          </a:ln>
        </p:spPr>
        <p:txBody>
          <a:bodyPr>
            <a:spAutoFit/>
          </a:bodyPr>
          <a:p>
            <a:pPr eaLnBrk="0" hangingPunct="0">
              <a:buSzPct val="100000"/>
            </a:pPr>
            <a:r>
              <a:rPr lang="en-US" altLang="zh-CN" sz="1600">
                <a:solidFill>
                  <a:schemeClr val="bg1"/>
                </a:solidFill>
                <a:latin typeface="Arial" panose="020B0604020202020204" pitchFamily="34" charset="0"/>
                <a:cs typeface="Arial" panose="020B0604020202020204" pitchFamily="34" charset="0"/>
              </a:rPr>
              <a:t>int gcd(int x,int y)</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int temp;</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while(y!=0)</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temp=x%y;</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x=y;</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y=temp;</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	return x;</a:t>
            </a:r>
            <a:endParaRPr lang="en-US" altLang="zh-CN" sz="1600">
              <a:solidFill>
                <a:schemeClr val="bg1"/>
              </a:solidFill>
              <a:latin typeface="Arial" panose="020B0604020202020204" pitchFamily="34" charset="0"/>
              <a:cs typeface="Arial" panose="020B0604020202020204" pitchFamily="34" charset="0"/>
            </a:endParaRPr>
          </a:p>
          <a:p>
            <a:pPr eaLnBrk="0" hangingPunct="0">
              <a:buSzPct val="100000"/>
            </a:pPr>
            <a:r>
              <a:rPr lang="en-US" altLang="zh-CN" sz="1600">
                <a:solidFill>
                  <a:schemeClr val="bg1"/>
                </a:solidFill>
                <a:latin typeface="Arial" panose="020B0604020202020204" pitchFamily="34" charset="0"/>
                <a:cs typeface="Arial" panose="020B0604020202020204" pitchFamily="34" charset="0"/>
              </a:rPr>
              <a:t>}</a:t>
            </a:r>
            <a:endParaRPr lang="en-US" altLang="zh-CN" sz="1600">
              <a:solidFill>
                <a:schemeClr val="bg1"/>
              </a:solidFill>
              <a:latin typeface="Arial" panose="020B0604020202020204" pitchFamily="34" charset="0"/>
              <a:ea typeface="Arial" panose="020B0604020202020204" pitchFamily="34" charset="0"/>
            </a:endParaRPr>
          </a:p>
        </p:txBody>
      </p:sp>
      <p:sp>
        <p:nvSpPr>
          <p:cNvPr id="22532" name="直接连接符 22531"/>
          <p:cNvSpPr/>
          <p:nvPr/>
        </p:nvSpPr>
        <p:spPr>
          <a:xfrm>
            <a:off x="3924300" y="1273175"/>
            <a:ext cx="0" cy="4105275"/>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3554" name="文本占位符 23553"/>
          <p:cNvSpPr>
            <a:spLocks noGrp="1"/>
          </p:cNvSpPr>
          <p:nvPr>
            <p:ph type="body" idx="1"/>
          </p:nvPr>
        </p:nvSpPr>
        <p:spPr>
          <a:xfrm>
            <a:off x="395288" y="909638"/>
            <a:ext cx="8229600" cy="4525962"/>
          </a:xfrm>
          <a:ln/>
        </p:spPr>
        <p:txBody>
          <a:bodyPr/>
          <a:p>
            <a:r>
              <a:rPr lang="zh-CN" altLang="en-US" sz="2000" dirty="0">
                <a:solidFill>
                  <a:srgbClr val="FFFF66"/>
                </a:solidFill>
                <a:latin typeface="宋体" panose="02010600030101010101" pitchFamily="2" charset="-122"/>
              </a:rPr>
              <a:t>例6.</a:t>
            </a:r>
            <a:r>
              <a:rPr lang="en-US" altLang="zh-CN" sz="2000">
                <a:solidFill>
                  <a:srgbClr val="FFFF66"/>
                </a:solidFill>
                <a:latin typeface="宋体" panose="02010600030101010101" pitchFamily="2" charset="-122"/>
              </a:rPr>
              <a:t>4</a:t>
            </a:r>
            <a:r>
              <a:rPr lang="zh-CN" altLang="en-US" sz="2000" dirty="0">
                <a:solidFill>
                  <a:schemeClr val="bg1"/>
                </a:solidFill>
                <a:latin typeface="宋体" panose="02010600030101010101" pitchFamily="2" charset="-122"/>
              </a:rPr>
              <a:t> 定义一个函数check(n,d)，让它返回一个布尔值。如果数字d在正整数n的某位中出现则送回true，否则送回false。</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例如：check(325719,3)==true；check(77829,1)==false；</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bool check(int,int);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int a,b;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cout&lt;&lt;"input n,d"&lt;&lt;endl;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cin&gt;&gt;a&gt;&gt;b;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if (check(a,b)==true) cout&lt;&lt;"true"&lt;&lt;endl;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else cout&lt;&lt;"false"&lt;&lt;endl;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bool check(int n,int 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while (n)                       //C++中 非0为真</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 int e=n%10;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n/=10;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if (e==d) return true;</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return false;</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146" name="Text Box 5">
            <a:hlinkClick r:id="rId2" action="ppaction://hlinksldjump"/>
          </p:cNvPr>
          <p:cNvSpPr txBox="1"/>
          <p:nvPr/>
        </p:nvSpPr>
        <p:spPr>
          <a:xfrm>
            <a:off x="2916238" y="2349500"/>
            <a:ext cx="1790700" cy="457200"/>
          </a:xfrm>
          <a:prstGeom prst="rect">
            <a:avLst/>
          </a:prstGeom>
          <a:noFill/>
          <a:ln w="9525">
            <a:noFill/>
          </a:ln>
          <a:effectLst>
            <a:outerShdw dist="17961" dir="2699999" algn="ctr" rotWithShape="0">
              <a:schemeClr val="folHlink">
                <a:alpha val="50000"/>
              </a:schemeClr>
            </a:outerShdw>
          </a:effectLst>
        </p:spPr>
        <p:txBody>
          <a:bodyPr wrap="none">
            <a:spAutoFit/>
          </a:bodyPr>
          <a:p>
            <a:r>
              <a:rPr lang="zh-CN" altLang="en-US" sz="2400" dirty="0">
                <a:solidFill>
                  <a:srgbClr val="FFFF66"/>
                </a:solidFill>
                <a:latin typeface="Arial" panose="020B0604020202020204" pitchFamily="34" charset="0"/>
                <a:ea typeface="黑体" panose="02010609060101010101" pitchFamily="2" charset="-122"/>
              </a:rPr>
              <a:t>第一节 函数</a:t>
            </a:r>
            <a:endParaRPr lang="zh-CN" altLang="en-US" sz="2400" dirty="0">
              <a:solidFill>
                <a:srgbClr val="FFFF66"/>
              </a:solidFill>
              <a:latin typeface="Arial" panose="020B0604020202020204" pitchFamily="34" charset="0"/>
              <a:ea typeface="黑体" panose="02010609060101010101" pitchFamily="2" charset="-122"/>
            </a:endParaRPr>
          </a:p>
        </p:txBody>
      </p:sp>
      <p:sp>
        <p:nvSpPr>
          <p:cNvPr id="6147" name="Text Box 6">
            <a:hlinkClick r:id="rId3" action="ppaction://hlinksldjump"/>
          </p:cNvPr>
          <p:cNvSpPr txBox="1"/>
          <p:nvPr/>
        </p:nvSpPr>
        <p:spPr>
          <a:xfrm>
            <a:off x="2906713" y="3141663"/>
            <a:ext cx="2400300" cy="457200"/>
          </a:xfrm>
          <a:prstGeom prst="rect">
            <a:avLst/>
          </a:prstGeom>
          <a:noFill/>
          <a:ln w="9525">
            <a:noFill/>
          </a:ln>
          <a:effectLst>
            <a:outerShdw dist="17961" dir="2699999" algn="ctr" rotWithShape="0">
              <a:schemeClr val="folHlink">
                <a:alpha val="50000"/>
              </a:schemeClr>
            </a:outerShdw>
          </a:effectLst>
        </p:spPr>
        <p:txBody>
          <a:bodyPr wrap="none">
            <a:spAutoFit/>
          </a:bodyPr>
          <a:p>
            <a:r>
              <a:rPr lang="zh-CN" altLang="en-US" sz="2400" dirty="0">
                <a:solidFill>
                  <a:srgbClr val="FFFF66"/>
                </a:solidFill>
                <a:latin typeface="Arial" panose="020B0604020202020204" pitchFamily="34" charset="0"/>
                <a:ea typeface="黑体" panose="02010609060101010101" pitchFamily="2" charset="-122"/>
              </a:rPr>
              <a:t>第二节 递推算法</a:t>
            </a:r>
            <a:endParaRPr lang="zh-CN" altLang="en-US" sz="2400" dirty="0">
              <a:solidFill>
                <a:srgbClr val="FFFF66"/>
              </a:solidFill>
              <a:latin typeface="Arial" panose="020B0604020202020204" pitchFamily="34" charset="0"/>
              <a:ea typeface="黑体" panose="02010609060101010101" pitchFamily="2" charset="-122"/>
            </a:endParaRPr>
          </a:p>
        </p:txBody>
      </p:sp>
      <p:sp>
        <p:nvSpPr>
          <p:cNvPr id="6148" name="Text Box 7">
            <a:hlinkClick r:id="rId4" action="ppaction://hlinksldjump"/>
          </p:cNvPr>
          <p:cNvSpPr txBox="1"/>
          <p:nvPr/>
        </p:nvSpPr>
        <p:spPr>
          <a:xfrm>
            <a:off x="2906713" y="3933825"/>
            <a:ext cx="2400300" cy="457200"/>
          </a:xfrm>
          <a:prstGeom prst="rect">
            <a:avLst/>
          </a:prstGeom>
          <a:noFill/>
          <a:ln w="9525">
            <a:noFill/>
          </a:ln>
          <a:effectLst>
            <a:outerShdw dist="17961" dir="2699999" algn="ctr" rotWithShape="0">
              <a:schemeClr val="folHlink">
                <a:alpha val="50000"/>
              </a:schemeClr>
            </a:outerShdw>
          </a:effectLst>
        </p:spPr>
        <p:txBody>
          <a:bodyPr wrap="none">
            <a:spAutoFit/>
          </a:bodyPr>
          <a:p>
            <a:r>
              <a:rPr lang="zh-CN" altLang="en-US" sz="2400" dirty="0">
                <a:solidFill>
                  <a:srgbClr val="FFFF66"/>
                </a:solidFill>
                <a:latin typeface="Arial" panose="020B0604020202020204" pitchFamily="34" charset="0"/>
                <a:ea typeface="黑体" panose="02010609060101010101" pitchFamily="2" charset="-122"/>
              </a:rPr>
              <a:t>第三节 递归算法</a:t>
            </a:r>
            <a:endParaRPr lang="zh-CN" altLang="en-US" sz="2400" dirty="0">
              <a:solidFill>
                <a:srgbClr val="FFFF66"/>
              </a:solidFill>
              <a:latin typeface="Arial" panose="020B0604020202020204" pitchFamily="34" charset="0"/>
              <a:ea typeface="黑体" panose="02010609060101010101" pitchFamily="2" charset="-122"/>
            </a:endParaRPr>
          </a:p>
        </p:txBody>
      </p:sp>
      <p:sp>
        <p:nvSpPr>
          <p:cNvPr id="6149" name="Oval 8"/>
          <p:cNvSpPr/>
          <p:nvPr/>
        </p:nvSpPr>
        <p:spPr>
          <a:xfrm>
            <a:off x="2627313" y="2565400"/>
            <a:ext cx="144462" cy="144463"/>
          </a:xfrm>
          <a:prstGeom prst="ellipse">
            <a:avLst/>
          </a:prstGeom>
          <a:solidFill>
            <a:srgbClr val="CCCC00"/>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50" name="Oval 9"/>
          <p:cNvSpPr/>
          <p:nvPr/>
        </p:nvSpPr>
        <p:spPr>
          <a:xfrm>
            <a:off x="2627313" y="3336925"/>
            <a:ext cx="144462" cy="144463"/>
          </a:xfrm>
          <a:prstGeom prst="ellipse">
            <a:avLst/>
          </a:prstGeom>
          <a:solidFill>
            <a:srgbClr val="CCCC00"/>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51" name="Oval 10"/>
          <p:cNvSpPr/>
          <p:nvPr/>
        </p:nvSpPr>
        <p:spPr>
          <a:xfrm>
            <a:off x="2627313" y="4110038"/>
            <a:ext cx="144462" cy="144462"/>
          </a:xfrm>
          <a:prstGeom prst="ellipse">
            <a:avLst/>
          </a:prstGeom>
          <a:solidFill>
            <a:srgbClr val="CCCC00"/>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4578" name="文本占位符 24577"/>
          <p:cNvSpPr>
            <a:spLocks noGrp="1"/>
          </p:cNvSpPr>
          <p:nvPr>
            <p:ph type="body" sz="half" idx="1"/>
          </p:nvPr>
        </p:nvSpPr>
        <p:spPr>
          <a:xfrm>
            <a:off x="323850" y="909638"/>
            <a:ext cx="8220075" cy="4525962"/>
          </a:xfrm>
          <a:ln/>
        </p:spPr>
        <p:txBody>
          <a:bodyPr/>
          <a:p>
            <a:pPr>
              <a:buClrTx/>
              <a:buSzTx/>
              <a:buFontTx/>
            </a:pPr>
            <a:r>
              <a:rPr lang="zh-CN" altLang="en-US" sz="2000" dirty="0">
                <a:solidFill>
                  <a:srgbClr val="FFFF66"/>
                </a:solidFill>
              </a:rPr>
              <a:t>例6.</a:t>
            </a:r>
            <a:r>
              <a:rPr lang="en-US" altLang="zh-CN" sz="2000">
                <a:solidFill>
                  <a:srgbClr val="FFFF66"/>
                </a:solidFill>
              </a:rPr>
              <a:t>5</a:t>
            </a:r>
            <a:r>
              <a:rPr lang="zh-CN" altLang="en-US" sz="2000" dirty="0">
                <a:solidFill>
                  <a:srgbClr val="FFFF66"/>
                </a:solidFill>
              </a:rPr>
              <a:t> </a:t>
            </a:r>
            <a:r>
              <a:rPr lang="zh-CN" altLang="en-US" sz="2000" dirty="0"/>
              <a:t> </a:t>
            </a:r>
            <a:r>
              <a:rPr lang="zh-CN" altLang="en-US" sz="2000" dirty="0">
                <a:solidFill>
                  <a:schemeClr val="bg1"/>
                </a:solidFill>
              </a:rPr>
              <a:t>计算如图多边形的面积。</a:t>
            </a:r>
            <a:endParaRPr lang="zh-CN" altLang="en-US" sz="2000" dirty="0">
              <a:solidFill>
                <a:schemeClr val="bg1"/>
              </a:solidFill>
            </a:endParaRPr>
          </a:p>
          <a:p>
            <a:pPr>
              <a:buClrTx/>
              <a:buSzTx/>
              <a:buFontTx/>
              <a:buNone/>
            </a:pPr>
            <a:r>
              <a:rPr lang="zh-CN" altLang="en-US" sz="2000" dirty="0">
                <a:solidFill>
                  <a:schemeClr val="bg1"/>
                </a:solidFill>
              </a:rPr>
              <a:t>	从图中可以看出，五边形的面积是三个三角形面积之和。</a:t>
            </a:r>
            <a:endParaRPr lang="zh-CN" altLang="en-US" sz="2000" dirty="0">
              <a:solidFill>
                <a:schemeClr val="bg1"/>
              </a:solidFill>
            </a:endParaRPr>
          </a:p>
          <a:p>
            <a:pPr>
              <a:buClrTx/>
              <a:buSzTx/>
              <a:buFontTx/>
              <a:buNone/>
            </a:pPr>
            <a:r>
              <a:rPr lang="zh-CN" altLang="en-US" sz="2000" dirty="0">
                <a:solidFill>
                  <a:schemeClr val="bg1"/>
                </a:solidFill>
              </a:rPr>
              <a:t>	程序如下：</a:t>
            </a:r>
            <a:endParaRPr lang="zh-CN" altLang="en-US" sz="2000" dirty="0">
              <a:solidFill>
                <a:schemeClr val="bg1"/>
              </a:solidFill>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#include&lt;iostream&gt;</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#include&lt;cstdio&gt;                  //使用printf和scanf语句，调用cstdio库</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#include&lt;cmath&gt;                 </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using namespace std;</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double area(double,double,double);</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int main()</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double b1,b2,b3,b4,b5,b6,b7,s;</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cout&lt;&lt;"please input b1,b2,b3,b4,b5,b6,b7:"&lt;&lt;endl;</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c</a:t>
            </a:r>
            <a:r>
              <a:rPr lang="zh-CN" altLang="en-US" sz="1200" dirty="0">
                <a:solidFill>
                  <a:schemeClr val="bg1"/>
                </a:solidFill>
                <a:cs typeface="Arial" panose="020B0604020202020204" pitchFamily="34" charset="0"/>
              </a:rPr>
              <a:t>in&gt;&gt;b1&gt;&gt;b2&gt;&gt;b3&gt;&gt;b4&gt;&gt;b5&gt;&gt;b6&gt;&gt;b7;</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s=area(b1,b5,b6)+area(b2,b6,b7)+area(b3,b4,b7);  //调用三次函数area</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printf("s=%10.3lf\n",s);</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double area(double a,double b,double c)</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double p=(a+b+c)/2;</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 return sqrt(p*(p-a)*(p-b)*(p-c));</a:t>
            </a:r>
            <a:endParaRPr lang="zh-CN" altLang="en-US" sz="1200" dirty="0">
              <a:solidFill>
                <a:schemeClr val="bg1"/>
              </a:solidFill>
              <a:cs typeface="Arial" panose="020B0604020202020204" pitchFamily="34" charset="0"/>
            </a:endParaRPr>
          </a:p>
          <a:p>
            <a:pPr>
              <a:buClrTx/>
              <a:buSzTx/>
              <a:buFontTx/>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ea typeface="Arial" panose="020B0604020202020204" pitchFamily="34" charset="0"/>
            </a:endParaRPr>
          </a:p>
        </p:txBody>
      </p:sp>
      <p:graphicFrame>
        <p:nvGraphicFramePr>
          <p:cNvPr id="24579" name="内容占位符 24578"/>
          <p:cNvGraphicFramePr>
            <a:graphicFrameLocks noChangeAspect="1"/>
          </p:cNvGraphicFramePr>
          <p:nvPr>
            <p:ph sz="half" idx="2"/>
          </p:nvPr>
        </p:nvGraphicFramePr>
        <p:xfrm>
          <a:off x="5940425" y="1844675"/>
          <a:ext cx="2684463" cy="2160588"/>
        </p:xfrm>
        <a:graphic>
          <a:graphicData uri="http://schemas.openxmlformats.org/presentationml/2006/ole">
            <mc:AlternateContent xmlns:mc="http://schemas.openxmlformats.org/markup-compatibility/2006">
              <mc:Choice xmlns:v="urn:schemas-microsoft-com:vml" Requires="v">
                <p:oleObj spid="_x0000_s3076" name="" r:id="rId2" imgW="2143125" imgH="1724025" progId="PBrush">
                  <p:embed/>
                </p:oleObj>
              </mc:Choice>
              <mc:Fallback>
                <p:oleObj name="" r:id="rId2" imgW="2143125" imgH="1724025" progId="PBrush">
                  <p:embed/>
                  <p:pic>
                    <p:nvPicPr>
                      <p:cNvPr id="0" name="图片 3075"/>
                      <p:cNvPicPr/>
                      <p:nvPr/>
                    </p:nvPicPr>
                    <p:blipFill>
                      <a:blip r:embed="rId3"/>
                      <a:stretch>
                        <a:fillRect/>
                      </a:stretch>
                    </p:blipFill>
                    <p:spPr>
                      <a:xfrm>
                        <a:off x="5940425" y="1844675"/>
                        <a:ext cx="2684463" cy="2160588"/>
                      </a:xfrm>
                      <a:prstGeom prst="rect">
                        <a:avLst/>
                      </a:prstGeom>
                      <a:noFill/>
                      <a:ln w="38100">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5602" name="文本占位符 25601"/>
          <p:cNvSpPr>
            <a:spLocks noGrp="1"/>
          </p:cNvSpPr>
          <p:nvPr>
            <p:ph type="body" sz="half" idx="1"/>
          </p:nvPr>
        </p:nvSpPr>
        <p:spPr>
          <a:xfrm>
            <a:off x="539750" y="333375"/>
            <a:ext cx="8148638" cy="5976938"/>
          </a:xfrm>
          <a:ln/>
        </p:spPr>
        <p:txBody>
          <a:bodyPr/>
          <a:p>
            <a:pPr>
              <a:buClrTx/>
              <a:buSzTx/>
              <a:buFontTx/>
            </a:pPr>
            <a:r>
              <a:rPr lang="zh-CN" altLang="en-US" sz="2000" dirty="0">
                <a:solidFill>
                  <a:schemeClr val="bg1"/>
                </a:solidFill>
                <a:latin typeface="宋体" panose="02010600030101010101" pitchFamily="2" charset="-122"/>
                <a:sym typeface="Arial" panose="020B0604020202020204" pitchFamily="34" charset="0"/>
              </a:rPr>
              <a:t>例6.</a:t>
            </a:r>
            <a:r>
              <a:rPr lang="en-US" altLang="zh-CN" sz="2000">
                <a:solidFill>
                  <a:schemeClr val="bg1"/>
                </a:solidFill>
                <a:latin typeface="宋体" panose="02010600030101010101" pitchFamily="2" charset="-122"/>
                <a:sym typeface="Arial" panose="020B0604020202020204" pitchFamily="34" charset="0"/>
              </a:rPr>
              <a:t>6</a:t>
            </a:r>
            <a:r>
              <a:rPr lang="zh-CN" altLang="en-US" sz="2000" dirty="0">
                <a:solidFill>
                  <a:schemeClr val="bg1"/>
                </a:solidFill>
                <a:latin typeface="宋体" panose="02010600030101010101" pitchFamily="2" charset="-122"/>
                <a:sym typeface="Arial" panose="020B0604020202020204" pitchFamily="34" charset="0"/>
              </a:rPr>
              <a:t>  写一个判断素数的函数，输入一个数，判断它是否是素数，是输出yes，不是输出no。</a:t>
            </a:r>
            <a:endParaRPr lang="zh-CN" altLang="en-US" sz="2000" dirty="0">
              <a:solidFill>
                <a:schemeClr val="bg1"/>
              </a:solidFill>
              <a:latin typeface="宋体" panose="02010600030101010101" pitchFamily="2" charset="-122"/>
              <a:sym typeface="Arial" panose="020B0604020202020204" pitchFamily="34" charset="0"/>
            </a:endParaRPr>
          </a:p>
          <a:p>
            <a:pPr>
              <a:buClrTx/>
              <a:buSzTx/>
              <a:buFontTx/>
            </a:pPr>
            <a:r>
              <a:rPr lang="zh-CN" altLang="en-US" sz="2000" dirty="0">
                <a:solidFill>
                  <a:schemeClr val="bg1"/>
                </a:solidFill>
                <a:latin typeface="宋体" panose="02010600030101010101" pitchFamily="2" charset="-122"/>
                <a:sym typeface="Arial" panose="020B0604020202020204" pitchFamily="34" charset="0"/>
              </a:rPr>
              <a:t>	【分析】对于任意整数i，根据素数定义，我们从2开始，到sqrt(i)，找i的第一个约数，若找到第一个约数，则i必然不是素数。</a:t>
            </a:r>
            <a:endParaRPr lang="zh-CN" altLang="en-US" sz="2000" dirty="0">
              <a:solidFill>
                <a:schemeClr val="bg1"/>
              </a:solidFill>
              <a:latin typeface="宋体" panose="02010600030101010101" pitchFamily="2" charset="-122"/>
              <a:sym typeface="Arial" panose="020B0604020202020204" pitchFamily="34" charset="0"/>
            </a:endParaRPr>
          </a:p>
          <a:p>
            <a:pPr>
              <a:buClrTx/>
              <a:buSzTx/>
              <a:buFontTx/>
            </a:pPr>
            <a:r>
              <a:rPr lang="zh-CN" altLang="en-US" sz="2000" dirty="0">
                <a:solidFill>
                  <a:schemeClr val="bg1"/>
                </a:solidFill>
                <a:latin typeface="宋体" panose="02010600030101010101" pitchFamily="2" charset="-122"/>
                <a:sym typeface="Arial" panose="020B0604020202020204" pitchFamily="34" charset="0"/>
              </a:rPr>
              <a:t>程序如下：</a:t>
            </a:r>
            <a:endParaRPr lang="zh-CN" altLang="en-US" sz="20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#include&lt;cstdio&gt;</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#include&lt;cmath&gt;</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int prime(int x); //对于函数的声明</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int main()</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int n;</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scanf("%d",&amp;n);</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if (prime(n))</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printf("%s\n","yes");</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else </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printf("%s\n","no");</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	return 0;</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r>
              <a:rPr lang="zh-CN" altLang="en-US" sz="1400" dirty="0">
                <a:solidFill>
                  <a:schemeClr val="bg1"/>
                </a:solidFill>
                <a:latin typeface="宋体" panose="02010600030101010101" pitchFamily="2" charset="-122"/>
                <a:sym typeface="Arial" panose="020B0604020202020204" pitchFamily="34" charset="0"/>
              </a:rPr>
              <a:t>}</a:t>
            </a:r>
            <a:endParaRPr lang="zh-CN" altLang="en-US" sz="1400" dirty="0">
              <a:solidFill>
                <a:schemeClr val="bg1"/>
              </a:solidFill>
              <a:latin typeface="宋体" panose="02010600030101010101" pitchFamily="2" charset="-122"/>
              <a:sym typeface="Arial" panose="020B0604020202020204" pitchFamily="34" charset="0"/>
            </a:endParaRPr>
          </a:p>
          <a:p>
            <a:pPr>
              <a:buClrTx/>
              <a:buSzTx/>
              <a:buFontTx/>
            </a:pPr>
            <a:endParaRPr lang="zh-CN" altLang="en-US" sz="1400" dirty="0">
              <a:solidFill>
                <a:schemeClr val="bg1"/>
              </a:solidFill>
              <a:latin typeface="宋体" panose="02010600030101010101" pitchFamily="2" charset="-122"/>
              <a:sym typeface="Arial" panose="020B0604020202020204" pitchFamily="34" charset="0"/>
            </a:endParaRPr>
          </a:p>
        </p:txBody>
      </p:sp>
      <p:sp>
        <p:nvSpPr>
          <p:cNvPr id="25603" name="文本框 25602"/>
          <p:cNvSpPr txBox="1"/>
          <p:nvPr/>
        </p:nvSpPr>
        <p:spPr>
          <a:xfrm>
            <a:off x="4932363" y="1989138"/>
            <a:ext cx="4187825" cy="3932237"/>
          </a:xfrm>
          <a:prstGeom prst="rect">
            <a:avLst/>
          </a:prstGeom>
          <a:noFill/>
          <a:ln w="9525">
            <a:noFill/>
          </a:ln>
        </p:spPr>
        <p:txBody>
          <a:bodyPr wrap="square">
            <a:spAutoFit/>
          </a:bodyPr>
          <a:p>
            <a:r>
              <a:rPr lang="zh-CN" altLang="en-US" dirty="0">
                <a:solidFill>
                  <a:schemeClr val="bg1"/>
                </a:solidFill>
                <a:latin typeface="宋体" panose="02010600030101010101" pitchFamily="2" charset="-122"/>
                <a:sym typeface="Arial" panose="020B0604020202020204" pitchFamily="34" charset="0"/>
              </a:rPr>
              <a:t>int prime(int x)                         //判断x是否素数的函数</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int j;</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if (x==2) return 1;</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j=2;</a:t>
            </a:r>
            <a:endParaRPr lang="zh-CN" altLang="en-US" dirty="0">
              <a:solidFill>
                <a:schemeClr val="bg1"/>
              </a:solidFill>
              <a:latin typeface="宋体" panose="02010600030101010101" pitchFamily="2" charset="-122"/>
              <a:sym typeface="Arial" panose="020B0604020202020204" pitchFamily="34" charset="0"/>
            </a:endParaRPr>
          </a:p>
          <a:p>
            <a:pPr algn="ctr"/>
            <a:r>
              <a:rPr lang="zh-CN" altLang="en-US" dirty="0">
                <a:solidFill>
                  <a:schemeClr val="bg1"/>
                </a:solidFill>
                <a:latin typeface="宋体" panose="02010600030101010101" pitchFamily="2" charset="-122"/>
                <a:sym typeface="Arial" panose="020B0604020202020204" pitchFamily="34" charset="0"/>
              </a:rPr>
              <a:t> while(j&lt;=sqrt(x) &amp;&amp; x%j!=0)               j++;</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if (x%j == 0) </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return 0;</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else </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	   return 1;</a:t>
            </a:r>
            <a:endParaRPr lang="zh-CN" altLang="en-US" dirty="0">
              <a:solidFill>
                <a:schemeClr val="bg1"/>
              </a:solidFill>
              <a:latin typeface="宋体" panose="02010600030101010101" pitchFamily="2" charset="-122"/>
              <a:sym typeface="Arial" panose="020B0604020202020204" pitchFamily="34" charset="0"/>
            </a:endParaRPr>
          </a:p>
          <a:p>
            <a:r>
              <a:rPr lang="zh-CN" altLang="en-US" dirty="0">
                <a:solidFill>
                  <a:schemeClr val="bg1"/>
                </a:solidFill>
                <a:latin typeface="宋体" panose="02010600030101010101" pitchFamily="2" charset="-122"/>
                <a:sym typeface="Arial" panose="020B0604020202020204" pitchFamily="34" charset="0"/>
              </a:rPr>
              <a:t>}</a:t>
            </a:r>
            <a:endParaRPr lang="zh-CN" altLang="en-US" dirty="0">
              <a:solidFill>
                <a:schemeClr val="bg1"/>
              </a:solidFill>
              <a:latin typeface="宋体" panose="02010600030101010101" pitchFamily="2" charset="-122"/>
              <a:sym typeface="Arial" panose="020B0604020202020204" pitchFamily="34" charset="0"/>
            </a:endParaRPr>
          </a:p>
          <a:p>
            <a:endParaRPr lang="zh-CN" altLang="en-US" dirty="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6626" name="文本占位符 26625"/>
          <p:cNvSpPr>
            <a:spLocks noGrp="1"/>
          </p:cNvSpPr>
          <p:nvPr>
            <p:ph type="body" idx="1"/>
          </p:nvPr>
        </p:nvSpPr>
        <p:spPr>
          <a:xfrm>
            <a:off x="466725" y="981075"/>
            <a:ext cx="8229600" cy="4525963"/>
          </a:xfrm>
          <a:ln/>
        </p:spPr>
        <p:txBody>
          <a:bodyPr/>
          <a:p>
            <a:r>
              <a:rPr lang="zh-CN" altLang="en-US" sz="2000" dirty="0">
                <a:solidFill>
                  <a:srgbClr val="FFFF66"/>
                </a:solidFill>
                <a:latin typeface="宋体" panose="02010600030101010101" pitchFamily="2" charset="-122"/>
              </a:rPr>
              <a:t>例6.</a:t>
            </a:r>
            <a:r>
              <a:rPr lang="en-US" altLang="zh-CN" sz="2000">
                <a:solidFill>
                  <a:srgbClr val="FFFF66"/>
                </a:solidFill>
                <a:latin typeface="宋体" panose="02010600030101010101" pitchFamily="2" charset="-122"/>
              </a:rPr>
              <a:t>7</a:t>
            </a:r>
            <a:r>
              <a:rPr lang="zh-CN" altLang="en-US" sz="2000" dirty="0">
                <a:solidFill>
                  <a:srgbClr val="FFFF66"/>
                </a:solidFill>
                <a:latin typeface="宋体" panose="02010600030101010101" pitchFamily="2" charset="-122"/>
              </a:rPr>
              <a:t> </a:t>
            </a:r>
            <a:r>
              <a:rPr lang="zh-CN" altLang="en-US" sz="2000" dirty="0">
                <a:solidFill>
                  <a:schemeClr val="bg1"/>
                </a:solidFill>
                <a:latin typeface="宋体" panose="02010600030101010101" pitchFamily="2" charset="-122"/>
              </a:rPr>
              <a:t> 定义函数fa求n!。</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#include&lt;iomanip&gt;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void fa(int);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int t;                                 //t定义为全程变量</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  int x;</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 cin&gt;&gt;x;</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fa(x);</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cout&lt;&lt;setw(5)&lt;&lt;x;</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cout.width(8);                      //设置域宽，表示域宽为8</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cout&lt;&lt;t&lt;&lt;endl;                      //以上两行为格式化输出，相当于printf("%8d\n",t);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void fa(int 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t=1;</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for (int i=2; i&lt;=n; ++i) t*=i;</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2000" dirty="0">
                <a:solidFill>
                  <a:schemeClr val="bg1"/>
                </a:solidFill>
                <a:latin typeface="宋体" panose="02010600030101010101" pitchFamily="2" charset="-122"/>
              </a:rPr>
              <a:t>	    这里通过全程变量t，将过程中计算结果传递到t变量中。fa(x)仅仅作为程序中的一条命令被执行。</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7650" name="文本占位符 27649"/>
          <p:cNvSpPr>
            <a:spLocks noGrp="1"/>
          </p:cNvSpPr>
          <p:nvPr>
            <p:ph type="body" idx="1"/>
          </p:nvPr>
        </p:nvSpPr>
        <p:spPr>
          <a:xfrm>
            <a:off x="252413" y="625475"/>
            <a:ext cx="8520112" cy="5759450"/>
          </a:xfrm>
          <a:ln/>
        </p:spPr>
        <p:txBody>
          <a:bodyPr/>
          <a:p>
            <a:r>
              <a:rPr lang="zh-CN" altLang="en-US" sz="1600" dirty="0">
                <a:solidFill>
                  <a:srgbClr val="FFFF66"/>
                </a:solidFill>
                <a:latin typeface="宋体" panose="02010600030101010101" pitchFamily="2" charset="-122"/>
              </a:rPr>
              <a:t>例</a:t>
            </a:r>
            <a:r>
              <a:rPr lang="en-US" altLang="zh-CN" sz="1600">
                <a:solidFill>
                  <a:srgbClr val="FFFF66"/>
                </a:solidFill>
                <a:latin typeface="宋体" panose="02010600030101010101" pitchFamily="2" charset="-122"/>
              </a:rPr>
              <a:t>6.8</a:t>
            </a:r>
            <a:r>
              <a:rPr lang="en-US" altLang="zh-CN" sz="1600">
                <a:latin typeface="宋体" panose="02010600030101010101" pitchFamily="2" charset="-122"/>
              </a:rPr>
              <a:t>  </a:t>
            </a:r>
            <a:r>
              <a:rPr lang="zh-CN" altLang="en-US" sz="1600" dirty="0">
                <a:solidFill>
                  <a:schemeClr val="bg1"/>
                </a:solidFill>
                <a:latin typeface="宋体" panose="02010600030101010101" pitchFamily="2" charset="-122"/>
              </a:rPr>
              <a:t>用冒泡法对数组元素按由小到大排序（数组作为函数参数）</a:t>
            </a:r>
            <a:endParaRPr lang="zh-CN" altLang="en-US" sz="1600" dirty="0">
              <a:solidFill>
                <a:schemeClr val="bg1"/>
              </a:solidFill>
              <a:latin typeface="宋体" panose="02010600030101010101" pitchFamily="2" charset="-122"/>
            </a:endParaRPr>
          </a:p>
          <a:p>
            <a:r>
              <a:rPr lang="en-US" altLang="zh-CN" sz="1600">
                <a:solidFill>
                  <a:schemeClr val="bg1"/>
                </a:solidFill>
                <a:cs typeface="Arial" panose="020B0604020202020204" pitchFamily="34" charset="0"/>
              </a:rPr>
              <a:t>#include&lt;</a:t>
            </a:r>
            <a:r>
              <a:rPr lang="en-US" altLang="zh-CN" sz="1600" err="1">
                <a:solidFill>
                  <a:schemeClr val="bg1"/>
                </a:solidFill>
                <a:cs typeface="Arial" panose="020B0604020202020204" pitchFamily="34" charset="0"/>
              </a:rPr>
              <a:t>iostream</a:t>
            </a:r>
            <a:r>
              <a:rPr lang="en-US" altLang="zh-CN" sz="1600">
                <a:solidFill>
                  <a:schemeClr val="bg1"/>
                </a:solidFill>
                <a:cs typeface="Arial" panose="020B0604020202020204" pitchFamily="34" charset="0"/>
              </a:rPr>
              <a:t>&gt;</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using namespace std;</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void </a:t>
            </a:r>
            <a:r>
              <a:rPr lang="en-US" altLang="zh-CN" sz="1600" err="1">
                <a:solidFill>
                  <a:schemeClr val="bg1"/>
                </a:solidFill>
                <a:cs typeface="Arial" panose="020B0604020202020204" pitchFamily="34" charset="0"/>
              </a:rPr>
              <a:t>bubble(int[],int</a:t>
            </a: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相当于void</a:t>
            </a: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bubble(int</a:t>
            </a: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a[],int</a:t>
            </a:r>
            <a:r>
              <a:rPr lang="en-US" altLang="zh-CN" sz="1600">
                <a:solidFill>
                  <a:schemeClr val="bg1"/>
                </a:solidFill>
                <a:cs typeface="Arial" panose="020B0604020202020204" pitchFamily="34" charset="0"/>
              </a:rPr>
              <a:t> n);</a:t>
            </a:r>
            <a:endParaRPr lang="en-US" altLang="zh-CN" sz="1600">
              <a:solidFill>
                <a:schemeClr val="bg1"/>
              </a:solidFill>
              <a:cs typeface="Arial" panose="020B0604020202020204" pitchFamily="34" charset="0"/>
            </a:endParaRPr>
          </a:p>
          <a:p>
            <a:pPr>
              <a:buNone/>
            </a:pPr>
            <a:endParaRPr lang="en-US" altLang="zh-CN" sz="1600">
              <a:solidFill>
                <a:schemeClr val="bg1"/>
              </a:solidFill>
              <a:cs typeface="Arial" panose="020B0604020202020204" pitchFamily="34" charset="0"/>
            </a:endParaRPr>
          </a:p>
          <a:p>
            <a:pPr>
              <a:buNone/>
            </a:pPr>
            <a:r>
              <a:rPr lang="en-US" altLang="zh-CN" sz="1600" err="1">
                <a:solidFill>
                  <a:schemeClr val="bg1"/>
                </a:solidFill>
                <a:cs typeface="Arial" panose="020B0604020202020204" pitchFamily="34" charset="0"/>
              </a:rPr>
              <a:t>int</a:t>
            </a:r>
            <a:r>
              <a:rPr lang="en-US" altLang="zh-CN" sz="1600">
                <a:solidFill>
                  <a:schemeClr val="bg1"/>
                </a:solidFill>
                <a:cs typeface="Arial" panose="020B0604020202020204" pitchFamily="34" charset="0"/>
              </a:rPr>
              <a:t> main()</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a:t>
            </a:r>
            <a:r>
              <a:rPr lang="zh-CN" altLang="en-US" sz="1600" dirty="0">
                <a:solidFill>
                  <a:schemeClr val="bg1"/>
                </a:solidFill>
              </a:rPr>
              <a:t>                          </a:t>
            </a: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大数组应开为全局变量</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int</a:t>
            </a:r>
            <a:r>
              <a:rPr lang="en-US" altLang="zh-CN" sz="1600">
                <a:solidFill>
                  <a:schemeClr val="bg1"/>
                </a:solidFill>
                <a:cs typeface="Arial" panose="020B0604020202020204" pitchFamily="34" charset="0"/>
              </a:rPr>
              <a:t> array[10]={11,4,55,6,77,8,9,0,7,1};  </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cout</a:t>
            </a:r>
            <a:r>
              <a:rPr lang="en-US" altLang="zh-CN" sz="1600">
                <a:solidFill>
                  <a:schemeClr val="bg1"/>
                </a:solidFill>
                <a:cs typeface="Arial" panose="020B0604020202020204" pitchFamily="34" charset="0"/>
              </a:rPr>
              <a:t>&lt;&lt;"</a:t>
            </a:r>
            <a:r>
              <a:rPr lang="en-US" altLang="zh-CN" sz="1600" err="1">
                <a:solidFill>
                  <a:schemeClr val="bg1"/>
                </a:solidFill>
                <a:cs typeface="Arial" panose="020B0604020202020204" pitchFamily="34" charset="0"/>
              </a:rPr>
              <a:t>排序前</a:t>
            </a:r>
            <a:r>
              <a:rPr lang="en-US" altLang="zh-CN" sz="1600">
                <a:solidFill>
                  <a:schemeClr val="bg1"/>
                </a:solidFill>
                <a:cs typeface="Arial" panose="020B0604020202020204" pitchFamily="34" charset="0"/>
              </a:rPr>
              <a:t> ";</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for (</a:t>
            </a:r>
            <a:r>
              <a:rPr lang="en-US" altLang="zh-CN" sz="1600" err="1">
                <a:solidFill>
                  <a:schemeClr val="bg1"/>
                </a:solidFill>
                <a:cs typeface="Arial" panose="020B0604020202020204" pitchFamily="34" charset="0"/>
              </a:rPr>
              <a:t>int</a:t>
            </a:r>
            <a:r>
              <a:rPr lang="en-US" altLang="zh-CN" sz="1600">
                <a:solidFill>
                  <a:schemeClr val="bg1"/>
                </a:solidFill>
                <a:cs typeface="Arial" panose="020B0604020202020204" pitchFamily="34" charset="0"/>
              </a:rPr>
              <a:t> i=0; i&lt;10; ++i)</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cout</a:t>
            </a:r>
            <a:r>
              <a:rPr lang="en-US" altLang="zh-CN" sz="1600">
                <a:solidFill>
                  <a:schemeClr val="bg1"/>
                </a:solidFill>
                <a:cs typeface="Arial" panose="020B0604020202020204" pitchFamily="34" charset="0"/>
              </a:rPr>
              <a:t>&lt;&lt;</a:t>
            </a:r>
            <a:r>
              <a:rPr lang="en-US" altLang="zh-CN" sz="1600" err="1">
                <a:solidFill>
                  <a:schemeClr val="bg1"/>
                </a:solidFill>
                <a:cs typeface="Arial" panose="020B0604020202020204" pitchFamily="34" charset="0"/>
              </a:rPr>
              <a:t>array[i</a:t>
            </a:r>
            <a:r>
              <a:rPr lang="en-US" altLang="zh-CN" sz="1600">
                <a:solidFill>
                  <a:schemeClr val="bg1"/>
                </a:solidFill>
                <a:cs typeface="Arial" panose="020B0604020202020204" pitchFamily="34" charset="0"/>
              </a:rPr>
              <a:t>]&lt;&lt;',';</a:t>
            </a:r>
            <a:r>
              <a:rPr lang="zh-CN" altLang="en-US" sz="1600" dirty="0">
                <a:solidFill>
                  <a:schemeClr val="bg1"/>
                </a:solidFill>
              </a:rPr>
              <a:t> </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cout</a:t>
            </a:r>
            <a:r>
              <a:rPr lang="en-US" altLang="zh-CN" sz="1600">
                <a:solidFill>
                  <a:schemeClr val="bg1"/>
                </a:solidFill>
                <a:cs typeface="Arial" panose="020B0604020202020204" pitchFamily="34" charset="0"/>
              </a:rPr>
              <a:t>&lt;&lt;</a:t>
            </a:r>
            <a:r>
              <a:rPr lang="en-US" altLang="zh-CN" sz="1600" err="1">
                <a:solidFill>
                  <a:schemeClr val="bg1"/>
                </a:solidFill>
                <a:cs typeface="Arial" panose="020B0604020202020204" pitchFamily="34" charset="0"/>
              </a:rPr>
              <a:t>endl</a:t>
            </a:r>
            <a:r>
              <a:rPr lang="en-US" altLang="zh-CN" sz="1600">
                <a:solidFill>
                  <a:schemeClr val="bg1"/>
                </a:solidFill>
                <a:cs typeface="Arial" panose="020B0604020202020204" pitchFamily="34" charset="0"/>
              </a:rPr>
              <a:t>;</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bubble(array,10); </a:t>
            </a:r>
            <a:endParaRPr lang="en-US" altLang="zh-CN" sz="1600">
              <a:solidFill>
                <a:schemeClr val="bg1"/>
              </a:solidFill>
              <a:cs typeface="Arial" panose="020B0604020202020204" pitchFamily="34" charset="0"/>
            </a:endParaRPr>
          </a:p>
          <a:p>
            <a:pPr>
              <a:buNone/>
            </a:pPr>
            <a:r>
              <a:rPr lang="zh-CN" altLang="en-US" sz="1600" dirty="0">
                <a:solidFill>
                  <a:schemeClr val="bg1"/>
                </a:solidFill>
              </a:rPr>
              <a:t> </a:t>
            </a: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cout</a:t>
            </a:r>
            <a:r>
              <a:rPr lang="en-US" altLang="zh-CN" sz="1600">
                <a:solidFill>
                  <a:schemeClr val="bg1"/>
                </a:solidFill>
                <a:cs typeface="Arial" panose="020B0604020202020204" pitchFamily="34" charset="0"/>
              </a:rPr>
              <a:t>&lt;&lt;"</a:t>
            </a:r>
            <a:r>
              <a:rPr lang="en-US" altLang="zh-CN" sz="1600" err="1">
                <a:solidFill>
                  <a:schemeClr val="bg1"/>
                </a:solidFill>
                <a:cs typeface="Arial" panose="020B0604020202020204" pitchFamily="34" charset="0"/>
              </a:rPr>
              <a:t>排序后</a:t>
            </a:r>
            <a:r>
              <a:rPr lang="en-US" altLang="zh-CN" sz="1600">
                <a:solidFill>
                  <a:schemeClr val="bg1"/>
                </a:solidFill>
                <a:cs typeface="Arial" panose="020B0604020202020204" pitchFamily="34" charset="0"/>
              </a:rPr>
              <a:t> ";</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for (</a:t>
            </a:r>
            <a:r>
              <a:rPr lang="en-US" altLang="zh-CN" sz="1600" err="1">
                <a:solidFill>
                  <a:schemeClr val="bg1"/>
                </a:solidFill>
                <a:cs typeface="Arial" panose="020B0604020202020204" pitchFamily="34" charset="0"/>
              </a:rPr>
              <a:t>int</a:t>
            </a:r>
            <a:r>
              <a:rPr lang="en-US" altLang="zh-CN" sz="1600">
                <a:solidFill>
                  <a:schemeClr val="bg1"/>
                </a:solidFill>
                <a:cs typeface="Arial" panose="020B0604020202020204" pitchFamily="34" charset="0"/>
              </a:rPr>
              <a:t> i=0; i&lt;10; ++i)</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cout</a:t>
            </a:r>
            <a:r>
              <a:rPr lang="en-US" altLang="zh-CN" sz="1600">
                <a:solidFill>
                  <a:schemeClr val="bg1"/>
                </a:solidFill>
                <a:cs typeface="Arial" panose="020B0604020202020204" pitchFamily="34" charset="0"/>
              </a:rPr>
              <a:t>&lt;&lt;</a:t>
            </a:r>
            <a:r>
              <a:rPr lang="en-US" altLang="zh-CN" sz="1600" err="1">
                <a:solidFill>
                  <a:schemeClr val="bg1"/>
                </a:solidFill>
                <a:cs typeface="Arial" panose="020B0604020202020204" pitchFamily="34" charset="0"/>
              </a:rPr>
              <a:t>array[i</a:t>
            </a:r>
            <a:r>
              <a:rPr lang="en-US" altLang="zh-CN" sz="1600">
                <a:solidFill>
                  <a:schemeClr val="bg1"/>
                </a:solidFill>
                <a:cs typeface="Arial" panose="020B0604020202020204" pitchFamily="34" charset="0"/>
              </a:rPr>
              <a:t>]&lt;&lt;',';</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a:t>
            </a:r>
            <a:r>
              <a:rPr lang="en-US" altLang="zh-CN" sz="1600" err="1">
                <a:solidFill>
                  <a:schemeClr val="bg1"/>
                </a:solidFill>
                <a:cs typeface="Arial" panose="020B0604020202020204" pitchFamily="34" charset="0"/>
              </a:rPr>
              <a:t>cout</a:t>
            </a:r>
            <a:r>
              <a:rPr lang="en-US" altLang="zh-CN" sz="1600">
                <a:solidFill>
                  <a:schemeClr val="bg1"/>
                </a:solidFill>
                <a:cs typeface="Arial" panose="020B0604020202020204" pitchFamily="34" charset="0"/>
              </a:rPr>
              <a:t>&lt;&lt;</a:t>
            </a:r>
            <a:r>
              <a:rPr lang="en-US" altLang="zh-CN" sz="1600" err="1">
                <a:solidFill>
                  <a:schemeClr val="bg1"/>
                </a:solidFill>
                <a:cs typeface="Arial" panose="020B0604020202020204" pitchFamily="34" charset="0"/>
              </a:rPr>
              <a:t>endl</a:t>
            </a:r>
            <a:r>
              <a:rPr lang="en-US" altLang="zh-CN" sz="1600">
                <a:solidFill>
                  <a:schemeClr val="bg1"/>
                </a:solidFill>
                <a:cs typeface="Arial" panose="020B0604020202020204" pitchFamily="34" charset="0"/>
              </a:rPr>
              <a:t>;</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    return 0;</a:t>
            </a:r>
            <a:endParaRPr lang="en-US" altLang="zh-CN" sz="1600">
              <a:solidFill>
                <a:schemeClr val="bg1"/>
              </a:solidFill>
              <a:cs typeface="Arial" panose="020B0604020202020204" pitchFamily="34" charset="0"/>
            </a:endParaRPr>
          </a:p>
          <a:p>
            <a:pPr>
              <a:buNone/>
            </a:pPr>
            <a:r>
              <a:rPr lang="en-US" altLang="zh-CN" sz="1600">
                <a:solidFill>
                  <a:schemeClr val="bg1"/>
                </a:solidFill>
                <a:cs typeface="Arial" panose="020B0604020202020204" pitchFamily="34" charset="0"/>
              </a:rPr>
              <a:t>}</a:t>
            </a:r>
            <a:endParaRPr lang="en-US" altLang="zh-CN" sz="1600">
              <a:solidFill>
                <a:schemeClr val="bg1"/>
              </a:solidFill>
              <a:ea typeface="Arial" panose="020B0604020202020204" pitchFamily="34" charset="0"/>
            </a:endParaRPr>
          </a:p>
        </p:txBody>
      </p:sp>
      <p:sp>
        <p:nvSpPr>
          <p:cNvPr id="27651" name="文本框 27650"/>
          <p:cNvSpPr txBox="1"/>
          <p:nvPr/>
        </p:nvSpPr>
        <p:spPr>
          <a:xfrm>
            <a:off x="5292725" y="1412875"/>
            <a:ext cx="3816350" cy="5273675"/>
          </a:xfrm>
          <a:prstGeom prst="rect">
            <a:avLst/>
          </a:prstGeom>
          <a:noFill/>
          <a:ln w="9525">
            <a:noFill/>
          </a:ln>
        </p:spPr>
        <p:txBody>
          <a:bodyPr>
            <a:spAutoFit/>
          </a:bodyPr>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void bubble(int a[],int n)</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for (int i=1; i&lt;n; ++i)</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for (int j=0; j&lt;n-i;++j)</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if (a[j]&gt;a[j+1])     //判断并交换变量</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int temp=a[j]; a[j]=a[j+1]; </a:t>
            </a:r>
            <a:r>
              <a:rPr lang="zh-CN" altLang="en-US" sz="1600" dirty="0">
                <a:solidFill>
                  <a:schemeClr val="bg1"/>
                </a:solidFill>
                <a:latin typeface="Arial" panose="020B0604020202020204" pitchFamily="34" charset="0"/>
              </a:rPr>
              <a:t>  </a:t>
            </a:r>
            <a:endParaRPr lang="zh-CN" altLang="en-US" sz="1600" dirty="0">
              <a:solidFill>
                <a:schemeClr val="bg1"/>
              </a:solidFill>
              <a:latin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rPr>
              <a:t>            </a:t>
            </a:r>
            <a:r>
              <a:rPr lang="zh-CN" altLang="en-US" sz="1600" dirty="0">
                <a:solidFill>
                  <a:schemeClr val="bg1"/>
                </a:solidFill>
                <a:latin typeface="Arial" panose="020B0604020202020204" pitchFamily="34" charset="0"/>
                <a:cs typeface="Arial" panose="020B0604020202020204" pitchFamily="34" charset="0"/>
              </a:rPr>
              <a:t>a[j+1]=temp;</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    }</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600" dirty="0">
                <a:solidFill>
                  <a:schemeClr val="bg1"/>
                </a:solidFill>
                <a:latin typeface="Arial" panose="020B0604020202020204" pitchFamily="34" charset="0"/>
                <a:cs typeface="Arial" panose="020B0604020202020204" pitchFamily="34" charset="0"/>
              </a:rPr>
              <a:t>在前面我们已经知道数组名是该数组在内存的首地址。将数组名作为参数传给函数，实际上是把数组的地址传给函数。形参数组和实参数组的首地址重合，因此在被调用函数中对数组元素值进行改变，主调函数中实参数组的相应元素值也会改变。</a:t>
            </a:r>
            <a:endParaRPr lang="zh-CN" altLang="en-US" sz="1600" dirty="0">
              <a:solidFill>
                <a:schemeClr val="bg1"/>
              </a:solidFill>
              <a:latin typeface="Arial" panose="020B0604020202020204" pitchFamily="34" charset="0"/>
              <a:cs typeface="Arial" panose="020B0604020202020204" pitchFamily="34" charset="0"/>
            </a:endParaRPr>
          </a:p>
          <a:p>
            <a:pPr eaLnBrk="0" hangingPunct="0">
              <a:buSzPct val="100000"/>
            </a:pPr>
            <a:endParaRPr lang="zh-CN" altLang="en-US" sz="1200" dirty="0">
              <a:latin typeface="Arial" panose="020B0604020202020204" pitchFamily="34" charset="0"/>
              <a:cs typeface="Arial" panose="020B0604020202020204" pitchFamily="34" charset="0"/>
            </a:endParaRPr>
          </a:p>
          <a:p>
            <a:pPr eaLnBrk="0" hangingPunct="0">
              <a:buSzPct val="100000"/>
            </a:pPr>
            <a:endParaRPr lang="zh-CN" altLang="en-US" sz="1200" dirty="0">
              <a:latin typeface="Arial" panose="020B0604020202020204" pitchFamily="34" charset="0"/>
              <a:cs typeface="Arial" panose="020B0604020202020204" pitchFamily="34" charset="0"/>
            </a:endParaRPr>
          </a:p>
          <a:p>
            <a:pPr eaLnBrk="0" hangingPunct="0">
              <a:buSzPct val="100000"/>
            </a:pPr>
            <a:endParaRPr lang="zh-CN" altLang="en-US" sz="1200" dirty="0">
              <a:latin typeface="Arial" panose="020B0604020202020204" pitchFamily="34" charset="0"/>
              <a:ea typeface="Arial" panose="020B0604020202020204" pitchFamily="34" charset="0"/>
            </a:endParaRPr>
          </a:p>
        </p:txBody>
      </p:sp>
      <p:sp>
        <p:nvSpPr>
          <p:cNvPr id="27652" name="直接连接符 27651"/>
          <p:cNvSpPr/>
          <p:nvPr/>
        </p:nvSpPr>
        <p:spPr>
          <a:xfrm>
            <a:off x="5148263" y="1341438"/>
            <a:ext cx="1587" cy="5111750"/>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8674" name="文本占位符 28673"/>
          <p:cNvSpPr>
            <a:spLocks noGrp="1"/>
          </p:cNvSpPr>
          <p:nvPr>
            <p:ph type="body" idx="1"/>
          </p:nvPr>
        </p:nvSpPr>
        <p:spPr>
          <a:xfrm>
            <a:off x="457200" y="909638"/>
            <a:ext cx="8229600" cy="5218112"/>
          </a:xfrm>
          <a:ln/>
        </p:spPr>
        <p:txBody>
          <a:bodyPr/>
          <a:p>
            <a:r>
              <a:rPr lang="zh-CN" altLang="en-US" sz="2000" dirty="0">
                <a:solidFill>
                  <a:srgbClr val="FFFF66"/>
                </a:solidFill>
                <a:latin typeface="宋体" panose="02010600030101010101" pitchFamily="2" charset="-122"/>
              </a:rPr>
              <a:t>例6.</a:t>
            </a:r>
            <a:r>
              <a:rPr lang="en-US" altLang="zh-CN" sz="2000">
                <a:solidFill>
                  <a:srgbClr val="FFFF66"/>
                </a:solidFill>
                <a:latin typeface="宋体" panose="02010600030101010101" pitchFamily="2" charset="-122"/>
              </a:rPr>
              <a:t>9</a:t>
            </a:r>
            <a:r>
              <a:rPr lang="zh-CN" altLang="en-US" sz="2000" dirty="0">
                <a:solidFill>
                  <a:srgbClr val="FFFF66"/>
                </a:solidFill>
                <a:latin typeface="宋体" panose="02010600030101010101" pitchFamily="2" charset="-122"/>
              </a:rPr>
              <a:t> </a:t>
            </a: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分析下列函数嵌套调用的结果。（函数的嵌套调用）</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cs typeface="Arial" panose="020B0604020202020204" pitchFamily="34" charset="0"/>
              </a:rPr>
              <a:t>#include&lt;iostream&gt;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void fun1(),fun2(),fun3();</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cout&lt;&lt;"It's in main()."&lt;&lt;endl;</a:t>
            </a:r>
            <a:r>
              <a:rPr lang="zh-CN" altLang="en-US" sz="1200" dirty="0">
                <a:solidFill>
                  <a:schemeClr val="bg1"/>
                </a:solidFill>
              </a:rPr>
              <a:t>  </a:t>
            </a:r>
            <a:r>
              <a:rPr lang="zh-CN" altLang="en-US" sz="1200" dirty="0">
                <a:solidFill>
                  <a:schemeClr val="bg1"/>
                </a:solidFill>
                <a:cs typeface="Arial" panose="020B0604020202020204" pitchFamily="34" charset="0"/>
              </a:rPr>
              <a:t>fun2();</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cout&lt;&lt;"It's back in main().\n";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 这句语句等于 cout&lt;&lt;"It is back in main()."&lt;&lt;endl;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void fun1()</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rPr>
              <a:t>    cout&lt;&lt;"It's in fun1().\n";  fun3();</a:t>
            </a:r>
            <a:endParaRPr lang="zh-CN" altLang="en-US" sz="1200" dirty="0">
              <a:solidFill>
                <a:schemeClr val="bg1"/>
              </a:solidFill>
            </a:endParaRPr>
          </a:p>
          <a:p>
            <a:pPr>
              <a:buNone/>
            </a:pPr>
            <a:r>
              <a:rPr lang="zh-CN" altLang="en-US" sz="1200" dirty="0">
                <a:solidFill>
                  <a:schemeClr val="bg1"/>
                </a:solidFill>
              </a:rPr>
              <a:t>    cout&lt;&lt;"it's back in fun1().\n";</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rPr>
              <a:t>void fun2()</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rPr>
              <a:t>    cout&lt;&lt;"It's in fun2().\n";  fun1();</a:t>
            </a:r>
            <a:endParaRPr lang="zh-CN" altLang="en-US" sz="1200" dirty="0">
              <a:solidFill>
                <a:schemeClr val="bg1"/>
              </a:solidFill>
            </a:endParaRPr>
          </a:p>
          <a:p>
            <a:pPr>
              <a:buNone/>
            </a:pPr>
            <a:r>
              <a:rPr lang="zh-CN" altLang="en-US" sz="1200" dirty="0">
                <a:solidFill>
                  <a:schemeClr val="bg1"/>
                </a:solidFill>
              </a:rPr>
              <a:t>    cout&lt;&lt;"It's back in fun2().\n";</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rPr>
              <a:t>void fun3()</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rPr>
              <a:t>    cout&lt;&lt;"It's in fun3().\n";</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endParaRPr lang="zh-CN" altLang="en-US" sz="2000" dirty="0">
              <a:solidFill>
                <a:schemeClr val="bg1"/>
              </a:solidFill>
              <a:latin typeface="宋体" panose="02010600030101010101" pitchFamily="2" charset="-122"/>
            </a:endParaRPr>
          </a:p>
        </p:txBody>
      </p:sp>
      <p:sp>
        <p:nvSpPr>
          <p:cNvPr id="28675" name="文本框 28674"/>
          <p:cNvSpPr txBox="1"/>
          <p:nvPr/>
        </p:nvSpPr>
        <p:spPr>
          <a:xfrm>
            <a:off x="4356100" y="1412875"/>
            <a:ext cx="4606925" cy="5273675"/>
          </a:xfrm>
          <a:prstGeom prst="rect">
            <a:avLst/>
          </a:prstGeom>
          <a:noFill/>
          <a:ln w="9525">
            <a:noFill/>
          </a:ln>
        </p:spPr>
        <p:txBody>
          <a:bodyPr>
            <a:spAutoFit/>
          </a:bodyPr>
          <a:p>
            <a:pPr eaLnBrk="0" hangingPunct="0">
              <a:buSzPct val="100000"/>
            </a:pPr>
            <a:r>
              <a:rPr lang="zh-CN" altLang="en-US" sz="2000" dirty="0">
                <a:solidFill>
                  <a:schemeClr val="bg1"/>
                </a:solidFill>
                <a:latin typeface="宋体" panose="02010600030101010101" pitchFamily="2" charset="-122"/>
              </a:rPr>
              <a:t>程序的执行结果是：</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in main().</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in fun2().</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in fun1().</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in fun3().</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back in fun1().</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back in fun2().</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r>
              <a:rPr lang="en-US" altLang="zh-CN" sz="2000" dirty="0">
                <a:solidFill>
                  <a:schemeClr val="bg1"/>
                </a:solidFill>
                <a:latin typeface="宋体" panose="02010600030101010101" pitchFamily="2" charset="-122"/>
              </a:rPr>
              <a:t>It’s back in main().</a:t>
            </a:r>
            <a:endParaRPr lang="en-US" altLang="zh-CN"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函数的嵌套调用指的是一个函数调用另一个函数，而被调用函数又可调用其它函数。例如，在调用</a:t>
            </a:r>
            <a:r>
              <a:rPr lang="en-US" altLang="zh-CN" sz="2000" dirty="0">
                <a:solidFill>
                  <a:schemeClr val="bg1"/>
                </a:solidFill>
                <a:latin typeface="宋体" panose="02010600030101010101" pitchFamily="2" charset="-122"/>
              </a:rPr>
              <a:t>A</a:t>
            </a:r>
            <a:r>
              <a:rPr lang="zh-CN" altLang="en-US" sz="2000" dirty="0">
                <a:solidFill>
                  <a:schemeClr val="bg1"/>
                </a:solidFill>
                <a:latin typeface="宋体" panose="02010600030101010101" pitchFamily="2" charset="-122"/>
              </a:rPr>
              <a:t>函数的过程中，可以调用</a:t>
            </a:r>
            <a:r>
              <a:rPr lang="en-US" altLang="zh-CN" sz="2000" dirty="0">
                <a:solidFill>
                  <a:schemeClr val="bg1"/>
                </a:solidFill>
                <a:latin typeface="宋体" panose="02010600030101010101" pitchFamily="2" charset="-122"/>
              </a:rPr>
              <a:t>B</a:t>
            </a:r>
            <a:r>
              <a:rPr lang="zh-CN" altLang="en-US" sz="2000" dirty="0">
                <a:solidFill>
                  <a:schemeClr val="bg1"/>
                </a:solidFill>
                <a:latin typeface="宋体" panose="02010600030101010101" pitchFamily="2" charset="-122"/>
              </a:rPr>
              <a:t>函数，在调用</a:t>
            </a:r>
            <a:r>
              <a:rPr lang="en-US" altLang="zh-CN" sz="2000" dirty="0">
                <a:solidFill>
                  <a:schemeClr val="bg1"/>
                </a:solidFill>
                <a:latin typeface="宋体" panose="02010600030101010101" pitchFamily="2" charset="-122"/>
              </a:rPr>
              <a:t>B</a:t>
            </a:r>
            <a:r>
              <a:rPr lang="zh-CN" altLang="en-US" sz="2000" dirty="0">
                <a:solidFill>
                  <a:schemeClr val="bg1"/>
                </a:solidFill>
                <a:latin typeface="宋体" panose="02010600030101010101" pitchFamily="2" charset="-122"/>
              </a:rPr>
              <a:t>函数的过程中，还可以调用</a:t>
            </a:r>
            <a:r>
              <a:rPr lang="en-US" altLang="zh-CN" sz="2000" dirty="0">
                <a:solidFill>
                  <a:schemeClr val="bg1"/>
                </a:solidFill>
                <a:latin typeface="宋体" panose="02010600030101010101" pitchFamily="2" charset="-122"/>
              </a:rPr>
              <a:t>C</a:t>
            </a:r>
            <a:r>
              <a:rPr lang="zh-CN" altLang="en-US" sz="2000" dirty="0">
                <a:solidFill>
                  <a:schemeClr val="bg1"/>
                </a:solidFill>
                <a:latin typeface="宋体" panose="02010600030101010101" pitchFamily="2" charset="-122"/>
              </a:rPr>
              <a:t>函数</a:t>
            </a:r>
            <a:r>
              <a:rPr lang="en-US" altLang="zh-CN" sz="2000" dirty="0">
                <a:solidFill>
                  <a:schemeClr val="bg1"/>
                </a:solidFill>
                <a:latin typeface="宋体" panose="02010600030101010101" pitchFamily="2" charset="-122"/>
              </a:rPr>
              <a:t>……</a:t>
            </a:r>
            <a:r>
              <a:rPr lang="zh-CN" altLang="en-US" sz="2000" dirty="0">
                <a:solidFill>
                  <a:schemeClr val="bg1"/>
                </a:solidFill>
                <a:latin typeface="宋体" panose="02010600030101010101" pitchFamily="2" charset="-122"/>
              </a:rPr>
              <a:t>当</a:t>
            </a:r>
            <a:r>
              <a:rPr lang="en-US" altLang="zh-CN" sz="2000" dirty="0">
                <a:solidFill>
                  <a:schemeClr val="bg1"/>
                </a:solidFill>
                <a:latin typeface="宋体" panose="02010600030101010101" pitchFamily="2" charset="-122"/>
              </a:rPr>
              <a:t>C</a:t>
            </a:r>
            <a:r>
              <a:rPr lang="zh-CN" altLang="en-US" sz="2000" dirty="0">
                <a:solidFill>
                  <a:schemeClr val="bg1"/>
                </a:solidFill>
                <a:latin typeface="宋体" panose="02010600030101010101" pitchFamily="2" charset="-122"/>
              </a:rPr>
              <a:t>函数调用结束后，返回到</a:t>
            </a:r>
            <a:r>
              <a:rPr lang="en-US" altLang="zh-CN" sz="2000" dirty="0">
                <a:solidFill>
                  <a:schemeClr val="bg1"/>
                </a:solidFill>
                <a:latin typeface="宋体" panose="02010600030101010101" pitchFamily="2" charset="-122"/>
              </a:rPr>
              <a:t>B</a:t>
            </a:r>
            <a:r>
              <a:rPr lang="zh-CN" altLang="en-US" sz="2000" dirty="0">
                <a:solidFill>
                  <a:schemeClr val="bg1"/>
                </a:solidFill>
                <a:latin typeface="宋体" panose="02010600030101010101" pitchFamily="2" charset="-122"/>
              </a:rPr>
              <a:t>函数，当</a:t>
            </a:r>
            <a:r>
              <a:rPr lang="en-US" altLang="zh-CN" sz="2000" dirty="0">
                <a:solidFill>
                  <a:schemeClr val="bg1"/>
                </a:solidFill>
                <a:latin typeface="宋体" panose="02010600030101010101" pitchFamily="2" charset="-122"/>
              </a:rPr>
              <a:t>B</a:t>
            </a:r>
            <a:r>
              <a:rPr lang="zh-CN" altLang="en-US" sz="2000" dirty="0">
                <a:solidFill>
                  <a:schemeClr val="bg1"/>
                </a:solidFill>
                <a:latin typeface="宋体" panose="02010600030101010101" pitchFamily="2" charset="-122"/>
              </a:rPr>
              <a:t>函数调用结束后，再返回到</a:t>
            </a:r>
            <a:r>
              <a:rPr lang="en-US" altLang="zh-CN" sz="2000" dirty="0">
                <a:solidFill>
                  <a:schemeClr val="bg1"/>
                </a:solidFill>
                <a:latin typeface="宋体" panose="02010600030101010101" pitchFamily="2" charset="-122"/>
              </a:rPr>
              <a:t>A</a:t>
            </a:r>
            <a:r>
              <a:rPr lang="zh-CN" altLang="en-US" sz="2000" dirty="0">
                <a:solidFill>
                  <a:schemeClr val="bg1"/>
                </a:solidFill>
                <a:latin typeface="宋体" panose="02010600030101010101" pitchFamily="2" charset="-122"/>
              </a:rPr>
              <a:t>函数。这就是函数的嵌套调用过程。</a:t>
            </a:r>
            <a:endParaRPr lang="zh-CN" altLang="en-US" sz="2000" dirty="0">
              <a:solidFill>
                <a:schemeClr val="bg1"/>
              </a:solidFill>
              <a:latin typeface="宋体" panose="02010600030101010101" pitchFamily="2" charset="-122"/>
            </a:endParaRPr>
          </a:p>
        </p:txBody>
      </p:sp>
      <p:sp>
        <p:nvSpPr>
          <p:cNvPr id="28676" name="直接连接符 28675"/>
          <p:cNvSpPr/>
          <p:nvPr/>
        </p:nvSpPr>
        <p:spPr>
          <a:xfrm>
            <a:off x="4284663" y="1341438"/>
            <a:ext cx="0" cy="5329237"/>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9698" name="标题 29697"/>
          <p:cNvSpPr>
            <a:spLocks noGrp="1"/>
          </p:cNvSpPr>
          <p:nvPr>
            <p:ph type="title"/>
          </p:nvPr>
        </p:nvSpPr>
        <p:spPr>
          <a:ln/>
        </p:spPr>
        <p:txBody>
          <a:bodyPr anchor="ctr" anchorCtr="0"/>
          <a:p>
            <a:pPr algn="l"/>
            <a:r>
              <a:rPr lang="zh-CN" altLang="en-US" sz="3200" dirty="0">
                <a:solidFill>
                  <a:srgbClr val="FFFF66"/>
                </a:solidFill>
              </a:rPr>
              <a:t>五、全程变量、局部变量及它们的作用域</a:t>
            </a:r>
            <a:br>
              <a:rPr lang="zh-CN" altLang="en-US" sz="3200" dirty="0">
                <a:solidFill>
                  <a:srgbClr val="FFFF66"/>
                </a:solidFill>
              </a:rPr>
            </a:br>
            <a:r>
              <a:rPr lang="zh-CN" altLang="en-US" sz="3200" dirty="0">
                <a:solidFill>
                  <a:srgbClr val="FFFF66"/>
                </a:solidFill>
              </a:rPr>
              <a:t>						</a:t>
            </a:r>
            <a:endParaRPr lang="zh-CN" altLang="en-US" sz="3200" dirty="0">
              <a:solidFill>
                <a:srgbClr val="FFFF66"/>
              </a:solidFill>
            </a:endParaRPr>
          </a:p>
        </p:txBody>
      </p:sp>
      <p:sp>
        <p:nvSpPr>
          <p:cNvPr id="29699" name="文本占位符 29698"/>
          <p:cNvSpPr>
            <a:spLocks noGrp="1"/>
          </p:cNvSpPr>
          <p:nvPr>
            <p:ph type="body" idx="1"/>
          </p:nvPr>
        </p:nvSpPr>
        <p:spPr>
          <a:ln/>
        </p:spPr>
        <p:txBody>
          <a:bodyPr/>
          <a:p>
            <a:pPr>
              <a:buNone/>
            </a:pPr>
            <a:r>
              <a:rPr lang="zh-CN" altLang="en-US" sz="2000" dirty="0">
                <a:solidFill>
                  <a:schemeClr val="bg1"/>
                </a:solidFill>
                <a:latin typeface="宋体" panose="02010600030101010101" pitchFamily="2" charset="-122"/>
              </a:rPr>
              <a:t>	    在函数外部定义的变量称为外部变量或全局变量，在函数内部定义的变量称为内部变量或局部变量。</a:t>
            </a:r>
            <a:endParaRPr lang="zh-CN" altLang="en-US" sz="2000" dirty="0">
              <a:solidFill>
                <a:schemeClr val="bg1"/>
              </a:solidFill>
              <a:latin typeface="宋体" panose="02010600030101010101" pitchFamily="2" charset="-122"/>
            </a:endParaRPr>
          </a:p>
          <a:p>
            <a:r>
              <a:rPr lang="zh-CN" altLang="en-US" sz="2000" b="1" dirty="0">
                <a:solidFill>
                  <a:srgbClr val="FFFF66"/>
                </a:solidFill>
                <a:latin typeface="宋体" panose="02010600030101010101" pitchFamily="2" charset="-122"/>
              </a:rPr>
              <a:t>1．全局变量</a:t>
            </a:r>
            <a:endParaRPr lang="zh-CN" altLang="en-US" sz="2000" b="1" dirty="0">
              <a:solidFill>
                <a:srgbClr val="FFFF66"/>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全局变量的作用域是从变量定义的位置起直至本源文件结束止，即从定义位置之后的所有函数都可以访问该全局变量。</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下面通过例子来说明这一点。</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0722" name="文本占位符 30721"/>
          <p:cNvSpPr>
            <a:spLocks noGrp="1"/>
          </p:cNvSpPr>
          <p:nvPr>
            <p:ph type="body" idx="1"/>
          </p:nvPr>
        </p:nvSpPr>
        <p:spPr>
          <a:xfrm>
            <a:off x="457200" y="909638"/>
            <a:ext cx="8229600" cy="5218112"/>
          </a:xfrm>
          <a:ln/>
        </p:spPr>
        <p:txBody>
          <a:bodyPr/>
          <a:p>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0</a:t>
            </a:r>
            <a:r>
              <a:rPr lang="zh-CN" altLang="en-US" sz="2000" dirty="0">
                <a:solidFill>
                  <a:srgbClr val="FFFF66"/>
                </a:solidFill>
                <a:latin typeface="宋体" panose="02010600030101010101" pitchFamily="2" charset="-122"/>
              </a:rPr>
              <a:t> </a:t>
            </a: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全局变量的应用。</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cs typeface="Arial" panose="020B0604020202020204" pitchFamily="34" charset="0"/>
              </a:rPr>
              <a:t>#include&lt;cstdio&gt;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int x,y;</a:t>
            </a:r>
            <a:r>
              <a:rPr lang="zh-CN" altLang="en-US" sz="1200" dirty="0">
                <a:solidFill>
                  <a:schemeClr val="bg1"/>
                </a:solidFill>
              </a:rPr>
              <a:t>    </a:t>
            </a: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//定义全局变量x，y</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int fun1(int s)</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r>
              <a:rPr lang="zh-CN" altLang="en-US" sz="1200" dirty="0">
                <a:solidFill>
                  <a:schemeClr val="bg1"/>
                </a:solidFill>
              </a:rPr>
              <a:t>                   </a:t>
            </a:r>
            <a:r>
              <a:rPr lang="zh-CN" altLang="en-US" sz="1200" dirty="0">
                <a:solidFill>
                  <a:schemeClr val="bg1"/>
                </a:solidFill>
                <a:cs typeface="Arial" panose="020B0604020202020204" pitchFamily="34" charset="0"/>
              </a:rPr>
              <a:t> //访问全局变量x，y</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x=10;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y=x*s;</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x+y;</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float a,b;</a:t>
            </a:r>
            <a:r>
              <a:rPr lang="zh-CN" altLang="en-US" sz="1200" dirty="0">
                <a:solidFill>
                  <a:schemeClr val="bg1"/>
                </a:solidFill>
              </a:rPr>
              <a:t>      </a:t>
            </a:r>
            <a:r>
              <a:rPr lang="zh-CN" altLang="en-US" sz="1200" dirty="0">
                <a:solidFill>
                  <a:schemeClr val="bg1"/>
                </a:solidFill>
                <a:cs typeface="Arial" panose="020B0604020202020204" pitchFamily="34" charset="0"/>
              </a:rPr>
              <a:t> //定义全局变量a，b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void fun2(int c)</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cout&lt;&lt;"x="&lt;&lt;x&lt;&lt;" y="&lt;&lt;y&lt;&lt;endl;	 //访问全局变量x，y</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dirty="0">
              <a:solidFill>
                <a:schemeClr val="bg1"/>
              </a:solidFill>
            </a:endParaRPr>
          </a:p>
          <a:p>
            <a:pPr>
              <a:buNone/>
            </a:pPr>
            <a:r>
              <a:rPr lang="zh-CN" altLang="en-US" sz="1200" dirty="0">
                <a:solidFill>
                  <a:schemeClr val="bg1"/>
                </a:solidFill>
              </a:rPr>
              <a:t>int main()</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cs typeface="Arial" panose="020B0604020202020204" pitchFamily="34" charset="0"/>
              </a:rPr>
              <a:t>    int m,n;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cin&gt;&gt;m&gt;&gt;n;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cout&lt;&lt;fun1(m)&lt;&lt;endl;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fun2(n);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cout&lt;&lt;"a="&lt;&lt;a&lt;&lt;"  b="&lt;&lt;b&lt;&lt;endl;	   //访问全局变量a，b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sz="1200" dirty="0">
              <a:solidFill>
                <a:schemeClr val="bg1"/>
              </a:solidFill>
              <a:cs typeface="Arial" panose="020B0604020202020204" pitchFamily="34" charset="0"/>
            </a:endParaRPr>
          </a:p>
          <a:p>
            <a:pPr>
              <a:buNone/>
            </a:pPr>
            <a:endParaRPr lang="zh-CN" altLang="en-US" sz="2000" dirty="0">
              <a:solidFill>
                <a:schemeClr val="bg1"/>
              </a:solidFill>
              <a:latin typeface="宋体" panose="02010600030101010101" pitchFamily="2" charset="-122"/>
            </a:endParaRPr>
          </a:p>
        </p:txBody>
      </p:sp>
      <p:sp>
        <p:nvSpPr>
          <p:cNvPr id="30723" name="文本框 30722"/>
          <p:cNvSpPr txBox="1"/>
          <p:nvPr/>
        </p:nvSpPr>
        <p:spPr>
          <a:xfrm>
            <a:off x="4986338" y="1422400"/>
            <a:ext cx="4159250" cy="4968875"/>
          </a:xfrm>
          <a:prstGeom prst="rect">
            <a:avLst/>
          </a:prstGeom>
          <a:noFill/>
          <a:ln w="9525">
            <a:noFill/>
          </a:ln>
        </p:spPr>
        <p:txBody>
          <a:bodyPr>
            <a:spAutoFit/>
          </a:bodyPr>
          <a:p>
            <a:pPr eaLnBrk="0" hangingPunct="0">
              <a:buSzPct val="100000"/>
            </a:pPr>
            <a:r>
              <a:rPr lang="zh-CN" altLang="en-US" sz="2000" dirty="0">
                <a:solidFill>
                  <a:schemeClr val="bg1"/>
                </a:solidFill>
                <a:latin typeface="宋体" panose="02010600030101010101" pitchFamily="2" charset="-122"/>
              </a:rPr>
              <a:t>    当在键盘上输入6 9后程序的执行结果是：</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70</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x=10  y=60</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a=0  b=0</a:t>
            </a:r>
            <a:endParaRPr lang="zh-CN" altLang="en-US" sz="2000" dirty="0">
              <a:solidFill>
                <a:schemeClr val="bg1"/>
              </a:solidFill>
              <a:latin typeface="宋体" panose="02010600030101010101" pitchFamily="2" charset="-122"/>
            </a:endParaRPr>
          </a:p>
          <a:p>
            <a:pPr eaLnBrk="0" hangingPunct="0">
              <a:buSzPct val="100000"/>
            </a:pP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    程序中主函数先调用fun1()，实参是6，将实参值传给形参s(即s=6)，函数fun1中x值为10，y值为60，return语句将x＋y的和返回，fun1()结束。主函数输出返回值之后，调用fun2()，在fun2()中输出全局变量x和y 的值，之后返回主函数。在主函数中输出全局变量a和b值。由于a、b在声明时未赋初值，系统的默认值为0。</a:t>
            </a:r>
            <a:endParaRPr lang="zh-CN" altLang="en-US" sz="2000" dirty="0">
              <a:solidFill>
                <a:schemeClr val="bg1"/>
              </a:solidFill>
              <a:latin typeface="宋体" panose="02010600030101010101" pitchFamily="2" charset="-122"/>
            </a:endParaRPr>
          </a:p>
        </p:txBody>
      </p:sp>
      <p:sp>
        <p:nvSpPr>
          <p:cNvPr id="30724" name="直接连接符 30723"/>
          <p:cNvSpPr/>
          <p:nvPr/>
        </p:nvSpPr>
        <p:spPr>
          <a:xfrm>
            <a:off x="4860925" y="1268413"/>
            <a:ext cx="0" cy="5329237"/>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1746" name="文本占位符 31745"/>
          <p:cNvSpPr>
            <a:spLocks noGrp="1"/>
          </p:cNvSpPr>
          <p:nvPr>
            <p:ph type="body" idx="1"/>
          </p:nvPr>
        </p:nvSpPr>
        <p:spPr>
          <a:xfrm>
            <a:off x="457200" y="909638"/>
            <a:ext cx="8229600" cy="5218112"/>
          </a:xfrm>
          <a:ln/>
        </p:spPr>
        <p:txBody>
          <a:bodyPr/>
          <a:p>
            <a:r>
              <a:rPr lang="zh-CN" altLang="en-US" sz="2000" b="1" dirty="0">
                <a:solidFill>
                  <a:srgbClr val="FFFF66"/>
                </a:solidFill>
                <a:latin typeface="宋体" panose="02010600030101010101" pitchFamily="2" charset="-122"/>
              </a:rPr>
              <a:t>使用全局变量的说明：</a:t>
            </a:r>
            <a:endParaRPr lang="zh-CN" altLang="en-US" sz="2000" b="1" dirty="0">
              <a:solidFill>
                <a:srgbClr val="FFFF66"/>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在一个函数内部，既可以使用本函数定义的局部变量，也可以使用在此函数前定义的全局变量。</a:t>
            </a: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全局变量的作用是使得函数间多了一种传递信息的方式。如果在一个程序中多个函数都要对同一个变量进行处理，即共享，就可以将这个变量定义成全局变量，使用非常方便，但副作用也不可低估。</a:t>
            </a: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过多地使用全局变量，会增加调试难度。因为多个函数都能改变全局变量的值，不易判断某个时刻全局变量的值。</a:t>
            </a: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过多地使用全局变量，会降低程序的通用性。如果将一个函数移植到另一个程序中，需要将全局变量一起移植过去，同时还有可能出现重名问题。</a:t>
            </a: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全局变量在程序执行的全过程中一直占用内存单元。</a:t>
            </a: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全局变量在定义时若没有赋初值，其默认值为</a:t>
            </a:r>
            <a:r>
              <a:rPr lang="en-US" altLang="zh-CN" sz="2000">
                <a:solidFill>
                  <a:schemeClr val="bg1"/>
                </a:solidFill>
                <a:latin typeface="宋体" panose="02010600030101010101" pitchFamily="2" charset="-122"/>
              </a:rPr>
              <a:t>0</a:t>
            </a:r>
            <a:r>
              <a:rPr lang="zh-CN" altLang="en-US" sz="2000" dirty="0">
                <a:solidFill>
                  <a:schemeClr val="bg1"/>
                </a:solidFill>
                <a:latin typeface="宋体" panose="02010600030101010101" pitchFamily="2" charset="-122"/>
              </a:rPr>
              <a:t>。</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2770" name="文本占位符 32769"/>
          <p:cNvSpPr>
            <a:spLocks noGrp="1"/>
          </p:cNvSpPr>
          <p:nvPr>
            <p:ph type="body" idx="1"/>
          </p:nvPr>
        </p:nvSpPr>
        <p:spPr>
          <a:ln/>
        </p:spPr>
        <p:txBody>
          <a:bodyPr/>
          <a:p>
            <a:pPr>
              <a:lnSpc>
                <a:spcPct val="80000"/>
              </a:lnSpc>
            </a:pPr>
            <a:r>
              <a:rPr lang="en-US" altLang="zh-CN" sz="2000" b="1">
                <a:solidFill>
                  <a:srgbClr val="FFFF66"/>
                </a:solidFill>
                <a:latin typeface="宋体" panose="02010600030101010101" pitchFamily="2" charset="-122"/>
              </a:rPr>
              <a:t>2</a:t>
            </a:r>
            <a:r>
              <a:rPr lang="zh-CN" altLang="en-US" sz="2000" b="1" dirty="0">
                <a:solidFill>
                  <a:srgbClr val="FFFF66"/>
                </a:solidFill>
                <a:latin typeface="宋体" panose="02010600030101010101" pitchFamily="2" charset="-122"/>
              </a:rPr>
              <a:t>．局部变量</a:t>
            </a:r>
            <a:endParaRPr lang="zh-CN" altLang="en-US" sz="2000" b="1" dirty="0">
              <a:solidFill>
                <a:srgbClr val="FFFF66"/>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⑴局部变量的作用域是在定义该变量的函数内部。换句话说，局部变量只在定义它的函数内有效。在一个子程序内定义的变量也是局部变量，其作用域是该子程序。函数的形参也是局部变量。</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⑵由于局部变量的作用域仅局限于本函数内部，所以，在不同的函数中变量名可以相同，它们分别代表不同的对象，在内存中占据不同的</a:t>
            </a:r>
            <a:r>
              <a:rPr lang="zh-CN" altLang="en-US" sz="2000" dirty="0">
                <a:solidFill>
                  <a:schemeClr val="bg1"/>
                </a:solidFill>
                <a:latin typeface="宋体" panose="02010600030101010101" pitchFamily="2" charset="-122"/>
                <a:sym typeface="Arial" panose="020B0604020202020204" pitchFamily="34" charset="0"/>
              </a:rPr>
              <a:t>内存单元，互不干扰。</a:t>
            </a:r>
            <a:endParaRPr lang="zh-CN" altLang="en-US" sz="2000" dirty="0">
              <a:solidFill>
                <a:schemeClr val="bg1"/>
              </a:solidFill>
              <a:latin typeface="宋体" panose="02010600030101010101" pitchFamily="2" charset="-122"/>
              <a:sym typeface="Arial" panose="020B0604020202020204" pitchFamily="34" charset="0"/>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sym typeface="Arial" panose="020B0604020202020204" pitchFamily="34" charset="0"/>
              </a:rPr>
              <a:t>⑶一个局部变量和一个全局变量是可以重名的，在相同的作用域内局部变量有效时全局变量无效。即局部变量可以屏蔽全局变量。</a:t>
            </a:r>
            <a:endParaRPr lang="zh-CN" altLang="en-US" sz="2000" dirty="0">
              <a:solidFill>
                <a:schemeClr val="bg1"/>
              </a:solidFill>
              <a:latin typeface="宋体" panose="02010600030101010101" pitchFamily="2" charset="-122"/>
              <a:sym typeface="Arial" panose="020B0604020202020204" pitchFamily="34" charset="0"/>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sym typeface="Arial" panose="020B0604020202020204" pitchFamily="34" charset="0"/>
              </a:rPr>
              <a:t>(4)这里需要强调的是，主函数main中定义的变量也是局部变量，这一点与其他程序设计语言不同。</a:t>
            </a:r>
            <a:endParaRPr lang="zh-CN" altLang="en-US" sz="2000" dirty="0">
              <a:solidFill>
                <a:schemeClr val="bg1"/>
              </a:solidFill>
              <a:latin typeface="宋体" panose="02010600030101010101" pitchFamily="2" charset="-122"/>
              <a:sym typeface="Arial" panose="020B0604020202020204" pitchFamily="34" charset="0"/>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sym typeface="Arial" panose="020B0604020202020204" pitchFamily="34" charset="0"/>
              </a:rPr>
              <a:t>(5) 全局变量数组初始全部为0，局部变量值是随机的，要初始化初值，局部变量受栈空间大小限制，大数组需要注意。通俗说，局部变量的数组不能开很大，全局变量随便。</a:t>
            </a:r>
            <a:endParaRPr lang="zh-CN" altLang="en-US" sz="2000" dirty="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3794" name="标题 33793"/>
          <p:cNvSpPr>
            <a:spLocks noGrp="1"/>
          </p:cNvSpPr>
          <p:nvPr>
            <p:ph type="title"/>
          </p:nvPr>
        </p:nvSpPr>
        <p:spPr>
          <a:xfrm>
            <a:off x="468313" y="0"/>
            <a:ext cx="8229600" cy="1143000"/>
          </a:xfrm>
          <a:ln/>
        </p:spPr>
        <p:txBody>
          <a:bodyPr anchor="ctr" anchorCtr="0"/>
          <a:p>
            <a:pPr algn="l"/>
            <a:r>
              <a:rPr lang="zh-CN" altLang="en-US" sz="3200" dirty="0">
                <a:solidFill>
                  <a:srgbClr val="FFFF66"/>
                </a:solidFill>
              </a:rPr>
              <a:t>六、函数的综合应用----【函数】</a:t>
            </a:r>
            <a:endParaRPr lang="zh-CN" altLang="en-US" sz="3200" dirty="0">
              <a:solidFill>
                <a:srgbClr val="FFFF66"/>
              </a:solidFill>
            </a:endParaRPr>
          </a:p>
        </p:txBody>
      </p:sp>
      <p:sp>
        <p:nvSpPr>
          <p:cNvPr id="33795" name="文本占位符 33794"/>
          <p:cNvSpPr>
            <a:spLocks noGrp="1"/>
          </p:cNvSpPr>
          <p:nvPr>
            <p:ph type="body" idx="1"/>
          </p:nvPr>
        </p:nvSpPr>
        <p:spPr>
          <a:xfrm>
            <a:off x="457200" y="981075"/>
            <a:ext cx="8229600" cy="5146675"/>
          </a:xfrm>
          <a:ln/>
        </p:spPr>
        <p:txBody>
          <a:bodyPr/>
          <a:p>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1</a:t>
            </a: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编程输入十进制整数N（N：-32767～32767），请输出它对应的二进制、八进制、十六进制数。</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分析】这是一道进行数制转换的问题，将十进制整数转换成R进制的数，算法是：除以R取余，再将余数倒过来写出即是R进制的数。本例是要求把一个十进制数同时转换成二进制、八进制、十六进制数。因此可以设计一个过程同时处理这三种的进制转换。</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程序如下：</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rPr>
              <a:t>#include&lt;cstdlib&gt;</a:t>
            </a:r>
            <a:endParaRPr lang="zh-CN" altLang="en-US" sz="1200" dirty="0">
              <a:solidFill>
                <a:schemeClr val="bg1"/>
              </a:solidFill>
            </a:endParaRPr>
          </a:p>
          <a:p>
            <a:pPr>
              <a:buNone/>
            </a:pPr>
            <a:r>
              <a:rPr lang="zh-CN" altLang="en-US" sz="1200" dirty="0">
                <a:solidFill>
                  <a:schemeClr val="bg1"/>
                </a:solidFill>
              </a:rPr>
              <a:t>#include&lt;iostream&gt;</a:t>
            </a:r>
            <a:endParaRPr lang="zh-CN" altLang="en-US" sz="1200" dirty="0">
              <a:solidFill>
                <a:schemeClr val="bg1"/>
              </a:solidFill>
            </a:endParaRPr>
          </a:p>
          <a:p>
            <a:pPr>
              <a:buNone/>
            </a:pPr>
            <a:r>
              <a:rPr lang="zh-CN" altLang="en-US" sz="1200" dirty="0">
                <a:solidFill>
                  <a:schemeClr val="bg1"/>
                </a:solidFill>
              </a:rPr>
              <a:t>using namespace std;</a:t>
            </a:r>
            <a:endParaRPr lang="zh-CN" altLang="en-US" sz="1200" dirty="0">
              <a:solidFill>
                <a:schemeClr val="bg1"/>
              </a:solidFill>
            </a:endParaRPr>
          </a:p>
          <a:p>
            <a:pPr>
              <a:buNone/>
            </a:pPr>
            <a:r>
              <a:rPr lang="zh-CN" altLang="en-US" sz="1200" dirty="0">
                <a:solidFill>
                  <a:schemeClr val="bg1"/>
                </a:solidFill>
              </a:rPr>
              <a:t>void TurnData(int n,int a);</a:t>
            </a:r>
            <a:endParaRPr lang="zh-CN" altLang="en-US" sz="1200" dirty="0">
              <a:solidFill>
                <a:schemeClr val="bg1"/>
              </a:solidFill>
            </a:endParaRPr>
          </a:p>
          <a:p>
            <a:pPr>
              <a:buNone/>
            </a:pPr>
            <a:r>
              <a:rPr lang="zh-CN" altLang="en-US" sz="1200" dirty="0">
                <a:solidFill>
                  <a:schemeClr val="bg1"/>
                </a:solidFill>
              </a:rPr>
              <a:t>char ch[6]={'A','B','C','D','E','F'};</a:t>
            </a:r>
            <a:endParaRPr lang="zh-CN" altLang="en-US" sz="1200" dirty="0">
              <a:solidFill>
                <a:schemeClr val="bg1"/>
              </a:solidFill>
            </a:endParaRPr>
          </a:p>
          <a:p>
            <a:pPr>
              <a:buNone/>
            </a:pPr>
            <a:r>
              <a:rPr lang="zh-CN" altLang="en-US" sz="1200" dirty="0">
                <a:solidFill>
                  <a:schemeClr val="bg1"/>
                </a:solidFill>
              </a:rPr>
              <a:t>int main()</a:t>
            </a:r>
            <a:endParaRPr lang="zh-CN" altLang="en-US" sz="1200" dirty="0">
              <a:solidFill>
                <a:schemeClr val="bg1"/>
              </a:solidFill>
            </a:endParaRPr>
          </a:p>
          <a:p>
            <a:pPr>
              <a:buNone/>
            </a:pPr>
            <a:r>
              <a:rPr lang="zh-CN" altLang="en-US" sz="1200" dirty="0">
                <a:solidFill>
                  <a:schemeClr val="bg1"/>
                </a:solidFill>
              </a:rPr>
              <a:t>{</a:t>
            </a:r>
            <a:endParaRPr lang="zh-CN" altLang="en-US" sz="1200" dirty="0">
              <a:solidFill>
                <a:schemeClr val="bg1"/>
              </a:solidFill>
            </a:endParaRPr>
          </a:p>
          <a:p>
            <a:pPr>
              <a:buNone/>
            </a:pPr>
            <a:r>
              <a:rPr lang="zh-CN" altLang="en-US" sz="1200" dirty="0">
                <a:solidFill>
                  <a:schemeClr val="bg1"/>
                </a:solidFill>
                <a:cs typeface="Arial" panose="020B0604020202020204" pitchFamily="34" charset="0"/>
              </a:rPr>
              <a:t>    int 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cin&gt;&gt;n;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TurnData(n,2);</a:t>
            </a:r>
            <a:r>
              <a:rPr lang="zh-CN" altLang="en-US" sz="1200" dirty="0">
                <a:solidFill>
                  <a:schemeClr val="bg1"/>
                </a:solidFill>
              </a:rPr>
              <a:t>      </a:t>
            </a:r>
            <a:r>
              <a:rPr lang="zh-CN" altLang="en-US" sz="1200" dirty="0">
                <a:solidFill>
                  <a:schemeClr val="bg1"/>
                </a:solidFill>
                <a:cs typeface="Arial" panose="020B0604020202020204" pitchFamily="34" charset="0"/>
              </a:rPr>
              <a:t>//n转成2进制数</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TurnData(n,8);</a:t>
            </a:r>
            <a:r>
              <a:rPr lang="zh-CN" altLang="en-US" sz="1200" dirty="0">
                <a:solidFill>
                  <a:schemeClr val="bg1"/>
                </a:solidFill>
              </a:rPr>
              <a:t>      </a:t>
            </a:r>
            <a:r>
              <a:rPr lang="zh-CN" altLang="en-US" sz="1200" dirty="0">
                <a:solidFill>
                  <a:schemeClr val="bg1"/>
                </a:solidFill>
                <a:cs typeface="Arial" panose="020B0604020202020204" pitchFamily="34" charset="0"/>
              </a:rPr>
              <a:t>//n转成8进制数</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TurnData(n,16);</a:t>
            </a:r>
            <a:r>
              <a:rPr lang="zh-CN" altLang="en-US" sz="1200" dirty="0">
                <a:solidFill>
                  <a:schemeClr val="bg1"/>
                </a:solidFill>
              </a:rPr>
              <a:t>    </a:t>
            </a:r>
            <a:r>
              <a:rPr lang="zh-CN" altLang="en-US" sz="1200" dirty="0">
                <a:solidFill>
                  <a:schemeClr val="bg1"/>
                </a:solidFill>
                <a:cs typeface="Arial" panose="020B0604020202020204" pitchFamily="34" charset="0"/>
              </a:rPr>
              <a:t>//n转成16进制数</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a:t>
            </a:r>
            <a:endParaRPr lang="zh-CN" altLang="en-US" sz="2000" dirty="0">
              <a:solidFill>
                <a:schemeClr val="bg1"/>
              </a:solidFill>
              <a:latin typeface="宋体" panose="02010600030101010101" pitchFamily="2" charset="-122"/>
            </a:endParaRPr>
          </a:p>
        </p:txBody>
      </p:sp>
      <p:sp>
        <p:nvSpPr>
          <p:cNvPr id="33796" name="文本框 33795"/>
          <p:cNvSpPr txBox="1"/>
          <p:nvPr/>
        </p:nvSpPr>
        <p:spPr>
          <a:xfrm>
            <a:off x="3276600" y="2997200"/>
            <a:ext cx="5654675" cy="3932238"/>
          </a:xfrm>
          <a:prstGeom prst="rect">
            <a:avLst/>
          </a:prstGeom>
          <a:noFill/>
          <a:ln w="9525">
            <a:noFill/>
          </a:ln>
        </p:spPr>
        <p:txBody>
          <a:bodyPr>
            <a:spAutoFit/>
          </a:bodyPr>
          <a:p>
            <a:r>
              <a:rPr lang="zh-CN" altLang="en-US" sz="1200" dirty="0">
                <a:solidFill>
                  <a:schemeClr val="bg1"/>
                </a:solidFill>
                <a:latin typeface="Arial" panose="020B0604020202020204" pitchFamily="34" charset="0"/>
              </a:rPr>
              <a:t>void TurnData(int n,int a)</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int x[17],i,j,k=0;</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cout&lt;&lt;n&lt;&lt;" turn into "&lt;&lt;a&lt;&lt;"  : "&lt;&lt;endl;</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if (n&lt;0) cout&lt;&lt;'-';      //负数的话，先输出负号再开始转</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j=abs(n);</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do</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k++;    //用于统计转成a进制数后的总位数</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i=j%a;</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j/=a;</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x[k]=i;</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}while (j!=0);</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for (int h=k; h&gt;=1; --h)</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if (x[h]&lt;10) cout&lt;&lt;x[h];</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else  cout&lt;&lt;ch[x[h]-10];</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cout&lt;&lt;endl;</a:t>
            </a:r>
            <a:endParaRPr lang="zh-CN" altLang="en-US" sz="1200" dirty="0">
              <a:solidFill>
                <a:schemeClr val="bg1"/>
              </a:solidFill>
              <a:latin typeface="Arial" panose="020B0604020202020204" pitchFamily="34" charset="0"/>
            </a:endParaRPr>
          </a:p>
          <a:p>
            <a:pPr>
              <a:buSzPct val="100000"/>
            </a:pPr>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pPr>
              <a:buSzPct val="100000"/>
            </a:pPr>
            <a:r>
              <a:rPr lang="zh-CN" altLang="en-US" dirty="0">
                <a:solidFill>
                  <a:schemeClr val="bg1"/>
                </a:solidFill>
                <a:latin typeface="Arial" panose="020B0604020202020204" pitchFamily="34" charset="0"/>
              </a:rPr>
              <a:t>　　这里的过程TurnData中的参数不需要把什么值返回给主程序，因此设为形参即可。</a:t>
            </a:r>
            <a:endParaRPr lang="zh-CN" altLang="en-US" dirty="0">
              <a:solidFill>
                <a:schemeClr val="bg1"/>
              </a:solidFill>
              <a:latin typeface="Arial" panose="020B0604020202020204" pitchFamily="34" charset="0"/>
            </a:endParaRPr>
          </a:p>
        </p:txBody>
      </p:sp>
      <p:sp>
        <p:nvSpPr>
          <p:cNvPr id="33797" name="直接连接符 33796"/>
          <p:cNvSpPr/>
          <p:nvPr/>
        </p:nvSpPr>
        <p:spPr>
          <a:xfrm>
            <a:off x="3203575" y="3070225"/>
            <a:ext cx="1588" cy="3743325"/>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170" name="文本占位符 7169"/>
          <p:cNvSpPr>
            <a:spLocks noGrp="1"/>
          </p:cNvSpPr>
          <p:nvPr>
            <p:ph type="body" idx="1"/>
          </p:nvPr>
        </p:nvSpPr>
        <p:spPr>
          <a:xfrm>
            <a:off x="539750" y="1125538"/>
            <a:ext cx="8229600" cy="5184775"/>
          </a:xfrm>
          <a:ln/>
        </p:spPr>
        <p:txBody>
          <a:bodyPr/>
          <a:p>
            <a:pPr>
              <a:lnSpc>
                <a:spcPct val="80000"/>
              </a:lnSpc>
              <a:buNone/>
            </a:pP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前面我们曾经学习了程序设计中的三种基本控制结构（顺序、分支、循环）。用它们可以组成任何程序。但在应用中，还经常用到子程序结构。</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通常，在程序设计中，我们会发现一些程序段在程序的不同地方反复出现，此时可以将这些程序段作为相对独立的整体，用一个标识符给它起一个名字，凡是程序中出现该程序段的地方，只要简单地写上其标识符即可。这样的程序段，我们称之为子程序。</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子程序的使用不仅缩短了程序，节省了内存空间及减少了程序的编译时间，而且有利于结构化程序设计。因为一个复杂的问题总可将其分解成若干个子问题来解决，如果子问题依然很复杂，还可以将它继续分解，直到每个子问题都是一个具有独立任务的模块。这样编制的程序结构清晰，逻辑关系明确，无论是编写、阅读、调试还是修改，都会带来极大的好处。</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在一个程序中可以只有主程序而没有子程序(本章以前都是如此)，但不能没有主程序，也就是说不能单独执行子程序。</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在此之前，我们曾经介绍并使用了C++提供的各种标准函数，如abs(),sqrt()等等，这些系统提供的函数为我们编写程序提供了很大的方便。比如：求sin(1)+ sin(2)+．．．+sin(100)的值。但这些函数只是常用的基本函数，编程时经常需要自定义一些函数。</a:t>
            </a:r>
            <a:endParaRPr lang="zh-CN" altLang="en-US" sz="2000" dirty="0">
              <a:solidFill>
                <a:schemeClr val="bg1"/>
              </a:solidFill>
              <a:latin typeface="宋体" panose="02010600030101010101" pitchFamily="2" charset="-122"/>
            </a:endParaRPr>
          </a:p>
        </p:txBody>
      </p:sp>
      <p:sp>
        <p:nvSpPr>
          <p:cNvPr id="7171" name="标题 7170"/>
          <p:cNvSpPr>
            <a:spLocks noGrp="1"/>
          </p:cNvSpPr>
          <p:nvPr>
            <p:ph type="title"/>
          </p:nvPr>
        </p:nvSpPr>
        <p:spPr>
          <a:xfrm>
            <a:off x="612775" y="44450"/>
            <a:ext cx="8229600" cy="1143000"/>
          </a:xfrm>
          <a:ln/>
        </p:spPr>
        <p:txBody>
          <a:bodyPr vert="horz" wrap="square" anchor="ctr" anchorCtr="0"/>
          <a:p>
            <a:r>
              <a:rPr lang="zh-CN" altLang="en-US" dirty="0">
                <a:solidFill>
                  <a:srgbClr val="FFFF66"/>
                </a:solidFill>
              </a:rPr>
              <a:t>第一节 函数</a:t>
            </a:r>
            <a:endParaRPr lang="zh-CN" altLang="en-US" dirty="0">
              <a:solidFill>
                <a:srgbClr val="FFFF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4818" name="文本占位符 34817"/>
          <p:cNvSpPr>
            <a:spLocks noGrp="1"/>
          </p:cNvSpPr>
          <p:nvPr>
            <p:ph type="body" idx="1"/>
          </p:nvPr>
        </p:nvSpPr>
        <p:spPr>
          <a:xfrm>
            <a:off x="539750" y="620713"/>
            <a:ext cx="8280400" cy="6048375"/>
          </a:xfrm>
          <a:ln/>
        </p:spPr>
        <p:txBody>
          <a:bodyPr/>
          <a:p>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2</a:t>
            </a:r>
            <a:r>
              <a:rPr lang="zh-CN" altLang="en-US" sz="2000" dirty="0">
                <a:solidFill>
                  <a:schemeClr val="bg1"/>
                </a:solidFill>
                <a:latin typeface="宋体" panose="02010600030101010101" pitchFamily="2" charset="-122"/>
              </a:rPr>
              <a:t> 编写一个给一个分数约分的程序。</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程序如下：</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cs typeface="Arial" panose="020B0604020202020204" pitchFamily="34" charset="0"/>
              </a:rPr>
              <a:t>　#include&lt;iostream&gt;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#include&lt;iomanip&gt;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void common(int x,int y);</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int a,b;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cin&gt;&gt;a&gt;&gt;b;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common(a,b);</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void common(int x,int y)</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int m=x,n=y,r;</a:t>
            </a:r>
            <a:r>
              <a:rPr lang="zh-CN" altLang="en-US" sz="1200" dirty="0">
                <a:solidFill>
                  <a:schemeClr val="bg1"/>
                </a:solidFill>
              </a:rPr>
              <a:t>    </a:t>
            </a:r>
            <a:r>
              <a:rPr lang="zh-CN" altLang="en-US" sz="1200" dirty="0">
                <a:solidFill>
                  <a:schemeClr val="bg1"/>
                </a:solidFill>
                <a:cs typeface="Arial" panose="020B0604020202020204" pitchFamily="34" charset="0"/>
              </a:rPr>
              <a:t>//用辗转相除法求x,y的最大公约数</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do</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r=m%n;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m=n;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n=r;</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}while (r!=0);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x/=m;</a:t>
            </a:r>
            <a:r>
              <a:rPr lang="zh-CN" altLang="en-US" sz="1200" dirty="0">
                <a:solidFill>
                  <a:schemeClr val="bg1"/>
                </a:solidFill>
              </a:rPr>
              <a:t>              </a:t>
            </a:r>
            <a:r>
              <a:rPr lang="zh-CN" altLang="en-US" sz="1200" dirty="0">
                <a:solidFill>
                  <a:schemeClr val="bg1"/>
                </a:solidFill>
                <a:cs typeface="Arial" panose="020B0604020202020204" pitchFamily="34" charset="0"/>
              </a:rPr>
              <a:t>//用两者的最大公约数i对x,y进行约分</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y/=m;</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cout&lt;&lt;setw(5)&lt;&lt;x&lt;&lt;setw(5)&lt;&lt;y&lt;&lt;endl;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endParaRPr lang="zh-CN" altLang="en-US" sz="2000" dirty="0">
              <a:solidFill>
                <a:schemeClr val="bg1"/>
              </a:solidFill>
              <a:latin typeface="宋体" panose="02010600030101010101" pitchFamily="2" charset="-122"/>
            </a:endParaRPr>
          </a:p>
        </p:txBody>
      </p:sp>
      <p:sp>
        <p:nvSpPr>
          <p:cNvPr id="34819" name="文本框 34818"/>
          <p:cNvSpPr txBox="1"/>
          <p:nvPr/>
        </p:nvSpPr>
        <p:spPr>
          <a:xfrm>
            <a:off x="4716463" y="2133600"/>
            <a:ext cx="1833562" cy="1006475"/>
          </a:xfrm>
          <a:prstGeom prst="rect">
            <a:avLst/>
          </a:prstGeom>
          <a:noFill/>
          <a:ln w="9525">
            <a:noFill/>
          </a:ln>
        </p:spPr>
        <p:txBody>
          <a:bodyPr wrap="none">
            <a:spAutoFit/>
          </a:bodyPr>
          <a:p>
            <a:pPr eaLnBrk="0" hangingPunct="0">
              <a:buSzPct val="100000"/>
            </a:pPr>
            <a:r>
              <a:rPr lang="zh-CN" altLang="en-US" sz="2000" dirty="0">
                <a:solidFill>
                  <a:schemeClr val="bg1"/>
                </a:solidFill>
                <a:latin typeface="宋体" panose="02010600030101010101" pitchFamily="2" charset="-122"/>
              </a:rPr>
              <a:t>运行结果：</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输入 :   12 8</a:t>
            </a:r>
            <a:endParaRPr lang="zh-CN" altLang="en-US" sz="2000" dirty="0">
              <a:solidFill>
                <a:schemeClr val="bg1"/>
              </a:solidFill>
              <a:latin typeface="宋体" panose="02010600030101010101" pitchFamily="2" charset="-122"/>
            </a:endParaRPr>
          </a:p>
          <a:p>
            <a:pPr eaLnBrk="0" hangingPunct="0">
              <a:buSzPct val="100000"/>
            </a:pPr>
            <a:r>
              <a:rPr lang="zh-CN" altLang="en-US" sz="2000" dirty="0">
                <a:solidFill>
                  <a:schemeClr val="bg1"/>
                </a:solidFill>
                <a:latin typeface="宋体" panose="02010600030101010101" pitchFamily="2" charset="-122"/>
              </a:rPr>
              <a:t>输出 : 　 3 2</a:t>
            </a:r>
            <a:endParaRPr lang="zh-CN" altLang="en-US" sz="2000" dirty="0">
              <a:solidFill>
                <a:schemeClr val="bg1"/>
              </a:solidFill>
              <a:latin typeface="宋体" panose="02010600030101010101" pitchFamily="2" charset="-122"/>
            </a:endParaRPr>
          </a:p>
        </p:txBody>
      </p:sp>
      <p:sp>
        <p:nvSpPr>
          <p:cNvPr id="34820" name="直接连接符 34819"/>
          <p:cNvSpPr/>
          <p:nvPr/>
        </p:nvSpPr>
        <p:spPr>
          <a:xfrm>
            <a:off x="4500563" y="2205038"/>
            <a:ext cx="0" cy="4321175"/>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5842" name="标题 35841"/>
          <p:cNvSpPr>
            <a:spLocks noGrp="1"/>
          </p:cNvSpPr>
          <p:nvPr>
            <p:ph type="title"/>
          </p:nvPr>
        </p:nvSpPr>
        <p:spPr>
          <a:ln/>
        </p:spPr>
        <p:txBody>
          <a:bodyPr anchor="ctr" anchorCtr="0"/>
          <a:p>
            <a:r>
              <a:rPr lang="zh-CN" altLang="en-US" sz="3200" dirty="0">
                <a:solidFill>
                  <a:srgbClr val="FFFF66"/>
                </a:solidFill>
              </a:rPr>
              <a:t>【课堂练习</a:t>
            </a:r>
            <a:r>
              <a:rPr lang="zh-CN" altLang="en-US" sz="3200" dirty="0">
                <a:solidFill>
                  <a:srgbClr val="FFFF66"/>
                </a:solidFill>
              </a:rPr>
              <a:t>】</a:t>
            </a:r>
            <a:endParaRPr lang="zh-CN" altLang="en-US" sz="3200" dirty="0">
              <a:solidFill>
                <a:srgbClr val="FFFF66"/>
              </a:solidFill>
            </a:endParaRPr>
          </a:p>
        </p:txBody>
      </p:sp>
      <p:sp>
        <p:nvSpPr>
          <p:cNvPr id="35843" name="文本占位符 35842"/>
          <p:cNvSpPr>
            <a:spLocks noGrp="1"/>
          </p:cNvSpPr>
          <p:nvPr>
            <p:ph type="body" idx="1"/>
          </p:nvPr>
        </p:nvSpPr>
        <p:spPr>
          <a:xfrm>
            <a:off x="457200" y="1457325"/>
            <a:ext cx="8229600" cy="4525963"/>
          </a:xfrm>
          <a:ln/>
        </p:spPr>
        <p:txBody>
          <a:bodyPr/>
          <a:p>
            <a:pPr>
              <a:lnSpc>
                <a:spcPct val="80000"/>
              </a:lnSpc>
              <a:buNone/>
            </a:pPr>
            <a:r>
              <a:rPr lang="en-US" altLang="zh-CN" sz="2000">
                <a:solidFill>
                  <a:schemeClr val="bg1"/>
                </a:solidFill>
                <a:latin typeface="宋体" panose="02010600030101010101" pitchFamily="2" charset="-122"/>
                <a:sym typeface="Arial" panose="020B0604020202020204" pitchFamily="34" charset="0"/>
              </a:rPr>
              <a:t>1.</a:t>
            </a:r>
            <a:r>
              <a:rPr lang="zh-CN" altLang="en-US" sz="2000">
                <a:solidFill>
                  <a:schemeClr val="bg1"/>
                </a:solidFill>
                <a:latin typeface="宋体" panose="02010600030101010101" pitchFamily="2" charset="-122"/>
                <a:sym typeface="Arial" panose="020B0604020202020204" pitchFamily="34" charset="0"/>
              </a:rPr>
              <a:t>求正整数</a:t>
            </a: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和</a:t>
            </a:r>
            <a:r>
              <a:rPr lang="en-US" altLang="zh-CN" sz="2000">
                <a:solidFill>
                  <a:schemeClr val="bg1"/>
                </a:solidFill>
                <a:latin typeface="宋体" panose="02010600030101010101" pitchFamily="2" charset="-122"/>
                <a:sym typeface="Arial" panose="020B0604020202020204" pitchFamily="34" charset="0"/>
              </a:rPr>
              <a:t>100</a:t>
            </a:r>
            <a:r>
              <a:rPr lang="zh-CN" altLang="en-US" sz="2000">
                <a:solidFill>
                  <a:schemeClr val="bg1"/>
                </a:solidFill>
                <a:latin typeface="宋体" panose="02010600030101010101" pitchFamily="2" charset="-122"/>
                <a:sym typeface="Arial" panose="020B0604020202020204" pitchFamily="34" charset="0"/>
              </a:rPr>
              <a:t>之间的完全数。</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zh-CN" altLang="en-US" sz="2000">
                <a:solidFill>
                  <a:schemeClr val="bg1"/>
                </a:solidFill>
                <a:latin typeface="宋体" panose="02010600030101010101" pitchFamily="2" charset="-122"/>
                <a:sym typeface="Arial" panose="020B0604020202020204" pitchFamily="34" charset="0"/>
              </a:rPr>
              <a:t>完全数：因子之和等于它本身的自然数，如</a:t>
            </a:r>
            <a:r>
              <a:rPr lang="en-US" altLang="zh-CN" sz="2000">
                <a:solidFill>
                  <a:schemeClr val="bg1"/>
                </a:solidFill>
                <a:latin typeface="宋体" panose="02010600030101010101" pitchFamily="2" charset="-122"/>
                <a:sym typeface="Arial" panose="020B0604020202020204" pitchFamily="34" charset="0"/>
              </a:rPr>
              <a:t>6=1+2+3</a:t>
            </a:r>
            <a:endParaRPr lang="en-US" altLang="zh-CN"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编程求</a:t>
            </a: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a:t>
            </a:r>
            <a:r>
              <a:rPr lang="en-US" altLang="zh-CN" sz="2000">
                <a:solidFill>
                  <a:schemeClr val="bg1"/>
                </a:solidFill>
                <a:latin typeface="宋体" panose="02010600030101010101" pitchFamily="2" charset="-122"/>
                <a:sym typeface="Arial" panose="020B0604020202020204" pitchFamily="34" charset="0"/>
              </a:rPr>
              <a:t>n(n</a:t>
            </a:r>
            <a:r>
              <a:rPr lang="zh-CN" altLang="en-US" sz="2000">
                <a:solidFill>
                  <a:schemeClr val="bg1"/>
                </a:solidFill>
                <a:latin typeface="宋体" panose="02010600030101010101" pitchFamily="2" charset="-122"/>
                <a:sym typeface="Arial" panose="020B0604020202020204" pitchFamily="34" charset="0"/>
              </a:rPr>
              <a:t>为大于</a:t>
            </a: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的正整数</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中有多少个素数。</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3</a:t>
            </a:r>
            <a:r>
              <a:rPr lang="zh-CN" altLang="en-US" sz="2000">
                <a:solidFill>
                  <a:schemeClr val="bg1"/>
                </a:solidFill>
                <a:latin typeface="宋体" panose="02010600030101010101" pitchFamily="2" charset="-122"/>
                <a:sym typeface="Arial" panose="020B0604020202020204" pitchFamily="34" charset="0"/>
              </a:rPr>
              <a:t>．已知  </a:t>
            </a:r>
            <a:r>
              <a:rPr lang="en-US" altLang="zh-CN" sz="2000">
                <a:solidFill>
                  <a:schemeClr val="bg1"/>
                </a:solidFill>
                <a:latin typeface="宋体" panose="02010600030101010101" pitchFamily="2" charset="-122"/>
                <a:sym typeface="Arial" panose="020B0604020202020204" pitchFamily="34" charset="0"/>
              </a:rPr>
              <a:t>m=</a:t>
            </a:r>
            <a:r>
              <a:rPr lang="zh-CN" altLang="en-US" sz="2000">
                <a:solidFill>
                  <a:schemeClr val="bg1"/>
                </a:solidFill>
                <a:latin typeface="宋体" panose="02010600030101010101" pitchFamily="2" charset="-122"/>
                <a:sym typeface="Arial" panose="020B0604020202020204" pitchFamily="34" charset="0"/>
              </a:rPr>
              <a:t>，输入</a:t>
            </a:r>
            <a:r>
              <a:rPr lang="en-US" altLang="zh-CN" sz="2000">
                <a:solidFill>
                  <a:schemeClr val="bg1"/>
                </a:solidFill>
                <a:latin typeface="宋体" panose="02010600030101010101" pitchFamily="2" charset="-122"/>
                <a:sym typeface="Arial" panose="020B0604020202020204" pitchFamily="34" charset="0"/>
              </a:rPr>
              <a:t>a,b,c</a:t>
            </a:r>
            <a:r>
              <a:rPr lang="zh-CN" altLang="en-US" sz="2000">
                <a:solidFill>
                  <a:schemeClr val="bg1"/>
                </a:solidFill>
                <a:latin typeface="宋体" panose="02010600030101010101" pitchFamily="2" charset="-122"/>
                <a:sym typeface="Arial" panose="020B0604020202020204" pitchFamily="34" charset="0"/>
              </a:rPr>
              <a:t>，求</a:t>
            </a:r>
            <a:r>
              <a:rPr lang="en-US" altLang="zh-CN" sz="2000">
                <a:solidFill>
                  <a:schemeClr val="bg1"/>
                </a:solidFill>
                <a:latin typeface="宋体" panose="02010600030101010101" pitchFamily="2" charset="-122"/>
                <a:sym typeface="Arial" panose="020B0604020202020204" pitchFamily="34" charset="0"/>
              </a:rPr>
              <a:t>m</a:t>
            </a:r>
            <a:r>
              <a:rPr lang="zh-CN" altLang="en-US" sz="2000">
                <a:solidFill>
                  <a:schemeClr val="bg1"/>
                </a:solidFill>
                <a:latin typeface="宋体" panose="02010600030101010101" pitchFamily="2" charset="-122"/>
                <a:sym typeface="Arial" panose="020B0604020202020204" pitchFamily="34" charset="0"/>
              </a:rPr>
              <a:t>。把求三个数的最大数</a:t>
            </a:r>
            <a:r>
              <a:rPr lang="en-US" altLang="zh-CN" sz="2000">
                <a:solidFill>
                  <a:schemeClr val="bg1"/>
                </a:solidFill>
                <a:latin typeface="宋体" panose="02010600030101010101" pitchFamily="2" charset="-122"/>
                <a:sym typeface="Arial" panose="020B0604020202020204" pitchFamily="34" charset="0"/>
              </a:rPr>
              <a:t>max(x,y,z)</a:t>
            </a:r>
            <a:r>
              <a:rPr lang="zh-CN" altLang="en-US" sz="2000">
                <a:solidFill>
                  <a:schemeClr val="bg1"/>
                </a:solidFill>
                <a:latin typeface="宋体" panose="02010600030101010101" pitchFamily="2" charset="-122"/>
                <a:sym typeface="Arial" panose="020B0604020202020204" pitchFamily="34" charset="0"/>
              </a:rPr>
              <a:t>分别定义成函数和过程来做。</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4.</a:t>
            </a:r>
            <a:r>
              <a:rPr lang="zh-CN" altLang="en-US" sz="2000">
                <a:solidFill>
                  <a:schemeClr val="bg1"/>
                </a:solidFill>
                <a:latin typeface="宋体" panose="02010600030101010101" pitchFamily="2" charset="-122"/>
                <a:sym typeface="Arial" panose="020B0604020202020204" pitchFamily="34" charset="0"/>
              </a:rPr>
              <a:t>如果一个自然数是素数</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且它的数字位置经过对换后仍为素数</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则称为绝对素数</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例如</a:t>
            </a:r>
            <a:r>
              <a:rPr lang="en-US" altLang="zh-CN" sz="2000">
                <a:solidFill>
                  <a:schemeClr val="bg1"/>
                </a:solidFill>
                <a:latin typeface="宋体" panose="02010600030101010101" pitchFamily="2" charset="-122"/>
                <a:sym typeface="Arial" panose="020B0604020202020204" pitchFamily="34" charset="0"/>
              </a:rPr>
              <a:t>13</a:t>
            </a:r>
            <a:r>
              <a:rPr lang="zh-CN" altLang="en-US" sz="2000">
                <a:solidFill>
                  <a:schemeClr val="bg1"/>
                </a:solidFill>
                <a:latin typeface="宋体" panose="02010600030101010101" pitchFamily="2" charset="-122"/>
                <a:sym typeface="Arial" panose="020B0604020202020204" pitchFamily="34" charset="0"/>
              </a:rPr>
              <a:t>。试求出所有二位绝对素数。</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5.</a:t>
            </a:r>
            <a:r>
              <a:rPr lang="zh-CN" altLang="en-US" sz="2000">
                <a:solidFill>
                  <a:schemeClr val="bg1"/>
                </a:solidFill>
                <a:latin typeface="宋体" panose="02010600030101010101" pitchFamily="2" charset="-122"/>
                <a:sym typeface="Arial" panose="020B0604020202020204" pitchFamily="34" charset="0"/>
              </a:rPr>
              <a:t>自然数</a:t>
            </a:r>
            <a:r>
              <a:rPr lang="en-US" altLang="zh-CN" sz="2000">
                <a:solidFill>
                  <a:schemeClr val="bg1"/>
                </a:solidFill>
                <a:latin typeface="宋体" panose="02010600030101010101" pitchFamily="2" charset="-122"/>
                <a:sym typeface="Arial" panose="020B0604020202020204" pitchFamily="34" charset="0"/>
              </a:rPr>
              <a:t>a</a:t>
            </a:r>
            <a:r>
              <a:rPr lang="zh-CN" altLang="en-US" sz="2000">
                <a:solidFill>
                  <a:schemeClr val="bg1"/>
                </a:solidFill>
                <a:latin typeface="宋体" panose="02010600030101010101" pitchFamily="2" charset="-122"/>
                <a:sym typeface="Arial" panose="020B0604020202020204" pitchFamily="34" charset="0"/>
              </a:rPr>
              <a:t>的因子是指能被</a:t>
            </a:r>
            <a:r>
              <a:rPr lang="en-US" altLang="zh-CN" sz="2000">
                <a:solidFill>
                  <a:schemeClr val="bg1"/>
                </a:solidFill>
                <a:latin typeface="宋体" panose="02010600030101010101" pitchFamily="2" charset="-122"/>
                <a:sym typeface="Arial" panose="020B0604020202020204" pitchFamily="34" charset="0"/>
              </a:rPr>
              <a:t>a</a:t>
            </a:r>
            <a:r>
              <a:rPr lang="zh-CN" altLang="en-US" sz="2000">
                <a:solidFill>
                  <a:schemeClr val="bg1"/>
                </a:solidFill>
                <a:latin typeface="宋体" panose="02010600030101010101" pitchFamily="2" charset="-122"/>
                <a:sym typeface="Arial" panose="020B0604020202020204" pitchFamily="34" charset="0"/>
              </a:rPr>
              <a:t>整除的所有自然数，但不含</a:t>
            </a:r>
            <a:r>
              <a:rPr lang="en-US" altLang="zh-CN" sz="2000">
                <a:solidFill>
                  <a:schemeClr val="bg1"/>
                </a:solidFill>
                <a:latin typeface="宋体" panose="02010600030101010101" pitchFamily="2" charset="-122"/>
                <a:sym typeface="Arial" panose="020B0604020202020204" pitchFamily="34" charset="0"/>
              </a:rPr>
              <a:t>a</a:t>
            </a:r>
            <a:r>
              <a:rPr lang="zh-CN" altLang="en-US" sz="2000">
                <a:solidFill>
                  <a:schemeClr val="bg1"/>
                </a:solidFill>
                <a:latin typeface="宋体" panose="02010600030101010101" pitchFamily="2" charset="-122"/>
                <a:sym typeface="Arial" panose="020B0604020202020204" pitchFamily="34" charset="0"/>
              </a:rPr>
              <a:t>本身。例如</a:t>
            </a:r>
            <a:r>
              <a:rPr lang="en-US" altLang="zh-CN" sz="2000">
                <a:solidFill>
                  <a:schemeClr val="bg1"/>
                </a:solidFill>
                <a:latin typeface="宋体" panose="02010600030101010101" pitchFamily="2" charset="-122"/>
                <a:sym typeface="Arial" panose="020B0604020202020204" pitchFamily="34" charset="0"/>
              </a:rPr>
              <a:t>12</a:t>
            </a:r>
            <a:r>
              <a:rPr lang="zh-CN" altLang="en-US" sz="2000">
                <a:solidFill>
                  <a:schemeClr val="bg1"/>
                </a:solidFill>
                <a:latin typeface="宋体" panose="02010600030101010101" pitchFamily="2" charset="-122"/>
                <a:sym typeface="Arial" panose="020B0604020202020204" pitchFamily="34" charset="0"/>
              </a:rPr>
              <a:t>的因子为：</a:t>
            </a:r>
            <a:r>
              <a:rPr lang="en-US" altLang="zh-CN" sz="2000">
                <a:solidFill>
                  <a:schemeClr val="bg1"/>
                </a:solidFill>
                <a:latin typeface="宋体" panose="02010600030101010101" pitchFamily="2" charset="-122"/>
                <a:sym typeface="Arial" panose="020B0604020202020204" pitchFamily="34" charset="0"/>
              </a:rPr>
              <a:t>1,2,3,4,6</a:t>
            </a:r>
            <a:r>
              <a:rPr lang="zh-CN" altLang="en-US" sz="2000">
                <a:solidFill>
                  <a:schemeClr val="bg1"/>
                </a:solidFill>
                <a:latin typeface="宋体" panose="02010600030101010101" pitchFamily="2" charset="-122"/>
                <a:sym typeface="Arial" panose="020B0604020202020204" pitchFamily="34" charset="0"/>
              </a:rPr>
              <a:t>。若自然数</a:t>
            </a:r>
            <a:r>
              <a:rPr lang="en-US" altLang="zh-CN" sz="2000">
                <a:solidFill>
                  <a:schemeClr val="bg1"/>
                </a:solidFill>
                <a:latin typeface="宋体" panose="02010600030101010101" pitchFamily="2" charset="-122"/>
                <a:sym typeface="Arial" panose="020B0604020202020204" pitchFamily="34" charset="0"/>
              </a:rPr>
              <a:t>a</a:t>
            </a:r>
            <a:r>
              <a:rPr lang="zh-CN" altLang="en-US" sz="2000">
                <a:solidFill>
                  <a:schemeClr val="bg1"/>
                </a:solidFill>
                <a:latin typeface="宋体" panose="02010600030101010101" pitchFamily="2" charset="-122"/>
                <a:sym typeface="Arial" panose="020B0604020202020204" pitchFamily="34" charset="0"/>
              </a:rPr>
              <a:t>的因子之和为</a:t>
            </a:r>
            <a:r>
              <a:rPr lang="en-US" altLang="zh-CN" sz="2000">
                <a:solidFill>
                  <a:schemeClr val="bg1"/>
                </a:solidFill>
                <a:latin typeface="宋体" panose="02010600030101010101" pitchFamily="2" charset="-122"/>
                <a:sym typeface="Arial" panose="020B0604020202020204" pitchFamily="34" charset="0"/>
              </a:rPr>
              <a:t>b</a:t>
            </a:r>
            <a:r>
              <a:rPr lang="zh-CN" altLang="en-US" sz="2000">
                <a:solidFill>
                  <a:schemeClr val="bg1"/>
                </a:solidFill>
                <a:latin typeface="宋体" panose="02010600030101010101" pitchFamily="2" charset="-122"/>
                <a:sym typeface="Arial" panose="020B0604020202020204" pitchFamily="34" charset="0"/>
              </a:rPr>
              <a:t>，而且</a:t>
            </a:r>
            <a:r>
              <a:rPr lang="en-US" altLang="zh-CN" sz="2000">
                <a:solidFill>
                  <a:schemeClr val="bg1"/>
                </a:solidFill>
                <a:latin typeface="宋体" panose="02010600030101010101" pitchFamily="2" charset="-122"/>
                <a:sym typeface="Arial" panose="020B0604020202020204" pitchFamily="34" charset="0"/>
              </a:rPr>
              <a:t>b</a:t>
            </a:r>
            <a:r>
              <a:rPr lang="zh-CN" altLang="en-US" sz="2000">
                <a:solidFill>
                  <a:schemeClr val="bg1"/>
                </a:solidFill>
                <a:latin typeface="宋体" panose="02010600030101010101" pitchFamily="2" charset="-122"/>
                <a:sym typeface="Arial" panose="020B0604020202020204" pitchFamily="34" charset="0"/>
              </a:rPr>
              <a:t>的因子之和又等于</a:t>
            </a:r>
            <a:r>
              <a:rPr lang="en-US" altLang="zh-CN" sz="2000">
                <a:solidFill>
                  <a:schemeClr val="bg1"/>
                </a:solidFill>
                <a:latin typeface="宋体" panose="02010600030101010101" pitchFamily="2" charset="-122"/>
                <a:sym typeface="Arial" panose="020B0604020202020204" pitchFamily="34" charset="0"/>
              </a:rPr>
              <a:t>a</a:t>
            </a:r>
            <a:r>
              <a:rPr lang="zh-CN" altLang="en-US" sz="2000">
                <a:solidFill>
                  <a:schemeClr val="bg1"/>
                </a:solidFill>
                <a:latin typeface="宋体" panose="02010600030101010101" pitchFamily="2" charset="-122"/>
                <a:sym typeface="Arial" panose="020B0604020202020204" pitchFamily="34" charset="0"/>
              </a:rPr>
              <a:t>，则称</a:t>
            </a:r>
            <a:r>
              <a:rPr lang="en-US" altLang="zh-CN" sz="2000">
                <a:solidFill>
                  <a:schemeClr val="bg1"/>
                </a:solidFill>
                <a:latin typeface="宋体" panose="02010600030101010101" pitchFamily="2" charset="-122"/>
                <a:sym typeface="Arial" panose="020B0604020202020204" pitchFamily="34" charset="0"/>
              </a:rPr>
              <a:t>a,b</a:t>
            </a:r>
            <a:r>
              <a:rPr lang="zh-CN" altLang="en-US" sz="2000">
                <a:solidFill>
                  <a:schemeClr val="bg1"/>
                </a:solidFill>
                <a:latin typeface="宋体" panose="02010600030101010101" pitchFamily="2" charset="-122"/>
                <a:sym typeface="Arial" panose="020B0604020202020204" pitchFamily="34" charset="0"/>
              </a:rPr>
              <a:t>为一对“亲和数” 。求最小的一对亲和数</a:t>
            </a:r>
            <a:r>
              <a:rPr lang="en-US" altLang="zh-CN" sz="2000">
                <a:solidFill>
                  <a:schemeClr val="bg1"/>
                </a:solidFill>
                <a:latin typeface="宋体" panose="02010600030101010101" pitchFamily="2" charset="-122"/>
                <a:sym typeface="Arial" panose="020B0604020202020204" pitchFamily="34" charset="0"/>
              </a:rPr>
              <a:t>(a&lt;&gt;b)</a:t>
            </a:r>
            <a:r>
              <a:rPr lang="zh-CN" altLang="en-US" sz="2000">
                <a:solidFill>
                  <a:schemeClr val="bg1"/>
                </a:solidFill>
                <a:latin typeface="宋体" panose="02010600030101010101" pitchFamily="2" charset="-122"/>
                <a:sym typeface="Arial" panose="020B0604020202020204" pitchFamily="34" charset="0"/>
              </a:rPr>
              <a:t>。</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6.</a:t>
            </a:r>
            <a:r>
              <a:rPr lang="zh-CN" altLang="en-US" sz="2000">
                <a:solidFill>
                  <a:schemeClr val="bg1"/>
                </a:solidFill>
                <a:latin typeface="宋体" panose="02010600030101010101" pitchFamily="2" charset="-122"/>
                <a:sym typeface="Arial" panose="020B0604020202020204" pitchFamily="34" charset="0"/>
              </a:rPr>
              <a:t>如果一个数从左边读和从右边读都是同一个数，就称为回文数。例如</a:t>
            </a:r>
            <a:r>
              <a:rPr lang="en-US" altLang="zh-CN" sz="2000">
                <a:solidFill>
                  <a:schemeClr val="bg1"/>
                </a:solidFill>
                <a:latin typeface="宋体" panose="02010600030101010101" pitchFamily="2" charset="-122"/>
                <a:sym typeface="Arial" panose="020B0604020202020204" pitchFamily="34" charset="0"/>
              </a:rPr>
              <a:t>6886</a:t>
            </a:r>
            <a:r>
              <a:rPr lang="zh-CN" altLang="en-US" sz="2000">
                <a:solidFill>
                  <a:schemeClr val="bg1"/>
                </a:solidFill>
                <a:latin typeface="宋体" panose="02010600030101010101" pitchFamily="2" charset="-122"/>
                <a:sym typeface="Arial" panose="020B0604020202020204" pitchFamily="34" charset="0"/>
              </a:rPr>
              <a:t>就是一个回文数，丘出所有的既是回文数又是素数的三位数。</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7</a:t>
            </a:r>
            <a:r>
              <a:rPr lang="zh-CN" altLang="en-US" sz="2000">
                <a:solidFill>
                  <a:schemeClr val="bg1"/>
                </a:solidFill>
                <a:latin typeface="宋体" panose="02010600030101010101" pitchFamily="2" charset="-122"/>
                <a:sym typeface="Arial" panose="020B0604020202020204" pitchFamily="34" charset="0"/>
              </a:rPr>
              <a:t>．根据公式</a:t>
            </a:r>
            <a:r>
              <a:rPr lang="en-US" altLang="zh-CN" sz="2000">
                <a:solidFill>
                  <a:schemeClr val="bg1"/>
                </a:solidFill>
                <a:latin typeface="宋体" panose="02010600030101010101" pitchFamily="2" charset="-122"/>
                <a:sym typeface="Arial" panose="020B0604020202020204" pitchFamily="34" charset="0"/>
              </a:rPr>
              <a:t>arctanx(x)=x-x3/3+x5/5-x7/7+…</a:t>
            </a:r>
            <a:r>
              <a:rPr lang="zh-CN" altLang="en-US" sz="2000">
                <a:solidFill>
                  <a:schemeClr val="bg1"/>
                </a:solidFill>
                <a:latin typeface="宋体" panose="02010600030101010101" pitchFamily="2" charset="-122"/>
                <a:sym typeface="Arial" panose="020B0604020202020204" pitchFamily="34" charset="0"/>
              </a:rPr>
              <a:t>和</a:t>
            </a:r>
            <a:r>
              <a:rPr lang="en-US" altLang="zh-CN" sz="2000">
                <a:solidFill>
                  <a:schemeClr val="bg1"/>
                </a:solidFill>
                <a:latin typeface="宋体" panose="02010600030101010101" pitchFamily="2" charset="-122"/>
                <a:sym typeface="Arial" panose="020B0604020202020204" pitchFamily="34" charset="0"/>
              </a:rPr>
              <a:t>=6 arctanx()</a:t>
            </a:r>
            <a:r>
              <a:rPr lang="zh-CN" altLang="en-US" sz="2000">
                <a:solidFill>
                  <a:schemeClr val="bg1"/>
                </a:solidFill>
                <a:latin typeface="宋体" panose="02010600030101010101" pitchFamily="2" charset="-122"/>
                <a:sym typeface="Arial" panose="020B0604020202020204" pitchFamily="34" charset="0"/>
              </a:rPr>
              <a:t>，定义函数</a:t>
            </a:r>
            <a:r>
              <a:rPr lang="en-US" altLang="zh-CN" sz="2000">
                <a:solidFill>
                  <a:schemeClr val="bg1"/>
                </a:solidFill>
                <a:latin typeface="宋体" panose="02010600030101010101" pitchFamily="2" charset="-122"/>
                <a:sym typeface="Arial" panose="020B0604020202020204" pitchFamily="34" charset="0"/>
              </a:rPr>
              <a:t>arctanx(x)</a:t>
            </a:r>
            <a:r>
              <a:rPr lang="zh-CN" altLang="en-US" sz="2000">
                <a:solidFill>
                  <a:schemeClr val="bg1"/>
                </a:solidFill>
                <a:latin typeface="宋体" panose="02010600030101010101" pitchFamily="2" charset="-122"/>
                <a:sym typeface="Arial" panose="020B0604020202020204" pitchFamily="34" charset="0"/>
              </a:rPr>
              <a:t>，求当最后一项小于</a:t>
            </a:r>
            <a:r>
              <a:rPr lang="en-US" altLang="zh-CN" sz="2000">
                <a:solidFill>
                  <a:schemeClr val="bg1"/>
                </a:solidFill>
                <a:latin typeface="宋体" panose="02010600030101010101" pitchFamily="2" charset="-122"/>
                <a:sym typeface="Arial" panose="020B0604020202020204" pitchFamily="34" charset="0"/>
              </a:rPr>
              <a:t>10-6</a:t>
            </a:r>
            <a:r>
              <a:rPr lang="zh-CN" altLang="en-US" sz="2000">
                <a:solidFill>
                  <a:schemeClr val="bg1"/>
                </a:solidFill>
                <a:latin typeface="宋体" panose="02010600030101010101" pitchFamily="2" charset="-122"/>
                <a:sym typeface="Arial" panose="020B0604020202020204" pitchFamily="34" charset="0"/>
              </a:rPr>
              <a:t>时的值。</a:t>
            </a:r>
            <a:endParaRPr lang="zh-CN" altLang="en-US" sz="20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2000">
                <a:solidFill>
                  <a:schemeClr val="bg1"/>
                </a:solidFill>
                <a:latin typeface="宋体" panose="02010600030101010101" pitchFamily="2" charset="-122"/>
                <a:sym typeface="Arial" panose="020B0604020202020204" pitchFamily="34" charset="0"/>
              </a:rPr>
              <a:t>8.</a:t>
            </a:r>
            <a:r>
              <a:rPr lang="zh-CN" altLang="en-US" sz="2000">
                <a:solidFill>
                  <a:schemeClr val="bg1"/>
                </a:solidFill>
                <a:latin typeface="宋体" panose="02010600030101010101" pitchFamily="2" charset="-122"/>
                <a:sym typeface="Arial" panose="020B0604020202020204" pitchFamily="34" charset="0"/>
              </a:rPr>
              <a:t>哥德巴赫猜想的命题之一是</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大于</a:t>
            </a:r>
            <a:r>
              <a:rPr lang="en-US" altLang="zh-CN" sz="2000">
                <a:solidFill>
                  <a:schemeClr val="bg1"/>
                </a:solidFill>
                <a:latin typeface="宋体" panose="02010600030101010101" pitchFamily="2" charset="-122"/>
                <a:sym typeface="Arial" panose="020B0604020202020204" pitchFamily="34" charset="0"/>
              </a:rPr>
              <a:t>6 </a:t>
            </a:r>
            <a:r>
              <a:rPr lang="zh-CN" altLang="en-US" sz="2000">
                <a:solidFill>
                  <a:schemeClr val="bg1"/>
                </a:solidFill>
                <a:latin typeface="宋体" panose="02010600030101010101" pitchFamily="2" charset="-122"/>
                <a:sym typeface="Arial" panose="020B0604020202020204" pitchFamily="34" charset="0"/>
              </a:rPr>
              <a:t>的偶数等于两个素数之和。编程将</a:t>
            </a:r>
            <a:r>
              <a:rPr lang="en-US" altLang="zh-CN" sz="2000">
                <a:solidFill>
                  <a:schemeClr val="bg1"/>
                </a:solidFill>
                <a:latin typeface="宋体" panose="02010600030101010101" pitchFamily="2" charset="-122"/>
                <a:sym typeface="Arial" panose="020B0604020202020204" pitchFamily="34" charset="0"/>
              </a:rPr>
              <a:t>6</a:t>
            </a:r>
            <a:r>
              <a:rPr lang="zh-CN" altLang="en-US" sz="2000">
                <a:solidFill>
                  <a:schemeClr val="bg1"/>
                </a:solidFill>
                <a:latin typeface="宋体" panose="02010600030101010101" pitchFamily="2" charset="-122"/>
                <a:sym typeface="Arial" panose="020B0604020202020204" pitchFamily="34" charset="0"/>
              </a:rPr>
              <a:t>～</a:t>
            </a:r>
            <a:r>
              <a:rPr lang="en-US" altLang="zh-CN" sz="2000">
                <a:solidFill>
                  <a:schemeClr val="bg1"/>
                </a:solidFill>
                <a:latin typeface="宋体" panose="02010600030101010101" pitchFamily="2" charset="-122"/>
                <a:sym typeface="Arial" panose="020B0604020202020204" pitchFamily="34" charset="0"/>
              </a:rPr>
              <a:t>100</a:t>
            </a:r>
            <a:r>
              <a:rPr lang="zh-CN" altLang="en-US" sz="2000">
                <a:solidFill>
                  <a:schemeClr val="bg1"/>
                </a:solidFill>
                <a:latin typeface="宋体" panose="02010600030101010101" pitchFamily="2" charset="-122"/>
                <a:sym typeface="Arial" panose="020B0604020202020204" pitchFamily="34" charset="0"/>
              </a:rPr>
              <a:t>所有偶数表示成两个素数之和。</a:t>
            </a:r>
            <a:endParaRPr lang="zh-CN" altLang="en-US" sz="20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6866" name="标题 36865"/>
          <p:cNvSpPr>
            <a:spLocks noGrp="1"/>
          </p:cNvSpPr>
          <p:nvPr>
            <p:ph type="title"/>
          </p:nvPr>
        </p:nvSpPr>
        <p:spPr>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36867" name="文本占位符 36866"/>
          <p:cNvSpPr>
            <a:spLocks noGrp="1"/>
          </p:cNvSpPr>
          <p:nvPr>
            <p:ph type="body" idx="1"/>
          </p:nvPr>
        </p:nvSpPr>
        <p:spPr>
          <a:xfrm>
            <a:off x="457200" y="1196975"/>
            <a:ext cx="8229600" cy="4930775"/>
          </a:xfrm>
          <a:ln/>
        </p:spPr>
        <p:txBody>
          <a:bodyPr/>
          <a:p>
            <a:pPr>
              <a:buNone/>
            </a:pPr>
            <a:r>
              <a:rPr lang="en-US" altLang="zh-CN" sz="2000">
                <a:solidFill>
                  <a:schemeClr val="bg1"/>
                </a:solidFill>
                <a:latin typeface="宋体" panose="02010600030101010101" pitchFamily="2" charset="-122"/>
                <a:sym typeface="Arial" panose="020B0604020202020204" pitchFamily="34" charset="0"/>
              </a:rPr>
              <a:t>1.</a:t>
            </a:r>
            <a:r>
              <a:rPr lang="zh-CN" altLang="en-US" sz="2000">
                <a:solidFill>
                  <a:schemeClr val="bg1"/>
                </a:solidFill>
                <a:latin typeface="宋体" panose="02010600030101010101" pitchFamily="2" charset="-122"/>
                <a:sym typeface="Arial" panose="020B0604020202020204" pitchFamily="34" charset="0"/>
              </a:rPr>
              <a:t>简单算术表达式求值</a:t>
            </a:r>
            <a:r>
              <a:rPr lang="en-US" altLang="zh-CN" sz="2000">
                <a:solidFill>
                  <a:schemeClr val="bg1"/>
                </a:solidFill>
                <a:latin typeface="宋体" panose="02010600030101010101" pitchFamily="2" charset="-122"/>
                <a:sym typeface="Arial" panose="020B0604020202020204" pitchFamily="34" charset="0"/>
              </a:rPr>
              <a:t>【1.12</a:t>
            </a:r>
            <a:r>
              <a:rPr lang="zh-CN" altLang="en-US" sz="2000">
                <a:solidFill>
                  <a:schemeClr val="bg1"/>
                </a:solidFill>
                <a:latin typeface="宋体" panose="02010600030101010101" pitchFamily="2" charset="-122"/>
                <a:sym typeface="Arial" panose="020B0604020202020204" pitchFamily="34" charset="0"/>
              </a:rPr>
              <a:t>编程基础之函数与过程抽象</a:t>
            </a:r>
            <a:r>
              <a:rPr lang="en-US" altLang="zh-CN" sz="2000">
                <a:solidFill>
                  <a:schemeClr val="bg1"/>
                </a:solidFill>
                <a:latin typeface="宋体" panose="02010600030101010101" pitchFamily="2" charset="-122"/>
                <a:sym typeface="Arial" panose="020B0604020202020204" pitchFamily="34" charset="0"/>
              </a:rPr>
              <a:t>01】</a:t>
            </a:r>
            <a:endParaRPr lang="en-US" altLang="zh-CN" sz="2000">
              <a:solidFill>
                <a:schemeClr val="bg1"/>
              </a:solidFill>
              <a:latin typeface="宋体" panose="02010600030101010101" pitchFamily="2" charset="-122"/>
              <a:sym typeface="Arial" panose="020B0604020202020204" pitchFamily="34" charset="0"/>
            </a:endParaRPr>
          </a:p>
          <a:p>
            <a:pPr>
              <a:buNone/>
            </a:pPr>
            <a:r>
              <a:rPr lang="en-US" altLang="zh-CN" sz="2000">
                <a:solidFill>
                  <a:schemeClr val="bg1"/>
                </a:solidFill>
                <a:latin typeface="宋体" panose="02010600030101010101" pitchFamily="2" charset="-122"/>
                <a:sym typeface="Arial" panose="020B0604020202020204" pitchFamily="34" charset="0"/>
              </a:rPr>
              <a:t>    </a:t>
            </a:r>
            <a:r>
              <a:rPr lang="zh-CN" altLang="en-US" sz="2000">
                <a:solidFill>
                  <a:schemeClr val="bg1"/>
                </a:solidFill>
                <a:latin typeface="宋体" panose="02010600030101010101" pitchFamily="2" charset="-122"/>
                <a:sym typeface="Arial" panose="020B0604020202020204" pitchFamily="34" charset="0"/>
              </a:rPr>
              <a:t>两位正整数的简单算术运算（只考虑整数运算），算术运算为： </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，加法运算；        </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，减法运算；</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*，乘法运算；        </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，整除运算；</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1600">
                <a:solidFill>
                  <a:schemeClr val="bg1"/>
                </a:solidFill>
                <a:latin typeface="宋体" panose="02010600030101010101" pitchFamily="2" charset="-122"/>
                <a:sym typeface="Arial" panose="020B0604020202020204" pitchFamily="34" charset="0"/>
              </a:rPr>
              <a:t>        </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，取余运算。 </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算术表达式的格式为（运算符前后可能有空格）：</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运算数 运算符 运算数 </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请输出相应的结果。</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输入</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一行算术表达式。</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输出</a:t>
            </a:r>
            <a:r>
              <a:rPr lang="en-US" altLang="zh-CN" sz="2000">
                <a:solidFill>
                  <a:schemeClr val="bg1"/>
                </a:solidFill>
                <a:latin typeface="宋体" panose="02010600030101010101" pitchFamily="2" charset="-122"/>
                <a:sym typeface="Arial" panose="020B0604020202020204" pitchFamily="34" charset="0"/>
              </a:rPr>
              <a:t>:</a:t>
            </a:r>
            <a:r>
              <a:rPr lang="zh-CN" altLang="en-US" sz="2000">
                <a:solidFill>
                  <a:schemeClr val="bg1"/>
                </a:solidFill>
                <a:latin typeface="宋体" panose="02010600030101010101" pitchFamily="2" charset="-122"/>
                <a:sym typeface="Arial" panose="020B0604020202020204" pitchFamily="34" charset="0"/>
              </a:rPr>
              <a:t>整型算数运算的结果（结果值不一定为</a:t>
            </a: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位数，可能多于</a:t>
            </a: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位或少于</a:t>
            </a:r>
            <a:r>
              <a:rPr lang="en-US" altLang="zh-CN" sz="2000">
                <a:solidFill>
                  <a:schemeClr val="bg1"/>
                </a:solidFill>
                <a:latin typeface="宋体" panose="02010600030101010101" pitchFamily="2" charset="-122"/>
                <a:sym typeface="Arial" panose="020B0604020202020204" pitchFamily="34" charset="0"/>
              </a:rPr>
              <a:t>2</a:t>
            </a:r>
            <a:r>
              <a:rPr lang="zh-CN" altLang="en-US" sz="2000">
                <a:solidFill>
                  <a:schemeClr val="bg1"/>
                </a:solidFill>
                <a:latin typeface="宋体" panose="02010600030101010101" pitchFamily="2" charset="-122"/>
                <a:sym typeface="Arial" panose="020B0604020202020204" pitchFamily="34" charset="0"/>
              </a:rPr>
              <a:t>位）。</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样例输入：</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a:t>
            </a:r>
            <a:r>
              <a:rPr lang="en-US" altLang="zh-CN" sz="2000">
                <a:solidFill>
                  <a:schemeClr val="bg1"/>
                </a:solidFill>
                <a:latin typeface="宋体" panose="02010600030101010101" pitchFamily="2" charset="-122"/>
                <a:sym typeface="Arial" panose="020B0604020202020204" pitchFamily="34" charset="0"/>
              </a:rPr>
              <a:t>32+64</a:t>
            </a:r>
            <a:endParaRPr lang="en-US" altLang="zh-CN"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样例输出：</a:t>
            </a:r>
            <a:endParaRPr lang="zh-CN" altLang="en-US" sz="2000">
              <a:solidFill>
                <a:schemeClr val="bg1"/>
              </a:solidFill>
              <a:latin typeface="宋体" panose="02010600030101010101" pitchFamily="2" charset="-122"/>
              <a:sym typeface="Arial" panose="020B0604020202020204" pitchFamily="34" charset="0"/>
            </a:endParaRPr>
          </a:p>
          <a:p>
            <a:pPr>
              <a:buNone/>
            </a:pPr>
            <a:r>
              <a:rPr lang="zh-CN" altLang="en-US" sz="2000">
                <a:solidFill>
                  <a:schemeClr val="bg1"/>
                </a:solidFill>
                <a:latin typeface="宋体" panose="02010600030101010101" pitchFamily="2" charset="-122"/>
                <a:sym typeface="Arial" panose="020B0604020202020204" pitchFamily="34" charset="0"/>
              </a:rPr>
              <a:t>    </a:t>
            </a:r>
            <a:r>
              <a:rPr lang="en-US" altLang="zh-CN" sz="2000">
                <a:solidFill>
                  <a:schemeClr val="bg1"/>
                </a:solidFill>
                <a:latin typeface="宋体" panose="02010600030101010101" pitchFamily="2" charset="-122"/>
                <a:sym typeface="Arial" panose="020B0604020202020204" pitchFamily="34" charset="0"/>
              </a:rPr>
              <a:t>96</a:t>
            </a:r>
            <a:endParaRPr lang="en-US" altLang="zh-CN" sz="20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7890" name="标题 37889"/>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37891" name="文本占位符 37890"/>
          <p:cNvSpPr>
            <a:spLocks noGrp="1"/>
          </p:cNvSpPr>
          <p:nvPr>
            <p:ph type="body" idx="1"/>
          </p:nvPr>
        </p:nvSpPr>
        <p:spPr>
          <a:xfrm>
            <a:off x="395288" y="1052513"/>
            <a:ext cx="8218487" cy="5473700"/>
          </a:xfrm>
          <a:ln/>
        </p:spPr>
        <p:txBody>
          <a:bodyPr/>
          <a:p>
            <a:pPr>
              <a:buNone/>
            </a:pPr>
            <a:r>
              <a:rPr lang="zh-CN" altLang="en-US" sz="1600" dirty="0">
                <a:solidFill>
                  <a:schemeClr val="bg1"/>
                </a:solidFill>
                <a:latin typeface="宋体" panose="02010600030101010101" pitchFamily="2" charset="-122"/>
                <a:sym typeface="Arial" panose="020B0604020202020204" pitchFamily="34" charset="0"/>
              </a:rPr>
              <a:t>2.短信计费【1.12编程基础之函数与过程抽象02】</a:t>
            </a:r>
            <a:endParaRPr lang="zh-CN" altLang="en-US" sz="1600" dirty="0">
              <a:solidFill>
                <a:schemeClr val="bg1"/>
              </a:solidFill>
              <a:latin typeface="宋体" panose="02010600030101010101" pitchFamily="2" charset="-122"/>
              <a:sym typeface="Arial" panose="020B0604020202020204" pitchFamily="34" charset="0"/>
            </a:endParaRPr>
          </a:p>
          <a:p>
            <a:pPr>
              <a:buNone/>
            </a:pPr>
            <a:r>
              <a:rPr lang="zh-CN" altLang="en-US" sz="1600" dirty="0">
                <a:solidFill>
                  <a:schemeClr val="bg1"/>
                </a:solidFill>
                <a:latin typeface="宋体" panose="02010600030101010101" pitchFamily="2" charset="-122"/>
                <a:sym typeface="Arial" panose="020B0604020202020204" pitchFamily="34" charset="0"/>
              </a:rPr>
              <a:t>    用手机发短信，一条短信资费为0.1元，但限定一条短信的内容在70个字以内(包括70个字）。如果你一次所发送的短信超过了70个字，则会按照每70个字一条短信的限制把它分割成多条短信发送。假设已经知道你当月所发送的短信的字数，试统计一下你当月短信的总资费。</a:t>
            </a:r>
            <a:endParaRPr lang="zh-CN" altLang="en-US" sz="1600" dirty="0">
              <a:solidFill>
                <a:schemeClr val="bg1"/>
              </a:solidFill>
              <a:latin typeface="宋体" panose="02010600030101010101" pitchFamily="2" charset="-122"/>
              <a:sym typeface="Arial" panose="020B0604020202020204" pitchFamily="34" charset="0"/>
            </a:endParaRPr>
          </a:p>
          <a:p>
            <a:pPr>
              <a:buNone/>
            </a:pPr>
            <a:r>
              <a:rPr lang="zh-CN" altLang="en-US" sz="1600" dirty="0">
                <a:solidFill>
                  <a:schemeClr val="bg1"/>
                </a:solidFill>
                <a:latin typeface="宋体" panose="02010600030101010101" pitchFamily="2" charset="-122"/>
                <a:sym typeface="Arial" panose="020B0604020202020204" pitchFamily="34" charset="0"/>
              </a:rPr>
              <a:t>输入:第一行是整数n，表示当月发送短信的总次数，接着n行每行一个整数，表示每次短信的字数。</a:t>
            </a:r>
            <a:endParaRPr lang="zh-CN" altLang="en-US" sz="1600" dirty="0">
              <a:solidFill>
                <a:schemeClr val="bg1"/>
              </a:solidFill>
              <a:latin typeface="宋体" panose="02010600030101010101" pitchFamily="2" charset="-122"/>
              <a:sym typeface="Arial" panose="020B0604020202020204" pitchFamily="34" charset="0"/>
            </a:endParaRPr>
          </a:p>
          <a:p>
            <a:pPr>
              <a:buNone/>
            </a:pPr>
            <a:r>
              <a:rPr lang="zh-CN" altLang="en-US" sz="1600" dirty="0">
                <a:solidFill>
                  <a:schemeClr val="bg1"/>
                </a:solidFill>
                <a:latin typeface="宋体" panose="02010600030101010101" pitchFamily="2" charset="-122"/>
                <a:sym typeface="Arial" panose="020B0604020202020204" pitchFamily="34" charset="0"/>
              </a:rPr>
              <a:t>输出:输出一行，当月短信总资费，单位为元，精确到小数点后1位。</a:t>
            </a:r>
            <a:endParaRPr lang="zh-CN" altLang="en-US" sz="1600" dirty="0">
              <a:solidFill>
                <a:schemeClr val="bg1"/>
              </a:solidFill>
              <a:latin typeface="宋体" panose="02010600030101010101" pitchFamily="2" charset="-122"/>
              <a:sym typeface="Arial" panose="020B0604020202020204" pitchFamily="34" charset="0"/>
            </a:endParaRPr>
          </a:p>
          <a:p>
            <a:pPr>
              <a:buNone/>
            </a:pPr>
            <a:r>
              <a:rPr lang="zh-CN" altLang="en-US" sz="1600" dirty="0">
                <a:solidFill>
                  <a:schemeClr val="bg1"/>
                </a:solidFill>
                <a:latin typeface="宋体" panose="02010600030101010101" pitchFamily="2" charset="-122"/>
                <a:sym typeface="Arial" panose="020B0604020202020204" pitchFamily="34" charset="0"/>
              </a:rPr>
              <a:t>样例输入:                   样例输出:</a:t>
            </a:r>
            <a:endParaRPr lang="zh-CN" altLang="en-US" sz="1600" dirty="0">
              <a:solidFill>
                <a:schemeClr val="bg1"/>
              </a:solidFill>
              <a:latin typeface="宋体" panose="02010600030101010101" pitchFamily="2" charset="-122"/>
              <a:sym typeface="Arial" panose="020B0604020202020204" pitchFamily="34" charset="0"/>
            </a:endParaRPr>
          </a:p>
          <a:p>
            <a:pPr>
              <a:buNone/>
            </a:pPr>
            <a:r>
              <a:rPr lang="zh-CN" altLang="en-US" sz="1600" dirty="0">
                <a:solidFill>
                  <a:schemeClr val="bg1"/>
                </a:solidFill>
                <a:latin typeface="宋体" panose="02010600030101010101" pitchFamily="2" charset="-122"/>
                <a:sym typeface="Arial" panose="020B0604020202020204" pitchFamily="34" charset="0"/>
              </a:rPr>
              <a:t>    </a:t>
            </a:r>
            <a:r>
              <a:rPr lang="zh-CN" altLang="en-US" sz="1400" dirty="0">
                <a:solidFill>
                  <a:schemeClr val="bg1"/>
                </a:solidFill>
                <a:latin typeface="宋体" panose="02010600030101010101" pitchFamily="2" charset="-122"/>
                <a:sym typeface="Arial" panose="020B0604020202020204" pitchFamily="34" charset="0"/>
              </a:rPr>
              <a:t>10                          1.3</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39</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49</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42</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61</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44</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147</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42</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72</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35 </a:t>
            </a:r>
            <a:endParaRPr lang="zh-CN" altLang="en-US" sz="1400" dirty="0">
              <a:solidFill>
                <a:schemeClr val="bg1"/>
              </a:solidFill>
              <a:latin typeface="宋体" panose="02010600030101010101" pitchFamily="2" charset="-122"/>
              <a:sym typeface="Arial" panose="020B0604020202020204" pitchFamily="34" charset="0"/>
            </a:endParaRPr>
          </a:p>
          <a:p>
            <a:pPr>
              <a:buNone/>
            </a:pPr>
            <a:r>
              <a:rPr lang="zh-CN" altLang="en-US" sz="1400" dirty="0">
                <a:solidFill>
                  <a:schemeClr val="bg1"/>
                </a:solidFill>
                <a:latin typeface="宋体" panose="02010600030101010101" pitchFamily="2" charset="-122"/>
                <a:sym typeface="Arial" panose="020B0604020202020204" pitchFamily="34" charset="0"/>
              </a:rPr>
              <a:t>    46 </a:t>
            </a:r>
            <a:endParaRPr lang="zh-CN" altLang="en-US" sz="1400" dirty="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8914" name="标题 38913"/>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38915" name="文本占位符 38914"/>
          <p:cNvSpPr>
            <a:spLocks noGrp="1"/>
          </p:cNvSpPr>
          <p:nvPr>
            <p:ph type="body" idx="1"/>
          </p:nvPr>
        </p:nvSpPr>
        <p:spPr>
          <a:xfrm>
            <a:off x="395288" y="1052513"/>
            <a:ext cx="8218487" cy="5473700"/>
          </a:xfrm>
          <a:ln/>
        </p:spPr>
        <p:txBody>
          <a:bodyPr/>
          <a:p>
            <a:pPr>
              <a:lnSpc>
                <a:spcPct val="80000"/>
              </a:lnSpc>
              <a:buNone/>
            </a:pPr>
            <a:r>
              <a:rPr lang="en-US" altLang="zh-CN" sz="1600">
                <a:solidFill>
                  <a:schemeClr val="bg1"/>
                </a:solidFill>
                <a:latin typeface="宋体" panose="02010600030101010101" pitchFamily="2" charset="-122"/>
                <a:sym typeface="Arial" panose="020B0604020202020204" pitchFamily="34" charset="0"/>
              </a:rPr>
              <a:t>3.</a:t>
            </a:r>
            <a:r>
              <a:rPr lang="zh-CN" altLang="en-US" sz="1600">
                <a:solidFill>
                  <a:schemeClr val="bg1"/>
                </a:solidFill>
                <a:latin typeface="宋体" panose="02010600030101010101" pitchFamily="2" charset="-122"/>
                <a:sym typeface="Arial" panose="020B0604020202020204" pitchFamily="34" charset="0"/>
              </a:rPr>
              <a:t>甲流病人初筛</a:t>
            </a:r>
            <a:r>
              <a:rPr lang="en-US" altLang="zh-CN" sz="1600">
                <a:solidFill>
                  <a:schemeClr val="bg1"/>
                </a:solidFill>
                <a:latin typeface="宋体" panose="02010600030101010101" pitchFamily="2" charset="-122"/>
                <a:sym typeface="Arial" panose="020B0604020202020204" pitchFamily="34" charset="0"/>
              </a:rPr>
              <a:t>【1.12</a:t>
            </a:r>
            <a:r>
              <a:rPr lang="zh-CN" altLang="en-US" sz="1600">
                <a:solidFill>
                  <a:schemeClr val="bg1"/>
                </a:solidFill>
                <a:latin typeface="宋体" panose="02010600030101010101" pitchFamily="2" charset="-122"/>
                <a:sym typeface="Arial" panose="020B0604020202020204" pitchFamily="34" charset="0"/>
              </a:rPr>
              <a:t>编程基础之函数与过程抽象</a:t>
            </a:r>
            <a:r>
              <a:rPr lang="en-US" altLang="zh-CN" sz="1600">
                <a:solidFill>
                  <a:schemeClr val="bg1"/>
                </a:solidFill>
                <a:latin typeface="宋体" panose="02010600030101010101" pitchFamily="2" charset="-122"/>
                <a:sym typeface="Arial" panose="020B0604020202020204" pitchFamily="34" charset="0"/>
              </a:rPr>
              <a:t>03】</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a:t>
            </a:r>
            <a:r>
              <a:rPr lang="zh-CN" altLang="en-US" sz="1600">
                <a:solidFill>
                  <a:schemeClr val="bg1"/>
                </a:solidFill>
                <a:latin typeface="宋体" panose="02010600030101010101" pitchFamily="2" charset="-122"/>
                <a:sym typeface="Arial" panose="020B0604020202020204" pitchFamily="34" charset="0"/>
              </a:rPr>
              <a:t>目前正是甲流盛行时期，为了更好地进行分流治疗，医院在挂号时要求对病人的体温和咳嗽情况进行检查，对于体温超过</a:t>
            </a:r>
            <a:r>
              <a:rPr lang="en-US" altLang="zh-CN" sz="1600">
                <a:solidFill>
                  <a:schemeClr val="bg1"/>
                </a:solidFill>
                <a:latin typeface="宋体" panose="02010600030101010101" pitchFamily="2" charset="-122"/>
                <a:sym typeface="Arial" panose="020B0604020202020204" pitchFamily="34" charset="0"/>
              </a:rPr>
              <a:t>37.5</a:t>
            </a:r>
            <a:r>
              <a:rPr lang="zh-CN" altLang="en-US" sz="1600">
                <a:solidFill>
                  <a:schemeClr val="bg1"/>
                </a:solidFill>
                <a:latin typeface="宋体" panose="02010600030101010101" pitchFamily="2" charset="-122"/>
                <a:sym typeface="Arial" panose="020B0604020202020204" pitchFamily="34" charset="0"/>
              </a:rPr>
              <a:t>度（含等于</a:t>
            </a:r>
            <a:r>
              <a:rPr lang="en-US" altLang="zh-CN" sz="1600">
                <a:solidFill>
                  <a:schemeClr val="bg1"/>
                </a:solidFill>
                <a:latin typeface="宋体" panose="02010600030101010101" pitchFamily="2" charset="-122"/>
                <a:sym typeface="Arial" panose="020B0604020202020204" pitchFamily="34" charset="0"/>
              </a:rPr>
              <a:t>37.5</a:t>
            </a:r>
            <a:r>
              <a:rPr lang="zh-CN" altLang="en-US" sz="1600">
                <a:solidFill>
                  <a:schemeClr val="bg1"/>
                </a:solidFill>
                <a:latin typeface="宋体" panose="02010600030101010101" pitchFamily="2" charset="-122"/>
                <a:sym typeface="Arial" panose="020B0604020202020204" pitchFamily="34" charset="0"/>
              </a:rPr>
              <a:t>度）并且咳嗽的病人初步判定为甲流病人（初筛）。现需要统计某天前来挂号就诊的病人中有多少人被初筛为甲流病人。</a:t>
            </a:r>
            <a:endParaRPr lang="zh-CN" altLang="en-US" sz="1600">
              <a:solidFill>
                <a:schemeClr val="bg1"/>
              </a:solidFill>
              <a:latin typeface="宋体" panose="02010600030101010101" pitchFamily="2" charset="-122"/>
              <a:sym typeface="Arial" panose="020B0604020202020204" pitchFamily="34" charset="0"/>
            </a:endParaRPr>
          </a:p>
          <a:p>
            <a:pPr>
              <a:lnSpc>
                <a:spcPct val="80000"/>
              </a:lnSpc>
              <a:buNone/>
            </a:pPr>
            <a:r>
              <a:rPr lang="zh-CN" altLang="en-US" sz="1600">
                <a:solidFill>
                  <a:schemeClr val="bg1"/>
                </a:solidFill>
                <a:latin typeface="宋体" panose="02010600030101010101" pitchFamily="2" charset="-122"/>
                <a:sym typeface="Arial" panose="020B0604020202020204" pitchFamily="34" charset="0"/>
              </a:rPr>
              <a:t>输入</a:t>
            </a: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a:t>
            </a:r>
            <a:r>
              <a:rPr lang="zh-CN" altLang="en-US" sz="1600">
                <a:solidFill>
                  <a:schemeClr val="bg1"/>
                </a:solidFill>
                <a:latin typeface="宋体" panose="02010600030101010101" pitchFamily="2" charset="-122"/>
                <a:sym typeface="Arial" panose="020B0604020202020204" pitchFamily="34" charset="0"/>
              </a:rPr>
              <a:t>第一行是某天前来挂号就诊的病人数</a:t>
            </a:r>
            <a:r>
              <a:rPr lang="en-US" altLang="zh-CN" sz="1600">
                <a:solidFill>
                  <a:schemeClr val="bg1"/>
                </a:solidFill>
                <a:latin typeface="宋体" panose="02010600030101010101" pitchFamily="2" charset="-122"/>
                <a:sym typeface="Arial" panose="020B0604020202020204" pitchFamily="34" charset="0"/>
              </a:rPr>
              <a:t>n</a:t>
            </a:r>
            <a:r>
              <a:rPr lang="zh-CN" altLang="en-US" sz="1600">
                <a:solidFill>
                  <a:schemeClr val="bg1"/>
                </a:solidFill>
                <a:latin typeface="宋体" panose="02010600030101010101" pitchFamily="2" charset="-122"/>
                <a:sym typeface="Arial" panose="020B0604020202020204" pitchFamily="34" charset="0"/>
              </a:rPr>
              <a:t>。</a:t>
            </a:r>
            <a:r>
              <a:rPr lang="en-US" altLang="zh-CN" sz="1600">
                <a:solidFill>
                  <a:schemeClr val="bg1"/>
                </a:solidFill>
                <a:latin typeface="宋体" panose="02010600030101010101" pitchFamily="2" charset="-122"/>
                <a:sym typeface="Arial" panose="020B0604020202020204" pitchFamily="34" charset="0"/>
              </a:rPr>
              <a:t>(n&lt;200)</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a:t>
            </a:r>
            <a:r>
              <a:rPr lang="zh-CN" altLang="en-US" sz="1600">
                <a:solidFill>
                  <a:schemeClr val="bg1"/>
                </a:solidFill>
                <a:latin typeface="宋体" panose="02010600030101010101" pitchFamily="2" charset="-122"/>
                <a:sym typeface="Arial" panose="020B0604020202020204" pitchFamily="34" charset="0"/>
              </a:rPr>
              <a:t>其后有</a:t>
            </a:r>
            <a:r>
              <a:rPr lang="en-US" altLang="zh-CN" sz="1600">
                <a:solidFill>
                  <a:schemeClr val="bg1"/>
                </a:solidFill>
                <a:latin typeface="宋体" panose="02010600030101010101" pitchFamily="2" charset="-122"/>
                <a:sym typeface="Arial" panose="020B0604020202020204" pitchFamily="34" charset="0"/>
              </a:rPr>
              <a:t>n</a:t>
            </a:r>
            <a:r>
              <a:rPr lang="zh-CN" altLang="en-US" sz="1600">
                <a:solidFill>
                  <a:schemeClr val="bg1"/>
                </a:solidFill>
                <a:latin typeface="宋体" panose="02010600030101010101" pitchFamily="2" charset="-122"/>
                <a:sym typeface="Arial" panose="020B0604020202020204" pitchFamily="34" charset="0"/>
              </a:rPr>
              <a:t>行，每行是病人的信息，包括三个信息：姓名（字符串，不含空格，最多</a:t>
            </a:r>
            <a:r>
              <a:rPr lang="en-US" altLang="zh-CN" sz="1600">
                <a:solidFill>
                  <a:schemeClr val="bg1"/>
                </a:solidFill>
                <a:latin typeface="宋体" panose="02010600030101010101" pitchFamily="2" charset="-122"/>
                <a:sym typeface="Arial" panose="020B0604020202020204" pitchFamily="34" charset="0"/>
              </a:rPr>
              <a:t>8</a:t>
            </a:r>
            <a:r>
              <a:rPr lang="zh-CN" altLang="en-US" sz="1600">
                <a:solidFill>
                  <a:schemeClr val="bg1"/>
                </a:solidFill>
                <a:latin typeface="宋体" panose="02010600030101010101" pitchFamily="2" charset="-122"/>
                <a:sym typeface="Arial" panose="020B0604020202020204" pitchFamily="34" charset="0"/>
              </a:rPr>
              <a:t>个字符）、体温（</a:t>
            </a:r>
            <a:r>
              <a:rPr lang="en-US" altLang="zh-CN" sz="1600">
                <a:solidFill>
                  <a:schemeClr val="bg1"/>
                </a:solidFill>
                <a:latin typeface="宋体" panose="02010600030101010101" pitchFamily="2" charset="-122"/>
                <a:sym typeface="Arial" panose="020B0604020202020204" pitchFamily="34" charset="0"/>
              </a:rPr>
              <a:t>float</a:t>
            </a:r>
            <a:r>
              <a:rPr lang="zh-CN" altLang="en-US" sz="1600">
                <a:solidFill>
                  <a:schemeClr val="bg1"/>
                </a:solidFill>
                <a:latin typeface="宋体" panose="02010600030101010101" pitchFamily="2" charset="-122"/>
                <a:sym typeface="Arial" panose="020B0604020202020204" pitchFamily="34" charset="0"/>
              </a:rPr>
              <a:t>）、是否咳嗽（整数，</a:t>
            </a:r>
            <a:r>
              <a:rPr lang="en-US" altLang="zh-CN" sz="1600">
                <a:solidFill>
                  <a:schemeClr val="bg1"/>
                </a:solidFill>
                <a:latin typeface="宋体" panose="02010600030101010101" pitchFamily="2" charset="-122"/>
                <a:sym typeface="Arial" panose="020B0604020202020204" pitchFamily="34" charset="0"/>
              </a:rPr>
              <a:t>1</a:t>
            </a:r>
            <a:r>
              <a:rPr lang="zh-CN" altLang="en-US" sz="1600">
                <a:solidFill>
                  <a:schemeClr val="bg1"/>
                </a:solidFill>
                <a:latin typeface="宋体" panose="02010600030101010101" pitchFamily="2" charset="-122"/>
                <a:sym typeface="Arial" panose="020B0604020202020204" pitchFamily="34" charset="0"/>
              </a:rPr>
              <a:t>表示咳嗽，</a:t>
            </a:r>
            <a:r>
              <a:rPr lang="en-US" altLang="zh-CN" sz="1600">
                <a:solidFill>
                  <a:schemeClr val="bg1"/>
                </a:solidFill>
                <a:latin typeface="宋体" panose="02010600030101010101" pitchFamily="2" charset="-122"/>
                <a:sym typeface="Arial" panose="020B0604020202020204" pitchFamily="34" charset="0"/>
              </a:rPr>
              <a:t>0</a:t>
            </a:r>
            <a:r>
              <a:rPr lang="zh-CN" altLang="en-US" sz="1600">
                <a:solidFill>
                  <a:schemeClr val="bg1"/>
                </a:solidFill>
                <a:latin typeface="宋体" panose="02010600030101010101" pitchFamily="2" charset="-122"/>
                <a:sym typeface="Arial" panose="020B0604020202020204" pitchFamily="34" charset="0"/>
              </a:rPr>
              <a:t>表示不咳嗽）。每行三个信息之间以一个空格分开。</a:t>
            </a:r>
            <a:endParaRPr lang="zh-CN" altLang="en-US" sz="1600">
              <a:solidFill>
                <a:schemeClr val="bg1"/>
              </a:solidFill>
              <a:latin typeface="宋体" panose="02010600030101010101" pitchFamily="2" charset="-122"/>
              <a:sym typeface="Arial" panose="020B0604020202020204" pitchFamily="34" charset="0"/>
            </a:endParaRPr>
          </a:p>
          <a:p>
            <a:pPr>
              <a:lnSpc>
                <a:spcPct val="80000"/>
              </a:lnSpc>
              <a:buNone/>
            </a:pPr>
            <a:r>
              <a:rPr lang="zh-CN" altLang="en-US" sz="1600">
                <a:solidFill>
                  <a:schemeClr val="bg1"/>
                </a:solidFill>
                <a:latin typeface="宋体" panose="02010600030101010101" pitchFamily="2" charset="-122"/>
                <a:sym typeface="Arial" panose="020B0604020202020204" pitchFamily="34" charset="0"/>
              </a:rPr>
              <a:t>输出</a:t>
            </a: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a:t>
            </a:r>
            <a:r>
              <a:rPr lang="zh-CN" altLang="en-US" sz="1600">
                <a:solidFill>
                  <a:schemeClr val="bg1"/>
                </a:solidFill>
                <a:latin typeface="宋体" panose="02010600030101010101" pitchFamily="2" charset="-122"/>
                <a:sym typeface="Arial" panose="020B0604020202020204" pitchFamily="34" charset="0"/>
              </a:rPr>
              <a:t>按输入顺序依次输出所有被筛选为甲流的病人的姓名，每个名字占一行。之后在输出一行，表示被筛选为甲流的病人数量。</a:t>
            </a:r>
            <a:endParaRPr lang="zh-CN" altLang="en-US" sz="1600">
              <a:solidFill>
                <a:schemeClr val="bg1"/>
              </a:solidFill>
              <a:latin typeface="宋体" panose="02010600030101010101" pitchFamily="2" charset="-122"/>
              <a:sym typeface="Arial" panose="020B0604020202020204" pitchFamily="34" charset="0"/>
            </a:endParaRPr>
          </a:p>
          <a:p>
            <a:pPr>
              <a:lnSpc>
                <a:spcPct val="80000"/>
              </a:lnSpc>
              <a:buNone/>
            </a:pPr>
            <a:r>
              <a:rPr lang="zh-CN" altLang="en-US" sz="1600">
                <a:solidFill>
                  <a:schemeClr val="bg1"/>
                </a:solidFill>
                <a:latin typeface="宋体" panose="02010600030101010101" pitchFamily="2" charset="-122"/>
                <a:sym typeface="Arial" panose="020B0604020202020204" pitchFamily="34" charset="0"/>
              </a:rPr>
              <a:t>样例输入</a:t>
            </a: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5</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Zhang 38.3 0</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Li 37.5 1</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Wang 37.1 1</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Zhao 39.0 1</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Liu 38.2 1</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zh-CN" altLang="en-US" sz="1600">
                <a:solidFill>
                  <a:schemeClr val="bg1"/>
                </a:solidFill>
                <a:latin typeface="宋体" panose="02010600030101010101" pitchFamily="2" charset="-122"/>
                <a:sym typeface="Arial" panose="020B0604020202020204" pitchFamily="34" charset="0"/>
              </a:rPr>
              <a:t>样例输出</a:t>
            </a:r>
            <a:r>
              <a:rPr lang="en-US" altLang="zh-CN" sz="1600">
                <a:solidFill>
                  <a:schemeClr val="bg1"/>
                </a:solidFill>
                <a:latin typeface="宋体" panose="02010600030101010101" pitchFamily="2" charset="-122"/>
                <a:sym typeface="Arial" panose="020B0604020202020204" pitchFamily="34" charset="0"/>
              </a:rPr>
              <a:t>:</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Li</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Zhao</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Liu</a:t>
            </a:r>
            <a:endParaRPr lang="en-US" altLang="zh-CN" sz="1600">
              <a:solidFill>
                <a:schemeClr val="bg1"/>
              </a:solidFill>
              <a:latin typeface="宋体" panose="02010600030101010101" pitchFamily="2" charset="-122"/>
              <a:sym typeface="Arial" panose="020B0604020202020204" pitchFamily="34" charset="0"/>
            </a:endParaRPr>
          </a:p>
          <a:p>
            <a:pPr>
              <a:lnSpc>
                <a:spcPct val="80000"/>
              </a:lnSpc>
              <a:buNone/>
            </a:pPr>
            <a:r>
              <a:rPr lang="en-US" altLang="zh-CN" sz="1600">
                <a:solidFill>
                  <a:schemeClr val="bg1"/>
                </a:solidFill>
                <a:latin typeface="宋体" panose="02010600030101010101" pitchFamily="2" charset="-122"/>
                <a:sym typeface="Arial" panose="020B0604020202020204" pitchFamily="34" charset="0"/>
              </a:rPr>
              <a:t>    3</a:t>
            </a:r>
            <a:endParaRPr lang="en-US" altLang="zh-CN" sz="16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9938" name="标题 39937"/>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39939" name="文本占位符 39938"/>
          <p:cNvSpPr>
            <a:spLocks noGrp="1"/>
          </p:cNvSpPr>
          <p:nvPr>
            <p:ph type="body" idx="1"/>
          </p:nvPr>
        </p:nvSpPr>
        <p:spPr>
          <a:xfrm>
            <a:off x="252413" y="1054100"/>
            <a:ext cx="8567737" cy="5689600"/>
          </a:xfrm>
          <a:ln/>
        </p:spPr>
        <p:txBody>
          <a:bodyPr/>
          <a:p>
            <a:pPr>
              <a:lnSpc>
                <a:spcPct val="80000"/>
              </a:lnSpc>
              <a:buNone/>
            </a:pPr>
            <a:r>
              <a:rPr lang="en-US" altLang="zh-CN" sz="1600">
                <a:solidFill>
                  <a:schemeClr val="bg1"/>
                </a:solidFill>
                <a:sym typeface="Arial" panose="020B0604020202020204" pitchFamily="34" charset="0"/>
              </a:rPr>
              <a:t>4.</a:t>
            </a:r>
            <a:r>
              <a:rPr lang="zh-CN" altLang="en-US" sz="1600">
                <a:solidFill>
                  <a:schemeClr val="bg1"/>
                </a:solidFill>
                <a:sym typeface="Arial" panose="020B0604020202020204" pitchFamily="34" charset="0"/>
              </a:rPr>
              <a:t>统计单词数</a:t>
            </a:r>
            <a:r>
              <a:rPr lang="en-US" altLang="zh-CN" sz="1600">
                <a:solidFill>
                  <a:schemeClr val="bg1"/>
                </a:solidFill>
                <a:sym typeface="Arial" panose="020B0604020202020204" pitchFamily="34" charset="0"/>
              </a:rPr>
              <a:t>【1.12</a:t>
            </a:r>
            <a:r>
              <a:rPr lang="zh-CN" altLang="en-US" sz="1600">
                <a:solidFill>
                  <a:schemeClr val="bg1"/>
                </a:solidFill>
                <a:sym typeface="Arial" panose="020B0604020202020204" pitchFamily="34" charset="0"/>
              </a:rPr>
              <a:t>编程基础之函数与过程抽象</a:t>
            </a:r>
            <a:r>
              <a:rPr lang="en-US" altLang="zh-CN" sz="1600">
                <a:solidFill>
                  <a:schemeClr val="bg1"/>
                </a:solidFill>
                <a:sym typeface="Arial" panose="020B0604020202020204" pitchFamily="34" charset="0"/>
              </a:rPr>
              <a:t>05】Noip2011</a:t>
            </a:r>
            <a:r>
              <a:rPr lang="zh-CN" altLang="en-US" sz="1600">
                <a:solidFill>
                  <a:schemeClr val="bg1"/>
                </a:solidFill>
                <a:sym typeface="Arial" panose="020B0604020202020204" pitchFamily="34" charset="0"/>
              </a:rPr>
              <a:t>普及组第</a:t>
            </a:r>
            <a:r>
              <a:rPr lang="en-US" altLang="zh-CN" sz="1600">
                <a:solidFill>
                  <a:schemeClr val="bg1"/>
                </a:solidFill>
                <a:sym typeface="Arial" panose="020B0604020202020204" pitchFamily="34" charset="0"/>
              </a:rPr>
              <a:t>2</a:t>
            </a:r>
            <a:r>
              <a:rPr lang="zh-CN" altLang="en-US" sz="1600">
                <a:solidFill>
                  <a:schemeClr val="bg1"/>
                </a:solidFill>
                <a:sym typeface="Arial" panose="020B0604020202020204" pitchFamily="34" charset="0"/>
              </a:rPr>
              <a:t>题</a:t>
            </a:r>
            <a:endParaRPr lang="zh-CN" altLang="en-US"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    一般的文本编辑器都有查找单词的功能，该功能可以快速定位特定单词在文章中的位置，有的还能统计出特定单词在文章中出现的次数。</a:t>
            </a:r>
            <a:endParaRPr lang="zh-CN" altLang="en-US"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    现在，请你编程实现这一功能，具体要求是：给定一个单词，请你输出它在给定的文章中出现的次数和第一次出现的位置。注意：匹配单词时，不区分大小写，但要求完全匹配，即给定单词必须与文章中的某一独立单词在不区分大小写的情况下完全相同（参见样例</a:t>
            </a:r>
            <a:r>
              <a:rPr lang="en-US" altLang="zh-CN" sz="1600">
                <a:solidFill>
                  <a:schemeClr val="bg1"/>
                </a:solidFill>
                <a:sym typeface="Arial" panose="020B0604020202020204" pitchFamily="34" charset="0"/>
              </a:rPr>
              <a:t>1</a:t>
            </a:r>
            <a:r>
              <a:rPr lang="zh-CN" altLang="en-US" sz="1600">
                <a:solidFill>
                  <a:schemeClr val="bg1"/>
                </a:solidFill>
                <a:sym typeface="Arial" panose="020B0604020202020204" pitchFamily="34" charset="0"/>
              </a:rPr>
              <a:t>），如果给定单词仅是文章中某一单词的一部分则不算匹配（参见样例</a:t>
            </a:r>
            <a:r>
              <a:rPr lang="en-US" altLang="zh-CN" sz="1600">
                <a:solidFill>
                  <a:schemeClr val="bg1"/>
                </a:solidFill>
                <a:sym typeface="Arial" panose="020B0604020202020204" pitchFamily="34" charset="0"/>
              </a:rPr>
              <a:t>2</a:t>
            </a:r>
            <a:r>
              <a:rPr lang="zh-CN" altLang="en-US" sz="1600">
                <a:solidFill>
                  <a:schemeClr val="bg1"/>
                </a:solidFill>
                <a:sym typeface="Arial" panose="020B0604020202020204" pitchFamily="34" charset="0"/>
              </a:rPr>
              <a:t>）。</a:t>
            </a:r>
            <a:endParaRPr lang="zh-CN" altLang="en-US"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输入</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lnSpc>
                <a:spcPct val="80000"/>
              </a:lnSpc>
              <a:buNone/>
            </a:pPr>
            <a:r>
              <a:rPr lang="en-US" altLang="zh-CN" sz="1600">
                <a:solidFill>
                  <a:schemeClr val="bg1"/>
                </a:solidFill>
                <a:sym typeface="Arial" panose="020B0604020202020204" pitchFamily="34" charset="0"/>
              </a:rPr>
              <a:t>    </a:t>
            </a:r>
            <a:r>
              <a:rPr lang="zh-CN" altLang="en-US" sz="1600">
                <a:solidFill>
                  <a:schemeClr val="bg1"/>
                </a:solidFill>
                <a:sym typeface="Arial" panose="020B0604020202020204" pitchFamily="34" charset="0"/>
              </a:rPr>
              <a:t>第 </a:t>
            </a:r>
            <a:r>
              <a:rPr lang="en-US" altLang="zh-CN" sz="1600">
                <a:solidFill>
                  <a:schemeClr val="bg1"/>
                </a:solidFill>
                <a:sym typeface="Arial" panose="020B0604020202020204" pitchFamily="34" charset="0"/>
              </a:rPr>
              <a:t>1 </a:t>
            </a:r>
            <a:r>
              <a:rPr lang="zh-CN" altLang="en-US" sz="1600">
                <a:solidFill>
                  <a:schemeClr val="bg1"/>
                </a:solidFill>
                <a:sym typeface="Arial" panose="020B0604020202020204" pitchFamily="34" charset="0"/>
              </a:rPr>
              <a:t>行为一个字符串，其中只含字母，表示给定单词；</a:t>
            </a:r>
            <a:endParaRPr lang="zh-CN" altLang="en-US"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    第 </a:t>
            </a:r>
            <a:r>
              <a:rPr lang="en-US" altLang="zh-CN" sz="1600">
                <a:solidFill>
                  <a:schemeClr val="bg1"/>
                </a:solidFill>
                <a:sym typeface="Arial" panose="020B0604020202020204" pitchFamily="34" charset="0"/>
              </a:rPr>
              <a:t>2 </a:t>
            </a:r>
            <a:r>
              <a:rPr lang="zh-CN" altLang="en-US" sz="1600">
                <a:solidFill>
                  <a:schemeClr val="bg1"/>
                </a:solidFill>
                <a:sym typeface="Arial" panose="020B0604020202020204" pitchFamily="34" charset="0"/>
              </a:rPr>
              <a:t>行为一个字符串，其中只可能包含字母和空格，表示给定的文章。</a:t>
            </a:r>
            <a:endParaRPr lang="zh-CN" altLang="en-US"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输出</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lnSpc>
                <a:spcPct val="80000"/>
              </a:lnSpc>
              <a:buNone/>
            </a:pPr>
            <a:r>
              <a:rPr lang="en-US" altLang="zh-CN" sz="1600">
                <a:solidFill>
                  <a:schemeClr val="bg1"/>
                </a:solidFill>
                <a:sym typeface="Arial" panose="020B0604020202020204" pitchFamily="34" charset="0"/>
              </a:rPr>
              <a:t>    </a:t>
            </a:r>
            <a:r>
              <a:rPr lang="zh-CN" altLang="en-US" sz="1600">
                <a:solidFill>
                  <a:schemeClr val="bg1"/>
                </a:solidFill>
                <a:sym typeface="Arial" panose="020B0604020202020204" pitchFamily="34" charset="0"/>
              </a:rPr>
              <a:t>只有一行，如果在文章中找到给定</a:t>
            </a:r>
            <a:r>
              <a:rPr lang="zh-CN" altLang="en-US" sz="2000">
                <a:solidFill>
                  <a:schemeClr val="bg1"/>
                </a:solidFill>
                <a:sym typeface="Arial" panose="020B0604020202020204" pitchFamily="34" charset="0"/>
              </a:rPr>
              <a:t>单词</a:t>
            </a:r>
            <a:r>
              <a:rPr lang="zh-CN" altLang="en-US" sz="1600">
                <a:solidFill>
                  <a:schemeClr val="bg1"/>
                </a:solidFill>
                <a:sym typeface="Arial" panose="020B0604020202020204" pitchFamily="34" charset="0"/>
              </a:rPr>
              <a:t>则输出两个整数，两个整数之间用一个空格隔开，分别是单词在文章中出现的次数和第一次出现的位置（即在文章中第一次出现时，单词首字母在文章中的位置，位置从</a:t>
            </a:r>
            <a:r>
              <a:rPr lang="en-US" altLang="zh-CN" sz="1600">
                <a:solidFill>
                  <a:schemeClr val="bg1"/>
                </a:solidFill>
                <a:sym typeface="Arial" panose="020B0604020202020204" pitchFamily="34" charset="0"/>
              </a:rPr>
              <a:t>0</a:t>
            </a:r>
            <a:r>
              <a:rPr lang="zh-CN" altLang="en-US" sz="1600">
                <a:solidFill>
                  <a:schemeClr val="bg1"/>
                </a:solidFill>
                <a:sym typeface="Arial" panose="020B0604020202020204" pitchFamily="34" charset="0"/>
              </a:rPr>
              <a:t>开始）；如果单词在文章中没有出现，则直接输出一个整数</a:t>
            </a:r>
            <a:r>
              <a:rPr lang="en-US" altLang="zh-CN" sz="1600">
                <a:solidFill>
                  <a:schemeClr val="bg1"/>
                </a:solidFill>
                <a:sym typeface="Arial" panose="020B0604020202020204" pitchFamily="34" charset="0"/>
              </a:rPr>
              <a:t>-1</a:t>
            </a:r>
            <a:r>
              <a:rPr lang="zh-CN" altLang="en-US" sz="1600">
                <a:solidFill>
                  <a:schemeClr val="bg1"/>
                </a:solidFill>
                <a:sym typeface="Arial" panose="020B0604020202020204" pitchFamily="34" charset="0"/>
              </a:rPr>
              <a:t>。</a:t>
            </a:r>
            <a:endParaRPr lang="zh-CN" altLang="en-US"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样例输入</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样例 </a:t>
            </a:r>
            <a:r>
              <a:rPr lang="en-US" altLang="zh-CN" sz="1600">
                <a:solidFill>
                  <a:schemeClr val="bg1"/>
                </a:solidFill>
                <a:sym typeface="Arial" panose="020B0604020202020204" pitchFamily="34" charset="0"/>
              </a:rPr>
              <a:t>#1</a:t>
            </a:r>
            <a:r>
              <a:rPr lang="zh-CN" altLang="en-US" sz="1600">
                <a:solidFill>
                  <a:schemeClr val="bg1"/>
                </a:solidFill>
                <a:sym typeface="Arial" panose="020B0604020202020204" pitchFamily="34" charset="0"/>
              </a:rPr>
              <a:t>：</a:t>
            </a:r>
            <a:endParaRPr lang="zh-CN" altLang="en-US" sz="1600">
              <a:solidFill>
                <a:schemeClr val="bg1"/>
              </a:solidFill>
              <a:sym typeface="Arial" panose="020B0604020202020204" pitchFamily="34" charset="0"/>
            </a:endParaRPr>
          </a:p>
          <a:p>
            <a:pPr>
              <a:lnSpc>
                <a:spcPct val="80000"/>
              </a:lnSpc>
              <a:buNone/>
            </a:pPr>
            <a:r>
              <a:rPr lang="en-US" altLang="zh-CN" sz="1600">
                <a:solidFill>
                  <a:schemeClr val="bg1"/>
                </a:solidFill>
                <a:sym typeface="Arial" panose="020B0604020202020204" pitchFamily="34" charset="0"/>
              </a:rPr>
              <a:t>To</a:t>
            </a:r>
            <a:endParaRPr lang="en-US" altLang="zh-CN" sz="1600">
              <a:solidFill>
                <a:schemeClr val="bg1"/>
              </a:solidFill>
              <a:sym typeface="Arial" panose="020B0604020202020204" pitchFamily="34" charset="0"/>
            </a:endParaRPr>
          </a:p>
          <a:p>
            <a:pPr>
              <a:lnSpc>
                <a:spcPct val="80000"/>
              </a:lnSpc>
              <a:buNone/>
            </a:pPr>
            <a:r>
              <a:rPr lang="en-US" altLang="zh-CN" sz="1600">
                <a:solidFill>
                  <a:schemeClr val="bg1"/>
                </a:solidFill>
                <a:sym typeface="Arial" panose="020B0604020202020204" pitchFamily="34" charset="0"/>
              </a:rPr>
              <a:t>to be or not to be is a question</a:t>
            </a:r>
            <a:endParaRPr lang="en-US" altLang="zh-CN" sz="1600">
              <a:solidFill>
                <a:schemeClr val="bg1"/>
              </a:solidFill>
              <a:sym typeface="Arial" panose="020B0604020202020204" pitchFamily="34" charset="0"/>
            </a:endParaRPr>
          </a:p>
          <a:p>
            <a:pPr>
              <a:lnSpc>
                <a:spcPct val="80000"/>
              </a:lnSpc>
              <a:buNone/>
            </a:pPr>
            <a:r>
              <a:rPr lang="zh-CN" altLang="en-US" sz="1600">
                <a:solidFill>
                  <a:schemeClr val="bg1"/>
                </a:solidFill>
                <a:sym typeface="Arial" panose="020B0604020202020204" pitchFamily="34" charset="0"/>
              </a:rPr>
              <a:t>样例 </a:t>
            </a:r>
            <a:r>
              <a:rPr lang="en-US" altLang="zh-CN" sz="1600">
                <a:solidFill>
                  <a:schemeClr val="bg1"/>
                </a:solidFill>
                <a:sym typeface="Arial" panose="020B0604020202020204" pitchFamily="34" charset="0"/>
              </a:rPr>
              <a:t>#2</a:t>
            </a:r>
            <a:r>
              <a:rPr lang="zh-CN" altLang="en-US" sz="1600">
                <a:solidFill>
                  <a:schemeClr val="bg1"/>
                </a:solidFill>
                <a:sym typeface="Arial" panose="020B0604020202020204" pitchFamily="34" charset="0"/>
              </a:rPr>
              <a:t>：</a:t>
            </a:r>
            <a:endParaRPr lang="zh-CN" altLang="en-US" sz="1600">
              <a:solidFill>
                <a:schemeClr val="bg1"/>
              </a:solidFill>
              <a:sym typeface="Arial" panose="020B0604020202020204" pitchFamily="34" charset="0"/>
            </a:endParaRPr>
          </a:p>
          <a:p>
            <a:pPr>
              <a:lnSpc>
                <a:spcPct val="80000"/>
              </a:lnSpc>
              <a:buNone/>
            </a:pPr>
            <a:r>
              <a:rPr lang="en-US" altLang="zh-CN" sz="1600">
                <a:solidFill>
                  <a:schemeClr val="bg1"/>
                </a:solidFill>
                <a:sym typeface="Arial" panose="020B0604020202020204" pitchFamily="34" charset="0"/>
              </a:rPr>
              <a:t>to</a:t>
            </a:r>
            <a:endParaRPr lang="en-US" altLang="zh-CN" sz="1600">
              <a:solidFill>
                <a:schemeClr val="bg1"/>
              </a:solidFill>
              <a:sym typeface="Arial" panose="020B0604020202020204" pitchFamily="34" charset="0"/>
            </a:endParaRPr>
          </a:p>
          <a:p>
            <a:pPr>
              <a:lnSpc>
                <a:spcPct val="80000"/>
              </a:lnSpc>
              <a:buNone/>
            </a:pPr>
            <a:r>
              <a:rPr lang="en-US" altLang="zh-CN" sz="1600">
                <a:solidFill>
                  <a:schemeClr val="bg1"/>
                </a:solidFill>
                <a:sym typeface="Arial" panose="020B0604020202020204" pitchFamily="34" charset="0"/>
              </a:rPr>
              <a:t>Did the Ottoman Empire lose its power at that time</a:t>
            </a:r>
            <a:endParaRPr lang="en-US" altLang="zh-CN" sz="1600">
              <a:solidFill>
                <a:schemeClr val="bg1"/>
              </a:solidFill>
              <a:sym typeface="Arial" panose="020B0604020202020204" pitchFamily="34" charset="0"/>
            </a:endParaRPr>
          </a:p>
          <a:p>
            <a:pPr>
              <a:lnSpc>
                <a:spcPct val="80000"/>
              </a:lnSpc>
              <a:buNone/>
            </a:pPr>
            <a:endParaRPr lang="zh-CN" altLang="en-US" sz="900">
              <a:solidFill>
                <a:schemeClr val="bg1"/>
              </a:solidFill>
              <a:latin typeface="宋体" panose="02010600030101010101" pitchFamily="2" charset="-122"/>
              <a:sym typeface="Arial" panose="020B0604020202020204" pitchFamily="34" charset="0"/>
            </a:endParaRPr>
          </a:p>
        </p:txBody>
      </p:sp>
      <p:sp>
        <p:nvSpPr>
          <p:cNvPr id="39940" name="文本框 39939"/>
          <p:cNvSpPr txBox="1"/>
          <p:nvPr/>
        </p:nvSpPr>
        <p:spPr>
          <a:xfrm>
            <a:off x="5365750" y="4621213"/>
            <a:ext cx="2806700" cy="1554162"/>
          </a:xfrm>
          <a:prstGeom prst="rect">
            <a:avLst/>
          </a:prstGeom>
          <a:noFill/>
          <a:ln w="9525">
            <a:noFill/>
          </a:ln>
        </p:spPr>
        <p:txBody>
          <a:bodyPr>
            <a:spAutoFit/>
          </a:bodyPr>
          <a:p>
            <a:pPr marL="342900" indent="-342900"/>
            <a:r>
              <a:rPr lang="zh-CN" altLang="en-US" sz="1600">
                <a:solidFill>
                  <a:schemeClr val="bg1"/>
                </a:solidFill>
                <a:latin typeface="Arial" panose="020B0604020202020204" pitchFamily="34" charset="0"/>
                <a:sym typeface="Arial" panose="020B0604020202020204" pitchFamily="34" charset="0"/>
              </a:rPr>
              <a:t>样例输出</a:t>
            </a:r>
            <a:r>
              <a:rPr lang="en-US" altLang="zh-CN" sz="1600">
                <a:solidFill>
                  <a:schemeClr val="bg1"/>
                </a:solidFill>
                <a:latin typeface="Arial" panose="020B0604020202020204" pitchFamily="34" charset="0"/>
                <a:sym typeface="Arial" panose="020B0604020202020204" pitchFamily="34" charset="0"/>
              </a:rPr>
              <a:t>:</a:t>
            </a:r>
            <a:endParaRPr lang="en-US" altLang="zh-CN" sz="1600">
              <a:solidFill>
                <a:schemeClr val="bg1"/>
              </a:solidFill>
              <a:latin typeface="Arial" panose="020B0604020202020204" pitchFamily="34" charset="0"/>
              <a:sym typeface="Arial" panose="020B0604020202020204" pitchFamily="34" charset="0"/>
            </a:endParaRPr>
          </a:p>
          <a:p>
            <a:pPr marL="342900" indent="-342900"/>
            <a:r>
              <a:rPr lang="zh-CN" altLang="en-US" sz="1600">
                <a:solidFill>
                  <a:schemeClr val="bg1"/>
                </a:solidFill>
                <a:latin typeface="Arial" panose="020B0604020202020204" pitchFamily="34" charset="0"/>
                <a:sym typeface="Arial" panose="020B0604020202020204" pitchFamily="34" charset="0"/>
              </a:rPr>
              <a:t>样例 </a:t>
            </a:r>
            <a:r>
              <a:rPr lang="en-US" altLang="zh-CN" sz="1600">
                <a:solidFill>
                  <a:schemeClr val="bg1"/>
                </a:solidFill>
                <a:latin typeface="Arial" panose="020B0604020202020204" pitchFamily="34" charset="0"/>
                <a:sym typeface="Arial" panose="020B0604020202020204" pitchFamily="34" charset="0"/>
              </a:rPr>
              <a:t>#1</a:t>
            </a:r>
            <a:r>
              <a:rPr lang="zh-CN" altLang="en-US" sz="1600">
                <a:solidFill>
                  <a:schemeClr val="bg1"/>
                </a:solidFill>
                <a:latin typeface="Arial" panose="020B0604020202020204" pitchFamily="34" charset="0"/>
                <a:sym typeface="Arial" panose="020B0604020202020204" pitchFamily="34" charset="0"/>
              </a:rPr>
              <a:t>：</a:t>
            </a:r>
            <a:endParaRPr lang="zh-CN" altLang="en-US" sz="1600">
              <a:solidFill>
                <a:schemeClr val="bg1"/>
              </a:solidFill>
              <a:latin typeface="Arial" panose="020B0604020202020204" pitchFamily="34" charset="0"/>
              <a:sym typeface="Arial" panose="020B0604020202020204" pitchFamily="34" charset="0"/>
            </a:endParaRPr>
          </a:p>
          <a:p>
            <a:pPr marL="342900" indent="-342900"/>
            <a:r>
              <a:rPr lang="en-US" altLang="zh-CN" sz="1600">
                <a:solidFill>
                  <a:schemeClr val="bg1"/>
                </a:solidFill>
                <a:latin typeface="Arial" panose="020B0604020202020204" pitchFamily="34" charset="0"/>
                <a:sym typeface="Arial" panose="020B0604020202020204" pitchFamily="34" charset="0"/>
              </a:rPr>
              <a:t>2 0</a:t>
            </a:r>
            <a:endParaRPr lang="en-US" altLang="zh-CN" sz="1600">
              <a:solidFill>
                <a:schemeClr val="bg1"/>
              </a:solidFill>
              <a:latin typeface="Arial" panose="020B0604020202020204" pitchFamily="34" charset="0"/>
              <a:sym typeface="Arial" panose="020B0604020202020204" pitchFamily="34" charset="0"/>
            </a:endParaRPr>
          </a:p>
          <a:p>
            <a:pPr marL="342900" indent="-342900"/>
            <a:endParaRPr lang="en-US" altLang="zh-CN" sz="1600">
              <a:solidFill>
                <a:schemeClr val="bg1"/>
              </a:solidFill>
              <a:latin typeface="Arial" panose="020B0604020202020204" pitchFamily="34" charset="0"/>
              <a:sym typeface="Arial" panose="020B0604020202020204" pitchFamily="34" charset="0"/>
            </a:endParaRPr>
          </a:p>
          <a:p>
            <a:pPr marL="342900" indent="-342900"/>
            <a:r>
              <a:rPr lang="zh-CN" altLang="en-US" sz="1600">
                <a:solidFill>
                  <a:schemeClr val="bg1"/>
                </a:solidFill>
                <a:latin typeface="Arial" panose="020B0604020202020204" pitchFamily="34" charset="0"/>
                <a:sym typeface="Arial" panose="020B0604020202020204" pitchFamily="34" charset="0"/>
              </a:rPr>
              <a:t>样例 </a:t>
            </a:r>
            <a:r>
              <a:rPr lang="en-US" altLang="zh-CN" sz="1600">
                <a:solidFill>
                  <a:schemeClr val="bg1"/>
                </a:solidFill>
                <a:latin typeface="Arial" panose="020B0604020202020204" pitchFamily="34" charset="0"/>
                <a:sym typeface="Arial" panose="020B0604020202020204" pitchFamily="34" charset="0"/>
              </a:rPr>
              <a:t>#2</a:t>
            </a:r>
            <a:r>
              <a:rPr lang="zh-CN" altLang="en-US" sz="1600">
                <a:solidFill>
                  <a:schemeClr val="bg1"/>
                </a:solidFill>
                <a:latin typeface="Arial" panose="020B0604020202020204" pitchFamily="34" charset="0"/>
                <a:sym typeface="Arial" panose="020B0604020202020204" pitchFamily="34" charset="0"/>
              </a:rPr>
              <a:t>：</a:t>
            </a:r>
            <a:endParaRPr lang="zh-CN" altLang="en-US" sz="1600">
              <a:solidFill>
                <a:schemeClr val="bg1"/>
              </a:solidFill>
              <a:latin typeface="Arial" panose="020B0604020202020204" pitchFamily="34" charset="0"/>
              <a:sym typeface="Arial" panose="020B0604020202020204" pitchFamily="34" charset="0"/>
            </a:endParaRPr>
          </a:p>
          <a:p>
            <a:pPr marL="342900" indent="-342900"/>
            <a:r>
              <a:rPr lang="en-US" altLang="zh-CN" sz="1600">
                <a:solidFill>
                  <a:schemeClr val="bg1"/>
                </a:solidFill>
                <a:latin typeface="Arial" panose="020B0604020202020204" pitchFamily="34" charset="0"/>
                <a:sym typeface="Arial" panose="020B0604020202020204" pitchFamily="34" charset="0"/>
              </a:rPr>
              <a:t>-1</a:t>
            </a:r>
            <a:endParaRPr lang="en-US" altLang="zh-CN" sz="1600">
              <a:solidFill>
                <a:schemeClr val="bg1"/>
              </a:solidFill>
              <a:latin typeface="Arial" panose="020B0604020202020204" pitchFamily="34" charset="0"/>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0962" name="标题 40961"/>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0963" name="文本占位符 40962"/>
          <p:cNvSpPr>
            <a:spLocks noGrp="1"/>
          </p:cNvSpPr>
          <p:nvPr>
            <p:ph type="body" idx="1"/>
          </p:nvPr>
        </p:nvSpPr>
        <p:spPr>
          <a:xfrm>
            <a:off x="252413" y="1054100"/>
            <a:ext cx="8567737" cy="5689600"/>
          </a:xfrm>
          <a:ln/>
        </p:spPr>
        <p:txBody>
          <a:bodyPr/>
          <a:p>
            <a:pPr>
              <a:lnSpc>
                <a:spcPct val="90000"/>
              </a:lnSpc>
              <a:buNone/>
            </a:pPr>
            <a:r>
              <a:rPr lang="en-US" altLang="zh-CN" sz="1800">
                <a:solidFill>
                  <a:schemeClr val="bg1"/>
                </a:solidFill>
                <a:sym typeface="Arial" panose="020B0604020202020204" pitchFamily="34" charset="0"/>
              </a:rPr>
              <a:t>5.</a:t>
            </a:r>
            <a:r>
              <a:rPr lang="zh-CN" altLang="en-US" sz="1800">
                <a:solidFill>
                  <a:schemeClr val="bg1"/>
                </a:solidFill>
                <a:sym typeface="Arial" panose="020B0604020202020204" pitchFamily="34" charset="0"/>
              </a:rPr>
              <a:t>机器翻译</a:t>
            </a:r>
            <a:r>
              <a:rPr lang="en-US" altLang="zh-CN" sz="1800">
                <a:solidFill>
                  <a:schemeClr val="bg1"/>
                </a:solidFill>
                <a:sym typeface="Arial" panose="020B0604020202020204" pitchFamily="34" charset="0"/>
              </a:rPr>
              <a:t>【1.12</a:t>
            </a:r>
            <a:r>
              <a:rPr lang="zh-CN" altLang="en-US" sz="1800">
                <a:solidFill>
                  <a:schemeClr val="bg1"/>
                </a:solidFill>
                <a:sym typeface="Arial" panose="020B0604020202020204" pitchFamily="34" charset="0"/>
              </a:rPr>
              <a:t>编程基础之函数与过程抽象</a:t>
            </a:r>
            <a:r>
              <a:rPr lang="en-US" altLang="zh-CN" sz="1800">
                <a:solidFill>
                  <a:schemeClr val="bg1"/>
                </a:solidFill>
                <a:sym typeface="Arial" panose="020B0604020202020204" pitchFamily="34" charset="0"/>
              </a:rPr>
              <a:t>07】Noip2010</a:t>
            </a:r>
            <a:r>
              <a:rPr lang="zh-CN" altLang="en-US" sz="1800">
                <a:solidFill>
                  <a:schemeClr val="bg1"/>
                </a:solidFill>
                <a:sym typeface="Arial" panose="020B0604020202020204" pitchFamily="34" charset="0"/>
              </a:rPr>
              <a:t>提高组第</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题</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    小晨的电脑上安装了一个机器翻译软件，他经常用这个软件来翻译英语文章。</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    这个翻译软件的原理很简单，它只是从头到尾，依次将每个英文单词用对应的中文含义来替换。对于每个英文单词，软件会先在内存中查找这个单词的中文含义，如果内存中有，软件就会用它进行翻译；如果内存中没有，软件就会在外存中的词典内查找，查出单词的中文含义然后翻译，并将这个单词和译义放入内存，以备后续的查找和翻译。</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    假设内存中有</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个单元，每单元能存放一个单词和译义。每当软件将一个新单词存入内存前，如果当前内存中已存入的单词数不超过</a:t>
            </a:r>
            <a:r>
              <a:rPr lang="en-US" altLang="zh-CN" sz="1800">
                <a:solidFill>
                  <a:schemeClr val="bg1"/>
                </a:solidFill>
                <a:sym typeface="Arial" panose="020B0604020202020204" pitchFamily="34" charset="0"/>
              </a:rPr>
              <a:t>M−1</a:t>
            </a:r>
            <a:r>
              <a:rPr lang="zh-CN" altLang="en-US" sz="1800">
                <a:solidFill>
                  <a:schemeClr val="bg1"/>
                </a:solidFill>
                <a:sym typeface="Arial" panose="020B0604020202020204" pitchFamily="34" charset="0"/>
              </a:rPr>
              <a:t>，软件会将新单词存入一个未使用的内存单元；若内存中已存入</a:t>
            </a:r>
            <a:r>
              <a:rPr lang="en-US" altLang="zh-CN" sz="1800">
                <a:solidFill>
                  <a:schemeClr val="bg1"/>
                </a:solidFill>
                <a:sym typeface="Arial" panose="020B0604020202020204" pitchFamily="34" charset="0"/>
              </a:rPr>
              <a:t>M </a:t>
            </a:r>
            <a:r>
              <a:rPr lang="zh-CN" altLang="en-US" sz="1800">
                <a:solidFill>
                  <a:schemeClr val="bg1"/>
                </a:solidFill>
                <a:sym typeface="Arial" panose="020B0604020202020204" pitchFamily="34" charset="0"/>
              </a:rPr>
              <a:t>个单词，软件会清空最早进入内存的那个单词，腾出单元来，存放新单词。</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    假设一篇英语文章的长度为</a:t>
            </a:r>
            <a:r>
              <a:rPr lang="en-US" altLang="zh-CN" sz="1800">
                <a:solidFill>
                  <a:schemeClr val="bg1"/>
                </a:solidFill>
                <a:sym typeface="Arial" panose="020B0604020202020204" pitchFamily="34" charset="0"/>
              </a:rPr>
              <a:t>N</a:t>
            </a:r>
            <a:r>
              <a:rPr lang="zh-CN" altLang="en-US" sz="1800">
                <a:solidFill>
                  <a:schemeClr val="bg1"/>
                </a:solidFill>
                <a:sym typeface="Arial" panose="020B0604020202020204" pitchFamily="34" charset="0"/>
              </a:rPr>
              <a:t>个单词。给定这篇待译文章，翻译软件需要去外存查找多少次词典？假设在翻译开始前，内存中没有任何单词。</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9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输入文件共</a:t>
            </a:r>
            <a:r>
              <a:rPr lang="en-US" altLang="zh-CN" sz="1800">
                <a:solidFill>
                  <a:schemeClr val="bg1"/>
                </a:solidFill>
                <a:sym typeface="Arial" panose="020B0604020202020204" pitchFamily="34" charset="0"/>
              </a:rPr>
              <a:t>2</a:t>
            </a:r>
            <a:r>
              <a:rPr lang="zh-CN" altLang="en-US" sz="1800">
                <a:solidFill>
                  <a:schemeClr val="bg1"/>
                </a:solidFill>
                <a:sym typeface="Arial" panose="020B0604020202020204" pitchFamily="34" charset="0"/>
              </a:rPr>
              <a:t>行。每行中两个数之间用一个空格隔开。</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    第一行为两个正整数</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N</a:t>
            </a:r>
            <a:r>
              <a:rPr lang="zh-CN" altLang="en-US" sz="1800">
                <a:solidFill>
                  <a:schemeClr val="bg1"/>
                </a:solidFill>
                <a:sym typeface="Arial" panose="020B0604020202020204" pitchFamily="34" charset="0"/>
              </a:rPr>
              <a:t>，代表内存容量和文章的长度。</a:t>
            </a:r>
            <a:endParaRPr lang="zh-CN" altLang="en-US" sz="1800">
              <a:solidFill>
                <a:schemeClr val="bg1"/>
              </a:solidFill>
              <a:sym typeface="Arial" panose="020B0604020202020204" pitchFamily="34" charset="0"/>
            </a:endParaRPr>
          </a:p>
          <a:p>
            <a:pPr>
              <a:lnSpc>
                <a:spcPct val="90000"/>
              </a:lnSpc>
              <a:buNone/>
            </a:pPr>
            <a:r>
              <a:rPr lang="zh-CN" altLang="en-US" sz="1800">
                <a:solidFill>
                  <a:schemeClr val="bg1"/>
                </a:solidFill>
                <a:sym typeface="Arial" panose="020B0604020202020204" pitchFamily="34" charset="0"/>
              </a:rPr>
              <a:t>    第二行为</a:t>
            </a:r>
            <a:r>
              <a:rPr lang="en-US" altLang="zh-CN" sz="1800">
                <a:solidFill>
                  <a:schemeClr val="bg1"/>
                </a:solidFill>
                <a:sym typeface="Arial" panose="020B0604020202020204" pitchFamily="34" charset="0"/>
              </a:rPr>
              <a:t>N</a:t>
            </a:r>
            <a:r>
              <a:rPr lang="zh-CN" altLang="en-US" sz="1800">
                <a:solidFill>
                  <a:schemeClr val="bg1"/>
                </a:solidFill>
                <a:sym typeface="Arial" panose="020B0604020202020204" pitchFamily="34" charset="0"/>
              </a:rPr>
              <a:t>个非负整数，按照文章的顺序，每个数（大小不超过</a:t>
            </a:r>
            <a:r>
              <a:rPr lang="en-US" altLang="zh-CN" sz="1800">
                <a:solidFill>
                  <a:schemeClr val="bg1"/>
                </a:solidFill>
                <a:sym typeface="Arial" panose="020B0604020202020204" pitchFamily="34" charset="0"/>
              </a:rPr>
              <a:t>1000</a:t>
            </a:r>
            <a:r>
              <a:rPr lang="zh-CN" altLang="en-US" sz="1800">
                <a:solidFill>
                  <a:schemeClr val="bg1"/>
                </a:solidFill>
                <a:sym typeface="Arial" panose="020B0604020202020204" pitchFamily="34" charset="0"/>
              </a:rPr>
              <a:t>）代表一个英文单词。文章中两个单词是同一个单词，当且仅当它们对应的非负整数相同。</a:t>
            </a:r>
            <a:endParaRPr lang="zh-CN" altLang="en-US" sz="1800">
              <a:solidFill>
                <a:schemeClr val="bg1"/>
              </a:solidFill>
              <a:sym typeface="Arial" panose="020B0604020202020204" pitchFamily="34" charset="0"/>
            </a:endParaRPr>
          </a:p>
          <a:p>
            <a:pPr>
              <a:lnSpc>
                <a:spcPct val="90000"/>
              </a:lnSpc>
              <a:buNone/>
            </a:pPr>
            <a:r>
              <a:rPr lang="zh-CN" altLang="en-US" sz="1600">
                <a:solidFill>
                  <a:schemeClr val="bg1"/>
                </a:solidFill>
                <a:sym typeface="Arial" panose="020B0604020202020204" pitchFamily="34" charset="0"/>
              </a:rPr>
              <a:t> </a:t>
            </a:r>
            <a:endParaRPr lang="zh-CN" altLang="en-US" sz="1800">
              <a:solidFill>
                <a:schemeClr val="bg1"/>
              </a:solidFill>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1986" name="标题 41985"/>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1987" name="文本占位符 41986"/>
          <p:cNvSpPr>
            <a:spLocks noGrp="1"/>
          </p:cNvSpPr>
          <p:nvPr>
            <p:ph type="body" idx="1"/>
          </p:nvPr>
        </p:nvSpPr>
        <p:spPr>
          <a:xfrm>
            <a:off x="252413" y="1054100"/>
            <a:ext cx="8567737" cy="5689600"/>
          </a:xfrm>
          <a:ln/>
        </p:spPr>
        <p:txBody>
          <a:bodyPr/>
          <a:p>
            <a:pPr>
              <a:buNone/>
            </a:pPr>
            <a:r>
              <a:rPr lang="zh-CN" altLang="en-US" sz="1800">
                <a:solidFill>
                  <a:schemeClr val="bg1"/>
                </a:solidFill>
                <a:sym typeface="Arial" panose="020B0604020202020204" pitchFamily="34" charset="0"/>
              </a:rPr>
              <a:t>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共</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行，包含一个整数，为软件需要查词典的次数。</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 </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3 7</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1 2 1 5 4 4 1</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 </a:t>
            </a:r>
            <a:r>
              <a:rPr lang="en-US" altLang="zh-CN" sz="1800">
                <a:solidFill>
                  <a:schemeClr val="bg1"/>
                </a:solidFill>
                <a:sym typeface="Arial" panose="020B0604020202020204" pitchFamily="34" charset="0"/>
              </a:rPr>
              <a:t>#2</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2 10</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8 824 11 78 11 78 11 78 8 264</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 </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5</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 </a:t>
            </a:r>
            <a:r>
              <a:rPr lang="en-US" altLang="zh-CN" sz="1800">
                <a:solidFill>
                  <a:schemeClr val="bg1"/>
                </a:solidFill>
                <a:sym typeface="Arial" panose="020B0604020202020204" pitchFamily="34" charset="0"/>
              </a:rPr>
              <a:t>#2</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6</a:t>
            </a:r>
            <a:endParaRPr lang="en-US" altLang="zh-CN" sz="1800">
              <a:solidFill>
                <a:schemeClr val="bg1"/>
              </a:solidFill>
              <a:sym typeface="Arial" panose="020B0604020202020204" pitchFamily="34" charset="0"/>
            </a:endParaRPr>
          </a:p>
          <a:p>
            <a:pPr>
              <a:buNone/>
            </a:pPr>
            <a:endParaRPr lang="en-US" altLang="zh-CN" sz="400">
              <a:solidFill>
                <a:schemeClr val="bg1"/>
              </a:solidFill>
              <a:sym typeface="Arial" panose="020B0604020202020204" pitchFamily="34" charset="0"/>
            </a:endParaRPr>
          </a:p>
          <a:p>
            <a:pPr>
              <a:buNone/>
            </a:pPr>
            <a:endParaRPr lang="en-US" altLang="zh-CN" sz="400">
              <a:solidFill>
                <a:schemeClr val="bg1"/>
              </a:solidFill>
              <a:sym typeface="Arial" panose="020B0604020202020204" pitchFamily="34" charset="0"/>
            </a:endParaRPr>
          </a:p>
          <a:p>
            <a:pPr>
              <a:buNone/>
            </a:pPr>
            <a:endParaRPr lang="zh-CN" altLang="en-US" sz="400">
              <a:solidFill>
                <a:schemeClr val="bg1"/>
              </a:solidFill>
              <a:sym typeface="Arial" panose="020B0604020202020204" pitchFamily="34" charset="0"/>
            </a:endParaRPr>
          </a:p>
        </p:txBody>
      </p:sp>
      <p:sp>
        <p:nvSpPr>
          <p:cNvPr id="41988" name="文本框 41987"/>
          <p:cNvSpPr txBox="1"/>
          <p:nvPr/>
        </p:nvSpPr>
        <p:spPr>
          <a:xfrm>
            <a:off x="4267200" y="1836738"/>
            <a:ext cx="3905250" cy="4481512"/>
          </a:xfrm>
          <a:prstGeom prst="rect">
            <a:avLst/>
          </a:prstGeom>
          <a:noFill/>
          <a:ln w="9525">
            <a:noFill/>
          </a:ln>
        </p:spPr>
        <p:txBody>
          <a:bodyPr>
            <a:spAutoFit/>
          </a:bodyPr>
          <a:p>
            <a:pPr marL="342900" indent="-342900"/>
            <a:r>
              <a:rPr lang="zh-CN" altLang="en-US" dirty="0">
                <a:solidFill>
                  <a:schemeClr val="bg1"/>
                </a:solidFill>
                <a:latin typeface="Arial" panose="020B0604020202020204" pitchFamily="34" charset="0"/>
                <a:sym typeface="Arial" panose="020B0604020202020204" pitchFamily="34" charset="0"/>
              </a:rPr>
              <a:t>提示:</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输入输出样例 1 说明：</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整个查字典过程如下：每行表示一个单词的翻译，冒号前为本次翻译后的内存状况：</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空：内存初始状态为空。</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1． 1：查找单词1并调入内存。</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2． 1 2：查找单词2并调入内存。</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3． 1 2：在内存中找到单词1。 </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4． 1 2 5：查找单词5并调入内存。</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5． 2 5 4：查找单词4并调入内存替代单词1。</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6． 2 5 4：在内存中找到单词4。</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7． 5 4 1：查找单词1并调入内存替代单词2。</a:t>
            </a:r>
            <a:endParaRPr lang="zh-CN" altLang="en-US" dirty="0">
              <a:solidFill>
                <a:schemeClr val="bg1"/>
              </a:solidFill>
              <a:latin typeface="Arial" panose="020B0604020202020204" pitchFamily="34" charset="0"/>
              <a:sym typeface="Arial" panose="020B0604020202020204" pitchFamily="34" charset="0"/>
            </a:endParaRPr>
          </a:p>
          <a:p>
            <a:pPr marL="342900" indent="-342900"/>
            <a:r>
              <a:rPr lang="zh-CN" altLang="en-US" dirty="0">
                <a:solidFill>
                  <a:schemeClr val="bg1"/>
                </a:solidFill>
                <a:latin typeface="Arial" panose="020B0604020202020204" pitchFamily="34" charset="0"/>
                <a:sym typeface="Arial" panose="020B0604020202020204" pitchFamily="34" charset="0"/>
              </a:rPr>
              <a:t>    共计查了5 次词典。</a:t>
            </a:r>
            <a:endParaRPr lang="zh-CN" altLang="en-US" dirty="0">
              <a:solidFill>
                <a:schemeClr val="bg1"/>
              </a:solidFill>
              <a:latin typeface="Arial" panose="020B0604020202020204" pitchFamily="34" charset="0"/>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3010" name="标题 43009"/>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3011" name="文本占位符 43010"/>
          <p:cNvSpPr>
            <a:spLocks noGrp="1"/>
          </p:cNvSpPr>
          <p:nvPr>
            <p:ph type="body" idx="1"/>
          </p:nvPr>
        </p:nvSpPr>
        <p:spPr>
          <a:xfrm>
            <a:off x="252413" y="1054100"/>
            <a:ext cx="8567737" cy="5689600"/>
          </a:xfrm>
          <a:ln/>
        </p:spPr>
        <p:txBody>
          <a:bodyPr/>
          <a:p>
            <a:pPr>
              <a:buNone/>
            </a:pPr>
            <a:r>
              <a:rPr lang="en-US" altLang="zh-CN" sz="1800">
                <a:solidFill>
                  <a:schemeClr val="bg1"/>
                </a:solidFill>
                <a:sym typeface="Arial" panose="020B0604020202020204" pitchFamily="34" charset="0"/>
              </a:rPr>
              <a:t>6.Vigenère</a:t>
            </a:r>
            <a:r>
              <a:rPr lang="zh-CN" altLang="en-US" sz="1800">
                <a:solidFill>
                  <a:schemeClr val="bg1"/>
                </a:solidFill>
                <a:sym typeface="Arial" panose="020B0604020202020204" pitchFamily="34" charset="0"/>
              </a:rPr>
              <a:t>密码</a:t>
            </a:r>
            <a:r>
              <a:rPr lang="en-US" altLang="zh-CN" sz="1800">
                <a:solidFill>
                  <a:schemeClr val="bg1"/>
                </a:solidFill>
                <a:sym typeface="Arial" panose="020B0604020202020204" pitchFamily="34" charset="0"/>
              </a:rPr>
              <a:t>【1.12</a:t>
            </a:r>
            <a:r>
              <a:rPr lang="zh-CN" altLang="en-US" sz="1800">
                <a:solidFill>
                  <a:schemeClr val="bg1"/>
                </a:solidFill>
                <a:sym typeface="Arial" panose="020B0604020202020204" pitchFamily="34" charset="0"/>
              </a:rPr>
              <a:t>编程基础之函数与过程抽象</a:t>
            </a:r>
            <a:r>
              <a:rPr lang="en-US" altLang="zh-CN" sz="1800">
                <a:solidFill>
                  <a:schemeClr val="bg1"/>
                </a:solidFill>
                <a:sym typeface="Arial" panose="020B0604020202020204" pitchFamily="34" charset="0"/>
              </a:rPr>
              <a:t>08】Noip2012</a:t>
            </a:r>
            <a:r>
              <a:rPr lang="zh-CN" altLang="en-US" sz="1800">
                <a:solidFill>
                  <a:schemeClr val="bg1"/>
                </a:solidFill>
                <a:sym typeface="Arial" panose="020B0604020202020204" pitchFamily="34" charset="0"/>
              </a:rPr>
              <a:t>提高组第</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题</a:t>
            </a:r>
            <a:endParaRPr lang="zh-CN" altLang="en-US" sz="1800">
              <a:solidFill>
                <a:schemeClr val="bg1"/>
              </a:solidFill>
              <a:sym typeface="Arial" panose="020B0604020202020204" pitchFamily="34" charset="0"/>
            </a:endParaRPr>
          </a:p>
          <a:p>
            <a:pPr>
              <a:buNone/>
            </a:pP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a:t>
            </a:r>
            <a:r>
              <a:rPr lang="en-US" altLang="zh-CN" sz="1800">
                <a:solidFill>
                  <a:schemeClr val="bg1"/>
                </a:solidFill>
                <a:sym typeface="Arial" panose="020B0604020202020204" pitchFamily="34" charset="0"/>
              </a:rPr>
              <a:t>16</a:t>
            </a:r>
            <a:r>
              <a:rPr lang="zh-CN" altLang="en-US" sz="1800">
                <a:solidFill>
                  <a:schemeClr val="bg1"/>
                </a:solidFill>
                <a:sym typeface="Arial" panose="020B0604020202020204" pitchFamily="34" charset="0"/>
              </a:rPr>
              <a:t>世纪法国外交家</a:t>
            </a:r>
            <a:r>
              <a:rPr lang="en-US" altLang="zh-CN" sz="1800">
                <a:solidFill>
                  <a:schemeClr val="bg1"/>
                </a:solidFill>
                <a:sym typeface="Arial" panose="020B0604020202020204" pitchFamily="34" charset="0"/>
              </a:rPr>
              <a:t>Blaise de Vigenère</a:t>
            </a:r>
            <a:r>
              <a:rPr lang="zh-CN" altLang="en-US" sz="1800">
                <a:solidFill>
                  <a:schemeClr val="bg1"/>
                </a:solidFill>
                <a:sym typeface="Arial" panose="020B0604020202020204" pitchFamily="34" charset="0"/>
              </a:rPr>
              <a:t>设计了一种多表密码加密算法</a:t>
            </a:r>
            <a:r>
              <a:rPr lang="en-US" altLang="zh-CN" sz="1800">
                <a:solidFill>
                  <a:schemeClr val="bg1"/>
                </a:solidFill>
                <a:latin typeface="Arial" panose="020B0604020202020204" pitchFamily="34" charset="0"/>
                <a:sym typeface="Arial" panose="020B0604020202020204" pitchFamily="34" charset="0"/>
              </a:rPr>
              <a:t>——</a:t>
            </a:r>
            <a:r>
              <a:rPr lang="en-US" altLang="zh-CN" sz="1800">
                <a:solidFill>
                  <a:schemeClr val="bg1"/>
                </a:solidFill>
                <a:sym typeface="Arial" panose="020B0604020202020204" pitchFamily="34" charset="0"/>
              </a:rPr>
              <a:t>Vigenère</a:t>
            </a:r>
            <a:r>
              <a:rPr lang="zh-CN" altLang="en-US" sz="1800">
                <a:solidFill>
                  <a:schemeClr val="bg1"/>
                </a:solidFill>
                <a:sym typeface="Arial" panose="020B0604020202020204" pitchFamily="34" charset="0"/>
              </a:rPr>
              <a:t>密码。</a:t>
            </a:r>
            <a:r>
              <a:rPr lang="en-US" altLang="zh-CN" sz="1800">
                <a:solidFill>
                  <a:schemeClr val="bg1"/>
                </a:solidFill>
                <a:sym typeface="Arial" panose="020B0604020202020204" pitchFamily="34" charset="0"/>
              </a:rPr>
              <a:t>Vigenère</a:t>
            </a:r>
            <a:r>
              <a:rPr lang="zh-CN" altLang="en-US" sz="1800">
                <a:solidFill>
                  <a:schemeClr val="bg1"/>
                </a:solidFill>
                <a:sym typeface="Arial" panose="020B0604020202020204" pitchFamily="34" charset="0"/>
              </a:rPr>
              <a:t>密码的加密解密算法简单易用，且破译难度比较高，曾在美国南北战争中为南军所广泛使用。</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在密码学中，我们称需要加密的信息为明文，用</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表示；称加密后的信息为密文，用</a:t>
            </a:r>
            <a:r>
              <a:rPr lang="en-US" altLang="zh-CN" sz="1800">
                <a:solidFill>
                  <a:schemeClr val="bg1"/>
                </a:solidFill>
                <a:sym typeface="Arial" panose="020B0604020202020204" pitchFamily="34" charset="0"/>
              </a:rPr>
              <a:t>C</a:t>
            </a:r>
            <a:r>
              <a:rPr lang="zh-CN" altLang="en-US" sz="1800">
                <a:solidFill>
                  <a:schemeClr val="bg1"/>
                </a:solidFill>
                <a:sym typeface="Arial" panose="020B0604020202020204" pitchFamily="34" charset="0"/>
              </a:rPr>
              <a:t>表示；而密钥是一种参数，是将明文转换为密文或将密文转换为明文的算法中输入的数据，记为</a:t>
            </a:r>
            <a:r>
              <a:rPr lang="en-US" altLang="zh-CN" sz="1800">
                <a:solidFill>
                  <a:schemeClr val="bg1"/>
                </a:solidFill>
                <a:sym typeface="Arial" panose="020B0604020202020204" pitchFamily="34" charset="0"/>
              </a:rPr>
              <a:t>k</a:t>
            </a:r>
            <a:r>
              <a:rPr lang="zh-CN" altLang="en-US" sz="1800">
                <a:solidFill>
                  <a:schemeClr val="bg1"/>
                </a:solidFill>
                <a:sym typeface="Arial" panose="020B0604020202020204" pitchFamily="34" charset="0"/>
              </a:rPr>
              <a:t>。 在</a:t>
            </a:r>
            <a:r>
              <a:rPr lang="en-US" altLang="zh-CN" sz="1800">
                <a:solidFill>
                  <a:schemeClr val="bg1"/>
                </a:solidFill>
                <a:sym typeface="Arial" panose="020B0604020202020204" pitchFamily="34" charset="0"/>
              </a:rPr>
              <a:t>Vigenère</a:t>
            </a:r>
            <a:r>
              <a:rPr lang="zh-CN" altLang="en-US" sz="1800">
                <a:solidFill>
                  <a:schemeClr val="bg1"/>
                </a:solidFill>
                <a:sym typeface="Arial" panose="020B0604020202020204" pitchFamily="34" charset="0"/>
              </a:rPr>
              <a:t>密码中，密钥</a:t>
            </a:r>
            <a:r>
              <a:rPr lang="en-US" altLang="zh-CN" sz="1800">
                <a:solidFill>
                  <a:schemeClr val="bg1"/>
                </a:solidFill>
                <a:sym typeface="Arial" panose="020B0604020202020204" pitchFamily="34" charset="0"/>
              </a:rPr>
              <a:t>k</a:t>
            </a:r>
            <a:r>
              <a:rPr lang="zh-CN" altLang="en-US" sz="1800">
                <a:solidFill>
                  <a:schemeClr val="bg1"/>
                </a:solidFill>
                <a:sym typeface="Arial" panose="020B0604020202020204" pitchFamily="34" charset="0"/>
              </a:rPr>
              <a:t>是一个字母串，</a:t>
            </a:r>
            <a:r>
              <a:rPr lang="en-US" altLang="zh-CN" sz="1800">
                <a:solidFill>
                  <a:schemeClr val="bg1"/>
                </a:solidFill>
                <a:sym typeface="Arial" panose="020B0604020202020204" pitchFamily="34" charset="0"/>
              </a:rPr>
              <a:t>k=k1k2</a:t>
            </a:r>
            <a:r>
              <a:rPr lang="en-US" altLang="zh-CN" sz="1800">
                <a:solidFill>
                  <a:schemeClr val="bg1"/>
                </a:solidFill>
                <a:latin typeface="Arial" panose="020B0604020202020204" pitchFamily="34" charset="0"/>
                <a:sym typeface="Arial" panose="020B0604020202020204" pitchFamily="34" charset="0"/>
              </a:rPr>
              <a:t>…</a:t>
            </a:r>
            <a:r>
              <a:rPr lang="en-US" altLang="zh-CN" sz="1800">
                <a:solidFill>
                  <a:schemeClr val="bg1"/>
                </a:solidFill>
                <a:sym typeface="Arial" panose="020B0604020202020204" pitchFamily="34" charset="0"/>
              </a:rPr>
              <a:t>kn</a:t>
            </a:r>
            <a:r>
              <a:rPr lang="zh-CN" altLang="en-US" sz="1800">
                <a:solidFill>
                  <a:schemeClr val="bg1"/>
                </a:solidFill>
                <a:sym typeface="Arial" panose="020B0604020202020204" pitchFamily="34" charset="0"/>
              </a:rPr>
              <a:t>。当明文</a:t>
            </a:r>
            <a:r>
              <a:rPr lang="en-US" altLang="zh-CN" sz="1800">
                <a:solidFill>
                  <a:schemeClr val="bg1"/>
                </a:solidFill>
                <a:sym typeface="Arial" panose="020B0604020202020204" pitchFamily="34" charset="0"/>
              </a:rPr>
              <a:t>M=m1m2</a:t>
            </a:r>
            <a:r>
              <a:rPr lang="en-US" altLang="zh-CN" sz="1800">
                <a:solidFill>
                  <a:schemeClr val="bg1"/>
                </a:solidFill>
                <a:latin typeface="Arial" panose="020B0604020202020204" pitchFamily="34" charset="0"/>
                <a:sym typeface="Arial" panose="020B0604020202020204" pitchFamily="34" charset="0"/>
              </a:rPr>
              <a:t>…</a:t>
            </a:r>
            <a:r>
              <a:rPr lang="en-US" altLang="zh-CN" sz="1800">
                <a:solidFill>
                  <a:schemeClr val="bg1"/>
                </a:solidFill>
                <a:sym typeface="Arial" panose="020B0604020202020204" pitchFamily="34" charset="0"/>
              </a:rPr>
              <a:t>mn</a:t>
            </a:r>
            <a:r>
              <a:rPr lang="zh-CN" altLang="en-US" sz="1800">
                <a:solidFill>
                  <a:schemeClr val="bg1"/>
                </a:solidFill>
                <a:sym typeface="Arial" panose="020B0604020202020204" pitchFamily="34" charset="0"/>
              </a:rPr>
              <a:t>时，得到的密文</a:t>
            </a:r>
            <a:r>
              <a:rPr lang="en-US" altLang="zh-CN" sz="1800">
                <a:solidFill>
                  <a:schemeClr val="bg1"/>
                </a:solidFill>
                <a:sym typeface="Arial" panose="020B0604020202020204" pitchFamily="34" charset="0"/>
              </a:rPr>
              <a:t>C=c1c2</a:t>
            </a:r>
            <a:r>
              <a:rPr lang="en-US" altLang="zh-CN" sz="1800">
                <a:solidFill>
                  <a:schemeClr val="bg1"/>
                </a:solidFill>
                <a:latin typeface="Arial" panose="020B0604020202020204" pitchFamily="34" charset="0"/>
                <a:sym typeface="Arial" panose="020B0604020202020204" pitchFamily="34" charset="0"/>
              </a:rPr>
              <a:t>…</a:t>
            </a:r>
            <a:r>
              <a:rPr lang="en-US" altLang="zh-CN" sz="1800">
                <a:solidFill>
                  <a:schemeClr val="bg1"/>
                </a:solidFill>
                <a:sym typeface="Arial" panose="020B0604020202020204" pitchFamily="34" charset="0"/>
              </a:rPr>
              <a:t>cn</a:t>
            </a:r>
            <a:r>
              <a:rPr lang="zh-CN" altLang="en-US" sz="1800">
                <a:solidFill>
                  <a:schemeClr val="bg1"/>
                </a:solidFill>
                <a:sym typeface="Arial" panose="020B0604020202020204" pitchFamily="34" charset="0"/>
              </a:rPr>
              <a:t>，其中</a:t>
            </a:r>
            <a:r>
              <a:rPr lang="en-US" altLang="zh-CN" sz="1800">
                <a:solidFill>
                  <a:schemeClr val="bg1"/>
                </a:solidFill>
                <a:sym typeface="Arial" panose="020B0604020202020204" pitchFamily="34" charset="0"/>
              </a:rPr>
              <a:t>ci=mi®ki</a:t>
            </a:r>
            <a:r>
              <a:rPr lang="zh-CN" altLang="en-US" sz="1800">
                <a:solidFill>
                  <a:schemeClr val="bg1"/>
                </a:solidFill>
                <a:sym typeface="Arial" panose="020B0604020202020204" pitchFamily="34" charset="0"/>
              </a:rPr>
              <a:t>，运算</a:t>
            </a:r>
            <a:r>
              <a:rPr lang="en-US" altLang="zh-CN" sz="1800">
                <a:solidFill>
                  <a:schemeClr val="bg1"/>
                </a:solidFill>
                <a:sym typeface="Arial" panose="020B0604020202020204" pitchFamily="34" charset="0"/>
              </a:rPr>
              <a:t>®</a:t>
            </a:r>
            <a:r>
              <a:rPr lang="zh-CN" altLang="en-US" sz="1800">
                <a:solidFill>
                  <a:schemeClr val="bg1"/>
                </a:solidFill>
                <a:sym typeface="Arial" panose="020B0604020202020204" pitchFamily="34" charset="0"/>
              </a:rPr>
              <a:t>的规则如下表所示：</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a:t>
            </a:r>
            <a:r>
              <a:rPr lang="en-US" altLang="zh-CN" sz="1800">
                <a:solidFill>
                  <a:schemeClr val="bg1"/>
                </a:solidFill>
                <a:sym typeface="Arial" panose="020B0604020202020204" pitchFamily="34" charset="0"/>
              </a:rPr>
              <a:t>Vigenère</a:t>
            </a:r>
            <a:r>
              <a:rPr lang="zh-CN" altLang="en-US" sz="1800">
                <a:solidFill>
                  <a:schemeClr val="bg1"/>
                </a:solidFill>
                <a:sym typeface="Arial" panose="020B0604020202020204" pitchFamily="34" charset="0"/>
              </a:rPr>
              <a:t>加密在操作时需要注意：</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运算忽略参与运算的字母的大小写，并保持字母在明文</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中的大小写形式；</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a:t>
            </a:r>
            <a:r>
              <a:rPr lang="en-US" altLang="zh-CN" sz="1800">
                <a:solidFill>
                  <a:schemeClr val="bg1"/>
                </a:solidFill>
                <a:sym typeface="Arial" panose="020B0604020202020204" pitchFamily="34" charset="0"/>
              </a:rPr>
              <a:t>2.</a:t>
            </a:r>
            <a:r>
              <a:rPr lang="zh-CN" altLang="en-US" sz="1800">
                <a:solidFill>
                  <a:schemeClr val="bg1"/>
                </a:solidFill>
                <a:sym typeface="Arial" panose="020B0604020202020204" pitchFamily="34" charset="0"/>
              </a:rPr>
              <a:t>当明文</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的长度大于密钥</a:t>
            </a:r>
            <a:r>
              <a:rPr lang="en-US" altLang="zh-CN" sz="1800">
                <a:solidFill>
                  <a:schemeClr val="bg1"/>
                </a:solidFill>
                <a:sym typeface="Arial" panose="020B0604020202020204" pitchFamily="34" charset="0"/>
              </a:rPr>
              <a:t>k</a:t>
            </a:r>
            <a:r>
              <a:rPr lang="zh-CN" altLang="en-US" sz="1800">
                <a:solidFill>
                  <a:schemeClr val="bg1"/>
                </a:solidFill>
                <a:sym typeface="Arial" panose="020B0604020202020204" pitchFamily="34" charset="0"/>
              </a:rPr>
              <a:t>的长度时，将密钥</a:t>
            </a:r>
            <a:r>
              <a:rPr lang="en-US" altLang="zh-CN" sz="1800">
                <a:solidFill>
                  <a:schemeClr val="bg1"/>
                </a:solidFill>
                <a:sym typeface="Arial" panose="020B0604020202020204" pitchFamily="34" charset="0"/>
              </a:rPr>
              <a:t>k</a:t>
            </a:r>
            <a:r>
              <a:rPr lang="zh-CN" altLang="en-US" sz="1800">
                <a:solidFill>
                  <a:schemeClr val="bg1"/>
                </a:solidFill>
                <a:sym typeface="Arial" panose="020B0604020202020204" pitchFamily="34" charset="0"/>
              </a:rPr>
              <a:t>重复使用。</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例如，明文</a:t>
            </a:r>
            <a:r>
              <a:rPr lang="en-US" altLang="zh-CN" sz="1800">
                <a:solidFill>
                  <a:schemeClr val="bg1"/>
                </a:solidFill>
                <a:sym typeface="Arial" panose="020B0604020202020204" pitchFamily="34" charset="0"/>
              </a:rPr>
              <a:t>M=Helloworld</a:t>
            </a:r>
            <a:r>
              <a:rPr lang="zh-CN" altLang="en-US" sz="1800">
                <a:solidFill>
                  <a:schemeClr val="bg1"/>
                </a:solidFill>
                <a:sym typeface="Arial" panose="020B0604020202020204" pitchFamily="34" charset="0"/>
              </a:rPr>
              <a:t>，密钥</a:t>
            </a:r>
            <a:r>
              <a:rPr lang="en-US" altLang="zh-CN" sz="1800">
                <a:solidFill>
                  <a:schemeClr val="bg1"/>
                </a:solidFill>
                <a:sym typeface="Arial" panose="020B0604020202020204" pitchFamily="34" charset="0"/>
              </a:rPr>
              <a:t>k=abc</a:t>
            </a:r>
            <a:r>
              <a:rPr lang="zh-CN" altLang="en-US" sz="1800">
                <a:solidFill>
                  <a:schemeClr val="bg1"/>
                </a:solidFill>
                <a:sym typeface="Arial" panose="020B0604020202020204" pitchFamily="34" charset="0"/>
              </a:rPr>
              <a:t>时，密文</a:t>
            </a:r>
            <a:r>
              <a:rPr lang="en-US" altLang="zh-CN" sz="1800">
                <a:solidFill>
                  <a:schemeClr val="bg1"/>
                </a:solidFill>
                <a:sym typeface="Arial" panose="020B0604020202020204" pitchFamily="34" charset="0"/>
              </a:rPr>
              <a:t>C=Hfnlpyosnd</a:t>
            </a:r>
            <a:r>
              <a:rPr lang="zh-CN" altLang="en-US" sz="1800">
                <a:solidFill>
                  <a:schemeClr val="bg1"/>
                </a:solidFill>
                <a:sym typeface="Arial" panose="020B0604020202020204" pitchFamily="34" charset="0"/>
              </a:rPr>
              <a:t>。 </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明文 </a:t>
            </a:r>
            <a:r>
              <a:rPr lang="en-US" altLang="zh-CN" sz="1800">
                <a:solidFill>
                  <a:schemeClr val="bg1"/>
                </a:solidFill>
                <a:sym typeface="Arial" panose="020B0604020202020204" pitchFamily="34" charset="0"/>
              </a:rPr>
              <a:t>H e l l o w o r l d </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密钥 </a:t>
            </a:r>
            <a:r>
              <a:rPr lang="en-US" altLang="zh-CN" sz="1800">
                <a:solidFill>
                  <a:schemeClr val="bg1"/>
                </a:solidFill>
                <a:sym typeface="Arial" panose="020B0604020202020204" pitchFamily="34" charset="0"/>
              </a:rPr>
              <a:t>a b c a b c a b c a </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密文 </a:t>
            </a:r>
            <a:r>
              <a:rPr lang="en-US" altLang="zh-CN" sz="1800">
                <a:solidFill>
                  <a:schemeClr val="bg1"/>
                </a:solidFill>
                <a:sym typeface="Arial" panose="020B0604020202020204" pitchFamily="34" charset="0"/>
              </a:rPr>
              <a:t>H f n l p y o s n d </a:t>
            </a:r>
            <a:endParaRPr lang="en-US" altLang="zh-CN" sz="1800">
              <a:solidFill>
                <a:schemeClr val="bg1"/>
              </a:solidFill>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4034" name="标题 44033"/>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4035" name="文本占位符 44034"/>
          <p:cNvSpPr>
            <a:spLocks noGrp="1"/>
          </p:cNvSpPr>
          <p:nvPr>
            <p:ph type="body" idx="1"/>
          </p:nvPr>
        </p:nvSpPr>
        <p:spPr>
          <a:xfrm>
            <a:off x="252413" y="1054100"/>
            <a:ext cx="8567737" cy="5689600"/>
          </a:xfrm>
          <a:ln/>
        </p:spPr>
        <p:txBody>
          <a:bodyPr/>
          <a:p>
            <a:pPr>
              <a:buNone/>
            </a:pPr>
            <a:r>
              <a:rPr lang="zh-CN" altLang="en-US" sz="2000" dirty="0">
                <a:solidFill>
                  <a:schemeClr val="bg1"/>
                </a:solidFill>
                <a:sym typeface="Arial" panose="020B0604020202020204" pitchFamily="34" charset="0"/>
              </a:rPr>
              <a:t>输入: </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     第一行为一个字符串，表示密钥k，长度不超过100，其中仅包含大小写字母。第二行    为一个字符串，表示经加密后的密文，长度不超过1000，其中仅包含大小写字母。</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    对于100%的数据，输入的密钥的长度不超过100，输入的密文的长度不超过1000，且都仅包含英文字母。</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输出: </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     输出共1行，一个字符串，表示输入密钥和密文所对应的明文。</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样例输入:</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    CompleteVictory</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    Yvqgpxaimmklongnzfwpvxmniytm</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样例输出:</a:t>
            </a:r>
            <a:endParaRPr lang="zh-CN" altLang="en-US" sz="2000" dirty="0">
              <a:solidFill>
                <a:schemeClr val="bg1"/>
              </a:solidFill>
              <a:sym typeface="Arial" panose="020B0604020202020204" pitchFamily="34" charset="0"/>
            </a:endParaRPr>
          </a:p>
          <a:p>
            <a:pPr>
              <a:buNone/>
            </a:pPr>
            <a:r>
              <a:rPr lang="zh-CN" altLang="en-US" sz="2000" dirty="0">
                <a:solidFill>
                  <a:schemeClr val="bg1"/>
                </a:solidFill>
                <a:sym typeface="Arial" panose="020B0604020202020204" pitchFamily="34" charset="0"/>
              </a:rPr>
              <a:t>    Wherethereisawillthereisaway</a:t>
            </a:r>
            <a:endParaRPr lang="zh-CN" altLang="en-US" sz="2000" dirty="0">
              <a:solidFill>
                <a:schemeClr val="bg1"/>
              </a:solidFill>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8194" name="文本占位符 8193"/>
          <p:cNvSpPr>
            <a:spLocks noGrp="1"/>
          </p:cNvSpPr>
          <p:nvPr>
            <p:ph type="body" idx="1"/>
          </p:nvPr>
        </p:nvSpPr>
        <p:spPr>
          <a:xfrm>
            <a:off x="457200" y="981075"/>
            <a:ext cx="8229600" cy="5146675"/>
          </a:xfrm>
          <a:ln/>
        </p:spPr>
        <p:txBody>
          <a:bodyPr/>
          <a:p>
            <a:pPr>
              <a:buNone/>
            </a:pPr>
            <a:r>
              <a:rPr lang="zh-CN" altLang="en-US" sz="2000" dirty="0">
                <a:solidFill>
                  <a:srgbClr val="FFFF66"/>
                </a:solidFill>
                <a:latin typeface="宋体" panose="02010600030101010101" pitchFamily="2" charset="-122"/>
              </a:rPr>
              <a:t>	例6.1</a:t>
            </a: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求：1!+2!+3!+……+10！</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#include&lt;iostream&gt;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using namespace std;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int main()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int sum=0;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for (int i=1; i&lt;=10; i++)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sum+=js(i);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cout&lt;&lt;"sum="&lt;&lt;sum&lt;&lt;endl;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rPr>
              <a:t>	</a:t>
            </a: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2000" dirty="0">
                <a:solidFill>
                  <a:schemeClr val="bg1"/>
                </a:solidFill>
                <a:latin typeface="宋体" panose="02010600030101010101" pitchFamily="2" charset="-122"/>
              </a:rPr>
              <a:t>	 现在的问题是：C++不提供js(x)这样一个标准函数，这个程序是通不过的，没关系，我们编写自己的函数。如果是C++的标准函数，可以直接调用，如abs(x)，sqrt(x)．．．．．．而C++调用的标准函数需要在程序中通过#include指令加入相应的库即可。</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5058" name="标题 45057"/>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5059" name="文本占位符 45058"/>
          <p:cNvSpPr>
            <a:spLocks noGrp="1"/>
          </p:cNvSpPr>
          <p:nvPr>
            <p:ph type="body" idx="1"/>
          </p:nvPr>
        </p:nvSpPr>
        <p:spPr>
          <a:xfrm>
            <a:off x="252413" y="1054100"/>
            <a:ext cx="8567737" cy="5689600"/>
          </a:xfrm>
          <a:ln/>
        </p:spPr>
        <p:txBody>
          <a:bodyPr/>
          <a:p>
            <a:pPr>
              <a:buNone/>
            </a:pPr>
            <a:r>
              <a:rPr lang="en-US" altLang="zh-CN" sz="1600">
                <a:solidFill>
                  <a:schemeClr val="bg1"/>
                </a:solidFill>
                <a:sym typeface="Arial" panose="020B0604020202020204" pitchFamily="34" charset="0"/>
              </a:rPr>
              <a:t>7.</a:t>
            </a:r>
            <a:r>
              <a:rPr lang="zh-CN" altLang="en-US" sz="1600">
                <a:solidFill>
                  <a:schemeClr val="bg1"/>
                </a:solidFill>
                <a:sym typeface="Arial" panose="020B0604020202020204" pitchFamily="34" charset="0"/>
              </a:rPr>
              <a:t>素数对</a:t>
            </a:r>
            <a:r>
              <a:rPr lang="en-US" altLang="zh-CN" sz="1600">
                <a:solidFill>
                  <a:schemeClr val="bg1"/>
                </a:solidFill>
                <a:sym typeface="Arial" panose="020B0604020202020204" pitchFamily="34" charset="0"/>
              </a:rPr>
              <a:t>【1.12</a:t>
            </a:r>
            <a:r>
              <a:rPr lang="zh-CN" altLang="en-US" sz="1600">
                <a:solidFill>
                  <a:schemeClr val="bg1"/>
                </a:solidFill>
                <a:sym typeface="Arial" panose="020B0604020202020204" pitchFamily="34" charset="0"/>
              </a:rPr>
              <a:t>编程基础之函数与过程抽象</a:t>
            </a:r>
            <a:r>
              <a:rPr lang="en-US" altLang="zh-CN" sz="1600">
                <a:solidFill>
                  <a:schemeClr val="bg1"/>
                </a:solidFill>
                <a:sym typeface="Arial" panose="020B0604020202020204" pitchFamily="34" charset="0"/>
              </a:rPr>
              <a:t>10】</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a:t>
            </a:r>
            <a:r>
              <a:rPr lang="zh-CN" altLang="en-US" sz="1600">
                <a:solidFill>
                  <a:schemeClr val="bg1"/>
                </a:solidFill>
                <a:sym typeface="Arial" panose="020B0604020202020204" pitchFamily="34" charset="0"/>
              </a:rPr>
              <a:t>两个相差为</a:t>
            </a:r>
            <a:r>
              <a:rPr lang="en-US" altLang="zh-CN" sz="1600">
                <a:solidFill>
                  <a:schemeClr val="bg1"/>
                </a:solidFill>
                <a:sym typeface="Arial" panose="020B0604020202020204" pitchFamily="34" charset="0"/>
              </a:rPr>
              <a:t>2</a:t>
            </a:r>
            <a:r>
              <a:rPr lang="zh-CN" altLang="en-US" sz="1600">
                <a:solidFill>
                  <a:schemeClr val="bg1"/>
                </a:solidFill>
                <a:sym typeface="Arial" panose="020B0604020202020204" pitchFamily="34" charset="0"/>
              </a:rPr>
              <a:t>的素数称为素数对，如</a:t>
            </a:r>
            <a:r>
              <a:rPr lang="en-US" altLang="zh-CN" sz="1600">
                <a:solidFill>
                  <a:schemeClr val="bg1"/>
                </a:solidFill>
                <a:sym typeface="Arial" panose="020B0604020202020204" pitchFamily="34" charset="0"/>
              </a:rPr>
              <a:t>5</a:t>
            </a:r>
            <a:r>
              <a:rPr lang="zh-CN" altLang="en-US" sz="1600">
                <a:solidFill>
                  <a:schemeClr val="bg1"/>
                </a:solidFill>
                <a:sym typeface="Arial" panose="020B0604020202020204" pitchFamily="34" charset="0"/>
              </a:rPr>
              <a:t>和</a:t>
            </a:r>
            <a:r>
              <a:rPr lang="en-US" altLang="zh-CN" sz="1600">
                <a:solidFill>
                  <a:schemeClr val="bg1"/>
                </a:solidFill>
                <a:sym typeface="Arial" panose="020B0604020202020204" pitchFamily="34" charset="0"/>
              </a:rPr>
              <a:t>7</a:t>
            </a:r>
            <a:r>
              <a:rPr lang="zh-CN" altLang="en-US" sz="1600">
                <a:solidFill>
                  <a:schemeClr val="bg1"/>
                </a:solidFill>
                <a:sym typeface="Arial" panose="020B0604020202020204" pitchFamily="34" charset="0"/>
              </a:rPr>
              <a:t>，</a:t>
            </a:r>
            <a:r>
              <a:rPr lang="en-US" altLang="zh-CN" sz="1600">
                <a:solidFill>
                  <a:schemeClr val="bg1"/>
                </a:solidFill>
                <a:sym typeface="Arial" panose="020B0604020202020204" pitchFamily="34" charset="0"/>
              </a:rPr>
              <a:t>17</a:t>
            </a:r>
            <a:r>
              <a:rPr lang="zh-CN" altLang="en-US" sz="1600">
                <a:solidFill>
                  <a:schemeClr val="bg1"/>
                </a:solidFill>
                <a:sym typeface="Arial" panose="020B0604020202020204" pitchFamily="34" charset="0"/>
              </a:rPr>
              <a:t>和</a:t>
            </a:r>
            <a:r>
              <a:rPr lang="en-US" altLang="zh-CN" sz="1600">
                <a:solidFill>
                  <a:schemeClr val="bg1"/>
                </a:solidFill>
                <a:sym typeface="Arial" panose="020B0604020202020204" pitchFamily="34" charset="0"/>
              </a:rPr>
              <a:t>19</a:t>
            </a:r>
            <a:r>
              <a:rPr lang="zh-CN" altLang="en-US" sz="1600">
                <a:solidFill>
                  <a:schemeClr val="bg1"/>
                </a:solidFill>
                <a:sym typeface="Arial" panose="020B0604020202020204" pitchFamily="34" charset="0"/>
              </a:rPr>
              <a:t>等，本题目要求找出所有两个数均不大于</a:t>
            </a:r>
            <a:r>
              <a:rPr lang="en-US" altLang="zh-CN" sz="1600">
                <a:solidFill>
                  <a:schemeClr val="bg1"/>
                </a:solidFill>
                <a:sym typeface="Arial" panose="020B0604020202020204" pitchFamily="34" charset="0"/>
              </a:rPr>
              <a:t>n</a:t>
            </a:r>
            <a:r>
              <a:rPr lang="zh-CN" altLang="en-US" sz="1600">
                <a:solidFill>
                  <a:schemeClr val="bg1"/>
                </a:solidFill>
                <a:sym typeface="Arial" panose="020B0604020202020204" pitchFamily="34" charset="0"/>
              </a:rPr>
              <a:t>的素数对。</a:t>
            </a:r>
            <a:endParaRPr lang="zh-CN" altLang="en-US" sz="1600">
              <a:solidFill>
                <a:schemeClr val="bg1"/>
              </a:solidFill>
              <a:sym typeface="Arial" panose="020B0604020202020204" pitchFamily="34" charset="0"/>
            </a:endParaRPr>
          </a:p>
          <a:p>
            <a:pPr>
              <a:buNone/>
            </a:pPr>
            <a:r>
              <a:rPr lang="zh-CN" altLang="en-US" sz="1600">
                <a:solidFill>
                  <a:schemeClr val="bg1"/>
                </a:solidFill>
                <a:sym typeface="Arial" panose="020B0604020202020204" pitchFamily="34" charset="0"/>
              </a:rPr>
              <a:t>输入</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a:t>
            </a:r>
            <a:r>
              <a:rPr lang="zh-CN" altLang="en-US" sz="1600">
                <a:solidFill>
                  <a:schemeClr val="bg1"/>
                </a:solidFill>
                <a:sym typeface="Arial" panose="020B0604020202020204" pitchFamily="34" charset="0"/>
              </a:rPr>
              <a:t>一个正整数</a:t>
            </a:r>
            <a:r>
              <a:rPr lang="en-US" altLang="zh-CN" sz="1600">
                <a:solidFill>
                  <a:schemeClr val="bg1"/>
                </a:solidFill>
                <a:sym typeface="Arial" panose="020B0604020202020204" pitchFamily="34" charset="0"/>
              </a:rPr>
              <a:t>n</a:t>
            </a:r>
            <a:r>
              <a:rPr lang="zh-CN" altLang="en-US" sz="1600">
                <a:solidFill>
                  <a:schemeClr val="bg1"/>
                </a:solidFill>
                <a:sym typeface="Arial" panose="020B0604020202020204" pitchFamily="34" charset="0"/>
              </a:rPr>
              <a:t>。</a:t>
            </a:r>
            <a:r>
              <a:rPr lang="en-US" altLang="zh-CN" sz="1600">
                <a:solidFill>
                  <a:schemeClr val="bg1"/>
                </a:solidFill>
                <a:sym typeface="Arial" panose="020B0604020202020204" pitchFamily="34" charset="0"/>
              </a:rPr>
              <a:t>1&lt;=n&lt;=10000</a:t>
            </a:r>
            <a:r>
              <a:rPr lang="zh-CN" altLang="en-US" sz="1600">
                <a:solidFill>
                  <a:schemeClr val="bg1"/>
                </a:solidFill>
                <a:sym typeface="Arial" panose="020B0604020202020204" pitchFamily="34" charset="0"/>
              </a:rPr>
              <a:t>。</a:t>
            </a:r>
            <a:endParaRPr lang="zh-CN" altLang="en-US" sz="1600">
              <a:solidFill>
                <a:schemeClr val="bg1"/>
              </a:solidFill>
              <a:sym typeface="Arial" panose="020B0604020202020204" pitchFamily="34" charset="0"/>
            </a:endParaRPr>
          </a:p>
          <a:p>
            <a:pPr>
              <a:buNone/>
            </a:pPr>
            <a:r>
              <a:rPr lang="zh-CN" altLang="en-US" sz="1600">
                <a:solidFill>
                  <a:schemeClr val="bg1"/>
                </a:solidFill>
                <a:sym typeface="Arial" panose="020B0604020202020204" pitchFamily="34" charset="0"/>
              </a:rPr>
              <a:t>输出</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a:t>
            </a:r>
            <a:r>
              <a:rPr lang="zh-CN" altLang="en-US" sz="1600">
                <a:solidFill>
                  <a:schemeClr val="bg1"/>
                </a:solidFill>
                <a:sym typeface="Arial" panose="020B0604020202020204" pitchFamily="34" charset="0"/>
              </a:rPr>
              <a:t>所有小于等于</a:t>
            </a:r>
            <a:r>
              <a:rPr lang="en-US" altLang="zh-CN" sz="1600">
                <a:solidFill>
                  <a:schemeClr val="bg1"/>
                </a:solidFill>
                <a:sym typeface="Arial" panose="020B0604020202020204" pitchFamily="34" charset="0"/>
              </a:rPr>
              <a:t>n</a:t>
            </a:r>
            <a:r>
              <a:rPr lang="zh-CN" altLang="en-US" sz="1600">
                <a:solidFill>
                  <a:schemeClr val="bg1"/>
                </a:solidFill>
                <a:sym typeface="Arial" panose="020B0604020202020204" pitchFamily="34" charset="0"/>
              </a:rPr>
              <a:t>的素数对。每对素数对输出一行，中间用单个空格隔开。若没有找到任何素数对，输出</a:t>
            </a:r>
            <a:r>
              <a:rPr lang="en-US" altLang="zh-CN" sz="1600">
                <a:solidFill>
                  <a:schemeClr val="bg1"/>
                </a:solidFill>
                <a:sym typeface="Arial" panose="020B0604020202020204" pitchFamily="34" charset="0"/>
              </a:rPr>
              <a:t>empty</a:t>
            </a:r>
            <a:r>
              <a:rPr lang="zh-CN" altLang="en-US" sz="1600">
                <a:solidFill>
                  <a:schemeClr val="bg1"/>
                </a:solidFill>
                <a:sym typeface="Arial" panose="020B0604020202020204" pitchFamily="34" charset="0"/>
              </a:rPr>
              <a:t>。</a:t>
            </a:r>
            <a:endParaRPr lang="zh-CN" altLang="en-US" sz="1600">
              <a:solidFill>
                <a:schemeClr val="bg1"/>
              </a:solidFill>
              <a:sym typeface="Arial" panose="020B0604020202020204" pitchFamily="34" charset="0"/>
            </a:endParaRPr>
          </a:p>
          <a:p>
            <a:pPr>
              <a:buNone/>
            </a:pPr>
            <a:r>
              <a:rPr lang="zh-CN" altLang="en-US" sz="1600">
                <a:solidFill>
                  <a:schemeClr val="bg1"/>
                </a:solidFill>
                <a:sym typeface="Arial" panose="020B0604020202020204" pitchFamily="34" charset="0"/>
              </a:rPr>
              <a:t>样例输入</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100</a:t>
            </a:r>
            <a:endParaRPr lang="en-US" altLang="zh-CN" sz="1600">
              <a:solidFill>
                <a:schemeClr val="bg1"/>
              </a:solidFill>
              <a:sym typeface="Arial" panose="020B0604020202020204" pitchFamily="34" charset="0"/>
            </a:endParaRPr>
          </a:p>
          <a:p>
            <a:pPr>
              <a:buNone/>
            </a:pPr>
            <a:r>
              <a:rPr lang="zh-CN" altLang="en-US" sz="1600">
                <a:solidFill>
                  <a:schemeClr val="bg1"/>
                </a:solidFill>
                <a:sym typeface="Arial" panose="020B0604020202020204" pitchFamily="34" charset="0"/>
              </a:rPr>
              <a:t>样例输出</a:t>
            </a:r>
            <a:r>
              <a:rPr lang="en-US" altLang="zh-CN" sz="1600">
                <a:solidFill>
                  <a:schemeClr val="bg1"/>
                </a:solidFill>
                <a:sym typeface="Arial" panose="020B0604020202020204" pitchFamily="34" charset="0"/>
              </a:rPr>
              <a:t>:</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3 5</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5 7</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11 13</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17 19</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29 31</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41 43</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59 61</a:t>
            </a:r>
            <a:endParaRPr lang="en-US" altLang="zh-CN" sz="1600">
              <a:solidFill>
                <a:schemeClr val="bg1"/>
              </a:solidFill>
              <a:sym typeface="Arial" panose="020B0604020202020204" pitchFamily="34" charset="0"/>
            </a:endParaRPr>
          </a:p>
          <a:p>
            <a:pPr>
              <a:buNone/>
            </a:pPr>
            <a:r>
              <a:rPr lang="en-US" altLang="zh-CN" sz="1600">
                <a:solidFill>
                  <a:schemeClr val="bg1"/>
                </a:solidFill>
                <a:sym typeface="Arial" panose="020B0604020202020204" pitchFamily="34" charset="0"/>
              </a:rPr>
              <a:t>    71 73</a:t>
            </a:r>
            <a:endParaRPr lang="en-US" altLang="zh-CN" sz="1600">
              <a:solidFill>
                <a:schemeClr val="bg1"/>
              </a:solidFill>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6082" name="标题 46081"/>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6083" name="文本占位符 46082"/>
          <p:cNvSpPr>
            <a:spLocks noGrp="1"/>
          </p:cNvSpPr>
          <p:nvPr>
            <p:ph type="body" idx="1"/>
          </p:nvPr>
        </p:nvSpPr>
        <p:spPr>
          <a:xfrm>
            <a:off x="252413" y="1054100"/>
            <a:ext cx="8567737" cy="5689600"/>
          </a:xfrm>
          <a:ln/>
        </p:spPr>
        <p:txBody>
          <a:bodyPr/>
          <a:p>
            <a:pPr>
              <a:lnSpc>
                <a:spcPct val="80000"/>
              </a:lnSpc>
              <a:buNone/>
            </a:pPr>
            <a:r>
              <a:rPr lang="en-US" altLang="zh-CN" sz="2000">
                <a:solidFill>
                  <a:schemeClr val="bg1"/>
                </a:solidFill>
                <a:sym typeface="Arial" panose="020B0604020202020204" pitchFamily="34" charset="0"/>
              </a:rPr>
              <a:t>8</a:t>
            </a:r>
            <a:r>
              <a:rPr lang="zh-CN" altLang="en-US" sz="2000">
                <a:solidFill>
                  <a:schemeClr val="bg1"/>
                </a:solidFill>
                <a:sym typeface="Arial" panose="020B0604020202020204" pitchFamily="34" charset="0"/>
              </a:rPr>
              <a:t>．我家的门牌号</a:t>
            </a:r>
            <a:r>
              <a:rPr lang="en-US" altLang="zh-CN" sz="2000">
                <a:solidFill>
                  <a:schemeClr val="bg1"/>
                </a:solidFill>
                <a:sym typeface="Arial" panose="020B0604020202020204" pitchFamily="34" charset="0"/>
              </a:rPr>
              <a:t>【</a:t>
            </a:r>
            <a:r>
              <a:rPr lang="zh-CN" altLang="en-US" sz="2000">
                <a:solidFill>
                  <a:schemeClr val="bg1"/>
                </a:solidFill>
                <a:sym typeface="Arial" panose="020B0604020202020204" pitchFamily="34" charset="0"/>
              </a:rPr>
              <a:t>小学奥数</a:t>
            </a:r>
            <a:r>
              <a:rPr lang="en-US" altLang="zh-CN" sz="2000">
                <a:solidFill>
                  <a:schemeClr val="bg1"/>
                </a:solidFill>
                <a:sym typeface="Arial" panose="020B0604020202020204" pitchFamily="34" charset="0"/>
              </a:rPr>
              <a:t>7649】</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我家住在一条短胡同里，这条胡同的门牌号从</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开始顺序编号。</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    若其余各家的门牌号之和减去我家门牌号的两倍，恰好等于</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，求我家的门牌号及总共有多少家。数据保证有唯一解。</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一个正整数</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n&lt;100000</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一行，包含两个正整数，分别是我家的门牌号及总共有多少家，中间用单个空格隔开。</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样例输入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100</a:t>
            </a:r>
            <a:endParaRPr lang="en-US" altLang="zh-CN"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样例输出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10 15</a:t>
            </a:r>
            <a:endParaRPr lang="en-US" altLang="zh-CN" sz="2000">
              <a:solidFill>
                <a:schemeClr val="bg1"/>
              </a:solidFill>
              <a:sym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7106" name="标题 47105"/>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7107" name="文本占位符 47106"/>
          <p:cNvSpPr>
            <a:spLocks noGrp="1"/>
          </p:cNvSpPr>
          <p:nvPr>
            <p:ph type="body" idx="1"/>
          </p:nvPr>
        </p:nvSpPr>
        <p:spPr>
          <a:xfrm>
            <a:off x="252413" y="1054100"/>
            <a:ext cx="8567737" cy="5689600"/>
          </a:xfrm>
          <a:ln/>
        </p:spPr>
        <p:txBody>
          <a:bodyPr/>
          <a:p>
            <a:pPr>
              <a:lnSpc>
                <a:spcPct val="90000"/>
              </a:lnSpc>
              <a:buNone/>
            </a:pPr>
            <a:r>
              <a:rPr lang="en-US" altLang="zh-CN" sz="2000">
                <a:solidFill>
                  <a:schemeClr val="bg1"/>
                </a:solidFill>
                <a:sym typeface="Arial" panose="020B0604020202020204" pitchFamily="34" charset="0"/>
              </a:rPr>
              <a:t>9</a:t>
            </a:r>
            <a:r>
              <a:rPr lang="zh-CN" altLang="en-US" sz="2000">
                <a:solidFill>
                  <a:schemeClr val="bg1"/>
                </a:solidFill>
                <a:sym typeface="Arial" panose="020B0604020202020204" pitchFamily="34" charset="0"/>
              </a:rPr>
              <a:t>．质数的和与积</a:t>
            </a:r>
            <a:r>
              <a:rPr lang="en-US" altLang="zh-CN" sz="2000">
                <a:solidFill>
                  <a:schemeClr val="bg1"/>
                </a:solidFill>
                <a:sym typeface="Arial" panose="020B0604020202020204" pitchFamily="34" charset="0"/>
              </a:rPr>
              <a:t>【</a:t>
            </a:r>
            <a:r>
              <a:rPr lang="zh-CN" altLang="en-US" sz="2000">
                <a:solidFill>
                  <a:schemeClr val="bg1"/>
                </a:solidFill>
                <a:sym typeface="Arial" panose="020B0604020202020204" pitchFamily="34" charset="0"/>
              </a:rPr>
              <a:t>小学奥数</a:t>
            </a:r>
            <a:r>
              <a:rPr lang="en-US" altLang="zh-CN" sz="2000">
                <a:solidFill>
                  <a:schemeClr val="bg1"/>
                </a:solidFill>
                <a:sym typeface="Arial" panose="020B0604020202020204" pitchFamily="34" charset="0"/>
              </a:rPr>
              <a:t>7827】</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两个质数的和是</a:t>
            </a:r>
            <a:r>
              <a:rPr lang="en-US" altLang="zh-CN" sz="2000">
                <a:solidFill>
                  <a:schemeClr val="bg1"/>
                </a:solidFill>
                <a:sym typeface="Arial" panose="020B0604020202020204" pitchFamily="34" charset="0"/>
              </a:rPr>
              <a:t>S</a:t>
            </a:r>
            <a:r>
              <a:rPr lang="zh-CN" altLang="en-US" sz="2000">
                <a:solidFill>
                  <a:schemeClr val="bg1"/>
                </a:solidFill>
                <a:sym typeface="Arial" panose="020B0604020202020204" pitchFamily="34" charset="0"/>
              </a:rPr>
              <a:t>，它们的积最大是多少？</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一个不大于</a:t>
            </a:r>
            <a:r>
              <a:rPr lang="en-US" altLang="zh-CN" sz="2000">
                <a:solidFill>
                  <a:schemeClr val="bg1"/>
                </a:solidFill>
                <a:sym typeface="Arial" panose="020B0604020202020204" pitchFamily="34" charset="0"/>
              </a:rPr>
              <a:t>10000</a:t>
            </a:r>
            <a:r>
              <a:rPr lang="zh-CN" altLang="en-US" sz="2000">
                <a:solidFill>
                  <a:schemeClr val="bg1"/>
                </a:solidFill>
                <a:sym typeface="Arial" panose="020B0604020202020204" pitchFamily="34" charset="0"/>
              </a:rPr>
              <a:t>的正整数</a:t>
            </a:r>
            <a:r>
              <a:rPr lang="en-US" altLang="zh-CN" sz="2000">
                <a:solidFill>
                  <a:schemeClr val="bg1"/>
                </a:solidFill>
                <a:sym typeface="Arial" panose="020B0604020202020204" pitchFamily="34" charset="0"/>
              </a:rPr>
              <a:t>S</a:t>
            </a:r>
            <a:r>
              <a:rPr lang="zh-CN" altLang="en-US" sz="2000">
                <a:solidFill>
                  <a:schemeClr val="bg1"/>
                </a:solidFill>
                <a:sym typeface="Arial" panose="020B0604020202020204" pitchFamily="34" charset="0"/>
              </a:rPr>
              <a:t>，为两个质数的和。</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一个整数，为两个质数的最大乘积。数据保证有解。</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样例输入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50</a:t>
            </a:r>
            <a:endParaRPr lang="en-US" altLang="zh-CN"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样例输出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589</a:t>
            </a:r>
            <a:endParaRPr lang="en-US" altLang="zh-CN" sz="2000">
              <a:solidFill>
                <a:schemeClr val="bg1"/>
              </a:solidFill>
              <a:sym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8130" name="标题 48129"/>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8131" name="文本占位符 48130"/>
          <p:cNvSpPr>
            <a:spLocks noGrp="1"/>
          </p:cNvSpPr>
          <p:nvPr>
            <p:ph type="body" idx="1"/>
          </p:nvPr>
        </p:nvSpPr>
        <p:spPr>
          <a:xfrm>
            <a:off x="252413" y="1054100"/>
            <a:ext cx="8567737" cy="5689600"/>
          </a:xfrm>
          <a:ln/>
        </p:spPr>
        <p:txBody>
          <a:bodyPr/>
          <a:p>
            <a:pPr>
              <a:buNone/>
            </a:pPr>
            <a:r>
              <a:rPr lang="en-US" altLang="zh-CN" sz="1800">
                <a:solidFill>
                  <a:schemeClr val="bg1"/>
                </a:solidFill>
                <a:sym typeface="Arial" panose="020B0604020202020204" pitchFamily="34" charset="0"/>
              </a:rPr>
              <a:t>10.</a:t>
            </a:r>
            <a:r>
              <a:rPr lang="zh-CN" altLang="en-US" sz="1800">
                <a:solidFill>
                  <a:schemeClr val="bg1"/>
                </a:solidFill>
                <a:sym typeface="Arial" panose="020B0604020202020204" pitchFamily="34" charset="0"/>
              </a:rPr>
              <a:t>单词替换</a:t>
            </a:r>
            <a:r>
              <a:rPr lang="en-US" altLang="zh-CN" sz="1800">
                <a:solidFill>
                  <a:schemeClr val="bg1"/>
                </a:solidFill>
                <a:sym typeface="Arial" panose="020B0604020202020204" pitchFamily="34" charset="0"/>
              </a:rPr>
              <a:t>【1.7</a:t>
            </a:r>
            <a:r>
              <a:rPr lang="zh-CN" altLang="en-US" sz="1800">
                <a:solidFill>
                  <a:schemeClr val="bg1"/>
                </a:solidFill>
                <a:sym typeface="Arial" panose="020B0604020202020204" pitchFamily="34" charset="0"/>
              </a:rPr>
              <a:t>编程基础之字符串</a:t>
            </a:r>
            <a:r>
              <a:rPr lang="en-US" altLang="zh-CN" sz="1800">
                <a:solidFill>
                  <a:schemeClr val="bg1"/>
                </a:solidFill>
                <a:sym typeface="Arial" panose="020B0604020202020204" pitchFamily="34" charset="0"/>
              </a:rPr>
              <a:t>17】</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输入一个字符串，以回车结束（字符串长度</a:t>
            </a:r>
            <a:r>
              <a:rPr lang="en-US" altLang="zh-CN" sz="1800">
                <a:solidFill>
                  <a:schemeClr val="bg1"/>
                </a:solidFill>
                <a:sym typeface="Arial" panose="020B0604020202020204" pitchFamily="34" charset="0"/>
              </a:rPr>
              <a:t>&lt;=100</a:t>
            </a:r>
            <a:r>
              <a:rPr lang="zh-CN" altLang="en-US" sz="1800">
                <a:solidFill>
                  <a:schemeClr val="bg1"/>
                </a:solidFill>
                <a:sym typeface="Arial" panose="020B0604020202020204" pitchFamily="34" charset="0"/>
              </a:rPr>
              <a:t>）。该字符串由若干个单词组成，单词之间用一个空格隔开，所有单词区分大小写。现需要将其中的某个单词替换成另一个单词，并输出替换之后的字符串。</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第</a:t>
            </a:r>
            <a:r>
              <a:rPr lang="en-US" altLang="zh-CN" sz="1800">
                <a:solidFill>
                  <a:schemeClr val="bg1"/>
                </a:solidFill>
                <a:sym typeface="Arial" panose="020B0604020202020204" pitchFamily="34" charset="0"/>
              </a:rPr>
              <a:t>1</a:t>
            </a:r>
            <a:r>
              <a:rPr lang="zh-CN" altLang="en-US" sz="1800">
                <a:solidFill>
                  <a:schemeClr val="bg1"/>
                </a:solidFill>
                <a:sym typeface="Arial" panose="020B0604020202020204" pitchFamily="34" charset="0"/>
              </a:rPr>
              <a:t>行是包含多个单词的字符串 </a:t>
            </a:r>
            <a:r>
              <a:rPr lang="en-US" altLang="zh-CN" sz="1800">
                <a:solidFill>
                  <a:schemeClr val="bg1"/>
                </a:solidFill>
                <a:sym typeface="Arial" panose="020B0604020202020204" pitchFamily="34" charset="0"/>
              </a:rPr>
              <a:t>s</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第</a:t>
            </a:r>
            <a:r>
              <a:rPr lang="en-US" altLang="zh-CN" sz="1800">
                <a:solidFill>
                  <a:schemeClr val="bg1"/>
                </a:solidFill>
                <a:sym typeface="Arial" panose="020B0604020202020204" pitchFamily="34" charset="0"/>
              </a:rPr>
              <a:t>2</a:t>
            </a:r>
            <a:r>
              <a:rPr lang="zh-CN" altLang="en-US" sz="1800">
                <a:solidFill>
                  <a:schemeClr val="bg1"/>
                </a:solidFill>
                <a:sym typeface="Arial" panose="020B0604020202020204" pitchFamily="34" charset="0"/>
              </a:rPr>
              <a:t>行是待替换的单词</a:t>
            </a:r>
            <a:r>
              <a:rPr lang="en-US" altLang="zh-CN" sz="1800">
                <a:solidFill>
                  <a:schemeClr val="bg1"/>
                </a:solidFill>
                <a:sym typeface="Arial" panose="020B0604020202020204" pitchFamily="34" charset="0"/>
              </a:rPr>
              <a:t>a(</a:t>
            </a:r>
            <a:r>
              <a:rPr lang="zh-CN" altLang="en-US" sz="1800">
                <a:solidFill>
                  <a:schemeClr val="bg1"/>
                </a:solidFill>
                <a:sym typeface="Arial" panose="020B0604020202020204" pitchFamily="34" charset="0"/>
              </a:rPr>
              <a:t>长度 </a:t>
            </a:r>
            <a:r>
              <a:rPr lang="en-US" altLang="zh-CN" sz="1800">
                <a:solidFill>
                  <a:schemeClr val="bg1"/>
                </a:solidFill>
                <a:sym typeface="Arial" panose="020B0604020202020204" pitchFamily="34" charset="0"/>
              </a:rPr>
              <a:t>&lt;= 100)</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第</a:t>
            </a:r>
            <a:r>
              <a:rPr lang="en-US" altLang="zh-CN" sz="1800">
                <a:solidFill>
                  <a:schemeClr val="bg1"/>
                </a:solidFill>
                <a:sym typeface="Arial" panose="020B0604020202020204" pitchFamily="34" charset="0"/>
              </a:rPr>
              <a:t>3</a:t>
            </a:r>
            <a:r>
              <a:rPr lang="zh-CN" altLang="en-US" sz="1800">
                <a:solidFill>
                  <a:schemeClr val="bg1"/>
                </a:solidFill>
                <a:sym typeface="Arial" panose="020B0604020202020204" pitchFamily="34" charset="0"/>
              </a:rPr>
              <a:t>行是</a:t>
            </a:r>
            <a:r>
              <a:rPr lang="en-US" altLang="zh-CN" sz="1800">
                <a:solidFill>
                  <a:schemeClr val="bg1"/>
                </a:solidFill>
                <a:sym typeface="Arial" panose="020B0604020202020204" pitchFamily="34" charset="0"/>
              </a:rPr>
              <a:t>a</a:t>
            </a:r>
            <a:r>
              <a:rPr lang="zh-CN" altLang="en-US" sz="1800">
                <a:solidFill>
                  <a:schemeClr val="bg1"/>
                </a:solidFill>
                <a:sym typeface="Arial" panose="020B0604020202020204" pitchFamily="34" charset="0"/>
              </a:rPr>
              <a:t>将被替换的单词</a:t>
            </a:r>
            <a:r>
              <a:rPr lang="en-US" altLang="zh-CN" sz="1800">
                <a:solidFill>
                  <a:schemeClr val="bg1"/>
                </a:solidFill>
                <a:sym typeface="Arial" panose="020B0604020202020204" pitchFamily="34" charset="0"/>
              </a:rPr>
              <a:t>b(</a:t>
            </a:r>
            <a:r>
              <a:rPr lang="zh-CN" altLang="en-US" sz="1800">
                <a:solidFill>
                  <a:schemeClr val="bg1"/>
                </a:solidFill>
                <a:sym typeface="Arial" panose="020B0604020202020204" pitchFamily="34" charset="0"/>
              </a:rPr>
              <a:t>长度 </a:t>
            </a:r>
            <a:r>
              <a:rPr lang="en-US" altLang="zh-CN" sz="1800">
                <a:solidFill>
                  <a:schemeClr val="bg1"/>
                </a:solidFill>
                <a:sym typeface="Arial" panose="020B0604020202020204" pitchFamily="34" charset="0"/>
              </a:rPr>
              <a:t>&lt;= 100)</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a:t>
            </a:r>
            <a:r>
              <a:rPr lang="en-US" altLang="zh-CN" sz="1800">
                <a:solidFill>
                  <a:schemeClr val="bg1"/>
                </a:solidFill>
                <a:sym typeface="Arial" panose="020B0604020202020204" pitchFamily="34" charset="0"/>
              </a:rPr>
              <a:t>s,a,b</a:t>
            </a:r>
            <a:r>
              <a:rPr lang="zh-CN" altLang="en-US" sz="1800">
                <a:solidFill>
                  <a:schemeClr val="bg1"/>
                </a:solidFill>
                <a:sym typeface="Arial" panose="020B0604020202020204" pitchFamily="34" charset="0"/>
              </a:rPr>
              <a:t>最前面和最后面都没有空格。</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输出只有 </a:t>
            </a:r>
            <a:r>
              <a:rPr lang="en-US" altLang="zh-CN" sz="1800">
                <a:solidFill>
                  <a:schemeClr val="bg1"/>
                </a:solidFill>
                <a:sym typeface="Arial" panose="020B0604020202020204" pitchFamily="34" charset="0"/>
              </a:rPr>
              <a:t>1 </a:t>
            </a:r>
            <a:r>
              <a:rPr lang="zh-CN" altLang="en-US" sz="1800">
                <a:solidFill>
                  <a:schemeClr val="bg1"/>
                </a:solidFill>
                <a:sym typeface="Arial" panose="020B0604020202020204" pitchFamily="34" charset="0"/>
              </a:rPr>
              <a:t>行，将</a:t>
            </a:r>
            <a:r>
              <a:rPr lang="en-US" altLang="zh-CN" sz="1800">
                <a:solidFill>
                  <a:schemeClr val="bg1"/>
                </a:solidFill>
                <a:sym typeface="Arial" panose="020B0604020202020204" pitchFamily="34" charset="0"/>
              </a:rPr>
              <a:t>s</a:t>
            </a:r>
            <a:r>
              <a:rPr lang="zh-CN" altLang="en-US" sz="1800">
                <a:solidFill>
                  <a:schemeClr val="bg1"/>
                </a:solidFill>
                <a:sym typeface="Arial" panose="020B0604020202020204" pitchFamily="34" charset="0"/>
              </a:rPr>
              <a:t>中所有单词</a:t>
            </a:r>
            <a:r>
              <a:rPr lang="en-US" altLang="zh-CN" sz="1800">
                <a:solidFill>
                  <a:schemeClr val="bg1"/>
                </a:solidFill>
                <a:sym typeface="Arial" panose="020B0604020202020204" pitchFamily="34" charset="0"/>
              </a:rPr>
              <a:t>a</a:t>
            </a:r>
            <a:r>
              <a:rPr lang="zh-CN" altLang="en-US" sz="1800">
                <a:solidFill>
                  <a:schemeClr val="bg1"/>
                </a:solidFill>
                <a:sym typeface="Arial" panose="020B0604020202020204" pitchFamily="34" charset="0"/>
              </a:rPr>
              <a:t>替换成</a:t>
            </a:r>
            <a:r>
              <a:rPr lang="en-US" altLang="zh-CN" sz="1800">
                <a:solidFill>
                  <a:schemeClr val="bg1"/>
                </a:solidFill>
                <a:sym typeface="Arial" panose="020B0604020202020204" pitchFamily="34" charset="0"/>
              </a:rPr>
              <a:t>b</a:t>
            </a:r>
            <a:r>
              <a:rPr lang="zh-CN" altLang="en-US" sz="1800">
                <a:solidFill>
                  <a:schemeClr val="bg1"/>
                </a:solidFill>
                <a:sym typeface="Arial" panose="020B0604020202020204" pitchFamily="34" charset="0"/>
              </a:rPr>
              <a:t>之后的字符串。</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You want someone to help you</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You</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I</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I want someone to help you</a:t>
            </a:r>
            <a:endParaRPr lang="en-US" altLang="zh-CN" sz="1800">
              <a:solidFill>
                <a:schemeClr val="bg1"/>
              </a:solidFill>
              <a:sym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49154" name="标题 49153"/>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49155" name="文本占位符 49154"/>
          <p:cNvSpPr>
            <a:spLocks noGrp="1"/>
          </p:cNvSpPr>
          <p:nvPr>
            <p:ph type="body" idx="1"/>
          </p:nvPr>
        </p:nvSpPr>
        <p:spPr>
          <a:xfrm>
            <a:off x="252413" y="1054100"/>
            <a:ext cx="8567737" cy="5689600"/>
          </a:xfrm>
          <a:ln/>
        </p:spPr>
        <p:txBody>
          <a:bodyPr/>
          <a:p>
            <a:pPr>
              <a:buNone/>
            </a:pPr>
            <a:r>
              <a:rPr lang="zh-CN" altLang="en-US" sz="1800" dirty="0">
                <a:solidFill>
                  <a:schemeClr val="bg1"/>
                </a:solidFill>
                <a:sym typeface="Arial" panose="020B0604020202020204" pitchFamily="34" charset="0"/>
              </a:rPr>
              <a:t>11.笨小猴【1.9编程基础之顺序查找06】Noip2008提高组第1题</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    笨小猴的词汇量很小，所以每次做英语选择题的时候都很头疼。但是他找到了一种方法，经试验证明，用这种方法去选择选项的时候选对的几率非常大！</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    这种方法的具体描述如下：假设maxn是单词中出现次数最多的字母的出现次数，minn是单词中出现次数最少的字母的出现次数，如果maxn-minn是一个质数，那么笨小猴就认为这是个Lucky Word，这样的单词很可能就是正确的答案。 </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输入:</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    只有一行，是一个单词，其中只可能出现小写字母，并且长度小于100。</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输出:</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    共两行，第一行是一个字符串，假设输入的的单词是Lucky Word，那么输出“Lucky Word”，否则输出“No Answer”；</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    第二行是一个整数，如果输入单词是Lucky Word，输出maxn-minn的值，否则输出0。</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样例输入:               样例输出:</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样例 #1：               样例 #1：                    样例 #2：                    </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error                        Lucky Word                No Answer</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样例 #2：               2                                  0</a:t>
            </a:r>
            <a:endParaRPr lang="zh-CN" altLang="en-US" sz="1800" dirty="0">
              <a:solidFill>
                <a:schemeClr val="bg1"/>
              </a:solidFill>
              <a:sym typeface="Arial" panose="020B0604020202020204" pitchFamily="34" charset="0"/>
            </a:endParaRPr>
          </a:p>
          <a:p>
            <a:pPr>
              <a:buNone/>
            </a:pPr>
            <a:r>
              <a:rPr lang="zh-CN" altLang="en-US" sz="1800" dirty="0">
                <a:solidFill>
                  <a:schemeClr val="bg1"/>
                </a:solidFill>
                <a:sym typeface="Arial" panose="020B0604020202020204" pitchFamily="34" charset="0"/>
              </a:rPr>
              <a:t>olympic</a:t>
            </a:r>
            <a:endParaRPr lang="zh-CN" altLang="en-US" sz="1800" dirty="0">
              <a:solidFill>
                <a:schemeClr val="bg1"/>
              </a:solidFill>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0178" name="标题 50177"/>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50179" name="文本占位符 50178"/>
          <p:cNvSpPr>
            <a:spLocks noGrp="1"/>
          </p:cNvSpPr>
          <p:nvPr>
            <p:ph type="body" idx="1"/>
          </p:nvPr>
        </p:nvSpPr>
        <p:spPr>
          <a:xfrm>
            <a:off x="252413" y="1054100"/>
            <a:ext cx="8567737" cy="5689600"/>
          </a:xfrm>
          <a:ln/>
        </p:spPr>
        <p:txBody>
          <a:bodyPr/>
          <a:p>
            <a:pPr>
              <a:lnSpc>
                <a:spcPct val="80000"/>
              </a:lnSpc>
              <a:buNone/>
            </a:pPr>
            <a:r>
              <a:rPr lang="en-US" altLang="zh-CN" sz="2000">
                <a:solidFill>
                  <a:schemeClr val="bg1"/>
                </a:solidFill>
                <a:sym typeface="Arial" panose="020B0604020202020204" pitchFamily="34" charset="0"/>
              </a:rPr>
              <a:t>12.</a:t>
            </a:r>
            <a:r>
              <a:rPr lang="zh-CN" altLang="en-US" sz="2000">
                <a:solidFill>
                  <a:schemeClr val="bg1"/>
                </a:solidFill>
                <a:sym typeface="Arial" panose="020B0604020202020204" pitchFamily="34" charset="0"/>
              </a:rPr>
              <a:t>素数回文数的个数</a:t>
            </a:r>
            <a:r>
              <a:rPr lang="en-US" altLang="zh-CN" sz="2000">
                <a:solidFill>
                  <a:schemeClr val="bg1"/>
                </a:solidFill>
                <a:sym typeface="Arial" panose="020B0604020202020204" pitchFamily="34" charset="0"/>
              </a:rPr>
              <a:t>【1.13</a:t>
            </a:r>
            <a:r>
              <a:rPr lang="zh-CN" altLang="en-US" sz="2000">
                <a:solidFill>
                  <a:schemeClr val="bg1"/>
                </a:solidFill>
                <a:sym typeface="Arial" panose="020B0604020202020204" pitchFamily="34" charset="0"/>
              </a:rPr>
              <a:t>编程基础之综合应用</a:t>
            </a:r>
            <a:r>
              <a:rPr lang="en-US" altLang="zh-CN" sz="2000">
                <a:solidFill>
                  <a:schemeClr val="bg1"/>
                </a:solidFill>
                <a:sym typeface="Arial" panose="020B0604020202020204" pitchFamily="34" charset="0"/>
              </a:rPr>
              <a:t>05】</a:t>
            </a:r>
            <a:endParaRPr lang="en-US" altLang="zh-CN" sz="2000">
              <a:solidFill>
                <a:schemeClr val="bg1"/>
              </a:solidFill>
              <a:sym typeface="Arial" panose="020B0604020202020204" pitchFamily="34" charset="0"/>
            </a:endParaRPr>
          </a:p>
          <a:p>
            <a:pPr>
              <a:lnSpc>
                <a:spcPct val="80000"/>
              </a:lnSpc>
              <a:buNone/>
            </a:pP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求</a:t>
            </a:r>
            <a:r>
              <a:rPr lang="en-US" altLang="zh-CN" sz="2000">
                <a:solidFill>
                  <a:schemeClr val="bg1"/>
                </a:solidFill>
                <a:sym typeface="Arial" panose="020B0604020202020204" pitchFamily="34" charset="0"/>
              </a:rPr>
              <a:t>11</a:t>
            </a:r>
            <a:r>
              <a:rPr lang="zh-CN" altLang="en-US" sz="2000">
                <a:solidFill>
                  <a:schemeClr val="bg1"/>
                </a:solidFill>
                <a:sym typeface="Arial" panose="020B0604020202020204" pitchFamily="34" charset="0"/>
              </a:rPr>
              <a:t>到</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之间（包括</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），既是素数又是回文数的整数有多少个。</a:t>
            </a:r>
            <a:endParaRPr lang="zh-CN" altLang="en-US" sz="2000">
              <a:solidFill>
                <a:schemeClr val="bg1"/>
              </a:solidFill>
              <a:sym typeface="Arial" panose="020B0604020202020204" pitchFamily="34" charset="0"/>
            </a:endParaRPr>
          </a:p>
          <a:p>
            <a:pPr>
              <a:lnSpc>
                <a:spcPct val="80000"/>
              </a:lnSpc>
              <a:buNone/>
            </a:pP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一个大于</a:t>
            </a:r>
            <a:r>
              <a:rPr lang="en-US" altLang="zh-CN" sz="2000">
                <a:solidFill>
                  <a:schemeClr val="bg1"/>
                </a:solidFill>
                <a:sym typeface="Arial" panose="020B0604020202020204" pitchFamily="34" charset="0"/>
              </a:rPr>
              <a:t>11</a:t>
            </a:r>
            <a:r>
              <a:rPr lang="zh-CN" altLang="en-US" sz="2000">
                <a:solidFill>
                  <a:schemeClr val="bg1"/>
                </a:solidFill>
                <a:sym typeface="Arial" panose="020B0604020202020204" pitchFamily="34" charset="0"/>
              </a:rPr>
              <a:t>小于</a:t>
            </a:r>
            <a:r>
              <a:rPr lang="en-US" altLang="zh-CN" sz="2000">
                <a:solidFill>
                  <a:schemeClr val="bg1"/>
                </a:solidFill>
                <a:sym typeface="Arial" panose="020B0604020202020204" pitchFamily="34" charset="0"/>
              </a:rPr>
              <a:t>1000</a:t>
            </a:r>
            <a:r>
              <a:rPr lang="zh-CN" altLang="en-US" sz="2000">
                <a:solidFill>
                  <a:schemeClr val="bg1"/>
                </a:solidFill>
                <a:sym typeface="Arial" panose="020B0604020202020204" pitchFamily="34" charset="0"/>
              </a:rPr>
              <a:t>的整数</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80000"/>
              </a:lnSpc>
              <a:buNone/>
            </a:pP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11</a:t>
            </a:r>
            <a:r>
              <a:rPr lang="zh-CN" altLang="en-US" sz="2000">
                <a:solidFill>
                  <a:schemeClr val="bg1"/>
                </a:solidFill>
                <a:sym typeface="Arial" panose="020B0604020202020204" pitchFamily="34" charset="0"/>
              </a:rPr>
              <a:t>到</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之间的素数回文数个数。</a:t>
            </a:r>
            <a:endParaRPr lang="zh-CN" altLang="en-US" sz="2000">
              <a:solidFill>
                <a:schemeClr val="bg1"/>
              </a:solidFill>
              <a:sym typeface="Arial" panose="020B0604020202020204" pitchFamily="34" charset="0"/>
            </a:endParaRPr>
          </a:p>
          <a:p>
            <a:pPr>
              <a:lnSpc>
                <a:spcPct val="80000"/>
              </a:lnSpc>
              <a:buNone/>
            </a:pP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样例输入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23</a:t>
            </a:r>
            <a:endParaRPr lang="en-US" altLang="zh-CN" sz="2000">
              <a:solidFill>
                <a:schemeClr val="bg1"/>
              </a:solidFill>
              <a:sym typeface="Arial" panose="020B0604020202020204" pitchFamily="34" charset="0"/>
            </a:endParaRPr>
          </a:p>
          <a:p>
            <a:pPr>
              <a:lnSpc>
                <a:spcPct val="80000"/>
              </a:lnSpc>
              <a:buNone/>
            </a:pPr>
            <a:endParaRPr lang="en-US" altLang="zh-CN"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样例输出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1</a:t>
            </a:r>
            <a:endParaRPr lang="en-US" altLang="zh-CN"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提示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回文数指左右对称的数，如：</a:t>
            </a:r>
            <a:r>
              <a:rPr lang="en-US" altLang="zh-CN" sz="2000">
                <a:solidFill>
                  <a:schemeClr val="bg1"/>
                </a:solidFill>
                <a:sym typeface="Arial" panose="020B0604020202020204" pitchFamily="34" charset="0"/>
              </a:rPr>
              <a:t>292</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333</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1202" name="标题 51201"/>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51203" name="文本占位符 51202"/>
          <p:cNvSpPr>
            <a:spLocks noGrp="1"/>
          </p:cNvSpPr>
          <p:nvPr>
            <p:ph type="body" idx="1"/>
          </p:nvPr>
        </p:nvSpPr>
        <p:spPr>
          <a:xfrm>
            <a:off x="252413" y="1054100"/>
            <a:ext cx="8567737" cy="5689600"/>
          </a:xfrm>
          <a:ln/>
        </p:spPr>
        <p:txBody>
          <a:bodyPr/>
          <a:p>
            <a:pPr>
              <a:lnSpc>
                <a:spcPct val="80000"/>
              </a:lnSpc>
              <a:buNone/>
            </a:pPr>
            <a:r>
              <a:rPr lang="en-US" altLang="zh-CN" sz="1800">
                <a:solidFill>
                  <a:schemeClr val="bg1"/>
                </a:solidFill>
                <a:sym typeface="Arial" panose="020B0604020202020204" pitchFamily="34" charset="0"/>
              </a:rPr>
              <a:t>13.</a:t>
            </a:r>
            <a:r>
              <a:rPr lang="zh-CN" altLang="en-US" sz="1800">
                <a:solidFill>
                  <a:schemeClr val="bg1"/>
                </a:solidFill>
                <a:sym typeface="Arial" panose="020B0604020202020204" pitchFamily="34" charset="0"/>
              </a:rPr>
              <a:t>判决素数个数</a:t>
            </a:r>
            <a:r>
              <a:rPr lang="en-US" altLang="zh-CN" sz="1800">
                <a:solidFill>
                  <a:schemeClr val="bg1"/>
                </a:solidFill>
                <a:sym typeface="Arial" panose="020B0604020202020204" pitchFamily="34" charset="0"/>
              </a:rPr>
              <a:t>【1.13</a:t>
            </a:r>
            <a:r>
              <a:rPr lang="zh-CN" altLang="en-US" sz="1800">
                <a:solidFill>
                  <a:schemeClr val="bg1"/>
                </a:solidFill>
                <a:sym typeface="Arial" panose="020B0604020202020204" pitchFamily="34" charset="0"/>
              </a:rPr>
              <a:t>编程基础之综合应用</a:t>
            </a:r>
            <a:r>
              <a:rPr lang="en-US" altLang="zh-CN" sz="1800">
                <a:solidFill>
                  <a:schemeClr val="bg1"/>
                </a:solidFill>
                <a:sym typeface="Arial" panose="020B0604020202020204" pitchFamily="34" charset="0"/>
              </a:rPr>
              <a:t>10】</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输入两个整数</a:t>
            </a:r>
            <a:r>
              <a:rPr lang="en-US" altLang="zh-CN" sz="1800">
                <a:solidFill>
                  <a:schemeClr val="bg1"/>
                </a:solidFill>
                <a:sym typeface="Arial" panose="020B0604020202020204" pitchFamily="34" charset="0"/>
              </a:rPr>
              <a:t>X</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Y</a:t>
            </a:r>
            <a:r>
              <a:rPr lang="zh-CN" altLang="en-US" sz="1800">
                <a:solidFill>
                  <a:schemeClr val="bg1"/>
                </a:solidFill>
                <a:sym typeface="Arial" panose="020B0604020202020204" pitchFamily="34" charset="0"/>
              </a:rPr>
              <a:t>，输出两者之间的素数个数（包括</a:t>
            </a:r>
            <a:r>
              <a:rPr lang="en-US" altLang="zh-CN" sz="1800">
                <a:solidFill>
                  <a:schemeClr val="bg1"/>
                </a:solidFill>
                <a:sym typeface="Arial" panose="020B0604020202020204" pitchFamily="34" charset="0"/>
              </a:rPr>
              <a:t>X</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Y</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lnSpc>
                <a:spcPct val="80000"/>
              </a:lnSpc>
              <a:buNone/>
            </a:pPr>
            <a:endParaRPr lang="zh-CN" altLang="en-US"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两个整数</a:t>
            </a:r>
            <a:r>
              <a:rPr lang="en-US" altLang="zh-CN" sz="1800">
                <a:solidFill>
                  <a:schemeClr val="bg1"/>
                </a:solidFill>
                <a:sym typeface="Arial" panose="020B0604020202020204" pitchFamily="34" charset="0"/>
              </a:rPr>
              <a:t>X</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Y</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1 &lt;= X,Y &lt;= 105</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lnSpc>
                <a:spcPct val="80000"/>
              </a:lnSpc>
              <a:buNone/>
            </a:pPr>
            <a:endParaRPr lang="zh-CN" altLang="en-US"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输出一个整数，表示</a:t>
            </a:r>
            <a:r>
              <a:rPr lang="en-US" altLang="zh-CN" sz="1800">
                <a:solidFill>
                  <a:schemeClr val="bg1"/>
                </a:solidFill>
                <a:sym typeface="Arial" panose="020B0604020202020204" pitchFamily="34" charset="0"/>
              </a:rPr>
              <a:t>X</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Y</a:t>
            </a:r>
            <a:r>
              <a:rPr lang="zh-CN" altLang="en-US" sz="1800">
                <a:solidFill>
                  <a:schemeClr val="bg1"/>
                </a:solidFill>
                <a:sym typeface="Arial" panose="020B0604020202020204" pitchFamily="34" charset="0"/>
              </a:rPr>
              <a:t>之间的素数个数（包括</a:t>
            </a:r>
            <a:r>
              <a:rPr lang="en-US" altLang="zh-CN" sz="1800">
                <a:solidFill>
                  <a:schemeClr val="bg1"/>
                </a:solidFill>
                <a:sym typeface="Arial" panose="020B0604020202020204" pitchFamily="34" charset="0"/>
              </a:rPr>
              <a:t>X</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Y</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lnSpc>
                <a:spcPct val="80000"/>
              </a:lnSpc>
              <a:buNone/>
            </a:pPr>
            <a:endParaRPr lang="zh-CN" altLang="en-US"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样例输入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1 100</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样例输出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25</a:t>
            </a:r>
            <a:endParaRPr lang="en-US" altLang="zh-CN" sz="1800">
              <a:solidFill>
                <a:schemeClr val="bg1"/>
              </a:solidFill>
              <a:sym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2226" name="标题 52225"/>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52227" name="文本占位符 52226"/>
          <p:cNvSpPr>
            <a:spLocks noGrp="1"/>
          </p:cNvSpPr>
          <p:nvPr>
            <p:ph type="body" idx="1"/>
          </p:nvPr>
        </p:nvSpPr>
        <p:spPr>
          <a:xfrm>
            <a:off x="252413" y="1054100"/>
            <a:ext cx="8567737" cy="5689600"/>
          </a:xfrm>
          <a:ln/>
        </p:spPr>
        <p:txBody>
          <a:bodyPr/>
          <a:p>
            <a:pPr>
              <a:lnSpc>
                <a:spcPct val="80000"/>
              </a:lnSpc>
              <a:buNone/>
            </a:pPr>
            <a:r>
              <a:rPr lang="en-US" altLang="zh-CN" sz="1800">
                <a:solidFill>
                  <a:schemeClr val="bg1"/>
                </a:solidFill>
                <a:sym typeface="Arial" panose="020B0604020202020204" pitchFamily="34" charset="0"/>
              </a:rPr>
              <a:t>14.</a:t>
            </a:r>
            <a:r>
              <a:rPr lang="zh-CN" altLang="en-US" sz="1800">
                <a:solidFill>
                  <a:schemeClr val="bg1"/>
                </a:solidFill>
                <a:sym typeface="Arial" panose="020B0604020202020204" pitchFamily="34" charset="0"/>
              </a:rPr>
              <a:t>最大质因子序列</a:t>
            </a:r>
            <a:r>
              <a:rPr lang="en-US" altLang="zh-CN" sz="1800">
                <a:solidFill>
                  <a:schemeClr val="bg1"/>
                </a:solidFill>
                <a:sym typeface="Arial" panose="020B0604020202020204" pitchFamily="34" charset="0"/>
              </a:rPr>
              <a:t>【1.13</a:t>
            </a:r>
            <a:r>
              <a:rPr lang="zh-CN" altLang="en-US" sz="1800">
                <a:solidFill>
                  <a:schemeClr val="bg1"/>
                </a:solidFill>
                <a:sym typeface="Arial" panose="020B0604020202020204" pitchFamily="34" charset="0"/>
              </a:rPr>
              <a:t>编程基础之综合应用</a:t>
            </a:r>
            <a:r>
              <a:rPr lang="en-US" altLang="zh-CN" sz="1800">
                <a:solidFill>
                  <a:schemeClr val="bg1"/>
                </a:solidFill>
                <a:sym typeface="Arial" panose="020B0604020202020204" pitchFamily="34" charset="0"/>
              </a:rPr>
              <a:t>21】</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任意输入两个正整数</a:t>
            </a:r>
            <a:r>
              <a:rPr lang="en-US" altLang="zh-CN" sz="1800">
                <a:solidFill>
                  <a:schemeClr val="bg1"/>
                </a:solidFill>
                <a:sym typeface="Arial" panose="020B0604020202020204" pitchFamily="34" charset="0"/>
              </a:rPr>
              <a:t>m,n(1&lt;m&lt;n&lt;=5000)</a:t>
            </a:r>
            <a:r>
              <a:rPr lang="zh-CN" altLang="en-US" sz="1800">
                <a:solidFill>
                  <a:schemeClr val="bg1"/>
                </a:solidFill>
                <a:sym typeface="Arial" panose="020B0604020202020204" pitchFamily="34" charset="0"/>
              </a:rPr>
              <a:t>，依次输出</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到</a:t>
            </a:r>
            <a:r>
              <a:rPr lang="en-US" altLang="zh-CN" sz="1800">
                <a:solidFill>
                  <a:schemeClr val="bg1"/>
                </a:solidFill>
                <a:sym typeface="Arial" panose="020B0604020202020204" pitchFamily="34" charset="0"/>
              </a:rPr>
              <a:t>n</a:t>
            </a:r>
            <a:r>
              <a:rPr lang="zh-CN" altLang="en-US" sz="1800">
                <a:solidFill>
                  <a:schemeClr val="bg1"/>
                </a:solidFill>
                <a:sym typeface="Arial" panose="020B0604020202020204" pitchFamily="34" charset="0"/>
              </a:rPr>
              <a:t>之间每个数的最大质因子</a:t>
            </a:r>
            <a:r>
              <a:rPr lang="en-US" altLang="zh-CN" sz="1800">
                <a:solidFill>
                  <a:schemeClr val="bg1"/>
                </a:solidFill>
                <a:sym typeface="Arial" panose="020B0604020202020204" pitchFamily="34" charset="0"/>
              </a:rPr>
              <a:t>(</a:t>
            </a:r>
            <a:r>
              <a:rPr lang="zh-CN" altLang="en-US" sz="1800">
                <a:solidFill>
                  <a:schemeClr val="bg1"/>
                </a:solidFill>
                <a:sym typeface="Arial" panose="020B0604020202020204" pitchFamily="34" charset="0"/>
              </a:rPr>
              <a:t>包括</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n</a:t>
            </a:r>
            <a:r>
              <a:rPr lang="zh-CN" altLang="en-US" sz="1800">
                <a:solidFill>
                  <a:schemeClr val="bg1"/>
                </a:solidFill>
                <a:sym typeface="Arial" panose="020B0604020202020204" pitchFamily="34" charset="0"/>
              </a:rPr>
              <a:t>；如果某个数本身是质数，则输出这个数自身</a:t>
            </a:r>
            <a:r>
              <a:rPr lang="en-US" altLang="zh-CN" sz="1800">
                <a:solidFill>
                  <a:schemeClr val="bg1"/>
                </a:solidFill>
                <a:sym typeface="Arial" panose="020B0604020202020204" pitchFamily="34" charset="0"/>
              </a:rPr>
              <a:t>)</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lnSpc>
                <a:spcPct val="80000"/>
              </a:lnSpc>
              <a:buNone/>
            </a:pPr>
            <a:endParaRPr lang="zh-CN" altLang="en-US"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一行，包含两个正整数</a:t>
            </a:r>
            <a:r>
              <a:rPr lang="en-US" altLang="zh-CN" sz="1800">
                <a:solidFill>
                  <a:schemeClr val="bg1"/>
                </a:solidFill>
                <a:sym typeface="Arial" panose="020B0604020202020204" pitchFamily="34" charset="0"/>
              </a:rPr>
              <a:t>m</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n</a:t>
            </a:r>
            <a:r>
              <a:rPr lang="zh-CN" altLang="en-US" sz="1800">
                <a:solidFill>
                  <a:schemeClr val="bg1"/>
                </a:solidFill>
                <a:sym typeface="Arial" panose="020B0604020202020204" pitchFamily="34" charset="0"/>
              </a:rPr>
              <a:t>，其间以单个空格间隔。</a:t>
            </a:r>
            <a:endParaRPr lang="zh-CN" altLang="en-US" sz="1800">
              <a:solidFill>
                <a:schemeClr val="bg1"/>
              </a:solidFill>
              <a:sym typeface="Arial" panose="020B0604020202020204" pitchFamily="34" charset="0"/>
            </a:endParaRPr>
          </a:p>
          <a:p>
            <a:pPr>
              <a:lnSpc>
                <a:spcPct val="80000"/>
              </a:lnSpc>
              <a:buNone/>
            </a:pPr>
            <a:endParaRPr lang="zh-CN" altLang="en-US"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一行，每个整数的最大质因子，以逗号间隔。</a:t>
            </a:r>
            <a:endParaRPr lang="zh-CN" altLang="en-US" sz="1800">
              <a:solidFill>
                <a:schemeClr val="bg1"/>
              </a:solidFill>
              <a:sym typeface="Arial" panose="020B0604020202020204" pitchFamily="34" charset="0"/>
            </a:endParaRPr>
          </a:p>
          <a:p>
            <a:pPr>
              <a:lnSpc>
                <a:spcPct val="80000"/>
              </a:lnSpc>
              <a:buNone/>
            </a:pPr>
            <a:endParaRPr lang="zh-CN" altLang="en-US"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样例输入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5 10</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zh-CN" altLang="en-US" sz="1800">
                <a:solidFill>
                  <a:schemeClr val="bg1"/>
                </a:solidFill>
                <a:sym typeface="Arial" panose="020B0604020202020204" pitchFamily="34" charset="0"/>
              </a:rPr>
              <a:t>样例输出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lnSpc>
                <a:spcPct val="80000"/>
              </a:lnSpc>
              <a:buNone/>
            </a:pPr>
            <a:endParaRPr lang="en-US" altLang="zh-CN" sz="1800">
              <a:solidFill>
                <a:schemeClr val="bg1"/>
              </a:solidFill>
              <a:sym typeface="Arial" panose="020B0604020202020204" pitchFamily="34" charset="0"/>
            </a:endParaRPr>
          </a:p>
          <a:p>
            <a:pPr>
              <a:lnSpc>
                <a:spcPct val="80000"/>
              </a:lnSpc>
              <a:buNone/>
            </a:pPr>
            <a:r>
              <a:rPr lang="en-US" altLang="zh-CN" sz="1800">
                <a:solidFill>
                  <a:schemeClr val="bg1"/>
                </a:solidFill>
                <a:sym typeface="Arial" panose="020B0604020202020204" pitchFamily="34" charset="0"/>
              </a:rPr>
              <a:t>    5,3,7,2,3,5</a:t>
            </a:r>
            <a:endParaRPr lang="en-US" altLang="zh-CN" sz="1800">
              <a:solidFill>
                <a:schemeClr val="bg1"/>
              </a:solidFill>
              <a:sym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3250" name="标题 53249"/>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53251" name="文本占位符 53250"/>
          <p:cNvSpPr>
            <a:spLocks noGrp="1"/>
          </p:cNvSpPr>
          <p:nvPr>
            <p:ph type="body" idx="1"/>
          </p:nvPr>
        </p:nvSpPr>
        <p:spPr>
          <a:xfrm>
            <a:off x="252413" y="1054100"/>
            <a:ext cx="8567737" cy="5689600"/>
          </a:xfrm>
          <a:ln/>
        </p:spPr>
        <p:txBody>
          <a:bodyPr/>
          <a:p>
            <a:pPr>
              <a:lnSpc>
                <a:spcPct val="90000"/>
              </a:lnSpc>
              <a:buNone/>
            </a:pPr>
            <a:r>
              <a:rPr lang="en-US" altLang="zh-CN" sz="2000">
                <a:solidFill>
                  <a:schemeClr val="bg1"/>
                </a:solidFill>
                <a:sym typeface="Arial" panose="020B0604020202020204" pitchFamily="34" charset="0"/>
              </a:rPr>
              <a:t>15.</a:t>
            </a:r>
            <a:r>
              <a:rPr lang="zh-CN" altLang="en-US" sz="2000">
                <a:solidFill>
                  <a:schemeClr val="bg1"/>
                </a:solidFill>
                <a:sym typeface="Arial" panose="020B0604020202020204" pitchFamily="34" charset="0"/>
              </a:rPr>
              <a:t>区间内的真素数</a:t>
            </a:r>
            <a:r>
              <a:rPr lang="en-US" altLang="zh-CN" sz="2000">
                <a:solidFill>
                  <a:schemeClr val="bg1"/>
                </a:solidFill>
                <a:sym typeface="Arial" panose="020B0604020202020204" pitchFamily="34" charset="0"/>
              </a:rPr>
              <a:t>【1.13</a:t>
            </a:r>
            <a:r>
              <a:rPr lang="zh-CN" altLang="en-US" sz="2000">
                <a:solidFill>
                  <a:schemeClr val="bg1"/>
                </a:solidFill>
                <a:sym typeface="Arial" panose="020B0604020202020204" pitchFamily="34" charset="0"/>
              </a:rPr>
              <a:t>编程基础之综合应用</a:t>
            </a:r>
            <a:r>
              <a:rPr lang="en-US" altLang="zh-CN" sz="2000">
                <a:solidFill>
                  <a:schemeClr val="bg1"/>
                </a:solidFill>
                <a:sym typeface="Arial" panose="020B0604020202020204" pitchFamily="34" charset="0"/>
              </a:rPr>
              <a:t>23】</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找出正整数</a:t>
            </a:r>
            <a:r>
              <a:rPr lang="en-US" altLang="zh-CN" sz="2000">
                <a:solidFill>
                  <a:schemeClr val="bg1"/>
                </a:solidFill>
                <a:sym typeface="Arial" panose="020B0604020202020204" pitchFamily="34" charset="0"/>
              </a:rPr>
              <a:t>M</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之间（</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不小于</a:t>
            </a:r>
            <a:r>
              <a:rPr lang="en-US" altLang="zh-CN" sz="2000">
                <a:solidFill>
                  <a:schemeClr val="bg1"/>
                </a:solidFill>
                <a:sym typeface="Arial" panose="020B0604020202020204" pitchFamily="34" charset="0"/>
              </a:rPr>
              <a:t>M</a:t>
            </a:r>
            <a:r>
              <a:rPr lang="zh-CN" altLang="en-US" sz="2000">
                <a:solidFill>
                  <a:schemeClr val="bg1"/>
                </a:solidFill>
                <a:sym typeface="Arial" panose="020B0604020202020204" pitchFamily="34" charset="0"/>
              </a:rPr>
              <a:t>）的所有真素数。</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    真素数的定义：如果一个正整数</a:t>
            </a:r>
            <a:r>
              <a:rPr lang="en-US" altLang="zh-CN" sz="2000">
                <a:solidFill>
                  <a:schemeClr val="bg1"/>
                </a:solidFill>
                <a:sym typeface="Arial" panose="020B0604020202020204" pitchFamily="34" charset="0"/>
              </a:rPr>
              <a:t>P</a:t>
            </a:r>
            <a:r>
              <a:rPr lang="zh-CN" altLang="en-US" sz="2000">
                <a:solidFill>
                  <a:schemeClr val="bg1"/>
                </a:solidFill>
                <a:sym typeface="Arial" panose="020B0604020202020204" pitchFamily="34" charset="0"/>
              </a:rPr>
              <a:t>为素数，且其反序也为素数，那么</a:t>
            </a:r>
            <a:r>
              <a:rPr lang="en-US" altLang="zh-CN" sz="2000">
                <a:solidFill>
                  <a:schemeClr val="bg1"/>
                </a:solidFill>
                <a:sym typeface="Arial" panose="020B0604020202020204" pitchFamily="34" charset="0"/>
              </a:rPr>
              <a:t>P</a:t>
            </a:r>
            <a:r>
              <a:rPr lang="zh-CN" altLang="en-US" sz="2000">
                <a:solidFill>
                  <a:schemeClr val="bg1"/>
                </a:solidFill>
                <a:sym typeface="Arial" panose="020B0604020202020204" pitchFamily="34" charset="0"/>
              </a:rPr>
              <a:t>就为真素数。</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    例如，</a:t>
            </a:r>
            <a:r>
              <a:rPr lang="en-US" altLang="zh-CN" sz="2000">
                <a:solidFill>
                  <a:schemeClr val="bg1"/>
                </a:solidFill>
                <a:sym typeface="Arial" panose="020B0604020202020204" pitchFamily="34" charset="0"/>
              </a:rPr>
              <a:t>11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13</a:t>
            </a:r>
            <a:r>
              <a:rPr lang="zh-CN" altLang="en-US" sz="2000">
                <a:solidFill>
                  <a:schemeClr val="bg1"/>
                </a:solidFill>
                <a:sym typeface="Arial" panose="020B0604020202020204" pitchFamily="34" charset="0"/>
              </a:rPr>
              <a:t>均为真素数，因为</a:t>
            </a:r>
            <a:r>
              <a:rPr lang="en-US" altLang="zh-CN" sz="2000">
                <a:solidFill>
                  <a:schemeClr val="bg1"/>
                </a:solidFill>
                <a:sym typeface="Arial" panose="020B0604020202020204" pitchFamily="34" charset="0"/>
              </a:rPr>
              <a:t>11</a:t>
            </a:r>
            <a:r>
              <a:rPr lang="zh-CN" altLang="en-US" sz="2000">
                <a:solidFill>
                  <a:schemeClr val="bg1"/>
                </a:solidFill>
                <a:sym typeface="Arial" panose="020B0604020202020204" pitchFamily="34" charset="0"/>
              </a:rPr>
              <a:t>的反序还是为</a:t>
            </a:r>
            <a:r>
              <a:rPr lang="en-US" altLang="zh-CN" sz="2000">
                <a:solidFill>
                  <a:schemeClr val="bg1"/>
                </a:solidFill>
                <a:sym typeface="Arial" panose="020B0604020202020204" pitchFamily="34" charset="0"/>
              </a:rPr>
              <a:t>11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13</a:t>
            </a:r>
            <a:r>
              <a:rPr lang="zh-CN" altLang="en-US" sz="2000">
                <a:solidFill>
                  <a:schemeClr val="bg1"/>
                </a:solidFill>
                <a:sym typeface="Arial" panose="020B0604020202020204" pitchFamily="34" charset="0"/>
              </a:rPr>
              <a:t>的反序为</a:t>
            </a:r>
            <a:r>
              <a:rPr lang="en-US" altLang="zh-CN" sz="2000">
                <a:solidFill>
                  <a:schemeClr val="bg1"/>
                </a:solidFill>
                <a:sym typeface="Arial" panose="020B0604020202020204" pitchFamily="34" charset="0"/>
              </a:rPr>
              <a:t>31</a:t>
            </a:r>
            <a:r>
              <a:rPr lang="zh-CN" altLang="en-US" sz="2000">
                <a:solidFill>
                  <a:schemeClr val="bg1"/>
                </a:solidFill>
                <a:sym typeface="Arial" panose="020B0604020202020204" pitchFamily="34" charset="0"/>
              </a:rPr>
              <a:t>也为素数。</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输入两个数</a:t>
            </a:r>
            <a:r>
              <a:rPr lang="en-US" altLang="zh-CN" sz="2000">
                <a:solidFill>
                  <a:schemeClr val="bg1"/>
                </a:solidFill>
                <a:sym typeface="Arial" panose="020B0604020202020204" pitchFamily="34" charset="0"/>
              </a:rPr>
              <a:t>M</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，空格间隔，</a:t>
            </a:r>
            <a:r>
              <a:rPr lang="en-US" altLang="zh-CN" sz="2000">
                <a:solidFill>
                  <a:schemeClr val="bg1"/>
                </a:solidFill>
                <a:sym typeface="Arial" panose="020B0604020202020204" pitchFamily="34" charset="0"/>
              </a:rPr>
              <a:t>1&lt;=M&lt;=N&lt;=100000</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按从小到大输出</a:t>
            </a:r>
            <a:r>
              <a:rPr lang="en-US" altLang="zh-CN" sz="2000">
                <a:solidFill>
                  <a:schemeClr val="bg1"/>
                </a:solidFill>
                <a:sym typeface="Arial" panose="020B0604020202020204" pitchFamily="34" charset="0"/>
              </a:rPr>
              <a:t>M</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之间（包括</a:t>
            </a:r>
            <a:r>
              <a:rPr lang="en-US" altLang="zh-CN" sz="2000">
                <a:solidFill>
                  <a:schemeClr val="bg1"/>
                </a:solidFill>
                <a:sym typeface="Arial" panose="020B0604020202020204" pitchFamily="34" charset="0"/>
              </a:rPr>
              <a:t>M</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）的真素数，逗号间隔。如果之间没有真素数，则输出</a:t>
            </a:r>
            <a:r>
              <a:rPr lang="en-US" altLang="zh-CN" sz="2000">
                <a:solidFill>
                  <a:schemeClr val="bg1"/>
                </a:solidFill>
                <a:sym typeface="Arial" panose="020B0604020202020204" pitchFamily="34" charset="0"/>
              </a:rPr>
              <a:t>No</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样例输入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10 35</a:t>
            </a:r>
            <a:endParaRPr lang="en-US" altLang="zh-CN" sz="2000">
              <a:solidFill>
                <a:schemeClr val="bg1"/>
              </a:solidFill>
              <a:sym typeface="Arial" panose="020B0604020202020204" pitchFamily="34" charset="0"/>
            </a:endParaRPr>
          </a:p>
          <a:p>
            <a:pPr>
              <a:lnSpc>
                <a:spcPct val="90000"/>
              </a:lnSpc>
              <a:buNone/>
            </a:pPr>
            <a:r>
              <a:rPr lang="zh-CN" altLang="en-US" sz="2000">
                <a:solidFill>
                  <a:schemeClr val="bg1"/>
                </a:solidFill>
                <a:sym typeface="Arial" panose="020B0604020202020204" pitchFamily="34" charset="0"/>
              </a:rPr>
              <a:t>样例输出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buNone/>
            </a:pPr>
            <a:r>
              <a:rPr lang="en-US" altLang="zh-CN" sz="2000">
                <a:solidFill>
                  <a:schemeClr val="bg1"/>
                </a:solidFill>
                <a:sym typeface="Arial" panose="020B0604020202020204" pitchFamily="34" charset="0"/>
              </a:rPr>
              <a:t>    11,13,17,31</a:t>
            </a:r>
            <a:endParaRPr lang="en-US" altLang="zh-CN" sz="2000">
              <a:solidFill>
                <a:schemeClr val="bg1"/>
              </a:solidFill>
              <a:sym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4274" name="标题 54273"/>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54275" name="文本占位符 54274"/>
          <p:cNvSpPr>
            <a:spLocks noGrp="1"/>
          </p:cNvSpPr>
          <p:nvPr>
            <p:ph type="body" idx="1"/>
          </p:nvPr>
        </p:nvSpPr>
        <p:spPr>
          <a:xfrm>
            <a:off x="252413" y="1054100"/>
            <a:ext cx="8567737" cy="5689600"/>
          </a:xfrm>
          <a:ln/>
        </p:spPr>
        <p:txBody>
          <a:bodyPr/>
          <a:p>
            <a:pPr>
              <a:lnSpc>
                <a:spcPct val="80000"/>
              </a:lnSpc>
              <a:buNone/>
            </a:pPr>
            <a:r>
              <a:rPr lang="en-US" altLang="zh-CN" sz="2000">
                <a:solidFill>
                  <a:schemeClr val="bg1"/>
                </a:solidFill>
                <a:sym typeface="Arial" panose="020B0604020202020204" pitchFamily="34" charset="0"/>
              </a:rPr>
              <a:t>16. </a:t>
            </a:r>
            <a:r>
              <a:rPr lang="zh-CN" altLang="en-US" sz="2000">
                <a:solidFill>
                  <a:schemeClr val="bg1"/>
                </a:solidFill>
                <a:sym typeface="Arial" panose="020B0604020202020204" pitchFamily="34" charset="0"/>
              </a:rPr>
              <a:t>二进制分类</a:t>
            </a:r>
            <a:r>
              <a:rPr lang="en-US" altLang="zh-CN" sz="2000">
                <a:solidFill>
                  <a:schemeClr val="bg1"/>
                </a:solidFill>
                <a:sym typeface="Arial" panose="020B0604020202020204" pitchFamily="34" charset="0"/>
              </a:rPr>
              <a:t>【1.13</a:t>
            </a:r>
            <a:r>
              <a:rPr lang="zh-CN" altLang="en-US" sz="2000">
                <a:solidFill>
                  <a:schemeClr val="bg1"/>
                </a:solidFill>
                <a:sym typeface="Arial" panose="020B0604020202020204" pitchFamily="34" charset="0"/>
              </a:rPr>
              <a:t>编程基础之综合应用</a:t>
            </a:r>
            <a:r>
              <a:rPr lang="en-US" altLang="zh-CN" sz="2000">
                <a:solidFill>
                  <a:schemeClr val="bg1"/>
                </a:solidFill>
                <a:sym typeface="Arial" panose="020B0604020202020204" pitchFamily="34" charset="0"/>
              </a:rPr>
              <a:t>36】</a:t>
            </a:r>
            <a:endParaRPr lang="en-US" altLang="zh-CN" sz="2000">
              <a:solidFill>
                <a:schemeClr val="bg1"/>
              </a:solidFill>
              <a:sym typeface="Arial" panose="020B0604020202020204" pitchFamily="34" charset="0"/>
            </a:endParaRPr>
          </a:p>
          <a:p>
            <a:pPr>
              <a:lnSpc>
                <a:spcPct val="80000"/>
              </a:lnSpc>
              <a:buNone/>
            </a:pP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若将一个正整数化为二进制数，在此二进制数中，我们将数字</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的个数多于数字</a:t>
            </a:r>
            <a:r>
              <a:rPr lang="en-US" altLang="zh-CN" sz="2000">
                <a:solidFill>
                  <a:schemeClr val="bg1"/>
                </a:solidFill>
                <a:sym typeface="Arial" panose="020B0604020202020204" pitchFamily="34" charset="0"/>
              </a:rPr>
              <a:t>0</a:t>
            </a:r>
            <a:r>
              <a:rPr lang="zh-CN" altLang="en-US" sz="2000">
                <a:solidFill>
                  <a:schemeClr val="bg1"/>
                </a:solidFill>
                <a:sym typeface="Arial" panose="020B0604020202020204" pitchFamily="34" charset="0"/>
              </a:rPr>
              <a:t>的个数的这类二进制数称为</a:t>
            </a:r>
            <a:r>
              <a:rPr lang="en-US" altLang="zh-CN" sz="2000">
                <a:solidFill>
                  <a:schemeClr val="bg1"/>
                </a:solidFill>
                <a:sym typeface="Arial" panose="020B0604020202020204" pitchFamily="34" charset="0"/>
              </a:rPr>
              <a:t>A</a:t>
            </a:r>
            <a:r>
              <a:rPr lang="zh-CN" altLang="en-US" sz="2000">
                <a:solidFill>
                  <a:schemeClr val="bg1"/>
                </a:solidFill>
                <a:sym typeface="Arial" panose="020B0604020202020204" pitchFamily="34" charset="0"/>
              </a:rPr>
              <a:t>类数，否则就称其为</a:t>
            </a:r>
            <a:r>
              <a:rPr lang="en-US" altLang="zh-CN" sz="2000">
                <a:solidFill>
                  <a:schemeClr val="bg1"/>
                </a:solidFill>
                <a:sym typeface="Arial" panose="020B0604020202020204" pitchFamily="34" charset="0"/>
              </a:rPr>
              <a:t>B</a:t>
            </a:r>
            <a:r>
              <a:rPr lang="zh-CN" altLang="en-US" sz="2000">
                <a:solidFill>
                  <a:schemeClr val="bg1"/>
                </a:solidFill>
                <a:sym typeface="Arial" panose="020B0604020202020204" pitchFamily="34" charset="0"/>
              </a:rPr>
              <a:t>类数。</a:t>
            </a:r>
            <a:endParaRPr lang="zh-CN" altLang="en-US" sz="2000">
              <a:solidFill>
                <a:schemeClr val="bg1"/>
              </a:solidFill>
              <a:sym typeface="Arial" panose="020B0604020202020204" pitchFamily="34" charset="0"/>
            </a:endParaRPr>
          </a:p>
          <a:p>
            <a:pPr>
              <a:lnSpc>
                <a:spcPct val="80000"/>
              </a:lnSpc>
              <a:buNone/>
            </a:pP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例如：</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     </a:t>
            </a:r>
            <a:r>
              <a:rPr lang="en-US" altLang="zh-CN" sz="2000">
                <a:solidFill>
                  <a:schemeClr val="bg1"/>
                </a:solidFill>
                <a:sym typeface="Arial" panose="020B0604020202020204" pitchFamily="34" charset="0"/>
              </a:rPr>
              <a:t>(13)10=(1101)2</a:t>
            </a:r>
            <a:r>
              <a:rPr lang="zh-CN" altLang="en-US" sz="2000">
                <a:solidFill>
                  <a:schemeClr val="bg1"/>
                </a:solidFill>
                <a:sym typeface="Arial" panose="020B0604020202020204" pitchFamily="34" charset="0"/>
              </a:rPr>
              <a:t>，其中</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的个数为</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0</a:t>
            </a:r>
            <a:r>
              <a:rPr lang="zh-CN" altLang="en-US" sz="2000">
                <a:solidFill>
                  <a:schemeClr val="bg1"/>
                </a:solidFill>
                <a:sym typeface="Arial" panose="020B0604020202020204" pitchFamily="34" charset="0"/>
              </a:rPr>
              <a:t>的个数为</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，则称此数为</a:t>
            </a:r>
            <a:r>
              <a:rPr lang="en-US" altLang="zh-CN" sz="2000">
                <a:solidFill>
                  <a:schemeClr val="bg1"/>
                </a:solidFill>
                <a:sym typeface="Arial" panose="020B0604020202020204" pitchFamily="34" charset="0"/>
              </a:rPr>
              <a:t>A</a:t>
            </a:r>
            <a:r>
              <a:rPr lang="zh-CN" altLang="en-US" sz="2000">
                <a:solidFill>
                  <a:schemeClr val="bg1"/>
                </a:solidFill>
                <a:sym typeface="Arial" panose="020B0604020202020204" pitchFamily="34" charset="0"/>
              </a:rPr>
              <a:t>类数；</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     </a:t>
            </a:r>
            <a:r>
              <a:rPr lang="en-US" altLang="zh-CN" sz="2000">
                <a:solidFill>
                  <a:schemeClr val="bg1"/>
                </a:solidFill>
                <a:sym typeface="Arial" panose="020B0604020202020204" pitchFamily="34" charset="0"/>
              </a:rPr>
              <a:t>(10)10=(1010)2</a:t>
            </a:r>
            <a:r>
              <a:rPr lang="zh-CN" altLang="en-US" sz="2000">
                <a:solidFill>
                  <a:schemeClr val="bg1"/>
                </a:solidFill>
                <a:sym typeface="Arial" panose="020B0604020202020204" pitchFamily="34" charset="0"/>
              </a:rPr>
              <a:t>，其中</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的个数为</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0</a:t>
            </a:r>
            <a:r>
              <a:rPr lang="zh-CN" altLang="en-US" sz="2000">
                <a:solidFill>
                  <a:schemeClr val="bg1"/>
                </a:solidFill>
                <a:sym typeface="Arial" panose="020B0604020202020204" pitchFamily="34" charset="0"/>
              </a:rPr>
              <a:t>的个数也为</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，称此数为</a:t>
            </a:r>
            <a:r>
              <a:rPr lang="en-US" altLang="zh-CN" sz="2000">
                <a:solidFill>
                  <a:schemeClr val="bg1"/>
                </a:solidFill>
                <a:sym typeface="Arial" panose="020B0604020202020204" pitchFamily="34" charset="0"/>
              </a:rPr>
              <a:t>B</a:t>
            </a:r>
            <a:r>
              <a:rPr lang="zh-CN" altLang="en-US" sz="2000">
                <a:solidFill>
                  <a:schemeClr val="bg1"/>
                </a:solidFill>
                <a:sym typeface="Arial" panose="020B0604020202020204" pitchFamily="34" charset="0"/>
              </a:rPr>
              <a:t>类数；</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     </a:t>
            </a:r>
            <a:r>
              <a:rPr lang="en-US" altLang="zh-CN" sz="2000">
                <a:solidFill>
                  <a:schemeClr val="bg1"/>
                </a:solidFill>
                <a:sym typeface="Arial" panose="020B0604020202020204" pitchFamily="34" charset="0"/>
              </a:rPr>
              <a:t>(24)10=(11000)2</a:t>
            </a:r>
            <a:r>
              <a:rPr lang="zh-CN" altLang="en-US" sz="2000">
                <a:solidFill>
                  <a:schemeClr val="bg1"/>
                </a:solidFill>
                <a:sym typeface="Arial" panose="020B0604020202020204" pitchFamily="34" charset="0"/>
              </a:rPr>
              <a:t>，其中</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的个数为</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0</a:t>
            </a:r>
            <a:r>
              <a:rPr lang="zh-CN" altLang="en-US" sz="2000">
                <a:solidFill>
                  <a:schemeClr val="bg1"/>
                </a:solidFill>
                <a:sym typeface="Arial" panose="020B0604020202020204" pitchFamily="34" charset="0"/>
              </a:rPr>
              <a:t>的个数为</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，则称此数为</a:t>
            </a:r>
            <a:r>
              <a:rPr lang="en-US" altLang="zh-CN" sz="2000">
                <a:solidFill>
                  <a:schemeClr val="bg1"/>
                </a:solidFill>
                <a:sym typeface="Arial" panose="020B0604020202020204" pitchFamily="34" charset="0"/>
              </a:rPr>
              <a:t>B</a:t>
            </a:r>
            <a:r>
              <a:rPr lang="zh-CN" altLang="en-US" sz="2000">
                <a:solidFill>
                  <a:schemeClr val="bg1"/>
                </a:solidFill>
                <a:sym typeface="Arial" panose="020B0604020202020204" pitchFamily="34" charset="0"/>
              </a:rPr>
              <a:t>类数；</a:t>
            </a: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    程序要求：求出</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1000</a:t>
            </a:r>
            <a:r>
              <a:rPr lang="zh-CN" altLang="en-US" sz="2000">
                <a:solidFill>
                  <a:schemeClr val="bg1"/>
                </a:solidFill>
                <a:sym typeface="Arial" panose="020B0604020202020204" pitchFamily="34" charset="0"/>
              </a:rPr>
              <a:t>之中（包括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与</a:t>
            </a:r>
            <a:r>
              <a:rPr lang="en-US" altLang="zh-CN" sz="2000">
                <a:solidFill>
                  <a:schemeClr val="bg1"/>
                </a:solidFill>
                <a:sym typeface="Arial" panose="020B0604020202020204" pitchFamily="34" charset="0"/>
              </a:rPr>
              <a:t>1000</a:t>
            </a:r>
            <a:r>
              <a:rPr lang="zh-CN" altLang="en-US" sz="2000">
                <a:solidFill>
                  <a:schemeClr val="bg1"/>
                </a:solidFill>
                <a:sym typeface="Arial" panose="020B0604020202020204" pitchFamily="34" charset="0"/>
              </a:rPr>
              <a:t>），全部</a:t>
            </a:r>
            <a:r>
              <a:rPr lang="en-US" altLang="zh-CN" sz="2000">
                <a:solidFill>
                  <a:schemeClr val="bg1"/>
                </a:solidFill>
                <a:sym typeface="Arial" panose="020B0604020202020204" pitchFamily="34" charset="0"/>
              </a:rPr>
              <a:t>A</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B</a:t>
            </a:r>
            <a:r>
              <a:rPr lang="zh-CN" altLang="en-US" sz="2000">
                <a:solidFill>
                  <a:schemeClr val="bg1"/>
                </a:solidFill>
                <a:sym typeface="Arial" panose="020B0604020202020204" pitchFamily="34" charset="0"/>
              </a:rPr>
              <a:t>两类数的个数。</a:t>
            </a:r>
            <a:endParaRPr lang="zh-CN" altLang="en-US" sz="2000">
              <a:solidFill>
                <a:schemeClr val="bg1"/>
              </a:solidFill>
              <a:sym typeface="Arial" panose="020B0604020202020204" pitchFamily="34" charset="0"/>
            </a:endParaRPr>
          </a:p>
          <a:p>
            <a:pPr>
              <a:lnSpc>
                <a:spcPct val="80000"/>
              </a:lnSpc>
              <a:buNone/>
            </a:pP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输入</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无。</a:t>
            </a:r>
            <a:endParaRPr lang="zh-CN" altLang="en-US" sz="2000">
              <a:solidFill>
                <a:schemeClr val="bg1"/>
              </a:solidFill>
              <a:sym typeface="Arial" panose="020B0604020202020204" pitchFamily="34" charset="0"/>
            </a:endParaRPr>
          </a:p>
          <a:p>
            <a:pPr>
              <a:lnSpc>
                <a:spcPct val="80000"/>
              </a:lnSpc>
              <a:buNone/>
            </a:pPr>
            <a:endParaRPr lang="zh-CN" altLang="en-US" sz="2000">
              <a:solidFill>
                <a:schemeClr val="bg1"/>
              </a:solidFill>
              <a:sym typeface="Arial" panose="020B0604020202020204" pitchFamily="34" charset="0"/>
            </a:endParaRPr>
          </a:p>
          <a:p>
            <a:pPr>
              <a:lnSpc>
                <a:spcPct val="80000"/>
              </a:lnSpc>
              <a:buNone/>
            </a:pPr>
            <a:r>
              <a:rPr lang="zh-CN" altLang="en-US" sz="2000">
                <a:solidFill>
                  <a:schemeClr val="bg1"/>
                </a:solidFill>
                <a:sym typeface="Arial" panose="020B0604020202020204" pitchFamily="34" charset="0"/>
              </a:rPr>
              <a:t>输出</a:t>
            </a:r>
            <a:r>
              <a:rPr lang="en-US" altLang="zh-CN" sz="2000">
                <a:solidFill>
                  <a:schemeClr val="bg1"/>
                </a:solidFill>
                <a:sym typeface="Arial" panose="020B0604020202020204" pitchFamily="34" charset="0"/>
              </a:rPr>
              <a:t>:</a:t>
            </a:r>
            <a:endParaRPr lang="en-US" altLang="zh-CN" sz="2000">
              <a:solidFill>
                <a:schemeClr val="bg1"/>
              </a:solidFill>
              <a:sym typeface="Arial" panose="020B0604020202020204" pitchFamily="34" charset="0"/>
            </a:endParaRPr>
          </a:p>
          <a:p>
            <a:pPr>
              <a:lnSpc>
                <a:spcPct val="80000"/>
              </a:lnSpc>
              <a:buNone/>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一行，包含两个整数，分别是</a:t>
            </a:r>
            <a:r>
              <a:rPr lang="en-US" altLang="zh-CN" sz="2000">
                <a:solidFill>
                  <a:schemeClr val="bg1"/>
                </a:solidFill>
                <a:sym typeface="Arial" panose="020B0604020202020204" pitchFamily="34" charset="0"/>
              </a:rPr>
              <a:t>A</a:t>
            </a:r>
            <a:r>
              <a:rPr lang="zh-CN" altLang="en-US" sz="2000">
                <a:solidFill>
                  <a:schemeClr val="bg1"/>
                </a:solidFill>
                <a:sym typeface="Arial" panose="020B0604020202020204" pitchFamily="34" charset="0"/>
              </a:rPr>
              <a:t>类数和</a:t>
            </a:r>
            <a:r>
              <a:rPr lang="en-US" altLang="zh-CN" sz="2000">
                <a:solidFill>
                  <a:schemeClr val="bg1"/>
                </a:solidFill>
                <a:sym typeface="Arial" panose="020B0604020202020204" pitchFamily="34" charset="0"/>
              </a:rPr>
              <a:t>B</a:t>
            </a:r>
            <a:r>
              <a:rPr lang="zh-CN" altLang="en-US" sz="2000">
                <a:solidFill>
                  <a:schemeClr val="bg1"/>
                </a:solidFill>
                <a:sym typeface="Arial" panose="020B0604020202020204" pitchFamily="34" charset="0"/>
              </a:rPr>
              <a:t>类数的个数，中间用单个空格隔开。</a:t>
            </a:r>
            <a:endParaRPr lang="zh-CN" altLang="en-US" sz="2000">
              <a:solidFill>
                <a:schemeClr val="bg1"/>
              </a:solidFill>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9218" name="标题 9217"/>
          <p:cNvSpPr>
            <a:spLocks noGrp="1"/>
          </p:cNvSpPr>
          <p:nvPr>
            <p:ph type="title"/>
          </p:nvPr>
        </p:nvSpPr>
        <p:spPr>
          <a:ln/>
        </p:spPr>
        <p:txBody>
          <a:bodyPr anchor="ctr" anchorCtr="0"/>
          <a:p>
            <a:pPr algn="l"/>
            <a:r>
              <a:rPr lang="zh-CN" altLang="en-US" sz="3200" dirty="0">
                <a:solidFill>
                  <a:srgbClr val="FFFF66"/>
                </a:solidFill>
              </a:rPr>
              <a:t>一、函数的定义----【函数】</a:t>
            </a:r>
            <a:endParaRPr lang="zh-CN" altLang="en-US" sz="3200" dirty="0">
              <a:solidFill>
                <a:srgbClr val="FFFF66"/>
              </a:solidFill>
            </a:endParaRPr>
          </a:p>
        </p:txBody>
      </p:sp>
      <p:sp>
        <p:nvSpPr>
          <p:cNvPr id="9219" name="文本占位符 9218"/>
          <p:cNvSpPr>
            <a:spLocks noGrp="1"/>
          </p:cNvSpPr>
          <p:nvPr>
            <p:ph type="body" idx="1"/>
          </p:nvPr>
        </p:nvSpPr>
        <p:spPr>
          <a:ln/>
        </p:spPr>
        <p:txBody>
          <a:bodyPr/>
          <a:p>
            <a:pPr>
              <a:lnSpc>
                <a:spcPct val="80000"/>
              </a:lnSpc>
            </a:pPr>
            <a:r>
              <a:rPr lang="zh-CN" altLang="en-US" sz="2000" b="1" dirty="0">
                <a:solidFill>
                  <a:srgbClr val="FFFF66"/>
                </a:solidFill>
                <a:latin typeface="宋体" panose="02010600030101010101" pitchFamily="2" charset="-122"/>
              </a:rPr>
              <a:t>1.函数定义的语法形式</a:t>
            </a:r>
            <a:endParaRPr lang="zh-CN" altLang="en-US" sz="2000" b="1"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数据类型  函数名（形式参数表）</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函数体                //执行语句</a:t>
            </a:r>
            <a:endParaRPr lang="zh-CN" altLang="en-US" sz="2000" dirty="0">
              <a:solidFill>
                <a:schemeClr val="bg1"/>
              </a:solidFill>
              <a:latin typeface="宋体" panose="02010600030101010101" pitchFamily="2" charset="-122"/>
            </a:endParaRPr>
          </a:p>
          <a:p>
            <a:pPr>
              <a:lnSpc>
                <a:spcPct val="80000"/>
              </a:lnSpc>
              <a:buNone/>
            </a:pP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lnSpc>
                <a:spcPct val="80000"/>
              </a:lnSpc>
              <a:buNone/>
            </a:pPr>
            <a:r>
              <a:rPr lang="zh-CN" altLang="en-US" sz="2000" b="1" dirty="0">
                <a:solidFill>
                  <a:srgbClr val="FFFF66"/>
                </a:solidFill>
                <a:latin typeface="宋体" panose="02010600030101010101" pitchFamily="2" charset="-122"/>
              </a:rPr>
              <a:t>关于函数的定义有如下说明：</a:t>
            </a:r>
            <a:endParaRPr lang="zh-CN" altLang="en-US" sz="2000" b="1"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函数的数据类型是函数的返回值类型（若数据类型为 void ,则无返回值）。</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函数名是标识符，一个程序中除了主函数名必须为main外，其余函数的名字按照标识符的取名规则可以任意选取，最好取有助于记忆的名字。</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形式参数（简称形参）表可以是空的（即无参函数）；也可以有多个形参，形参间用逗号隔开，不管有无参数，函数名后的圆括号都必须有。形参必须有类型说明，形参可以是变量名、数组名或指针名，它的作用是实现主调函数与被调函数之间的关系。</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5298" name="标题 55297"/>
          <p:cNvSpPr>
            <a:spLocks noGrp="1"/>
          </p:cNvSpPr>
          <p:nvPr>
            <p:ph type="title"/>
          </p:nvPr>
        </p:nvSpPr>
        <p:spPr>
          <a:xfrm>
            <a:off x="457200" y="276225"/>
            <a:ext cx="8229600" cy="849313"/>
          </a:xfrm>
          <a:ln/>
        </p:spPr>
        <p:txBody>
          <a:bodyPr anchor="ctr" anchorCtr="0"/>
          <a:p>
            <a:r>
              <a:rPr lang="zh-CN" altLang="en-US" sz="3200" dirty="0">
                <a:solidFill>
                  <a:srgbClr val="FFFF66"/>
                </a:solidFill>
              </a:rPr>
              <a:t>【上机练习</a:t>
            </a:r>
            <a:r>
              <a:rPr lang="zh-CN" altLang="en-US" sz="3200" dirty="0">
                <a:solidFill>
                  <a:srgbClr val="FFFF66"/>
                </a:solidFill>
              </a:rPr>
              <a:t>】</a:t>
            </a:r>
            <a:endParaRPr lang="zh-CN" altLang="en-US" sz="3200" dirty="0">
              <a:solidFill>
                <a:srgbClr val="FFFF66"/>
              </a:solidFill>
            </a:endParaRPr>
          </a:p>
        </p:txBody>
      </p:sp>
      <p:sp>
        <p:nvSpPr>
          <p:cNvPr id="55299" name="文本占位符 55298"/>
          <p:cNvSpPr>
            <a:spLocks noGrp="1"/>
          </p:cNvSpPr>
          <p:nvPr>
            <p:ph type="body" idx="1"/>
          </p:nvPr>
        </p:nvSpPr>
        <p:spPr>
          <a:xfrm>
            <a:off x="252413" y="1054100"/>
            <a:ext cx="8567737" cy="5689600"/>
          </a:xfrm>
          <a:ln/>
        </p:spPr>
        <p:txBody>
          <a:bodyPr/>
          <a:p>
            <a:pPr>
              <a:buNone/>
            </a:pPr>
            <a:r>
              <a:rPr lang="en-US" altLang="zh-CN" sz="1800">
                <a:solidFill>
                  <a:schemeClr val="bg1"/>
                </a:solidFill>
                <a:sym typeface="Arial" panose="020B0604020202020204" pitchFamily="34" charset="0"/>
              </a:rPr>
              <a:t>17.</a:t>
            </a:r>
            <a:r>
              <a:rPr lang="zh-CN" altLang="en-US" sz="1800">
                <a:solidFill>
                  <a:schemeClr val="bg1"/>
                </a:solidFill>
                <a:sym typeface="Arial" panose="020B0604020202020204" pitchFamily="34" charset="0"/>
              </a:rPr>
              <a:t>确定进制</a:t>
            </a:r>
            <a:r>
              <a:rPr lang="en-US" altLang="zh-CN" sz="1800">
                <a:solidFill>
                  <a:schemeClr val="bg1"/>
                </a:solidFill>
                <a:sym typeface="Arial" panose="020B0604020202020204" pitchFamily="34" charset="0"/>
              </a:rPr>
              <a:t>【1.13</a:t>
            </a:r>
            <a:r>
              <a:rPr lang="zh-CN" altLang="en-US" sz="1800">
                <a:solidFill>
                  <a:schemeClr val="bg1"/>
                </a:solidFill>
                <a:sym typeface="Arial" panose="020B0604020202020204" pitchFamily="34" charset="0"/>
              </a:rPr>
              <a:t>编程基础之综合应用</a:t>
            </a:r>
            <a:r>
              <a:rPr lang="en-US" altLang="zh-CN" sz="1800">
                <a:solidFill>
                  <a:schemeClr val="bg1"/>
                </a:solidFill>
                <a:sym typeface="Arial" panose="020B0604020202020204" pitchFamily="34" charset="0"/>
              </a:rPr>
              <a:t>34】</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6*9=42</a:t>
            </a:r>
            <a:r>
              <a:rPr lang="zh-CN" altLang="en-US" sz="1800">
                <a:solidFill>
                  <a:schemeClr val="bg1"/>
                </a:solidFill>
                <a:sym typeface="Arial" panose="020B0604020202020204" pitchFamily="34" charset="0"/>
              </a:rPr>
              <a:t>对于十进制来说是错误的，但是对于</a:t>
            </a:r>
            <a:r>
              <a:rPr lang="en-US" altLang="zh-CN" sz="1800">
                <a:solidFill>
                  <a:schemeClr val="bg1"/>
                </a:solidFill>
                <a:sym typeface="Arial" panose="020B0604020202020204" pitchFamily="34" charset="0"/>
              </a:rPr>
              <a:t>13</a:t>
            </a:r>
            <a:r>
              <a:rPr lang="zh-CN" altLang="en-US" sz="1800">
                <a:solidFill>
                  <a:schemeClr val="bg1"/>
                </a:solidFill>
                <a:sym typeface="Arial" panose="020B0604020202020204" pitchFamily="34" charset="0"/>
              </a:rPr>
              <a:t>进制来说是正确的。即</a:t>
            </a:r>
            <a:r>
              <a:rPr lang="en-US" altLang="zh-CN" sz="1800">
                <a:solidFill>
                  <a:schemeClr val="bg1"/>
                </a:solidFill>
                <a:sym typeface="Arial" panose="020B0604020202020204" pitchFamily="34" charset="0"/>
              </a:rPr>
              <a:t>, 6(13)* 9(13)= 42(13)</a:t>
            </a:r>
            <a:r>
              <a:rPr lang="zh-CN" altLang="en-US" sz="1800">
                <a:solidFill>
                  <a:schemeClr val="bg1"/>
                </a:solidFill>
                <a:sym typeface="Arial" panose="020B0604020202020204" pitchFamily="34" charset="0"/>
              </a:rPr>
              <a:t>， 而 </a:t>
            </a:r>
            <a:r>
              <a:rPr lang="en-US" altLang="zh-CN" sz="1800">
                <a:solidFill>
                  <a:schemeClr val="bg1"/>
                </a:solidFill>
                <a:sym typeface="Arial" panose="020B0604020202020204" pitchFamily="34" charset="0"/>
              </a:rPr>
              <a:t>42(13)=4*131+2*130=54(10)</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你的任务是写一段程序，读入三个整数</a:t>
            </a:r>
            <a:r>
              <a:rPr lang="en-US" altLang="zh-CN" sz="1800">
                <a:solidFill>
                  <a:schemeClr val="bg1"/>
                </a:solidFill>
                <a:sym typeface="Arial" panose="020B0604020202020204" pitchFamily="34" charset="0"/>
              </a:rPr>
              <a:t>p</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q</a:t>
            </a:r>
            <a:r>
              <a:rPr lang="zh-CN" altLang="en-US" sz="1800">
                <a:solidFill>
                  <a:schemeClr val="bg1"/>
                </a:solidFill>
                <a:sym typeface="Arial" panose="020B0604020202020204" pitchFamily="34" charset="0"/>
              </a:rPr>
              <a:t>和 </a:t>
            </a:r>
            <a:r>
              <a:rPr lang="en-US" altLang="zh-CN" sz="1800">
                <a:solidFill>
                  <a:schemeClr val="bg1"/>
                </a:solidFill>
                <a:sym typeface="Arial" panose="020B0604020202020204" pitchFamily="34" charset="0"/>
              </a:rPr>
              <a:t>r</a:t>
            </a:r>
            <a:r>
              <a:rPr lang="zh-CN" altLang="en-US" sz="1800">
                <a:solidFill>
                  <a:schemeClr val="bg1"/>
                </a:solidFill>
                <a:sym typeface="Arial" panose="020B0604020202020204" pitchFamily="34" charset="0"/>
              </a:rPr>
              <a:t>，然后确定一个进制 </a:t>
            </a:r>
            <a:r>
              <a:rPr lang="en-US" altLang="zh-CN" sz="1800">
                <a:solidFill>
                  <a:schemeClr val="bg1"/>
                </a:solidFill>
                <a:sym typeface="Arial" panose="020B0604020202020204" pitchFamily="34" charset="0"/>
              </a:rPr>
              <a:t>B(2&lt;=B&lt;=16) </a:t>
            </a:r>
            <a:r>
              <a:rPr lang="zh-CN" altLang="en-US" sz="1800">
                <a:solidFill>
                  <a:schemeClr val="bg1"/>
                </a:solidFill>
                <a:sym typeface="Arial" panose="020B0604020202020204" pitchFamily="34" charset="0"/>
              </a:rPr>
              <a:t>使得 </a:t>
            </a:r>
            <a:r>
              <a:rPr lang="en-US" altLang="zh-CN" sz="1800">
                <a:solidFill>
                  <a:schemeClr val="bg1"/>
                </a:solidFill>
                <a:sym typeface="Arial" panose="020B0604020202020204" pitchFamily="34" charset="0"/>
              </a:rPr>
              <a:t>p * q = r</a:t>
            </a:r>
            <a:r>
              <a:rPr lang="zh-CN" altLang="en-US" sz="1800">
                <a:solidFill>
                  <a:schemeClr val="bg1"/>
                </a:solidFill>
                <a:sym typeface="Arial" panose="020B0604020202020204" pitchFamily="34" charset="0"/>
              </a:rPr>
              <a:t>。 如果 </a:t>
            </a:r>
            <a:r>
              <a:rPr lang="en-US" altLang="zh-CN" sz="1800">
                <a:solidFill>
                  <a:schemeClr val="bg1"/>
                </a:solidFill>
                <a:sym typeface="Arial" panose="020B0604020202020204" pitchFamily="34" charset="0"/>
              </a:rPr>
              <a:t>B </a:t>
            </a:r>
            <a:r>
              <a:rPr lang="zh-CN" altLang="en-US" sz="1800">
                <a:solidFill>
                  <a:schemeClr val="bg1"/>
                </a:solidFill>
                <a:sym typeface="Arial" panose="020B0604020202020204" pitchFamily="34" charset="0"/>
              </a:rPr>
              <a:t>有很多选择</a:t>
            </a: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输出最小的一个。</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    例如：</a:t>
            </a:r>
            <a:r>
              <a:rPr lang="en-US" altLang="zh-CN" sz="1800">
                <a:solidFill>
                  <a:schemeClr val="bg1"/>
                </a:solidFill>
                <a:sym typeface="Arial" panose="020B0604020202020204" pitchFamily="34" charset="0"/>
              </a:rPr>
              <a:t>p=11, q=11, r=121.</a:t>
            </a:r>
            <a:r>
              <a:rPr lang="zh-CN" altLang="en-US" sz="1800">
                <a:solidFill>
                  <a:schemeClr val="bg1"/>
                </a:solidFill>
                <a:sym typeface="Arial" panose="020B0604020202020204" pitchFamily="34" charset="0"/>
              </a:rPr>
              <a:t>则有</a:t>
            </a:r>
            <a:r>
              <a:rPr lang="en-US" altLang="zh-CN" sz="1800">
                <a:solidFill>
                  <a:schemeClr val="bg1"/>
                </a:solidFill>
                <a:sym typeface="Arial" panose="020B0604020202020204" pitchFamily="34" charset="0"/>
              </a:rPr>
              <a:t>11(3)* 11(3)= 121(3)</a:t>
            </a:r>
            <a:r>
              <a:rPr lang="zh-CN" altLang="en-US" sz="1800">
                <a:solidFill>
                  <a:schemeClr val="bg1"/>
                </a:solidFill>
                <a:sym typeface="Arial" panose="020B0604020202020204" pitchFamily="34" charset="0"/>
              </a:rPr>
              <a:t>因为 </a:t>
            </a:r>
            <a:r>
              <a:rPr lang="en-US" altLang="zh-CN" sz="1800">
                <a:solidFill>
                  <a:schemeClr val="bg1"/>
                </a:solidFill>
                <a:sym typeface="Arial" panose="020B0604020202020204" pitchFamily="34" charset="0"/>
              </a:rPr>
              <a:t>11(3)= 1 * 31+ 1 * 30= 4(10)</a:t>
            </a:r>
            <a:r>
              <a:rPr lang="zh-CN" altLang="en-US" sz="1800">
                <a:solidFill>
                  <a:schemeClr val="bg1"/>
                </a:solidFill>
                <a:sym typeface="Arial" panose="020B0604020202020204" pitchFamily="34" charset="0"/>
              </a:rPr>
              <a:t>和</a:t>
            </a:r>
            <a:r>
              <a:rPr lang="en-US" altLang="zh-CN" sz="1800">
                <a:solidFill>
                  <a:schemeClr val="bg1"/>
                </a:solidFill>
                <a:sym typeface="Arial" panose="020B0604020202020204" pitchFamily="34" charset="0"/>
              </a:rPr>
              <a:t>121(3)=1*32+2*31+1*30=16(10)</a:t>
            </a:r>
            <a:r>
              <a:rPr lang="zh-CN" altLang="en-US" sz="1800">
                <a:solidFill>
                  <a:schemeClr val="bg1"/>
                </a:solidFill>
                <a:sym typeface="Arial" panose="020B0604020202020204" pitchFamily="34" charset="0"/>
              </a:rPr>
              <a:t>。对于进制 </a:t>
            </a:r>
            <a:r>
              <a:rPr lang="en-US" altLang="zh-CN" sz="1800">
                <a:solidFill>
                  <a:schemeClr val="bg1"/>
                </a:solidFill>
                <a:sym typeface="Arial" panose="020B0604020202020204" pitchFamily="34" charset="0"/>
              </a:rPr>
              <a:t>10</a:t>
            </a:r>
            <a:r>
              <a:rPr lang="zh-CN" altLang="en-US" sz="1800">
                <a:solidFill>
                  <a:schemeClr val="bg1"/>
                </a:solidFill>
                <a:sym typeface="Arial" panose="020B0604020202020204" pitchFamily="34" charset="0"/>
              </a:rPr>
              <a:t>，同样有</a:t>
            </a:r>
            <a:r>
              <a:rPr lang="en-US" altLang="zh-CN" sz="1800">
                <a:solidFill>
                  <a:schemeClr val="bg1"/>
                </a:solidFill>
                <a:sym typeface="Arial" panose="020B0604020202020204" pitchFamily="34" charset="0"/>
              </a:rPr>
              <a:t>11(10)* 11(10)= 121(10)</a:t>
            </a:r>
            <a:r>
              <a:rPr lang="zh-CN" altLang="en-US" sz="1800">
                <a:solidFill>
                  <a:schemeClr val="bg1"/>
                </a:solidFill>
                <a:sym typeface="Arial" panose="020B0604020202020204" pitchFamily="34" charset="0"/>
              </a:rPr>
              <a:t>。这种情况下，应该输出 </a:t>
            </a:r>
            <a:r>
              <a:rPr lang="en-US" altLang="zh-CN" sz="1800">
                <a:solidFill>
                  <a:schemeClr val="bg1"/>
                </a:solidFill>
                <a:sym typeface="Arial" panose="020B0604020202020204" pitchFamily="34" charset="0"/>
              </a:rPr>
              <a:t>3</a:t>
            </a:r>
            <a:r>
              <a:rPr lang="zh-CN" altLang="en-US" sz="1800">
                <a:solidFill>
                  <a:schemeClr val="bg1"/>
                </a:solidFill>
                <a:sym typeface="Arial" panose="020B0604020202020204" pitchFamily="34" charset="0"/>
              </a:rPr>
              <a:t>。如果没有合适的进制，则输出 </a:t>
            </a:r>
            <a:r>
              <a:rPr lang="en-US" altLang="zh-CN" sz="1800">
                <a:solidFill>
                  <a:schemeClr val="bg1"/>
                </a:solidFill>
                <a:sym typeface="Arial" panose="020B0604020202020204" pitchFamily="34" charset="0"/>
              </a:rPr>
              <a:t>0</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一行，包含三个整数</a:t>
            </a:r>
            <a:r>
              <a:rPr lang="en-US" altLang="zh-CN" sz="1800">
                <a:solidFill>
                  <a:schemeClr val="bg1"/>
                </a:solidFill>
                <a:sym typeface="Arial" panose="020B0604020202020204" pitchFamily="34" charset="0"/>
              </a:rPr>
              <a:t>p</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q</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r</a:t>
            </a:r>
            <a:r>
              <a:rPr lang="zh-CN" altLang="en-US" sz="1800">
                <a:solidFill>
                  <a:schemeClr val="bg1"/>
                </a:solidFill>
                <a:sym typeface="Arial" panose="020B0604020202020204" pitchFamily="34" charset="0"/>
              </a:rPr>
              <a:t>。 </a:t>
            </a:r>
            <a:r>
              <a:rPr lang="en-US" altLang="zh-CN" sz="1800">
                <a:solidFill>
                  <a:schemeClr val="bg1"/>
                </a:solidFill>
                <a:sym typeface="Arial" panose="020B0604020202020204" pitchFamily="34" charset="0"/>
              </a:rPr>
              <a:t>p</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q</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r</a:t>
            </a:r>
            <a:r>
              <a:rPr lang="zh-CN" altLang="en-US" sz="1800">
                <a:solidFill>
                  <a:schemeClr val="bg1"/>
                </a:solidFill>
                <a:sym typeface="Arial" panose="020B0604020202020204" pitchFamily="34" charset="0"/>
              </a:rPr>
              <a:t>的所有位都是数字，并且</a:t>
            </a:r>
            <a:r>
              <a:rPr lang="en-US" altLang="zh-CN" sz="1800">
                <a:solidFill>
                  <a:schemeClr val="bg1"/>
                </a:solidFill>
                <a:sym typeface="Arial" panose="020B0604020202020204" pitchFamily="34" charset="0"/>
              </a:rPr>
              <a:t>1 &lt;= p</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q</a:t>
            </a:r>
            <a:r>
              <a:rPr lang="zh-CN" altLang="en-US" sz="1800">
                <a:solidFill>
                  <a:schemeClr val="bg1"/>
                </a:solidFill>
                <a:sym typeface="Arial" panose="020B0604020202020204" pitchFamily="34" charset="0"/>
              </a:rPr>
              <a:t>、</a:t>
            </a:r>
            <a:r>
              <a:rPr lang="en-US" altLang="zh-CN" sz="1800">
                <a:solidFill>
                  <a:schemeClr val="bg1"/>
                </a:solidFill>
                <a:sym typeface="Arial" panose="020B0604020202020204" pitchFamily="34" charset="0"/>
              </a:rPr>
              <a:t>r &lt;= 1,000,000</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a:t>
            </a:r>
            <a:r>
              <a:rPr lang="zh-CN" altLang="en-US" sz="1800">
                <a:solidFill>
                  <a:schemeClr val="bg1"/>
                </a:solidFill>
                <a:sym typeface="Arial" panose="020B0604020202020204" pitchFamily="34" charset="0"/>
              </a:rPr>
              <a:t>一个整数：即使得</a:t>
            </a:r>
            <a:r>
              <a:rPr lang="en-US" altLang="zh-CN" sz="1800">
                <a:solidFill>
                  <a:schemeClr val="bg1"/>
                </a:solidFill>
                <a:sym typeface="Arial" panose="020B0604020202020204" pitchFamily="34" charset="0"/>
              </a:rPr>
              <a:t>p*q=r</a:t>
            </a:r>
            <a:r>
              <a:rPr lang="zh-CN" altLang="en-US" sz="1800">
                <a:solidFill>
                  <a:schemeClr val="bg1"/>
                </a:solidFill>
                <a:sym typeface="Arial" panose="020B0604020202020204" pitchFamily="34" charset="0"/>
              </a:rPr>
              <a:t>成立的最小的</a:t>
            </a:r>
            <a:r>
              <a:rPr lang="en-US" altLang="zh-CN" sz="1800">
                <a:solidFill>
                  <a:schemeClr val="bg1"/>
                </a:solidFill>
                <a:sym typeface="Arial" panose="020B0604020202020204" pitchFamily="34" charset="0"/>
              </a:rPr>
              <a:t>B</a:t>
            </a:r>
            <a:r>
              <a:rPr lang="zh-CN" altLang="en-US" sz="1800">
                <a:solidFill>
                  <a:schemeClr val="bg1"/>
                </a:solidFill>
                <a:sym typeface="Arial" panose="020B0604020202020204" pitchFamily="34" charset="0"/>
              </a:rPr>
              <a:t>。如果没有合适的</a:t>
            </a:r>
            <a:r>
              <a:rPr lang="en-US" altLang="zh-CN" sz="1800">
                <a:solidFill>
                  <a:schemeClr val="bg1"/>
                </a:solidFill>
                <a:sym typeface="Arial" panose="020B0604020202020204" pitchFamily="34" charset="0"/>
              </a:rPr>
              <a:t>B</a:t>
            </a:r>
            <a:r>
              <a:rPr lang="zh-CN" altLang="en-US" sz="1800">
                <a:solidFill>
                  <a:schemeClr val="bg1"/>
                </a:solidFill>
                <a:sym typeface="Arial" panose="020B0604020202020204" pitchFamily="34" charset="0"/>
              </a:rPr>
              <a:t>，则输出</a:t>
            </a:r>
            <a:r>
              <a:rPr lang="en-US" altLang="zh-CN" sz="1800">
                <a:solidFill>
                  <a:schemeClr val="bg1"/>
                </a:solidFill>
                <a:sym typeface="Arial" panose="020B0604020202020204" pitchFamily="34" charset="0"/>
              </a:rPr>
              <a:t>0</a:t>
            </a:r>
            <a:r>
              <a:rPr lang="zh-CN" altLang="en-US" sz="1800">
                <a:solidFill>
                  <a:schemeClr val="bg1"/>
                </a:solidFill>
                <a:sym typeface="Arial" panose="020B0604020202020204" pitchFamily="34" charset="0"/>
              </a:rPr>
              <a:t>。</a:t>
            </a:r>
            <a:endParaRPr lang="zh-CN" altLang="en-US"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样例输入</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6 9 42</a:t>
            </a:r>
            <a:endParaRPr lang="en-US" altLang="zh-CN" sz="1800">
              <a:solidFill>
                <a:schemeClr val="bg1"/>
              </a:solidFill>
              <a:sym typeface="Arial" panose="020B0604020202020204" pitchFamily="34" charset="0"/>
            </a:endParaRPr>
          </a:p>
          <a:p>
            <a:pPr>
              <a:buNone/>
            </a:pPr>
            <a:r>
              <a:rPr lang="zh-CN" altLang="en-US" sz="1800">
                <a:solidFill>
                  <a:schemeClr val="bg1"/>
                </a:solidFill>
                <a:sym typeface="Arial" panose="020B0604020202020204" pitchFamily="34" charset="0"/>
              </a:rPr>
              <a:t>样例输出</a:t>
            </a:r>
            <a:r>
              <a:rPr lang="en-US" altLang="zh-CN" sz="1800">
                <a:solidFill>
                  <a:schemeClr val="bg1"/>
                </a:solidFill>
                <a:sym typeface="Arial" panose="020B0604020202020204" pitchFamily="34" charset="0"/>
              </a:rPr>
              <a:t>:</a:t>
            </a:r>
            <a:endParaRPr lang="en-US" altLang="zh-CN" sz="1800">
              <a:solidFill>
                <a:schemeClr val="bg1"/>
              </a:solidFill>
              <a:sym typeface="Arial" panose="020B0604020202020204" pitchFamily="34" charset="0"/>
            </a:endParaRPr>
          </a:p>
          <a:p>
            <a:pPr>
              <a:buNone/>
            </a:pPr>
            <a:r>
              <a:rPr lang="en-US" altLang="zh-CN" sz="1800">
                <a:solidFill>
                  <a:schemeClr val="bg1"/>
                </a:solidFill>
                <a:sym typeface="Arial" panose="020B0604020202020204" pitchFamily="34" charset="0"/>
              </a:rPr>
              <a:t>    13</a:t>
            </a:r>
            <a:endParaRPr lang="en-US" altLang="zh-CN" sz="1800">
              <a:solidFill>
                <a:schemeClr val="bg1"/>
              </a:solidFill>
              <a:sym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6322" name="标题 56321"/>
          <p:cNvSpPr>
            <a:spLocks noGrp="1"/>
          </p:cNvSpPr>
          <p:nvPr>
            <p:ph type="title"/>
          </p:nvPr>
        </p:nvSpPr>
        <p:spPr>
          <a:ln/>
        </p:spPr>
        <p:txBody>
          <a:bodyPr anchor="ctr" anchorCtr="0"/>
          <a:p>
            <a:r>
              <a:rPr lang="zh-CN" altLang="en-US">
                <a:solidFill>
                  <a:srgbClr val="FFFF66"/>
                </a:solidFill>
              </a:rPr>
              <a:t>第二节  递推算法</a:t>
            </a:r>
            <a:endParaRPr lang="zh-CN" altLang="en-US">
              <a:solidFill>
                <a:srgbClr val="FFFF66"/>
              </a:solidFill>
            </a:endParaRPr>
          </a:p>
        </p:txBody>
      </p:sp>
      <p:sp>
        <p:nvSpPr>
          <p:cNvPr id="56323" name="文本占位符 56322"/>
          <p:cNvSpPr>
            <a:spLocks noGrp="1"/>
          </p:cNvSpPr>
          <p:nvPr>
            <p:ph type="body" idx="1"/>
          </p:nvPr>
        </p:nvSpPr>
        <p:spPr>
          <a:ln/>
        </p:spPr>
        <p:txBody>
          <a:bodyPr/>
          <a:p>
            <a:pPr>
              <a:buNone/>
            </a:pPr>
            <a:r>
              <a:rPr lang="zh-CN" altLang="en-US" sz="2000" dirty="0">
                <a:solidFill>
                  <a:schemeClr val="bg1"/>
                </a:solidFill>
              </a:rPr>
              <a:t>	    递推和递归是编程中常用的基本算法。在前面的解题中已经用到了递推算法，下面对这两种算法的基本应用进行详细研究讨论。递推算法是一种用若干步可重复的简单运算（规律）来描述复杂问题的方法。</a:t>
            </a:r>
            <a:endParaRPr lang="zh-CN" altLang="en-US" sz="2000" dirty="0">
              <a:solidFill>
                <a:schemeClr val="bg1"/>
              </a:solidFill>
            </a:endParaRPr>
          </a:p>
          <a:p>
            <a:pPr>
              <a:buNone/>
            </a:pPr>
            <a:r>
              <a:rPr lang="zh-CN" altLang="en-US" sz="2000" dirty="0">
                <a:solidFill>
                  <a:schemeClr val="bg1"/>
                </a:solidFill>
              </a:rPr>
              <a:t>	    递推算法以初始{起点}值为基础，用相同的运算规律，逐次重复运算，直至运算结束。这种从“起点”重复相同的方法直至到达一定“边界”，犹如单向运动，用循环可以实现。递推的本质是按规律逐次推出（计算）下一步的结果。</a:t>
            </a:r>
            <a:endParaRPr lang="zh-CN" altLang="en-US" sz="2000"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7346" name="文本占位符 57345"/>
          <p:cNvSpPr>
            <a:spLocks noGrp="1"/>
          </p:cNvSpPr>
          <p:nvPr>
            <p:ph type="body" sz="half" idx="1"/>
          </p:nvPr>
        </p:nvSpPr>
        <p:spPr>
          <a:xfrm>
            <a:off x="457200" y="909638"/>
            <a:ext cx="8220075" cy="5218112"/>
          </a:xfrm>
          <a:ln/>
        </p:spPr>
        <p:txBody>
          <a:bodyPr/>
          <a:p>
            <a:pPr>
              <a:buClrTx/>
              <a:buSzTx/>
              <a:buFontTx/>
            </a:pPr>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3</a:t>
            </a:r>
            <a:r>
              <a:rPr lang="zh-CN" altLang="en-US" sz="2000" dirty="0">
                <a:solidFill>
                  <a:srgbClr val="FFFF66"/>
                </a:solidFill>
                <a:latin typeface="宋体" panose="02010600030101010101" pitchFamily="2" charset="-122"/>
              </a:rPr>
              <a:t> </a:t>
            </a:r>
            <a:r>
              <a:rPr lang="zh-CN" altLang="en-US" sz="2000" dirty="0">
                <a:solidFill>
                  <a:schemeClr val="bg1"/>
                </a:solidFill>
                <a:latin typeface="宋体" panose="02010600030101010101" pitchFamily="2" charset="-122"/>
              </a:rPr>
              <a:t> 植树节那天，有五位参加了植树活动，他们完成植树的棵数都不相同。问第一位同学植了多少棵时，他指着旁边的第二位同学说比他多植了两棵；追问第二位同学，他又说比第三位同学多植了两棵；如此追问，都说比另一位同学多植两棵。最后问到第五位同学时，他说自己植了10棵。到底第一位同学植了多少棵树？</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【分析】设第一位同学植树的棵数为a1，欲求a1，需从第五位同学植树的棵数a5入手，根据“多两棵”这个规律，按照一定顺序逐步进行推算：</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①a5=10;</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②a4=a5+2=12;</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③a3=a4+2=14;</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④a2=a3+2=16;</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⑤a1=a2+2=18;</a:t>
            </a:r>
            <a:endParaRPr lang="zh-CN" altLang="en-US" sz="2000" dirty="0">
              <a:solidFill>
                <a:schemeClr val="bg1"/>
              </a:solidFill>
              <a:latin typeface="宋体" panose="02010600030101010101" pitchFamily="2" charset="-122"/>
            </a:endParaRPr>
          </a:p>
          <a:p>
            <a:pPr>
              <a:buClrTx/>
              <a:buSzTx/>
              <a:buFontTx/>
              <a:buNone/>
            </a:pPr>
            <a:endParaRPr lang="zh-CN" altLang="en-US" sz="1200" dirty="0">
              <a:solidFill>
                <a:schemeClr val="bg1"/>
              </a:solidFill>
              <a:cs typeface="Arial" panose="020B0604020202020204" pitchFamily="34" charset="0"/>
            </a:endParaRPr>
          </a:p>
          <a:p>
            <a:pPr>
              <a:buClrTx/>
              <a:buSzTx/>
              <a:buFontTx/>
              <a:buNone/>
            </a:pPr>
            <a:r>
              <a:rPr lang="zh-CN" altLang="en-US" sz="2000" dirty="0">
                <a:solidFill>
                  <a:schemeClr val="bg1"/>
                </a:solidFill>
                <a:latin typeface="宋体" panose="02010600030101010101" pitchFamily="2" charset="-122"/>
              </a:rPr>
              <a:t>	本程序的递推运算可用如下图示描述：</a:t>
            </a:r>
            <a:endParaRPr lang="zh-CN" altLang="en-US" sz="2000" dirty="0">
              <a:solidFill>
                <a:schemeClr val="bg1"/>
              </a:solidFill>
              <a:latin typeface="宋体" panose="02010600030101010101" pitchFamily="2" charset="-122"/>
            </a:endParaRPr>
          </a:p>
          <a:p>
            <a:pPr>
              <a:buClrTx/>
              <a:buSzTx/>
              <a:buFontTx/>
              <a:buNone/>
            </a:pPr>
            <a:endParaRPr lang="zh-CN" altLang="en-US" sz="2000" dirty="0">
              <a:solidFill>
                <a:schemeClr val="bg1"/>
              </a:solidFill>
              <a:latin typeface="宋体" panose="02010600030101010101" pitchFamily="2" charset="-122"/>
            </a:endParaRPr>
          </a:p>
        </p:txBody>
      </p:sp>
      <p:sp>
        <p:nvSpPr>
          <p:cNvPr id="57347" name="文本框 57346"/>
          <p:cNvSpPr txBox="1"/>
          <p:nvPr/>
        </p:nvSpPr>
        <p:spPr>
          <a:xfrm>
            <a:off x="5076825" y="3357563"/>
            <a:ext cx="4194175" cy="2195512"/>
          </a:xfrm>
          <a:prstGeom prst="rect">
            <a:avLst/>
          </a:prstGeom>
          <a:noFill/>
          <a:ln w="9525">
            <a:noFill/>
          </a:ln>
        </p:spPr>
        <p:txBody>
          <a:bodyPr>
            <a:spAutoFit/>
          </a:bodyPr>
          <a:p>
            <a:pPr eaLnBrk="0" hangingPunct="0">
              <a:buSzPct val="100000"/>
            </a:pPr>
            <a:r>
              <a:rPr lang="zh-CN" altLang="en-US" dirty="0">
                <a:solidFill>
                  <a:schemeClr val="bg1"/>
                </a:solidFill>
                <a:latin typeface="Arial" panose="020B0604020202020204" pitchFamily="34" charset="0"/>
              </a:rPr>
              <a:t>       程序如下：</a:t>
            </a:r>
            <a:endParaRPr lang="zh-CN" altLang="en-US"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#include&lt;iostream&gt;</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using namespace std;</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int main()</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int a=10;     //以第五位同学的棵数为递推的起始值</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for (int i=4; i&gt;=1; --i) //还有4人，递推计算4次</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a:t>
            </a:r>
            <a:r>
              <a:rPr lang="zh-CN" altLang="en-US" sz="1200" dirty="0">
                <a:solidFill>
                  <a:schemeClr val="bg1"/>
                </a:solidFill>
                <a:latin typeface="Arial" panose="020B0604020202020204" pitchFamily="34" charset="0"/>
              </a:rPr>
              <a:t>    </a:t>
            </a:r>
            <a:r>
              <a:rPr lang="zh-CN" altLang="en-US" sz="1200" dirty="0">
                <a:solidFill>
                  <a:schemeClr val="bg1"/>
                </a:solidFill>
                <a:latin typeface="Arial" panose="020B0604020202020204" pitchFamily="34" charset="0"/>
                <a:cs typeface="Arial" panose="020B0604020202020204" pitchFamily="34" charset="0"/>
              </a:rPr>
              <a:t>a+=2;</a:t>
            </a:r>
            <a:r>
              <a:rPr lang="zh-CN" altLang="en-US" sz="1200" dirty="0">
                <a:solidFill>
                  <a:schemeClr val="bg1"/>
                </a:solidFill>
                <a:latin typeface="Arial" panose="020B0604020202020204" pitchFamily="34" charset="0"/>
              </a:rPr>
              <a:t>                   </a:t>
            </a:r>
            <a:r>
              <a:rPr lang="zh-CN" altLang="en-US" sz="1200" dirty="0">
                <a:solidFill>
                  <a:schemeClr val="bg1"/>
                </a:solidFill>
                <a:latin typeface="Arial" panose="020B0604020202020204" pitchFamily="34" charset="0"/>
                <a:cs typeface="Arial" panose="020B0604020202020204" pitchFamily="34" charset="0"/>
              </a:rPr>
              <a:t>//递推运算规律</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cout&lt;&lt;" The Num is "&lt;&lt;a&lt;&lt;endl;</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return 0;</a:t>
            </a:r>
            <a:endParaRPr lang="zh-CN" altLang="en-US" sz="1200" dirty="0">
              <a:solidFill>
                <a:schemeClr val="bg1"/>
              </a:solidFill>
              <a:latin typeface="Arial" panose="020B0604020202020204" pitchFamily="34" charset="0"/>
              <a:cs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cs typeface="Arial" panose="020B0604020202020204" pitchFamily="34" charset="0"/>
              </a:rPr>
              <a:t>　　　}      </a:t>
            </a:r>
            <a:endParaRPr lang="zh-CN" altLang="en-US" sz="1200" dirty="0">
              <a:solidFill>
                <a:schemeClr val="bg1"/>
              </a:solidFill>
              <a:latin typeface="Arial" panose="020B0604020202020204" pitchFamily="34" charset="0"/>
              <a:ea typeface="Arial" panose="020B0604020202020204" pitchFamily="34" charset="0"/>
            </a:endParaRPr>
          </a:p>
        </p:txBody>
      </p:sp>
      <p:pic>
        <p:nvPicPr>
          <p:cNvPr id="57348" name="内容占位符 57347"/>
          <p:cNvPicPr>
            <a:picLocks noChangeAspect="1"/>
          </p:cNvPicPr>
          <p:nvPr>
            <p:ph sz="half" idx="2"/>
          </p:nvPr>
        </p:nvPicPr>
        <p:blipFill>
          <a:blip r:embed="rId2"/>
          <a:stretch>
            <a:fillRect/>
          </a:stretch>
        </p:blipFill>
        <p:spPr>
          <a:xfrm>
            <a:off x="1044575" y="5949950"/>
            <a:ext cx="7434263" cy="719138"/>
          </a:xfr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8370" name="文本占位符 58369"/>
          <p:cNvSpPr>
            <a:spLocks noGrp="1"/>
          </p:cNvSpPr>
          <p:nvPr>
            <p:ph type="body" idx="1"/>
          </p:nvPr>
        </p:nvSpPr>
        <p:spPr>
          <a:xfrm>
            <a:off x="396875" y="117475"/>
            <a:ext cx="8291513" cy="6742113"/>
          </a:xfrm>
          <a:ln/>
        </p:spPr>
        <p:txBody>
          <a:bodyPr/>
          <a:p>
            <a:r>
              <a:rPr lang="zh-CN" altLang="en-US" sz="1800" dirty="0">
                <a:solidFill>
                  <a:schemeClr val="bg1"/>
                </a:solidFill>
                <a:latin typeface="宋体" panose="02010600030101010101" pitchFamily="2" charset="-122"/>
                <a:sym typeface="Arial" panose="020B0604020202020204" pitchFamily="34" charset="0"/>
              </a:rPr>
              <a:t>例6.1</a:t>
            </a:r>
            <a:r>
              <a:rPr lang="en-US" altLang="zh-CN" sz="1800">
                <a:solidFill>
                  <a:schemeClr val="bg1"/>
                </a:solidFill>
                <a:latin typeface="宋体" panose="02010600030101010101" pitchFamily="2" charset="-122"/>
                <a:sym typeface="Arial" panose="020B0604020202020204" pitchFamily="34" charset="0"/>
              </a:rPr>
              <a:t>4</a:t>
            </a:r>
            <a:r>
              <a:rPr lang="zh-CN" altLang="en-US" sz="1800" dirty="0">
                <a:solidFill>
                  <a:schemeClr val="bg1"/>
                </a:solidFill>
                <a:latin typeface="宋体" panose="02010600030101010101" pitchFamily="2" charset="-122"/>
                <a:sym typeface="Arial" panose="020B0604020202020204" pitchFamily="34" charset="0"/>
              </a:rPr>
              <a:t>  满足F1=F2=1，Fn=Fn-1+Fn-2的数列称为斐波那契数列（Fibonacci），它的前若干项是1，1，2，3，5，8，13，21，34……求此数列第n项（n&gt;=3）。</a:t>
            </a:r>
            <a:endParaRPr lang="zh-CN" altLang="en-US" sz="1800" dirty="0">
              <a:solidFill>
                <a:schemeClr val="bg1"/>
              </a:solidFill>
              <a:latin typeface="宋体" panose="02010600030101010101" pitchFamily="2" charset="-122"/>
              <a:sym typeface="Arial" panose="020B0604020202020204" pitchFamily="34" charset="0"/>
            </a:endParaRPr>
          </a:p>
          <a:p>
            <a:r>
              <a:rPr lang="zh-CN" altLang="en-US" sz="1800" dirty="0">
                <a:solidFill>
                  <a:schemeClr val="bg1"/>
                </a:solidFill>
                <a:latin typeface="宋体" panose="02010600030101010101" pitchFamily="2" charset="-122"/>
                <a:sym typeface="Arial" panose="020B0604020202020204" pitchFamily="34" charset="0"/>
              </a:rPr>
              <a:t>即：f1=1              （n=1）</a:t>
            </a:r>
            <a:endParaRPr lang="zh-CN" altLang="en-US" sz="1800" dirty="0">
              <a:solidFill>
                <a:schemeClr val="bg1"/>
              </a:solidFill>
              <a:latin typeface="宋体" panose="02010600030101010101" pitchFamily="2" charset="-122"/>
              <a:sym typeface="Arial" panose="020B0604020202020204" pitchFamily="34" charset="0"/>
            </a:endParaRPr>
          </a:p>
          <a:p>
            <a:r>
              <a:rPr lang="zh-CN" altLang="en-US" sz="1800" dirty="0">
                <a:solidFill>
                  <a:schemeClr val="bg1"/>
                </a:solidFill>
                <a:latin typeface="宋体" panose="02010600030101010101" pitchFamily="2" charset="-122"/>
                <a:sym typeface="Arial" panose="020B0604020202020204" pitchFamily="34" charset="0"/>
              </a:rPr>
              <a:t>    f2=1              （n=2）</a:t>
            </a:r>
            <a:endParaRPr lang="zh-CN" altLang="en-US" sz="1800" dirty="0">
              <a:solidFill>
                <a:schemeClr val="bg1"/>
              </a:solidFill>
              <a:latin typeface="宋体" panose="02010600030101010101" pitchFamily="2" charset="-122"/>
              <a:sym typeface="Arial" panose="020B0604020202020204" pitchFamily="34" charset="0"/>
            </a:endParaRPr>
          </a:p>
          <a:p>
            <a:r>
              <a:rPr lang="zh-CN" altLang="en-US" sz="1800" dirty="0">
                <a:solidFill>
                  <a:schemeClr val="bg1"/>
                </a:solidFill>
                <a:latin typeface="宋体" panose="02010600030101010101" pitchFamily="2" charset="-122"/>
                <a:sym typeface="Arial" panose="020B0604020202020204" pitchFamily="34" charset="0"/>
              </a:rPr>
              <a:t>    fn=fn-1 + fn-2    （n&gt;=3）</a:t>
            </a:r>
            <a:endParaRPr lang="zh-CN" altLang="en-US" sz="1800" dirty="0">
              <a:solidFill>
                <a:schemeClr val="bg1"/>
              </a:solidFill>
              <a:latin typeface="宋体" panose="02010600030101010101" pitchFamily="2" charset="-122"/>
              <a:sym typeface="Arial" panose="020B0604020202020204" pitchFamily="34" charset="0"/>
            </a:endParaRPr>
          </a:p>
          <a:p>
            <a:r>
              <a:rPr lang="zh-CN" altLang="en-US" sz="2000" dirty="0">
                <a:solidFill>
                  <a:schemeClr val="bg1"/>
                </a:solidFill>
                <a:latin typeface="宋体" panose="02010600030101010101" pitchFamily="2" charset="-122"/>
                <a:sym typeface="Arial" panose="020B0604020202020204" pitchFamily="34" charset="0"/>
              </a:rPr>
              <a:t>程序如下：</a:t>
            </a:r>
            <a:r>
              <a:rPr lang="zh-CN" altLang="en-US" sz="1600" dirty="0">
                <a:solidFill>
                  <a:schemeClr val="bg1"/>
                </a:solidFill>
                <a:latin typeface="宋体" panose="02010600030101010101" pitchFamily="2" charset="-122"/>
                <a:sym typeface="Arial" panose="020B0604020202020204" pitchFamily="34" charset="0"/>
              </a:rPr>
              <a:t>#include&lt;iostream&gt;</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#include&lt;cstdio&gt;                  </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using namespace std</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int main()</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int f0=1,f1=1,f2;</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int n;</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cin&gt;&gt;n;</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for (int i=3; i&lt;=n; ++i)</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a:t>
            </a:r>
            <a:r>
              <a:rPr lang="zh-CN" altLang="en-US" sz="1600" dirty="0">
                <a:solidFill>
                  <a:schemeClr val="bg1"/>
                </a:solidFill>
                <a:latin typeface="宋体" panose="02010600030101010101" pitchFamily="2" charset="-122"/>
                <a:sym typeface="Arial" panose="020B0604020202020204" pitchFamily="34" charset="0"/>
              </a:rPr>
              <a:t>      {</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f2=f0+f1;</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f0=f1;</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f1=f2;</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printf("%d\n",f2);</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return 0;</a:t>
            </a:r>
            <a:endParaRPr lang="zh-CN" altLang="en-US" sz="1600" dirty="0">
              <a:solidFill>
                <a:schemeClr val="bg1"/>
              </a:solidFill>
              <a:latin typeface="宋体" panose="02010600030101010101" pitchFamily="2" charset="-122"/>
              <a:sym typeface="Arial" panose="020B0604020202020204" pitchFamily="34" charset="0"/>
            </a:endParaRPr>
          </a:p>
          <a:p>
            <a:r>
              <a:rPr lang="zh-CN" altLang="en-US" sz="1600" dirty="0">
                <a:solidFill>
                  <a:schemeClr val="bg1"/>
                </a:solidFill>
                <a:latin typeface="宋体" panose="02010600030101010101" pitchFamily="2" charset="-122"/>
                <a:sym typeface="Arial" panose="020B0604020202020204" pitchFamily="34" charset="0"/>
              </a:rPr>
              <a:t>             } </a:t>
            </a:r>
            <a:endParaRPr lang="zh-CN" altLang="en-US" sz="1600" dirty="0">
              <a:solidFill>
                <a:schemeClr val="bg1"/>
              </a:solidFill>
              <a:latin typeface="宋体" panose="02010600030101010101" pitchFamily="2" charset="-122"/>
              <a:sym typeface="Arial" panose="020B0604020202020204" pitchFamily="34" charset="0"/>
            </a:endParaRPr>
          </a:p>
          <a:p>
            <a:endParaRPr lang="zh-CN" altLang="en-US" sz="1200" dirty="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59394" name="文本占位符 59393"/>
          <p:cNvSpPr>
            <a:spLocks noGrp="1"/>
          </p:cNvSpPr>
          <p:nvPr>
            <p:ph type="body" idx="1"/>
          </p:nvPr>
        </p:nvSpPr>
        <p:spPr>
          <a:xfrm>
            <a:off x="395288" y="550863"/>
            <a:ext cx="8366125" cy="6094412"/>
          </a:xfrm>
          <a:ln/>
        </p:spPr>
        <p:txBody>
          <a:bodyPr/>
          <a:p>
            <a:pPr>
              <a:lnSpc>
                <a:spcPct val="80000"/>
              </a:lnSpc>
            </a:pPr>
            <a:r>
              <a:rPr lang="zh-CN" altLang="en-US" sz="2000">
                <a:solidFill>
                  <a:schemeClr val="bg1"/>
                </a:solidFill>
                <a:sym typeface="Arial" panose="020B0604020202020204" pitchFamily="34" charset="0"/>
              </a:rPr>
              <a:t>有关</a:t>
            </a:r>
            <a:r>
              <a:rPr lang="en-US" altLang="zh-CN" sz="2000">
                <a:solidFill>
                  <a:schemeClr val="bg1"/>
                </a:solidFill>
                <a:sym typeface="Arial" panose="020B0604020202020204" pitchFamily="34" charset="0"/>
              </a:rPr>
              <a:t>Fibonacci</a:t>
            </a:r>
            <a:r>
              <a:rPr lang="zh-CN" altLang="en-US" sz="2000">
                <a:solidFill>
                  <a:schemeClr val="bg1"/>
                </a:solidFill>
                <a:sym typeface="Arial" panose="020B0604020202020204" pitchFamily="34" charset="0"/>
              </a:rPr>
              <a:t>数列，我们先来考虑一个简单的问题：楼梯有</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个台阶，上楼可以一步上一阶，也可以一步上两阶。一共有多少种上楼的方法？</a:t>
            </a:r>
            <a:endParaRPr lang="zh-CN" altLang="en-US" sz="2000">
              <a:solidFill>
                <a:schemeClr val="bg1"/>
              </a:solidFill>
              <a:sym typeface="Arial" panose="020B0604020202020204" pitchFamily="34" charset="0"/>
            </a:endParaRPr>
          </a:p>
          <a:p>
            <a:pPr>
              <a:lnSpc>
                <a:spcPct val="80000"/>
              </a:lnSpc>
            </a:pPr>
            <a:r>
              <a:rPr lang="zh-CN" altLang="en-US" sz="2000">
                <a:solidFill>
                  <a:schemeClr val="bg1"/>
                </a:solidFill>
                <a:sym typeface="Arial" panose="020B0604020202020204" pitchFamily="34" charset="0"/>
              </a:rPr>
              <a:t>这是一道计数问题。在没有思路时，不妨试着找规律。</a:t>
            </a:r>
            <a:r>
              <a:rPr lang="en-US" altLang="zh-CN" sz="2000">
                <a:solidFill>
                  <a:schemeClr val="bg1"/>
                </a:solidFill>
                <a:sym typeface="Arial" panose="020B0604020202020204" pitchFamily="34" charset="0"/>
              </a:rPr>
              <a:t>n=5</a:t>
            </a:r>
            <a:r>
              <a:rPr lang="zh-CN" altLang="en-US" sz="2000">
                <a:solidFill>
                  <a:schemeClr val="bg1"/>
                </a:solidFill>
                <a:sym typeface="Arial" panose="020B0604020202020204" pitchFamily="34" charset="0"/>
              </a:rPr>
              <a:t>时，一共有</a:t>
            </a:r>
            <a:r>
              <a:rPr lang="en-US" altLang="zh-CN" sz="2000">
                <a:solidFill>
                  <a:schemeClr val="bg1"/>
                </a:solidFill>
                <a:sym typeface="Arial" panose="020B0604020202020204" pitchFamily="34" charset="0"/>
              </a:rPr>
              <a:t>8</a:t>
            </a:r>
            <a:r>
              <a:rPr lang="zh-CN" altLang="en-US" sz="2000">
                <a:solidFill>
                  <a:schemeClr val="bg1"/>
                </a:solidFill>
                <a:sym typeface="Arial" panose="020B0604020202020204" pitchFamily="34" charset="0"/>
              </a:rPr>
              <a:t>种方法：</a:t>
            </a:r>
            <a:endParaRPr lang="zh-CN" altLang="en-US"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5=1+1+1+1+1</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5=2+1+1+1</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5=1+2+1+1</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5=1+1+2+1</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5=1+1+1+2</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5=2+2+1</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5=2+1+2</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5=1+2+2</a:t>
            </a:r>
            <a:endParaRPr lang="en-US" altLang="zh-CN" sz="2000">
              <a:solidFill>
                <a:schemeClr val="bg1"/>
              </a:solidFill>
              <a:sym typeface="Arial" panose="020B0604020202020204" pitchFamily="34" charset="0"/>
            </a:endParaRPr>
          </a:p>
          <a:p>
            <a:pPr>
              <a:lnSpc>
                <a:spcPct val="80000"/>
              </a:lnSpc>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其中有</a:t>
            </a:r>
            <a:r>
              <a:rPr lang="en-US" altLang="zh-CN" sz="2000">
                <a:solidFill>
                  <a:schemeClr val="bg1"/>
                </a:solidFill>
                <a:sym typeface="Arial" panose="020B0604020202020204" pitchFamily="34" charset="0"/>
              </a:rPr>
              <a:t>5</a:t>
            </a:r>
            <a:r>
              <a:rPr lang="zh-CN" altLang="en-US" sz="2000">
                <a:solidFill>
                  <a:schemeClr val="bg1"/>
                </a:solidFill>
                <a:sym typeface="Arial" panose="020B0604020202020204" pitchFamily="34" charset="0"/>
              </a:rPr>
              <a:t>种方法第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步走了</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阶</a:t>
            </a:r>
            <a:r>
              <a:rPr lang="en-US" altLang="zh-CN" sz="2000">
                <a:solidFill>
                  <a:schemeClr val="bg1"/>
                </a:solidFill>
                <a:sym typeface="Arial" panose="020B0604020202020204" pitchFamily="34" charset="0"/>
              </a:rPr>
              <a:t>(</a:t>
            </a:r>
            <a:r>
              <a:rPr lang="zh-CN" altLang="en-US" sz="2000">
                <a:solidFill>
                  <a:schemeClr val="bg1"/>
                </a:solidFill>
                <a:sym typeface="Arial" panose="020B0604020202020204" pitchFamily="34" charset="0"/>
              </a:rPr>
              <a:t>背景灰色</a:t>
            </a:r>
            <a:r>
              <a:rPr lang="en-US" altLang="zh-CN" sz="2000">
                <a:solidFill>
                  <a:schemeClr val="bg1"/>
                </a:solidFill>
                <a:sym typeface="Arial" panose="020B0604020202020204" pitchFamily="34" charset="0"/>
              </a:rPr>
              <a:t>)</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种方法第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步走了</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阶，没有其他可能。假设</a:t>
            </a:r>
            <a:r>
              <a:rPr lang="en-US" altLang="zh-CN" sz="2000">
                <a:solidFill>
                  <a:schemeClr val="bg1"/>
                </a:solidFill>
                <a:sym typeface="Arial" panose="020B0604020202020204" pitchFamily="34" charset="0"/>
              </a:rPr>
              <a:t>f(n)</a:t>
            </a:r>
            <a:r>
              <a:rPr lang="zh-CN" altLang="en-US" sz="2000">
                <a:solidFill>
                  <a:schemeClr val="bg1"/>
                </a:solidFill>
                <a:sym typeface="Arial" panose="020B0604020202020204" pitchFamily="34" charset="0"/>
              </a:rPr>
              <a:t>为</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个台阶的走法总数，把</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个台阶的走法分成两类。</a:t>
            </a:r>
            <a:endParaRPr lang="zh-CN" altLang="en-US" sz="2000">
              <a:solidFill>
                <a:schemeClr val="bg1"/>
              </a:solidFill>
              <a:sym typeface="Arial" panose="020B0604020202020204" pitchFamily="34" charset="0"/>
            </a:endParaRPr>
          </a:p>
          <a:p>
            <a:pPr>
              <a:lnSpc>
                <a:spcPct val="8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类：第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步走</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阶，剩下还有</a:t>
            </a:r>
            <a:r>
              <a:rPr lang="en-US" altLang="zh-CN" sz="2000">
                <a:solidFill>
                  <a:schemeClr val="bg1"/>
                </a:solidFill>
                <a:sym typeface="Arial" panose="020B0604020202020204" pitchFamily="34" charset="0"/>
              </a:rPr>
              <a:t>n-1</a:t>
            </a:r>
            <a:r>
              <a:rPr lang="zh-CN" altLang="en-US" sz="2000">
                <a:solidFill>
                  <a:schemeClr val="bg1"/>
                </a:solidFill>
                <a:sym typeface="Arial" panose="020B0604020202020204" pitchFamily="34" charset="0"/>
              </a:rPr>
              <a:t>阶要走，有</a:t>
            </a:r>
            <a:r>
              <a:rPr lang="en-US" altLang="zh-CN" sz="2000">
                <a:solidFill>
                  <a:schemeClr val="bg1"/>
                </a:solidFill>
                <a:sym typeface="Arial" panose="020B0604020202020204" pitchFamily="34" charset="0"/>
              </a:rPr>
              <a:t>f(n-1)</a:t>
            </a:r>
            <a:r>
              <a:rPr lang="zh-CN" altLang="en-US" sz="2000">
                <a:solidFill>
                  <a:schemeClr val="bg1"/>
                </a:solidFill>
                <a:sym typeface="Arial" panose="020B0604020202020204" pitchFamily="34" charset="0"/>
              </a:rPr>
              <a:t>种方法。</a:t>
            </a:r>
            <a:endParaRPr lang="zh-CN" altLang="en-US" sz="2000">
              <a:solidFill>
                <a:schemeClr val="bg1"/>
              </a:solidFill>
              <a:sym typeface="Arial" panose="020B0604020202020204" pitchFamily="34" charset="0"/>
            </a:endParaRPr>
          </a:p>
          <a:p>
            <a:pPr>
              <a:lnSpc>
                <a:spcPct val="8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类：第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步走</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阶，剩下还有</a:t>
            </a:r>
            <a:r>
              <a:rPr lang="en-US" altLang="zh-CN" sz="2000">
                <a:solidFill>
                  <a:schemeClr val="bg1"/>
                </a:solidFill>
                <a:sym typeface="Arial" panose="020B0604020202020204" pitchFamily="34" charset="0"/>
              </a:rPr>
              <a:t>n-2</a:t>
            </a:r>
            <a:r>
              <a:rPr lang="zh-CN" altLang="en-US" sz="2000">
                <a:solidFill>
                  <a:schemeClr val="bg1"/>
                </a:solidFill>
                <a:sym typeface="Arial" panose="020B0604020202020204" pitchFamily="34" charset="0"/>
              </a:rPr>
              <a:t>阶要走，有</a:t>
            </a:r>
            <a:r>
              <a:rPr lang="en-US" altLang="zh-CN" sz="2000">
                <a:solidFill>
                  <a:schemeClr val="bg1"/>
                </a:solidFill>
                <a:sym typeface="Arial" panose="020B0604020202020204" pitchFamily="34" charset="0"/>
              </a:rPr>
              <a:t>f(n-2)</a:t>
            </a:r>
            <a:r>
              <a:rPr lang="zh-CN" altLang="en-US" sz="2000">
                <a:solidFill>
                  <a:schemeClr val="bg1"/>
                </a:solidFill>
                <a:sym typeface="Arial" panose="020B0604020202020204" pitchFamily="34" charset="0"/>
              </a:rPr>
              <a:t>种方法。</a:t>
            </a:r>
            <a:endParaRPr lang="zh-CN" altLang="en-US" sz="2000">
              <a:solidFill>
                <a:schemeClr val="bg1"/>
              </a:solidFill>
              <a:sym typeface="Arial" panose="020B0604020202020204" pitchFamily="34" charset="0"/>
            </a:endParaRPr>
          </a:p>
          <a:p>
            <a:pPr>
              <a:lnSpc>
                <a:spcPct val="80000"/>
              </a:lnSpc>
            </a:pPr>
            <a:r>
              <a:rPr lang="zh-CN" altLang="en-US" sz="2000">
                <a:solidFill>
                  <a:schemeClr val="bg1"/>
                </a:solidFill>
                <a:sym typeface="Arial" panose="020B0604020202020204" pitchFamily="34" charset="0"/>
              </a:rPr>
              <a:t>    这样，就得到了递推式：</a:t>
            </a:r>
            <a:r>
              <a:rPr lang="en-US" altLang="zh-CN" sz="2000">
                <a:solidFill>
                  <a:schemeClr val="bg1"/>
                </a:solidFill>
                <a:sym typeface="Arial" panose="020B0604020202020204" pitchFamily="34" charset="0"/>
              </a:rPr>
              <a:t>f(n)=f(n-1)+f(n-2),</a:t>
            </a:r>
            <a:r>
              <a:rPr lang="zh-CN" altLang="en-US" sz="2000">
                <a:solidFill>
                  <a:schemeClr val="bg1"/>
                </a:solidFill>
                <a:sym typeface="Arial" panose="020B0604020202020204" pitchFamily="34" charset="0"/>
              </a:rPr>
              <a:t>不要忘记边界情况：</a:t>
            </a:r>
            <a:r>
              <a:rPr lang="en-US" altLang="zh-CN" sz="2000">
                <a:solidFill>
                  <a:schemeClr val="bg1"/>
                </a:solidFill>
                <a:sym typeface="Arial" panose="020B0604020202020204" pitchFamily="34" charset="0"/>
              </a:rPr>
              <a:t>f(1)=1,f(2)=2</a:t>
            </a:r>
            <a:r>
              <a:rPr lang="zh-CN" altLang="en-US" sz="2000">
                <a:solidFill>
                  <a:schemeClr val="bg1"/>
                </a:solidFill>
                <a:sym typeface="Arial" panose="020B0604020202020204" pitchFamily="34" charset="0"/>
              </a:rPr>
              <a:t>。把</a:t>
            </a:r>
            <a:r>
              <a:rPr lang="en-US" altLang="zh-CN" sz="2000">
                <a:solidFill>
                  <a:schemeClr val="bg1"/>
                </a:solidFill>
                <a:sym typeface="Arial" panose="020B0604020202020204" pitchFamily="34" charset="0"/>
              </a:rPr>
              <a:t>f(n)</a:t>
            </a:r>
            <a:r>
              <a:rPr lang="zh-CN" altLang="en-US" sz="2000">
                <a:solidFill>
                  <a:schemeClr val="bg1"/>
                </a:solidFill>
                <a:sym typeface="Arial" panose="020B0604020202020204" pitchFamily="34" charset="0"/>
              </a:rPr>
              <a:t>的前几项列出：</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5</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8</a:t>
            </a:r>
            <a:r>
              <a:rPr lang="zh-CN" altLang="en-US" sz="2000">
                <a:solidFill>
                  <a:schemeClr val="bg1"/>
                </a:solidFill>
                <a:sym typeface="Arial" panose="020B0604020202020204" pitchFamily="34" charset="0"/>
              </a:rPr>
              <a:t>，</a:t>
            </a:r>
            <a:r>
              <a:rPr lang="en-US" altLang="zh-CN" sz="2000">
                <a:solidFill>
                  <a:schemeClr val="bg1"/>
                </a:solidFill>
                <a:latin typeface="Arial" panose="020B0604020202020204" pitchFamily="34" charset="0"/>
                <a:sym typeface="Arial" panose="020B0604020202020204" pitchFamily="34" charset="0"/>
              </a:rPr>
              <a:t>……</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80000"/>
              </a:lnSpc>
            </a:pPr>
            <a:endParaRPr lang="zh-CN" altLang="en-US" sz="9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0418" name="文本占位符 60417"/>
          <p:cNvSpPr>
            <a:spLocks noGrp="1"/>
          </p:cNvSpPr>
          <p:nvPr>
            <p:ph type="body" idx="1"/>
          </p:nvPr>
        </p:nvSpPr>
        <p:spPr>
          <a:xfrm>
            <a:off x="327025" y="550863"/>
            <a:ext cx="8289925" cy="6094412"/>
          </a:xfrm>
          <a:ln/>
        </p:spPr>
        <p:txBody>
          <a:bodyPr/>
          <a:p>
            <a:pPr>
              <a:lnSpc>
                <a:spcPct val="90000"/>
              </a:lnSpc>
            </a:pPr>
            <a:r>
              <a:rPr lang="zh-CN" altLang="en-US" sz="1600">
                <a:solidFill>
                  <a:schemeClr val="bg1"/>
                </a:solidFill>
                <a:sym typeface="Arial" panose="020B0604020202020204" pitchFamily="34" charset="0"/>
              </a:rPr>
              <a:t> </a:t>
            </a:r>
            <a:r>
              <a:rPr lang="zh-CN" altLang="en-US" sz="2000">
                <a:solidFill>
                  <a:schemeClr val="bg1"/>
                </a:solidFill>
                <a:sym typeface="Arial" panose="020B0604020202020204" pitchFamily="34" charset="0"/>
              </a:rPr>
              <a:t>再例如，把雌雄各一的一对新兔子放入养殖场中。每只雌兔在出生两个月以后，每月产雌雄各一的一对新兔子。试问第</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个月后养殖场中共有多少对兔子。</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还是先找找规律。</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个月：一对新兔子</a:t>
            </a:r>
            <a:r>
              <a:rPr lang="en-US" altLang="zh-CN" sz="2000">
                <a:solidFill>
                  <a:schemeClr val="bg1"/>
                </a:solidFill>
                <a:sym typeface="Arial" panose="020B0604020202020204" pitchFamily="34" charset="0"/>
              </a:rPr>
              <a:t>r1</a:t>
            </a:r>
            <a:r>
              <a:rPr lang="zh-CN" altLang="en-US" sz="2000">
                <a:solidFill>
                  <a:schemeClr val="bg1"/>
                </a:solidFill>
                <a:sym typeface="Arial" panose="020B0604020202020204" pitchFamily="34" charset="0"/>
              </a:rPr>
              <a:t>。用小写字母表示新兔子。</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个月：还是一对新兔子，不过已经长大，具备生育能力了，用大写字母</a:t>
            </a:r>
            <a:r>
              <a:rPr lang="en-US" altLang="zh-CN" sz="2000">
                <a:solidFill>
                  <a:schemeClr val="bg1"/>
                </a:solidFill>
                <a:sym typeface="Arial" panose="020B0604020202020204" pitchFamily="34" charset="0"/>
              </a:rPr>
              <a:t>R1</a:t>
            </a:r>
            <a:r>
              <a:rPr lang="zh-CN" altLang="en-US" sz="2000">
                <a:solidFill>
                  <a:schemeClr val="bg1"/>
                </a:solidFill>
                <a:sym typeface="Arial" panose="020B0604020202020204" pitchFamily="34" charset="0"/>
              </a:rPr>
              <a:t>表示。</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个月：</a:t>
            </a:r>
            <a:r>
              <a:rPr lang="en-US" altLang="zh-CN" sz="2000">
                <a:solidFill>
                  <a:schemeClr val="bg1"/>
                </a:solidFill>
                <a:sym typeface="Arial" panose="020B0604020202020204" pitchFamily="34" charset="0"/>
              </a:rPr>
              <a:t>R1</a:t>
            </a:r>
            <a:r>
              <a:rPr lang="zh-CN" altLang="en-US" sz="2000">
                <a:solidFill>
                  <a:schemeClr val="bg1"/>
                </a:solidFill>
                <a:sym typeface="Arial" panose="020B0604020202020204" pitchFamily="34" charset="0"/>
              </a:rPr>
              <a:t>生了一对新兔子</a:t>
            </a:r>
            <a:r>
              <a:rPr lang="en-US" altLang="zh-CN" sz="2000">
                <a:solidFill>
                  <a:schemeClr val="bg1"/>
                </a:solidFill>
                <a:sym typeface="Arial" panose="020B0604020202020204" pitchFamily="34" charset="0"/>
              </a:rPr>
              <a:t>r2</a:t>
            </a:r>
            <a:r>
              <a:rPr lang="zh-CN" altLang="en-US" sz="2000">
                <a:solidFill>
                  <a:schemeClr val="bg1"/>
                </a:solidFill>
                <a:sym typeface="Arial" panose="020B0604020202020204" pitchFamily="34" charset="0"/>
              </a:rPr>
              <a:t>，一共</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对。</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4</a:t>
            </a:r>
            <a:r>
              <a:rPr lang="zh-CN" altLang="en-US" sz="2000">
                <a:solidFill>
                  <a:schemeClr val="bg1"/>
                </a:solidFill>
                <a:sym typeface="Arial" panose="020B0604020202020204" pitchFamily="34" charset="0"/>
              </a:rPr>
              <a:t>个月：</a:t>
            </a:r>
            <a:r>
              <a:rPr lang="en-US" altLang="zh-CN" sz="2000">
                <a:solidFill>
                  <a:schemeClr val="bg1"/>
                </a:solidFill>
                <a:sym typeface="Arial" panose="020B0604020202020204" pitchFamily="34" charset="0"/>
              </a:rPr>
              <a:t>R1</a:t>
            </a:r>
            <a:r>
              <a:rPr lang="zh-CN" altLang="en-US" sz="2000">
                <a:solidFill>
                  <a:schemeClr val="bg1"/>
                </a:solidFill>
                <a:sym typeface="Arial" panose="020B0604020202020204" pitchFamily="34" charset="0"/>
              </a:rPr>
              <a:t>又生一对新兔子</a:t>
            </a:r>
            <a:r>
              <a:rPr lang="en-US" altLang="zh-CN" sz="2000">
                <a:solidFill>
                  <a:schemeClr val="bg1"/>
                </a:solidFill>
                <a:sym typeface="Arial" panose="020B0604020202020204" pitchFamily="34" charset="0"/>
              </a:rPr>
              <a:t>r3</a:t>
            </a:r>
            <a:r>
              <a:rPr lang="zh-CN" altLang="en-US" sz="2000">
                <a:solidFill>
                  <a:schemeClr val="bg1"/>
                </a:solidFill>
                <a:sym typeface="Arial" panose="020B0604020202020204" pitchFamily="34" charset="0"/>
              </a:rPr>
              <a:t>，一共</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对。另外，</a:t>
            </a:r>
            <a:r>
              <a:rPr lang="en-US" altLang="zh-CN" sz="2000">
                <a:solidFill>
                  <a:schemeClr val="bg1"/>
                </a:solidFill>
                <a:sym typeface="Arial" panose="020B0604020202020204" pitchFamily="34" charset="0"/>
              </a:rPr>
              <a:t>r2</a:t>
            </a:r>
            <a:r>
              <a:rPr lang="zh-CN" altLang="en-US" sz="2000">
                <a:solidFill>
                  <a:schemeClr val="bg1"/>
                </a:solidFill>
                <a:sym typeface="Arial" panose="020B0604020202020204" pitchFamily="34" charset="0"/>
              </a:rPr>
              <a:t>长大了，变成</a:t>
            </a:r>
            <a:r>
              <a:rPr lang="en-US" altLang="zh-CN" sz="2000">
                <a:solidFill>
                  <a:schemeClr val="bg1"/>
                </a:solidFill>
                <a:sym typeface="Arial" panose="020B0604020202020204" pitchFamily="34" charset="0"/>
              </a:rPr>
              <a:t>R2</a:t>
            </a:r>
            <a:endParaRPr lang="en-US" altLang="zh-CN" sz="2000">
              <a:solidFill>
                <a:schemeClr val="bg1"/>
              </a:solidFill>
              <a:sym typeface="Arial" panose="020B0604020202020204" pitchFamily="34" charset="0"/>
            </a:endParaRPr>
          </a:p>
          <a:p>
            <a:pPr>
              <a:lnSpc>
                <a:spcPct val="90000"/>
              </a:lnSpc>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第</a:t>
            </a:r>
            <a:r>
              <a:rPr lang="en-US" altLang="zh-CN" sz="2000">
                <a:solidFill>
                  <a:schemeClr val="bg1"/>
                </a:solidFill>
                <a:sym typeface="Arial" panose="020B0604020202020204" pitchFamily="34" charset="0"/>
              </a:rPr>
              <a:t>5</a:t>
            </a:r>
            <a:r>
              <a:rPr lang="zh-CN" altLang="en-US" sz="2000">
                <a:solidFill>
                  <a:schemeClr val="bg1"/>
                </a:solidFill>
                <a:sym typeface="Arial" panose="020B0604020202020204" pitchFamily="34" charset="0"/>
              </a:rPr>
              <a:t>个月：</a:t>
            </a:r>
            <a:r>
              <a:rPr lang="en-US" altLang="zh-CN" sz="2000">
                <a:solidFill>
                  <a:schemeClr val="bg1"/>
                </a:solidFill>
                <a:sym typeface="Arial" panose="020B0604020202020204" pitchFamily="34" charset="0"/>
              </a:rPr>
              <a:t>R1</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R2</a:t>
            </a:r>
            <a:r>
              <a:rPr lang="zh-CN" altLang="en-US" sz="2000">
                <a:solidFill>
                  <a:schemeClr val="bg1"/>
                </a:solidFill>
                <a:sym typeface="Arial" panose="020B0604020202020204" pitchFamily="34" charset="0"/>
              </a:rPr>
              <a:t>各生一对，记为</a:t>
            </a:r>
            <a:r>
              <a:rPr lang="en-US" altLang="zh-CN" sz="2000">
                <a:solidFill>
                  <a:schemeClr val="bg1"/>
                </a:solidFill>
                <a:sym typeface="Arial" panose="020B0604020202020204" pitchFamily="34" charset="0"/>
              </a:rPr>
              <a:t>r4</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r5</a:t>
            </a:r>
            <a:r>
              <a:rPr lang="zh-CN" altLang="en-US" sz="2000">
                <a:solidFill>
                  <a:schemeClr val="bg1"/>
                </a:solidFill>
                <a:sym typeface="Arial" panose="020B0604020202020204" pitchFamily="34" charset="0"/>
              </a:rPr>
              <a:t>，共</a:t>
            </a:r>
            <a:r>
              <a:rPr lang="en-US" altLang="zh-CN" sz="2000">
                <a:solidFill>
                  <a:schemeClr val="bg1"/>
                </a:solidFill>
                <a:sym typeface="Arial" panose="020B0604020202020204" pitchFamily="34" charset="0"/>
              </a:rPr>
              <a:t>5</a:t>
            </a:r>
            <a:r>
              <a:rPr lang="zh-CN" altLang="en-US" sz="2000">
                <a:solidFill>
                  <a:schemeClr val="bg1"/>
                </a:solidFill>
                <a:sym typeface="Arial" panose="020B0604020202020204" pitchFamily="34" charset="0"/>
              </a:rPr>
              <a:t>对。此外，</a:t>
            </a:r>
            <a:r>
              <a:rPr lang="en-US" altLang="zh-CN" sz="2000">
                <a:solidFill>
                  <a:schemeClr val="bg1"/>
                </a:solidFill>
                <a:sym typeface="Arial" panose="020B0604020202020204" pitchFamily="34" charset="0"/>
              </a:rPr>
              <a:t>r3</a:t>
            </a:r>
            <a:r>
              <a:rPr lang="zh-CN" altLang="en-US" sz="2000">
                <a:solidFill>
                  <a:schemeClr val="bg1"/>
                </a:solidFill>
                <a:sym typeface="Arial" panose="020B0604020202020204" pitchFamily="34" charset="0"/>
              </a:rPr>
              <a:t>长成</a:t>
            </a:r>
            <a:r>
              <a:rPr lang="en-US" altLang="zh-CN" sz="2000">
                <a:solidFill>
                  <a:schemeClr val="bg1"/>
                </a:solidFill>
                <a:sym typeface="Arial" panose="020B0604020202020204" pitchFamily="34" charset="0"/>
              </a:rPr>
              <a:t>R3</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第</a:t>
            </a:r>
            <a:r>
              <a:rPr lang="en-US" altLang="zh-CN" sz="2000">
                <a:solidFill>
                  <a:schemeClr val="bg1"/>
                </a:solidFill>
                <a:sym typeface="Arial" panose="020B0604020202020204" pitchFamily="34" charset="0"/>
              </a:rPr>
              <a:t>6</a:t>
            </a:r>
            <a:r>
              <a:rPr lang="zh-CN" altLang="en-US" sz="2000">
                <a:solidFill>
                  <a:schemeClr val="bg1"/>
                </a:solidFill>
                <a:sym typeface="Arial" panose="020B0604020202020204" pitchFamily="34" charset="0"/>
              </a:rPr>
              <a:t>个月：</a:t>
            </a:r>
            <a:r>
              <a:rPr lang="en-US" altLang="zh-CN" sz="2000">
                <a:solidFill>
                  <a:schemeClr val="bg1"/>
                </a:solidFill>
                <a:sym typeface="Arial" panose="020B0604020202020204" pitchFamily="34" charset="0"/>
              </a:rPr>
              <a:t>R1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R2</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R3</a:t>
            </a:r>
            <a:r>
              <a:rPr lang="zh-CN" altLang="en-US" sz="2000">
                <a:solidFill>
                  <a:schemeClr val="bg1"/>
                </a:solidFill>
                <a:sym typeface="Arial" panose="020B0604020202020204" pitchFamily="34" charset="0"/>
              </a:rPr>
              <a:t>各生一对，记为</a:t>
            </a:r>
            <a:r>
              <a:rPr lang="en-US" altLang="zh-CN" sz="2000">
                <a:solidFill>
                  <a:schemeClr val="bg1"/>
                </a:solidFill>
                <a:sym typeface="Arial" panose="020B0604020202020204" pitchFamily="34" charset="0"/>
              </a:rPr>
              <a:t>r6</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r8</a:t>
            </a:r>
            <a:r>
              <a:rPr lang="zh-CN" altLang="en-US" sz="2000">
                <a:solidFill>
                  <a:schemeClr val="bg1"/>
                </a:solidFill>
                <a:sym typeface="Arial" panose="020B0604020202020204" pitchFamily="34" charset="0"/>
              </a:rPr>
              <a:t>，共</a:t>
            </a:r>
            <a:r>
              <a:rPr lang="en-US" altLang="zh-CN" sz="2000">
                <a:solidFill>
                  <a:schemeClr val="bg1"/>
                </a:solidFill>
                <a:sym typeface="Arial" panose="020B0604020202020204" pitchFamily="34" charset="0"/>
              </a:rPr>
              <a:t>8</a:t>
            </a:r>
            <a:r>
              <a:rPr lang="zh-CN" altLang="en-US" sz="2000">
                <a:solidFill>
                  <a:schemeClr val="bg1"/>
                </a:solidFill>
                <a:sym typeface="Arial" panose="020B0604020202020204" pitchFamily="34" charset="0"/>
              </a:rPr>
              <a:t>对。此外，</a:t>
            </a:r>
            <a:r>
              <a:rPr lang="en-US" altLang="zh-CN" sz="2000">
                <a:solidFill>
                  <a:schemeClr val="bg1"/>
                </a:solidFill>
                <a:sym typeface="Arial" panose="020B0604020202020204" pitchFamily="34" charset="0"/>
              </a:rPr>
              <a:t>r4</a:t>
            </a:r>
            <a:r>
              <a:rPr lang="zh-CN" altLang="en-US" sz="2000">
                <a:solidFill>
                  <a:schemeClr val="bg1"/>
                </a:solidFill>
                <a:sym typeface="Arial" panose="020B0604020202020204" pitchFamily="34" charset="0"/>
              </a:rPr>
              <a:t>和</a:t>
            </a:r>
            <a:r>
              <a:rPr lang="en-US" altLang="zh-CN" sz="2000">
                <a:solidFill>
                  <a:schemeClr val="bg1"/>
                </a:solidFill>
                <a:sym typeface="Arial" panose="020B0604020202020204" pitchFamily="34" charset="0"/>
              </a:rPr>
              <a:t>r5</a:t>
            </a:r>
            <a:r>
              <a:rPr lang="zh-CN" altLang="en-US" sz="2000">
                <a:solidFill>
                  <a:schemeClr val="bg1"/>
                </a:solidFill>
                <a:sym typeface="Arial" panose="020B0604020202020204" pitchFamily="34" charset="0"/>
              </a:rPr>
              <a:t>长大。</a:t>
            </a:r>
            <a:endParaRPr lang="zh-CN" altLang="en-US" sz="2000">
              <a:solidFill>
                <a:schemeClr val="bg1"/>
              </a:solidFill>
              <a:sym typeface="Arial" panose="020B0604020202020204" pitchFamily="34" charset="0"/>
            </a:endParaRPr>
          </a:p>
          <a:p>
            <a:pPr>
              <a:lnSpc>
                <a:spcPct val="90000"/>
              </a:lnSpc>
            </a:pPr>
            <a:r>
              <a:rPr lang="zh-CN" altLang="en-US" sz="2000">
                <a:solidFill>
                  <a:schemeClr val="bg1"/>
                </a:solidFill>
                <a:sym typeface="Arial" panose="020B0604020202020204" pitchFamily="34" charset="0"/>
              </a:rPr>
              <a:t>    </a:t>
            </a:r>
            <a:r>
              <a:rPr lang="en-US" altLang="zh-CN" sz="2000">
                <a:solidFill>
                  <a:schemeClr val="bg1"/>
                </a:solidFill>
                <a:latin typeface="Arial" panose="020B0604020202020204" pitchFamily="34" charset="0"/>
                <a:sym typeface="Arial" panose="020B0604020202020204" pitchFamily="34" charset="0"/>
              </a:rPr>
              <a:t>……</a:t>
            </a:r>
            <a:endParaRPr lang="en-US" altLang="zh-CN" sz="2000">
              <a:solidFill>
                <a:schemeClr val="bg1"/>
              </a:solidFill>
              <a:sym typeface="Arial" panose="020B0604020202020204" pitchFamily="34" charset="0"/>
            </a:endParaRPr>
          </a:p>
          <a:p>
            <a:pPr>
              <a:lnSpc>
                <a:spcPct val="90000"/>
              </a:lnSpc>
            </a:pPr>
            <a:r>
              <a:rPr lang="en-US" altLang="zh-CN" sz="2000">
                <a:solidFill>
                  <a:schemeClr val="bg1"/>
                </a:solidFill>
                <a:sym typeface="Arial" panose="020B0604020202020204" pitchFamily="34" charset="0"/>
              </a:rPr>
              <a:t>    </a:t>
            </a:r>
            <a:r>
              <a:rPr lang="zh-CN" altLang="en-US" sz="2000">
                <a:solidFill>
                  <a:schemeClr val="bg1"/>
                </a:solidFill>
                <a:sym typeface="Arial" panose="020B0604020202020204" pitchFamily="34" charset="0"/>
              </a:rPr>
              <a:t>把这些数排列起来：</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1</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2</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3</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5</a:t>
            </a:r>
            <a:r>
              <a:rPr lang="zh-CN" altLang="en-US" sz="2000">
                <a:solidFill>
                  <a:schemeClr val="bg1"/>
                </a:solidFill>
                <a:sym typeface="Arial" panose="020B0604020202020204" pitchFamily="34" charset="0"/>
              </a:rPr>
              <a:t>，</a:t>
            </a:r>
            <a:r>
              <a:rPr lang="en-US" altLang="zh-CN" sz="2000">
                <a:solidFill>
                  <a:schemeClr val="bg1"/>
                </a:solidFill>
                <a:sym typeface="Arial" panose="020B0604020202020204" pitchFamily="34" charset="0"/>
              </a:rPr>
              <a:t>8</a:t>
            </a:r>
            <a:r>
              <a:rPr lang="zh-CN" altLang="en-US" sz="2000">
                <a:solidFill>
                  <a:schemeClr val="bg1"/>
                </a:solidFill>
                <a:sym typeface="Arial" panose="020B0604020202020204" pitchFamily="34" charset="0"/>
              </a:rPr>
              <a:t>，</a:t>
            </a:r>
            <a:r>
              <a:rPr lang="en-US" altLang="zh-CN" sz="2000">
                <a:solidFill>
                  <a:schemeClr val="bg1"/>
                </a:solidFill>
                <a:latin typeface="Arial" panose="020B0604020202020204" pitchFamily="34" charset="0"/>
                <a:sym typeface="Arial" panose="020B0604020202020204" pitchFamily="34" charset="0"/>
              </a:rPr>
              <a:t>……</a:t>
            </a:r>
            <a:r>
              <a:rPr lang="zh-CN" altLang="en-US" sz="2000">
                <a:solidFill>
                  <a:schemeClr val="bg1"/>
                </a:solidFill>
                <a:sym typeface="Arial" panose="020B0604020202020204" pitchFamily="34" charset="0"/>
              </a:rPr>
              <a:t>，事实上，可以直接推导出来递推关系</a:t>
            </a:r>
            <a:r>
              <a:rPr lang="en-US" altLang="zh-CN" sz="2000">
                <a:solidFill>
                  <a:schemeClr val="bg1"/>
                </a:solidFill>
                <a:sym typeface="Arial" panose="020B0604020202020204" pitchFamily="34" charset="0"/>
              </a:rPr>
              <a:t>f(n)=f(n-1)+f(n-2):</a:t>
            </a:r>
            <a:r>
              <a:rPr lang="zh-CN" altLang="en-US" sz="2000">
                <a:solidFill>
                  <a:schemeClr val="bg1"/>
                </a:solidFill>
                <a:sym typeface="Arial" panose="020B0604020202020204" pitchFamily="34" charset="0"/>
              </a:rPr>
              <a:t>第</a:t>
            </a:r>
            <a:r>
              <a:rPr lang="en-US" altLang="zh-CN" sz="2000">
                <a:solidFill>
                  <a:schemeClr val="bg1"/>
                </a:solidFill>
                <a:sym typeface="Arial" panose="020B0604020202020204" pitchFamily="34" charset="0"/>
              </a:rPr>
              <a:t>n</a:t>
            </a:r>
            <a:r>
              <a:rPr lang="zh-CN" altLang="en-US" sz="2000">
                <a:solidFill>
                  <a:schemeClr val="bg1"/>
                </a:solidFill>
                <a:sym typeface="Arial" panose="020B0604020202020204" pitchFamily="34" charset="0"/>
              </a:rPr>
              <a:t>个月的兔子由两部分组成，一部分是上个月就有的老兔子</a:t>
            </a:r>
            <a:r>
              <a:rPr lang="en-US" altLang="zh-CN" sz="2000">
                <a:solidFill>
                  <a:schemeClr val="bg1"/>
                </a:solidFill>
                <a:sym typeface="Arial" panose="020B0604020202020204" pitchFamily="34" charset="0"/>
              </a:rPr>
              <a:t>f(n-1)</a:t>
            </a:r>
            <a:r>
              <a:rPr lang="zh-CN" altLang="en-US" sz="2000">
                <a:solidFill>
                  <a:schemeClr val="bg1"/>
                </a:solidFill>
                <a:sym typeface="Arial" panose="020B0604020202020204" pitchFamily="34" charset="0"/>
              </a:rPr>
              <a:t>，一部分是上个月出生的新兔子</a:t>
            </a:r>
            <a:r>
              <a:rPr lang="en-US" altLang="zh-CN" sz="2000">
                <a:solidFill>
                  <a:schemeClr val="bg1"/>
                </a:solidFill>
                <a:sym typeface="Arial" panose="020B0604020202020204" pitchFamily="34" charset="0"/>
              </a:rPr>
              <a:t>f(n-2)(</a:t>
            </a:r>
            <a:r>
              <a:rPr lang="zh-CN" altLang="en-US" sz="2000">
                <a:solidFill>
                  <a:schemeClr val="bg1"/>
                </a:solidFill>
                <a:sym typeface="Arial" panose="020B0604020202020204" pitchFamily="34" charset="0"/>
              </a:rPr>
              <a:t>第</a:t>
            </a:r>
            <a:r>
              <a:rPr lang="en-US" altLang="zh-CN" sz="2000">
                <a:solidFill>
                  <a:schemeClr val="bg1"/>
                </a:solidFill>
                <a:sym typeface="Arial" panose="020B0604020202020204" pitchFamily="34" charset="0"/>
              </a:rPr>
              <a:t>n-1</a:t>
            </a:r>
            <a:r>
              <a:rPr lang="zh-CN" altLang="en-US" sz="2000">
                <a:solidFill>
                  <a:schemeClr val="bg1"/>
                </a:solidFill>
                <a:sym typeface="Arial" panose="020B0604020202020204" pitchFamily="34" charset="0"/>
              </a:rPr>
              <a:t>个月时具有生育能力的兔子数就等于第</a:t>
            </a:r>
            <a:r>
              <a:rPr lang="en-US" altLang="zh-CN" sz="2000">
                <a:solidFill>
                  <a:schemeClr val="bg1"/>
                </a:solidFill>
                <a:sym typeface="Arial" panose="020B0604020202020204" pitchFamily="34" charset="0"/>
              </a:rPr>
              <a:t>n-2</a:t>
            </a:r>
            <a:r>
              <a:rPr lang="zh-CN" altLang="en-US" sz="2000">
                <a:solidFill>
                  <a:schemeClr val="bg1"/>
                </a:solidFill>
                <a:sym typeface="Arial" panose="020B0604020202020204" pitchFamily="34" charset="0"/>
              </a:rPr>
              <a:t>个月兔子总数</a:t>
            </a:r>
            <a:r>
              <a:rPr lang="en-US" altLang="zh-CN" sz="2000">
                <a:solidFill>
                  <a:schemeClr val="bg1"/>
                </a:solidFill>
                <a:sym typeface="Arial" panose="020B0604020202020204" pitchFamily="34" charset="0"/>
              </a:rPr>
              <a:t>)</a:t>
            </a:r>
            <a:r>
              <a:rPr lang="zh-CN" altLang="en-US" sz="2000">
                <a:solidFill>
                  <a:schemeClr val="bg1"/>
                </a:solidFill>
                <a:sym typeface="Arial" panose="020B0604020202020204" pitchFamily="34" charset="0"/>
              </a:rPr>
              <a:t>。根据加法原理，</a:t>
            </a:r>
            <a:r>
              <a:rPr lang="en-US" altLang="zh-CN" sz="2000">
                <a:solidFill>
                  <a:schemeClr val="bg1"/>
                </a:solidFill>
                <a:sym typeface="Arial" panose="020B0604020202020204" pitchFamily="34" charset="0"/>
              </a:rPr>
              <a:t>f(n)=f(n-1)+f(n-2)</a:t>
            </a:r>
            <a:r>
              <a:rPr lang="zh-CN" altLang="en-US" sz="2000">
                <a:solidFill>
                  <a:schemeClr val="bg1"/>
                </a:solidFill>
                <a:sym typeface="Arial" panose="020B0604020202020204" pitchFamily="34" charset="0"/>
              </a:rPr>
              <a:t>。</a:t>
            </a:r>
            <a:endParaRPr lang="zh-CN" altLang="en-US" sz="2000">
              <a:solidFill>
                <a:schemeClr val="bg1"/>
              </a:solidFill>
              <a:sym typeface="Arial" panose="020B0604020202020204" pitchFamily="34" charset="0"/>
            </a:endParaRPr>
          </a:p>
          <a:p>
            <a:pPr>
              <a:lnSpc>
                <a:spcPct val="90000"/>
              </a:lnSpc>
            </a:pPr>
            <a:endParaRPr lang="zh-CN" altLang="en-US" sz="700">
              <a:solidFill>
                <a:schemeClr val="bg1"/>
              </a:solidFill>
              <a:latin typeface="宋体" panose="02010600030101010101" pitchFamily="2" charset="-122"/>
              <a:sym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1442" name="标题 61441"/>
          <p:cNvSpPr>
            <a:spLocks noGrp="1"/>
          </p:cNvSpPr>
          <p:nvPr>
            <p:ph type="title"/>
          </p:nvPr>
        </p:nvSpPr>
        <p:spPr>
          <a:ln/>
        </p:spPr>
        <p:txBody>
          <a:bodyPr anchor="ctr" anchorCtr="0"/>
          <a:p>
            <a:r>
              <a:rPr lang="zh-CN" altLang="en-US" sz="3200" dirty="0">
                <a:solidFill>
                  <a:srgbClr val="FFFF66"/>
                </a:solidFill>
              </a:rPr>
              <a:t>上机练习6.2----【递推算法】</a:t>
            </a:r>
            <a:endParaRPr lang="zh-CN" altLang="en-US" sz="3200" dirty="0">
              <a:solidFill>
                <a:srgbClr val="FFFF66"/>
              </a:solidFill>
            </a:endParaRPr>
          </a:p>
        </p:txBody>
      </p:sp>
      <p:sp>
        <p:nvSpPr>
          <p:cNvPr id="61443" name="文本占位符 61442"/>
          <p:cNvSpPr>
            <a:spLocks noGrp="1"/>
          </p:cNvSpPr>
          <p:nvPr>
            <p:ph type="body" idx="1"/>
          </p:nvPr>
        </p:nvSpPr>
        <p:spPr>
          <a:ln/>
        </p:spPr>
        <p:txBody>
          <a:bodyPr/>
          <a:p>
            <a:r>
              <a:rPr lang="zh-CN" altLang="en-US" sz="2000" dirty="0">
                <a:solidFill>
                  <a:schemeClr val="bg1"/>
                </a:solidFill>
                <a:latin typeface="宋体" panose="02010600030101010101" pitchFamily="2" charset="-122"/>
              </a:rPr>
              <a:t>1、猴子吃枣问题：猴子摘了一堆枣，第一天吃了一半，还嫌不过瘾，又吃了一个；第二天，又吃了剩下的一半零一个；以后每天如此。到第十天，猴子一看只剩下一个了。问最初有多少个枣子？</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2、任何一个自然数的立方都可以写成一串连续奇数之和。如：</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13=1</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23=3+5=8</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33=7+9+11=27</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43=13+15+17+19=64</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编程输入N，求N3是由哪些奇数之和。</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3、楼梯有N级台阶，上楼可以一步上一阶，也可以一步上二阶。编一递推程序，计算共有多少种不同走法？</a:t>
            </a:r>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2466" name="文本占位符 62465"/>
          <p:cNvSpPr>
            <a:spLocks noGrp="1"/>
          </p:cNvSpPr>
          <p:nvPr>
            <p:ph type="body" sz="half" idx="1"/>
          </p:nvPr>
        </p:nvSpPr>
        <p:spPr>
          <a:xfrm>
            <a:off x="396875" y="1557338"/>
            <a:ext cx="8353425" cy="4525962"/>
          </a:xfrm>
          <a:ln/>
        </p:spPr>
        <p:txBody>
          <a:bodyPr/>
          <a:p>
            <a:pPr>
              <a:buClrTx/>
              <a:buSzTx/>
              <a:buFontTx/>
            </a:pPr>
            <a:r>
              <a:rPr lang="zh-CN" altLang="en-US" sz="2000" dirty="0">
                <a:solidFill>
                  <a:schemeClr val="bg1"/>
                </a:solidFill>
                <a:latin typeface="宋体" panose="02010600030101010101" pitchFamily="2" charset="-122"/>
              </a:rPr>
              <a:t>4、兔子在出生两个月以后，就具有生殖后代的能力。假设一对兔子，每月都能生一对兔子，生出来的每一对小兔子，在出生两个月后，也每月生一对兔子。那么，由一对刚出生的小兔子开始，连续不断地繁殖下去，在某个指定的月份有多少对兔子？</a:t>
            </a:r>
            <a:endParaRPr lang="zh-CN" altLang="en-US" sz="2000" dirty="0">
              <a:solidFill>
                <a:schemeClr val="bg1"/>
              </a:solidFill>
              <a:latin typeface="宋体" panose="02010600030101010101" pitchFamily="2" charset="-122"/>
            </a:endParaRPr>
          </a:p>
          <a:p>
            <a:pPr>
              <a:buClrTx/>
              <a:buSzTx/>
              <a:buFontTx/>
            </a:pPr>
            <a:r>
              <a:rPr lang="zh-CN" altLang="en-US" sz="2000" dirty="0">
                <a:solidFill>
                  <a:schemeClr val="bg1"/>
                </a:solidFill>
                <a:latin typeface="宋体" panose="02010600030101010101" pitchFamily="2" charset="-122"/>
              </a:rPr>
              <a:t>5、骨牌铺法：</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有1×n的一个长方形，用一个1×1、1×2和1×3的骨牌铺满方格。例如当n=3时为1×3的方格。此时用1×1、1×2和1×3的骨牌铺满方格，共有四种铺法。如下图：</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p:txBody>
      </p:sp>
      <p:pic>
        <p:nvPicPr>
          <p:cNvPr id="62467" name="内容占位符 62466"/>
          <p:cNvPicPr>
            <a:picLocks noChangeAspect="1"/>
          </p:cNvPicPr>
          <p:nvPr>
            <p:ph sz="half" idx="2"/>
          </p:nvPr>
        </p:nvPicPr>
        <p:blipFill>
          <a:blip r:embed="rId2"/>
          <a:stretch>
            <a:fillRect/>
          </a:stretch>
        </p:blipFill>
        <p:spPr>
          <a:xfrm>
            <a:off x="828675" y="4581525"/>
            <a:ext cx="7775575" cy="839788"/>
          </a:xfrm>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3490" name="标题 63489"/>
          <p:cNvSpPr>
            <a:spLocks noGrp="1"/>
          </p:cNvSpPr>
          <p:nvPr>
            <p:ph type="title"/>
          </p:nvPr>
        </p:nvSpPr>
        <p:spPr>
          <a:xfrm>
            <a:off x="468313" y="260350"/>
            <a:ext cx="8229600" cy="1143000"/>
          </a:xfrm>
          <a:ln/>
        </p:spPr>
        <p:txBody>
          <a:bodyPr anchor="ctr" anchorCtr="0"/>
          <a:p>
            <a:r>
              <a:rPr lang="zh-CN" altLang="en-US">
                <a:solidFill>
                  <a:srgbClr val="FFFF66"/>
                </a:solidFill>
              </a:rPr>
              <a:t>第三节  递归算法</a:t>
            </a:r>
            <a:endParaRPr lang="zh-CN" altLang="en-US">
              <a:solidFill>
                <a:srgbClr val="FFFF66"/>
              </a:solidFill>
            </a:endParaRPr>
          </a:p>
        </p:txBody>
      </p:sp>
      <p:sp>
        <p:nvSpPr>
          <p:cNvPr id="63491" name="文本占位符 63490"/>
          <p:cNvSpPr>
            <a:spLocks noGrp="1"/>
          </p:cNvSpPr>
          <p:nvPr>
            <p:ph type="body" idx="1"/>
          </p:nvPr>
        </p:nvSpPr>
        <p:spPr>
          <a:ln/>
        </p:spPr>
        <p:txBody>
          <a:bodyPr/>
          <a:p>
            <a:r>
              <a:rPr lang="zh-CN" altLang="en-US" sz="2000" b="1" dirty="0">
                <a:solidFill>
                  <a:srgbClr val="FFFF66"/>
                </a:solidFill>
              </a:rPr>
              <a:t>一、递归概念</a:t>
            </a:r>
            <a:endParaRPr lang="zh-CN" altLang="en-US" sz="2000" b="1" dirty="0">
              <a:solidFill>
                <a:srgbClr val="FFFF66"/>
              </a:solidFill>
            </a:endParaRPr>
          </a:p>
          <a:p>
            <a:pPr>
              <a:buNone/>
            </a:pPr>
            <a:r>
              <a:rPr lang="zh-CN" altLang="en-US" sz="2000" dirty="0">
                <a:solidFill>
                  <a:schemeClr val="bg1"/>
                </a:solidFill>
                <a:latin typeface="宋体" panose="02010600030101010101" pitchFamily="2" charset="-122"/>
              </a:rPr>
              <a:t>	    当函数的定义中，其内部操作又直接或间接地出现对自身的调用，则称这样的程序嵌套定义为递归定义。</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递归通常把一个大型复杂的问题层层转化为一个与原问题相似的规模较小的问题来求解，递归策略只需少量的程序就可描述出解题过程所需要的多次重复计算，大大地减少了程序的代码量。递归的能力在于用有限的语句来定义对象的无限集合。用递归思想写出的程序往往十分简洁易懂。</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例如，在数学上，所有偶数的集合可递归地定义为：</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①0是一个偶数；</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②一个偶数与2的和是一个偶数。</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可见，仅需两句话就能定义一个由无穷多个元素组成的集合。在程序中，递归是通过函数的调用来实现的。函数直接调用其自身，称为直接递归；函数间接调用其自身，称为间接递归。</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4514" name="文本占位符 64513"/>
          <p:cNvSpPr>
            <a:spLocks noGrp="1"/>
          </p:cNvSpPr>
          <p:nvPr>
            <p:ph type="body" sz="half" idx="1"/>
          </p:nvPr>
        </p:nvSpPr>
        <p:spPr>
          <a:xfrm>
            <a:off x="457200" y="909638"/>
            <a:ext cx="8220075" cy="5218112"/>
          </a:xfrm>
          <a:ln/>
        </p:spPr>
        <p:txBody>
          <a:bodyPr/>
          <a:p>
            <a:pPr>
              <a:buClrTx/>
              <a:buSzTx/>
              <a:buFontTx/>
            </a:pPr>
            <a:r>
              <a:rPr lang="zh-CN" altLang="en-US" sz="2000" b="1" dirty="0">
                <a:solidFill>
                  <a:srgbClr val="FFFF66"/>
                </a:solidFill>
              </a:rPr>
              <a:t>二、递归应用</a:t>
            </a:r>
            <a:endParaRPr lang="zh-CN" altLang="en-US" sz="2000" b="1" dirty="0">
              <a:solidFill>
                <a:srgbClr val="FFFF66"/>
              </a:solidFill>
            </a:endParaRPr>
          </a:p>
          <a:p>
            <a:pPr>
              <a:buClrTx/>
              <a:buSzTx/>
              <a:buFontTx/>
            </a:pPr>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5</a:t>
            </a: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 植树节那天，有五位同学参加了植树活动，他们完成植树的棵数都不相同。问第一位同学植了多少棵时，他指着旁边的第二位同学说比他多植了两棵；追问第二位同学，他又说比第三位同学多植了两棵；如此追问，都说比另一位同学多植两棵，最后问到第五位同学时，他说自己植了10棵。问第一位同学到底植了多少棵树？</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【分析】把原问题求第一位同学的植树棵数a1转化为a1=a2+2，即求a2；而求a2又转化为a2=a3+2; a3=a4+2; a4=a5+2逐层转化为求a2,a3,a4,a5且都采用与求a1相同的方法，最后的a5为已知值，用a5=10返回到上一层并代入计算出a4；又用a4的值代入上一层去求a3; …,如此,直到求出a1。</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因此：</a:t>
            </a:r>
            <a:endParaRPr lang="zh-CN" altLang="en-US" sz="2000" dirty="0">
              <a:solidFill>
                <a:schemeClr val="bg1"/>
              </a:solidFill>
              <a:latin typeface="宋体" panose="02010600030101010101" pitchFamily="2" charset="-122"/>
            </a:endParaRPr>
          </a:p>
        </p:txBody>
      </p:sp>
      <p:graphicFrame>
        <p:nvGraphicFramePr>
          <p:cNvPr id="64515" name="内容占位符 64514"/>
          <p:cNvGraphicFramePr>
            <a:graphicFrameLocks noChangeAspect="1"/>
          </p:cNvGraphicFramePr>
          <p:nvPr>
            <p:ph sz="half" idx="2"/>
          </p:nvPr>
        </p:nvGraphicFramePr>
        <p:xfrm>
          <a:off x="900113" y="4868863"/>
          <a:ext cx="2789237" cy="742950"/>
        </p:xfrm>
        <a:graphic>
          <a:graphicData uri="http://schemas.openxmlformats.org/presentationml/2006/ole">
            <mc:AlternateContent xmlns:mc="http://schemas.openxmlformats.org/markup-compatibility/2006">
              <mc:Choice xmlns:v="urn:schemas-microsoft-com:vml" Requires="v">
                <p:oleObj spid="_x0000_s3079" name="" r:id="rId2" imgW="2790825" imgH="742950" progId="PBrush">
                  <p:embed/>
                </p:oleObj>
              </mc:Choice>
              <mc:Fallback>
                <p:oleObj name="" r:id="rId2" imgW="2790825" imgH="742950" progId="PBrush">
                  <p:embed/>
                  <p:pic>
                    <p:nvPicPr>
                      <p:cNvPr id="0" name="图片 3078"/>
                      <p:cNvPicPr/>
                      <p:nvPr/>
                    </p:nvPicPr>
                    <p:blipFill>
                      <a:blip r:embed="rId3"/>
                      <a:stretch>
                        <a:fillRect/>
                      </a:stretch>
                    </p:blipFill>
                    <p:spPr>
                      <a:xfrm>
                        <a:off x="900113" y="4868863"/>
                        <a:ext cx="2789237" cy="742950"/>
                      </a:xfrm>
                      <a:prstGeom prst="rect">
                        <a:avLst/>
                      </a:prstGeom>
                      <a:noFill/>
                      <a:ln w="38100">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0242" name="文本占位符 10241"/>
          <p:cNvSpPr>
            <a:spLocks noGrp="1"/>
          </p:cNvSpPr>
          <p:nvPr>
            <p:ph type="body" idx="1"/>
          </p:nvPr>
        </p:nvSpPr>
        <p:spPr>
          <a:ln/>
        </p:spPr>
        <p:txBody>
          <a:bodyPr/>
          <a:p>
            <a:pPr>
              <a:lnSpc>
                <a:spcPct val="80000"/>
              </a:lnSpc>
              <a:buNone/>
            </a:pP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rPr>
              <a:t>函数中最外层一对花括号“{ }”括起来的若干个说明语句和执行语句组成了一个函数的函数体。由函数体内的语句决定该函数功能。函数体实际上是一个复合语句，它可以没有任何类型说明，而只有语句，也可以两者都没有，即空函数。</a:t>
            </a:r>
            <a:endParaRPr lang="zh-CN" altLang="en-US" sz="2000" dirty="0">
              <a:solidFill>
                <a:schemeClr val="bg1"/>
              </a:solidFill>
            </a:endParaRPr>
          </a:p>
          <a:p>
            <a:pPr>
              <a:lnSpc>
                <a:spcPct val="80000"/>
              </a:lnSpc>
              <a:buFont typeface="Wingdings" panose="05000000000000000000" pitchFamily="2" charset="2"/>
              <a:buChar char="Ø"/>
            </a:pPr>
            <a:r>
              <a:rPr lang="zh-CN" altLang="en-US" sz="2000" dirty="0">
                <a:solidFill>
                  <a:schemeClr val="bg1"/>
                </a:solidFill>
              </a:rPr>
              <a:t>函数不允许嵌套定义。在一个函数内定义另一个函数是非法的。但是允许嵌套使用。</a:t>
            </a:r>
            <a:endParaRPr lang="zh-CN" altLang="en-US" sz="2000" dirty="0">
              <a:solidFill>
                <a:schemeClr val="bg1"/>
              </a:solidFill>
            </a:endParaRPr>
          </a:p>
          <a:p>
            <a:pPr>
              <a:lnSpc>
                <a:spcPct val="80000"/>
              </a:lnSpc>
              <a:buFont typeface="Wingdings" panose="05000000000000000000" pitchFamily="2" charset="2"/>
              <a:buChar char="Ø"/>
            </a:pPr>
            <a:r>
              <a:rPr lang="zh-CN" altLang="en-US" sz="2000" dirty="0">
                <a:solidFill>
                  <a:schemeClr val="bg1"/>
                </a:solidFill>
              </a:rPr>
              <a:t>函数在没有被调用的时候是静止的，此时的形参只是一个符号，它标志着在形参出现的位置应该有一个什么类型的数据。函数在被调用时才执行，也就是在被调用时才由主调函数将实际参数（简称实参）值赋予形参。这与数学中的函数概念相似，如数学函数：</a:t>
            </a:r>
            <a:endParaRPr lang="zh-CN" altLang="en-US" sz="2000" dirty="0">
              <a:solidFill>
                <a:schemeClr val="bg1"/>
              </a:solidFill>
            </a:endParaRPr>
          </a:p>
          <a:p>
            <a:pPr>
              <a:lnSpc>
                <a:spcPct val="80000"/>
              </a:lnSpc>
              <a:buFont typeface="Wingdings" panose="05000000000000000000" pitchFamily="2" charset="2"/>
              <a:buChar char="Ø"/>
            </a:pPr>
            <a:endParaRPr lang="zh-CN" altLang="en-US" sz="2000" dirty="0">
              <a:solidFill>
                <a:schemeClr val="bg1"/>
              </a:solidFill>
            </a:endParaRPr>
          </a:p>
          <a:p>
            <a:pPr>
              <a:lnSpc>
                <a:spcPct val="80000"/>
              </a:lnSpc>
              <a:buFont typeface="Wingdings" panose="05000000000000000000" pitchFamily="2" charset="2"/>
              <a:buNone/>
            </a:pPr>
            <a:r>
              <a:rPr lang="zh-CN" altLang="en-US" sz="2000" dirty="0">
                <a:solidFill>
                  <a:schemeClr val="bg1"/>
                </a:solidFill>
              </a:rPr>
              <a:t>	　　　　　　　　　　f(x)= x 2+x+1</a:t>
            </a:r>
            <a:endParaRPr lang="zh-CN" altLang="en-US" sz="2000" dirty="0">
              <a:solidFill>
                <a:schemeClr val="bg1"/>
              </a:solidFill>
            </a:endParaRPr>
          </a:p>
          <a:p>
            <a:pPr>
              <a:lnSpc>
                <a:spcPct val="80000"/>
              </a:lnSpc>
              <a:buFont typeface="Wingdings" panose="05000000000000000000" pitchFamily="2" charset="2"/>
              <a:buNone/>
            </a:pPr>
            <a:endParaRPr lang="zh-CN" altLang="en-US" sz="2000" dirty="0">
              <a:solidFill>
                <a:schemeClr val="bg1"/>
              </a:solidFill>
            </a:endParaRPr>
          </a:p>
          <a:p>
            <a:pPr>
              <a:lnSpc>
                <a:spcPct val="80000"/>
              </a:lnSpc>
              <a:buFont typeface="Wingdings" panose="05000000000000000000" pitchFamily="2" charset="2"/>
              <a:buChar char="Ø"/>
            </a:pPr>
            <a:r>
              <a:rPr lang="zh-CN" altLang="en-US" sz="2000" dirty="0">
                <a:solidFill>
                  <a:schemeClr val="bg1"/>
                </a:solidFill>
              </a:rPr>
              <a:t>这样的函数只有当自变量被赋值以后，才能计算出函数的值。</a:t>
            </a:r>
            <a:endParaRPr lang="zh-CN" altLang="en-US" sz="2000"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5538" name="文本占位符 65537"/>
          <p:cNvSpPr>
            <a:spLocks noGrp="1"/>
          </p:cNvSpPr>
          <p:nvPr>
            <p:ph type="body" idx="1"/>
          </p:nvPr>
        </p:nvSpPr>
        <p:spPr>
          <a:xfrm>
            <a:off x="457200" y="406400"/>
            <a:ext cx="8229600" cy="5721350"/>
          </a:xfrm>
          <a:ln/>
        </p:spPr>
        <p:txBody>
          <a:bodyPr/>
          <a:p>
            <a:pPr>
              <a:buNone/>
            </a:pP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其中求ax+1 又采用求ax 的方法。所以:</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①定义一个处理问题的子程序Num(x)，如果x &lt; 5就递归调用子程序Num(x+1);</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②当递归调用到达一定条件(x=5)，就直接执行num=10，再执行后继语句，遇End返回到调用子程序的地方。</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③最后返回到开头的原问题，此时所得到的运算结果就是原问题Num(1)的答案。</a:t>
            </a:r>
            <a:endParaRPr lang="zh-CN" altLang="en-US" sz="2000" dirty="0">
              <a:solidFill>
                <a:schemeClr val="bg1"/>
              </a:solidFill>
              <a:latin typeface="宋体" panose="02010600030101010101" pitchFamily="2" charset="-122"/>
            </a:endParaRPr>
          </a:p>
          <a:p>
            <a:pPr>
              <a:buNone/>
            </a:pP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程序如下：</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cs typeface="Arial" panose="020B0604020202020204" pitchFamily="34" charset="0"/>
              </a:rPr>
              <a:t>　　#include&lt;iostream&gt;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num(int);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cout&lt;&lt;" The Num is "&lt;&lt;num(1)&lt;&lt;endl;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num(int x)</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if (x==5) return 10;</a:t>
            </a:r>
            <a:r>
              <a:rPr lang="zh-CN" altLang="en-US" sz="1200" dirty="0">
                <a:solidFill>
                  <a:schemeClr val="bg1"/>
                </a:solidFill>
              </a:rPr>
              <a:t>            </a:t>
            </a:r>
            <a:r>
              <a:rPr lang="zh-CN" altLang="en-US" sz="1200" dirty="0">
                <a:solidFill>
                  <a:schemeClr val="bg1"/>
                </a:solidFill>
                <a:cs typeface="Arial" panose="020B0604020202020204" pitchFamily="34" charset="0"/>
              </a:rPr>
              <a:t>//递归边界</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else return num(x+1)+2;</a:t>
            </a:r>
            <a:r>
              <a:rPr lang="zh-CN" altLang="en-US" sz="1200" dirty="0">
                <a:solidFill>
                  <a:schemeClr val="bg1"/>
                </a:solidFill>
              </a:rPr>
              <a:t>    </a:t>
            </a:r>
            <a:r>
              <a:rPr lang="zh-CN" altLang="en-US" sz="1200" dirty="0">
                <a:solidFill>
                  <a:schemeClr val="bg1"/>
                </a:solidFill>
                <a:cs typeface="Arial" panose="020B0604020202020204" pitchFamily="34" charset="0"/>
              </a:rPr>
              <a:t>//递归式</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a:t>
            </a:r>
            <a:endParaRPr lang="zh-CN" altLang="en-US" sz="1200" dirty="0">
              <a:solidFill>
                <a:schemeClr val="bg1"/>
              </a:solidFill>
              <a:ea typeface="Arial" panose="020B0604020202020204" pitchFamily="34" charset="0"/>
            </a:endParaRPr>
          </a:p>
        </p:txBody>
      </p:sp>
      <p:sp>
        <p:nvSpPr>
          <p:cNvPr id="65539" name="文本框 65538"/>
          <p:cNvSpPr txBox="1"/>
          <p:nvPr/>
        </p:nvSpPr>
        <p:spPr>
          <a:xfrm>
            <a:off x="4500563" y="3286125"/>
            <a:ext cx="309562" cy="365125"/>
          </a:xfrm>
          <a:prstGeom prst="rect">
            <a:avLst/>
          </a:prstGeom>
          <a:noFill/>
          <a:ln w="9525">
            <a:noFill/>
          </a:ln>
        </p:spPr>
        <p:txBody>
          <a:bodyPr wrap="none">
            <a:spAutoFit/>
          </a:bodyPr>
          <a:p>
            <a:endParaRPr>
              <a:latin typeface="Arial" panose="020B0604020202020204" pitchFamily="34" charset="0"/>
            </a:endParaRPr>
          </a:p>
        </p:txBody>
      </p:sp>
      <p:sp>
        <p:nvSpPr>
          <p:cNvPr id="65540" name="文本框 65539"/>
          <p:cNvSpPr txBox="1"/>
          <p:nvPr/>
        </p:nvSpPr>
        <p:spPr>
          <a:xfrm>
            <a:off x="4140200" y="2492375"/>
            <a:ext cx="5003800" cy="4756150"/>
          </a:xfrm>
          <a:prstGeom prst="rect">
            <a:avLst/>
          </a:prstGeom>
          <a:noFill/>
          <a:ln w="9525">
            <a:noFill/>
          </a:ln>
        </p:spPr>
        <p:txBody>
          <a:bodyPr wrap="square">
            <a:spAutoFit/>
          </a:bodyPr>
          <a:p>
            <a:r>
              <a:rPr lang="zh-CN" altLang="en-US" sz="2000" dirty="0">
                <a:solidFill>
                  <a:schemeClr val="bg1"/>
                </a:solidFill>
                <a:latin typeface="Arial" panose="020B0604020202020204" pitchFamily="34" charset="0"/>
              </a:rPr>
              <a:t>    </a:t>
            </a:r>
            <a:r>
              <a:rPr lang="zh-CN" altLang="en-US" sz="2000" dirty="0">
                <a:solidFill>
                  <a:schemeClr val="bg1"/>
                </a:solidFill>
                <a:latin typeface="Arial" panose="020B0604020202020204" pitchFamily="34" charset="0"/>
                <a:cs typeface="Arial" panose="020B0604020202020204" pitchFamily="34" charset="0"/>
              </a:rPr>
              <a:t>利用全局变量的形式，也可以传递数据，采用另一种方式编写。</a:t>
            </a:r>
            <a:endParaRPr lang="zh-CN" altLang="en-US" sz="2000" dirty="0">
              <a:solidFill>
                <a:schemeClr val="bg1"/>
              </a:solidFill>
              <a:latin typeface="Arial" panose="020B0604020202020204" pitchFamily="34" charset="0"/>
              <a:cs typeface="Arial" panose="020B0604020202020204" pitchFamily="34" charset="0"/>
            </a:endParaRPr>
          </a:p>
          <a:p>
            <a:r>
              <a:rPr lang="zh-CN" altLang="en-US" sz="2000" dirty="0">
                <a:solidFill>
                  <a:schemeClr val="bg1"/>
                </a:solidFill>
                <a:latin typeface="Arial" panose="020B0604020202020204" pitchFamily="34" charset="0"/>
              </a:rPr>
              <a:t>    </a:t>
            </a:r>
            <a:r>
              <a:rPr lang="zh-CN" altLang="en-US" sz="2000" dirty="0">
                <a:solidFill>
                  <a:schemeClr val="bg1"/>
                </a:solidFill>
                <a:latin typeface="Arial" panose="020B0604020202020204" pitchFamily="34" charset="0"/>
                <a:cs typeface="Arial" panose="020B0604020202020204" pitchFamily="34" charset="0"/>
              </a:rPr>
              <a:t>程序如下：</a:t>
            </a:r>
            <a:endParaRPr lang="zh-CN" altLang="en-US" sz="20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#include&lt;iostream&gt;</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using namespace std;</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num(int);</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a;	//定义一个全局变量a，通过全局变量传递数值</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main()</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num(1);	//主程序调用Num(1)求第1个人的棵数</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cout&lt;&lt;" The Num is "&lt;&lt;a&lt;&lt;endl;</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return 0;</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num(int x)</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if (x==5) a=10;</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else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num(x+1);	//递归调用函数Num(x+1)</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a+=2;		//求(x+1)的棵数</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dirty="0">
                <a:solidFill>
                  <a:schemeClr val="bg1"/>
                </a:solidFill>
                <a:latin typeface="Arial" panose="020B0604020202020204" pitchFamily="34" charset="0"/>
              </a:rPr>
              <a:t>　　</a:t>
            </a:r>
            <a:endParaRPr lang="zh-CN" altLang="en-US" dirty="0">
              <a:solidFill>
                <a:schemeClr val="bg1"/>
              </a:solidFill>
              <a:latin typeface="Arial" panose="020B0604020202020204" pitchFamily="34" charset="0"/>
            </a:endParaRPr>
          </a:p>
        </p:txBody>
      </p:sp>
      <p:sp>
        <p:nvSpPr>
          <p:cNvPr id="65541" name="直接连接符 65540"/>
          <p:cNvSpPr/>
          <p:nvPr/>
        </p:nvSpPr>
        <p:spPr>
          <a:xfrm>
            <a:off x="4140200" y="2565400"/>
            <a:ext cx="0" cy="4248150"/>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6562" name="文本占位符 66561"/>
          <p:cNvSpPr>
            <a:spLocks noGrp="1"/>
          </p:cNvSpPr>
          <p:nvPr>
            <p:ph type="body" sz="half" idx="1"/>
          </p:nvPr>
        </p:nvSpPr>
        <p:spPr>
          <a:xfrm>
            <a:off x="457200" y="909638"/>
            <a:ext cx="8291513" cy="5218112"/>
          </a:xfrm>
          <a:ln/>
        </p:spPr>
        <p:txBody>
          <a:bodyPr/>
          <a:p>
            <a:pPr>
              <a:buClrTx/>
              <a:buSzTx/>
              <a:buFontTx/>
              <a:buNone/>
            </a:pPr>
            <a:r>
              <a:rPr lang="zh-CN" altLang="en-US" sz="2000" dirty="0">
                <a:solidFill>
                  <a:schemeClr val="bg1"/>
                </a:solidFill>
              </a:rPr>
              <a:t>	该程序中的递归过程图解如下：</a:t>
            </a:r>
            <a:endParaRPr lang="zh-CN" altLang="en-US" sz="2000" dirty="0">
              <a:solidFill>
                <a:schemeClr val="bg1"/>
              </a:solidFill>
            </a:endParaRPr>
          </a:p>
          <a:p>
            <a:pPr>
              <a:buClrTx/>
              <a:buSzTx/>
              <a:buFontTx/>
              <a:buNone/>
            </a:pPr>
            <a:endParaRPr lang="zh-CN" altLang="en-US" sz="2000" dirty="0">
              <a:solidFill>
                <a:schemeClr val="bg1"/>
              </a:solidFill>
            </a:endParaRPr>
          </a:p>
          <a:p>
            <a:pPr>
              <a:buClrTx/>
              <a:buSzTx/>
              <a:buFontTx/>
              <a:buNone/>
            </a:pPr>
            <a:endParaRPr lang="zh-CN" altLang="en-US" sz="2000" dirty="0">
              <a:solidFill>
                <a:schemeClr val="bg1"/>
              </a:solidFill>
            </a:endParaRPr>
          </a:p>
          <a:p>
            <a:pPr>
              <a:buClrTx/>
              <a:buSzTx/>
              <a:buFontTx/>
              <a:buNone/>
            </a:pPr>
            <a:endParaRPr lang="zh-CN" altLang="en-US" sz="2000" dirty="0">
              <a:solidFill>
                <a:schemeClr val="bg1"/>
              </a:solidFill>
            </a:endParaRPr>
          </a:p>
          <a:p>
            <a:pPr>
              <a:buClrTx/>
              <a:buSzTx/>
              <a:buFontTx/>
              <a:buNone/>
            </a:pPr>
            <a:endParaRPr lang="zh-CN" altLang="en-US" sz="2000" dirty="0">
              <a:solidFill>
                <a:schemeClr val="bg1"/>
              </a:solidFill>
            </a:endParaRPr>
          </a:p>
          <a:p>
            <a:pPr>
              <a:buClrTx/>
              <a:buSzTx/>
              <a:buFontTx/>
              <a:buNone/>
            </a:pPr>
            <a:r>
              <a:rPr lang="zh-CN" altLang="en-US" sz="2000" dirty="0">
                <a:solidFill>
                  <a:schemeClr val="bg1"/>
                </a:solidFill>
                <a:latin typeface="宋体" panose="02010600030101010101" pitchFamily="2" charset="-122"/>
              </a:rPr>
              <a:t>	递归方法说明如下：</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①调用原问题的处理子程序（函数）时，调用程序应给出具体的子程序形参值（与形参结合的实参）;</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②在处理子问题中，如果又调用原问题的处理子程序，但形参值应是不断改变的量(表达式）;</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③每递归调用一次自身，系统就打开一“层”与自身相同的程序系列;</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④由于调用参数不断改变，将使条件满足（达到一定边界），此时就是最后一“层”，不需再调用自身（打开新层），而是在本层往下执行后继语句，遇到end，就返回到上“层”调用此子程序的地方并继续往下执行，遇到end再向上层返回，…如此直到返回主程序;</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⑤整个递归过程可视为由往返双向“运动”组成，先是逐层递进，逐</a:t>
            </a:r>
            <a:endParaRPr lang="zh-CN" altLang="en-US" sz="2000" dirty="0">
              <a:solidFill>
                <a:schemeClr val="bg1"/>
              </a:solidFill>
              <a:latin typeface="宋体" panose="02010600030101010101" pitchFamily="2" charset="-122"/>
            </a:endParaRPr>
          </a:p>
        </p:txBody>
      </p:sp>
      <p:graphicFrame>
        <p:nvGraphicFramePr>
          <p:cNvPr id="66563" name="内容占位符 66562"/>
          <p:cNvGraphicFramePr>
            <a:graphicFrameLocks noChangeAspect="1"/>
          </p:cNvGraphicFramePr>
          <p:nvPr>
            <p:ph sz="half" idx="2"/>
          </p:nvPr>
        </p:nvGraphicFramePr>
        <p:xfrm>
          <a:off x="755650" y="1412875"/>
          <a:ext cx="7921625" cy="1223963"/>
        </p:xfrm>
        <a:graphic>
          <a:graphicData uri="http://schemas.openxmlformats.org/presentationml/2006/ole">
            <mc:AlternateContent xmlns:mc="http://schemas.openxmlformats.org/markup-compatibility/2006">
              <mc:Choice xmlns:v="urn:schemas-microsoft-com:vml" Requires="v">
                <p:oleObj spid="_x0000_s3080" name="" r:id="rId2" imgW="5457825" imgH="838200" progId="">
                  <p:embed/>
                </p:oleObj>
              </mc:Choice>
              <mc:Fallback>
                <p:oleObj name="" r:id="rId2" imgW="5457825" imgH="838200" progId="">
                  <p:embed/>
                  <p:pic>
                    <p:nvPicPr>
                      <p:cNvPr id="0" name="图片 3079"/>
                      <p:cNvPicPr/>
                      <p:nvPr/>
                    </p:nvPicPr>
                    <p:blipFill>
                      <a:blip r:embed="rId3"/>
                      <a:stretch>
                        <a:fillRect/>
                      </a:stretch>
                    </p:blipFill>
                    <p:spPr>
                      <a:xfrm>
                        <a:off x="755650" y="1412875"/>
                        <a:ext cx="7921625" cy="1223963"/>
                      </a:xfrm>
                      <a:prstGeom prst="rect">
                        <a:avLst/>
                      </a:prstGeom>
                      <a:noFill/>
                      <a:ln w="38100">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7586" name="文本占位符 67585"/>
          <p:cNvSpPr>
            <a:spLocks noGrp="1"/>
          </p:cNvSpPr>
          <p:nvPr>
            <p:ph type="body" idx="1"/>
          </p:nvPr>
        </p:nvSpPr>
        <p:spPr>
          <a:xfrm>
            <a:off x="457200" y="909638"/>
            <a:ext cx="8229600" cy="5218112"/>
          </a:xfrm>
          <a:ln/>
        </p:spPr>
        <p:txBody>
          <a:bodyPr/>
          <a:p>
            <a:pPr>
              <a:buNone/>
            </a:pPr>
            <a:r>
              <a:rPr lang="zh-CN" altLang="en-US" sz="2000" dirty="0">
                <a:solidFill>
                  <a:schemeClr val="bg1"/>
                </a:solidFill>
                <a:latin typeface="宋体" panose="02010600030101010101" pitchFamily="2" charset="-122"/>
              </a:rPr>
              <a:t>	层打开新的“篇章”，（有可能无具体计算值）当最终递进达到边界，执行完本“层”的语句，才由最末一“层”逐次返回到上“层”，每次返回均带回新的计算值，直至回到第一次由主程序调用的地方，完成对原问题的处理。</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递归算法表现出处理问题的强大能力。然而，如同循环一样，递归也会带来无终止调用的可能性，因此，在设计递归过程（函数）时，必须考虑递归调用的终止问题，就是递归调用要受限于某一条件，而且要保证这个条件在一定情况下肯定能得到满足。</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8610" name="文本占位符 68609"/>
          <p:cNvSpPr>
            <a:spLocks noGrp="1"/>
          </p:cNvSpPr>
          <p:nvPr>
            <p:ph type="body" idx="1"/>
          </p:nvPr>
        </p:nvSpPr>
        <p:spPr>
          <a:xfrm>
            <a:off x="457200" y="909638"/>
            <a:ext cx="8229600" cy="5218112"/>
          </a:xfrm>
          <a:ln/>
        </p:spPr>
        <p:txBody>
          <a:bodyPr/>
          <a:p>
            <a:pPr>
              <a:lnSpc>
                <a:spcPct val="90000"/>
              </a:lnSpc>
            </a:pPr>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6</a:t>
            </a:r>
            <a:r>
              <a:rPr lang="zh-CN" altLang="en-US" sz="2000" dirty="0">
                <a:solidFill>
                  <a:srgbClr val="FFFF66"/>
                </a:solidFill>
                <a:latin typeface="宋体" panose="02010600030101010101" pitchFamily="2" charset="-122"/>
              </a:rPr>
              <a:t> </a:t>
            </a:r>
            <a:r>
              <a:rPr lang="zh-CN" altLang="en-US" sz="2000" dirty="0">
                <a:solidFill>
                  <a:schemeClr val="bg1"/>
                </a:solidFill>
                <a:latin typeface="宋体" panose="02010600030101010101" pitchFamily="2" charset="-122"/>
              </a:rPr>
              <a:t>  用递归算法求x</a:t>
            </a:r>
            <a:r>
              <a:rPr lang="zh-CN" altLang="en-US" sz="2000" baseline="30000" dirty="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【分析】把X n 分解成：x</a:t>
            </a:r>
            <a:r>
              <a:rPr lang="zh-CN" altLang="en-US" sz="2000" baseline="30000" dirty="0">
                <a:solidFill>
                  <a:schemeClr val="bg1"/>
                </a:solidFill>
                <a:latin typeface="宋体" panose="02010600030101010101" pitchFamily="2" charset="-122"/>
              </a:rPr>
              <a:t>0</a:t>
            </a:r>
            <a:r>
              <a:rPr lang="zh-CN" altLang="en-US" sz="2000" dirty="0">
                <a:solidFill>
                  <a:schemeClr val="bg1"/>
                </a:solidFill>
                <a:latin typeface="宋体" panose="02010600030101010101" pitchFamily="2" charset="-122"/>
              </a:rPr>
              <a:t> = 1        　 ( n =0 )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x</a:t>
            </a:r>
            <a:r>
              <a:rPr lang="zh-CN" altLang="en-US" sz="2000" baseline="30000" dirty="0">
                <a:solidFill>
                  <a:schemeClr val="bg1"/>
                </a:solidFill>
                <a:latin typeface="宋体" panose="02010600030101010101" pitchFamily="2" charset="-122"/>
              </a:rPr>
              <a:t>1</a:t>
            </a:r>
            <a:r>
              <a:rPr lang="zh-CN" altLang="en-US" sz="2000" dirty="0">
                <a:solidFill>
                  <a:schemeClr val="bg1"/>
                </a:solidFill>
                <a:latin typeface="宋体" panose="02010600030101010101" pitchFamily="2" charset="-122"/>
              </a:rPr>
              <a:t> = x * x</a:t>
            </a:r>
            <a:r>
              <a:rPr lang="zh-CN" altLang="en-US" sz="2000" baseline="30000" dirty="0">
                <a:solidFill>
                  <a:schemeClr val="bg1"/>
                </a:solidFill>
                <a:latin typeface="宋体" panose="02010600030101010101" pitchFamily="2" charset="-122"/>
              </a:rPr>
              <a:t>0</a:t>
            </a:r>
            <a:r>
              <a:rPr lang="zh-CN" altLang="en-US" sz="2000" dirty="0">
                <a:solidFill>
                  <a:schemeClr val="bg1"/>
                </a:solidFill>
                <a:latin typeface="宋体" panose="02010600030101010101" pitchFamily="2" charset="-122"/>
              </a:rPr>
              <a:t>      ( n =1 )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x</a:t>
            </a:r>
            <a:r>
              <a:rPr lang="zh-CN" altLang="en-US" sz="2000" baseline="30000" dirty="0">
                <a:solidFill>
                  <a:schemeClr val="bg1"/>
                </a:solidFill>
                <a:latin typeface="宋体" panose="02010600030101010101" pitchFamily="2" charset="-122"/>
              </a:rPr>
              <a:t>2</a:t>
            </a:r>
            <a:r>
              <a:rPr lang="zh-CN" altLang="en-US" sz="2000" dirty="0">
                <a:solidFill>
                  <a:schemeClr val="bg1"/>
                </a:solidFill>
                <a:latin typeface="宋体" panose="02010600030101010101" pitchFamily="2" charset="-122"/>
              </a:rPr>
              <a:t> = x * x</a:t>
            </a:r>
            <a:r>
              <a:rPr lang="zh-CN" altLang="en-US" sz="2000" baseline="30000" dirty="0">
                <a:solidFill>
                  <a:schemeClr val="bg1"/>
                </a:solidFill>
                <a:latin typeface="宋体" panose="02010600030101010101" pitchFamily="2" charset="-122"/>
              </a:rPr>
              <a:t>1</a:t>
            </a:r>
            <a:r>
              <a:rPr lang="zh-CN" altLang="en-US" sz="2000" dirty="0">
                <a:solidFill>
                  <a:schemeClr val="bg1"/>
                </a:solidFill>
                <a:latin typeface="宋体" panose="02010600030101010101" pitchFamily="2" charset="-122"/>
              </a:rPr>
              <a:t>      ( n &gt;1 )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x</a:t>
            </a:r>
            <a:r>
              <a:rPr lang="zh-CN" altLang="en-US" sz="2000" baseline="30000" dirty="0">
                <a:solidFill>
                  <a:schemeClr val="bg1"/>
                </a:solidFill>
                <a:latin typeface="宋体" panose="02010600030101010101" pitchFamily="2" charset="-122"/>
              </a:rPr>
              <a:t>3</a:t>
            </a:r>
            <a:r>
              <a:rPr lang="zh-CN" altLang="en-US" sz="2000" dirty="0">
                <a:solidFill>
                  <a:schemeClr val="bg1"/>
                </a:solidFill>
                <a:latin typeface="宋体" panose="02010600030101010101" pitchFamily="2" charset="-122"/>
              </a:rPr>
              <a:t> = x * x</a:t>
            </a:r>
            <a:r>
              <a:rPr lang="zh-CN" altLang="en-US" sz="2000" baseline="30000" dirty="0">
                <a:solidFill>
                  <a:schemeClr val="bg1"/>
                </a:solidFill>
                <a:latin typeface="宋体" panose="02010600030101010101" pitchFamily="2" charset="-122"/>
              </a:rPr>
              <a:t>2</a:t>
            </a:r>
            <a:r>
              <a:rPr lang="zh-CN" altLang="en-US" sz="2000" dirty="0">
                <a:solidFill>
                  <a:schemeClr val="bg1"/>
                </a:solidFill>
                <a:latin typeface="宋体" panose="02010600030101010101" pitchFamily="2" charset="-122"/>
              </a:rPr>
              <a:t>      ( n &gt;1 )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             ( n &gt;1 )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因此将x</a:t>
            </a:r>
            <a:r>
              <a:rPr lang="zh-CN" altLang="en-US" sz="2000" baseline="30000" dirty="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 转化为：x*x</a:t>
            </a:r>
            <a:r>
              <a:rPr lang="zh-CN" altLang="en-US" sz="2000" baseline="30000" dirty="0">
                <a:solidFill>
                  <a:schemeClr val="bg1"/>
                </a:solidFill>
                <a:latin typeface="宋体" panose="02010600030101010101" pitchFamily="2" charset="-122"/>
              </a:rPr>
              <a:t>n-1</a:t>
            </a:r>
            <a:r>
              <a:rPr lang="zh-CN" altLang="en-US" sz="2000" dirty="0">
                <a:solidFill>
                  <a:schemeClr val="bg1"/>
                </a:solidFill>
                <a:latin typeface="宋体" panose="02010600030101010101" pitchFamily="2" charset="-122"/>
              </a:rPr>
              <a:t>，，其中求x</a:t>
            </a:r>
            <a:r>
              <a:rPr lang="zh-CN" altLang="en-US" sz="2000" baseline="30000" dirty="0">
                <a:solidFill>
                  <a:schemeClr val="bg1"/>
                </a:solidFill>
                <a:latin typeface="宋体" panose="02010600030101010101" pitchFamily="2" charset="-122"/>
              </a:rPr>
              <a:t>n-1</a:t>
            </a:r>
            <a:r>
              <a:rPr lang="zh-CN" altLang="en-US" sz="2000" dirty="0">
                <a:solidFill>
                  <a:schemeClr val="bg1"/>
                </a:solidFill>
                <a:latin typeface="宋体" panose="02010600030101010101" pitchFamily="2" charset="-122"/>
              </a:rPr>
              <a:t> 又用求x</a:t>
            </a:r>
            <a:r>
              <a:rPr lang="zh-CN" altLang="en-US" sz="2000" baseline="30000" dirty="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 的方法进行求解。</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①定义子程序xn(int</a:t>
            </a:r>
            <a:r>
              <a:rPr lang="en-US" altLang="zh-CN" sz="2000">
                <a:solidFill>
                  <a:schemeClr val="bg1"/>
                </a:solidFill>
                <a:latin typeface="宋体" panose="02010600030101010101" pitchFamily="2" charset="-122"/>
              </a:rPr>
              <a:t> n</a:t>
            </a:r>
            <a:r>
              <a:rPr lang="zh-CN" altLang="en-US" sz="2000" dirty="0">
                <a:solidFill>
                  <a:schemeClr val="bg1"/>
                </a:solidFill>
                <a:latin typeface="宋体" panose="02010600030101010101" pitchFamily="2" charset="-122"/>
              </a:rPr>
              <a:t>)求X</a:t>
            </a:r>
            <a:r>
              <a:rPr lang="zh-CN" altLang="en-US" sz="2000" baseline="30000" dirty="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 ;如果n&gt;=1则递归调用xn(n-1) 求x</a:t>
            </a:r>
            <a:r>
              <a:rPr lang="zh-CN" altLang="en-US" sz="2000" baseline="30000" dirty="0">
                <a:solidFill>
                  <a:schemeClr val="bg1"/>
                </a:solidFill>
                <a:latin typeface="宋体" panose="02010600030101010101" pitchFamily="2" charset="-122"/>
              </a:rPr>
              <a:t>n—1</a:t>
            </a: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②当递归调用到达n=0时终止调用, 然后执行本“层”的后继语句;</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③</a:t>
            </a:r>
            <a:r>
              <a:rPr lang="zh-CN" altLang="en-US" sz="2000" dirty="0">
                <a:solidFill>
                  <a:schemeClr val="bg1"/>
                </a:solidFill>
                <a:latin typeface="宋体" panose="02010600030101010101" pitchFamily="2" charset="-122"/>
              </a:rPr>
              <a:t>遇到子程序运行完，就结束本次的调用，返回到上一“层”调用语句的地方，并执行其后继语句;</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④继续执行步骤③，从调用中逐“层”返回，最后返回到主程序。</a:t>
            </a:r>
            <a:endParaRPr lang="zh-CN" altLang="en-US" sz="2000" dirty="0">
              <a:solidFill>
                <a:schemeClr val="bg1"/>
              </a:solidFill>
              <a:latin typeface="宋体" panose="02010600030101010101" pitchFamily="2" charset="-122"/>
            </a:endParaRPr>
          </a:p>
          <a:p>
            <a:pPr>
              <a:lnSpc>
                <a:spcPct val="90000"/>
              </a:lnSpc>
              <a:buNone/>
            </a:pPr>
            <a:r>
              <a:rPr lang="zh-CN" altLang="en-US" sz="2000" dirty="0">
                <a:solidFill>
                  <a:schemeClr val="bg1"/>
                </a:solidFill>
                <a:latin typeface="宋体" panose="02010600030101010101" pitchFamily="2" charset="-122"/>
              </a:rPr>
              <a:t>　　　</a:t>
            </a:r>
            <a:r>
              <a:rPr lang="zh-CN" altLang="en-US" sz="1200" dirty="0">
                <a:solidFill>
                  <a:schemeClr val="bg1"/>
                </a:solidFill>
                <a:cs typeface="Arial" panose="020B0604020202020204" pitchFamily="34" charset="0"/>
              </a:rPr>
              <a:t>　　</a:t>
            </a:r>
            <a:endParaRPr lang="zh-CN" altLang="en-US" sz="1200" dirty="0">
              <a:solidFill>
                <a:schemeClr val="bg1"/>
              </a:solidFill>
              <a:ea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9634" name="文本占位符 69633"/>
          <p:cNvSpPr>
            <a:spLocks noGrp="1"/>
          </p:cNvSpPr>
          <p:nvPr>
            <p:ph type="body" idx="1"/>
          </p:nvPr>
        </p:nvSpPr>
        <p:spPr>
          <a:xfrm>
            <a:off x="395288" y="908050"/>
            <a:ext cx="8229600" cy="5218113"/>
          </a:xfrm>
          <a:ln/>
        </p:spPr>
        <p:txBody>
          <a:bodyPr/>
          <a:p>
            <a:pPr>
              <a:buNone/>
            </a:pPr>
            <a:r>
              <a:rPr lang="zh-CN" altLang="en-US" sz="2000" dirty="0">
                <a:solidFill>
                  <a:schemeClr val="bg1"/>
                </a:solidFill>
                <a:latin typeface="宋体" panose="02010600030101010101" pitchFamily="2" charset="-122"/>
              </a:rPr>
              <a:t>	 采用函数编写程序如下：</a:t>
            </a:r>
            <a:endParaRPr lang="zh-CN" altLang="en-US" sz="2000" dirty="0">
              <a:solidFill>
                <a:schemeClr val="bg1"/>
              </a:solidFill>
              <a:latin typeface="宋体" panose="02010600030101010101" pitchFamily="2" charset="-122"/>
            </a:endParaRPr>
          </a:p>
          <a:p>
            <a:pPr>
              <a:buNone/>
            </a:pP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cs typeface="Arial" panose="020B0604020202020204" pitchFamily="34" charset="0"/>
              </a:rPr>
              <a:t>　　　#include&lt;iostream&gt;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xn(int);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int x;</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cin&gt;&gt;x&gt;&gt;n;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cout&lt;&lt;x&lt;&lt;'^'&lt;&lt;n&lt;&lt;"="&lt;&lt;xn(n)&lt;&lt;endl;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xn(int 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if (n==0) return 1;	</a:t>
            </a:r>
            <a:r>
              <a:rPr lang="zh-CN" altLang="en-US" sz="1200" dirty="0">
                <a:solidFill>
                  <a:schemeClr val="bg1"/>
                </a:solidFill>
              </a:rPr>
              <a:t>             </a:t>
            </a:r>
            <a:r>
              <a:rPr lang="zh-CN" altLang="en-US" sz="1200" dirty="0">
                <a:solidFill>
                  <a:schemeClr val="bg1"/>
                </a:solidFill>
                <a:cs typeface="Arial" panose="020B0604020202020204" pitchFamily="34" charset="0"/>
              </a:rPr>
              <a:t> //递归边界</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else return x*xn(n-1);</a:t>
            </a:r>
            <a:r>
              <a:rPr lang="zh-CN" altLang="en-US" sz="1200" dirty="0">
                <a:solidFill>
                  <a:schemeClr val="bg1"/>
                </a:solidFill>
              </a:rPr>
              <a:t>         </a:t>
            </a:r>
            <a:r>
              <a:rPr lang="zh-CN" altLang="en-US" sz="1200" dirty="0">
                <a:solidFill>
                  <a:schemeClr val="bg1"/>
                </a:solidFill>
                <a:cs typeface="Arial" panose="020B0604020202020204" pitchFamily="34" charset="0"/>
              </a:rPr>
              <a:t>//递归式</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endParaRPr lang="zh-CN" altLang="en-US" dirty="0">
              <a:solidFill>
                <a:schemeClr val="bg1"/>
              </a:solidFill>
              <a:ea typeface="Arial" panose="020B0604020202020204" pitchFamily="34" charset="0"/>
            </a:endParaRPr>
          </a:p>
        </p:txBody>
      </p:sp>
      <p:sp>
        <p:nvSpPr>
          <p:cNvPr id="69635" name="文本框 69634"/>
          <p:cNvSpPr txBox="1"/>
          <p:nvPr/>
        </p:nvSpPr>
        <p:spPr>
          <a:xfrm>
            <a:off x="4140200" y="908050"/>
            <a:ext cx="6108700" cy="4816475"/>
          </a:xfrm>
          <a:prstGeom prst="rect">
            <a:avLst/>
          </a:prstGeom>
          <a:noFill/>
          <a:ln w="9525">
            <a:noFill/>
          </a:ln>
        </p:spPr>
        <p:txBody>
          <a:bodyPr wrap="square">
            <a:spAutoFit/>
          </a:bodyPr>
          <a:p>
            <a:pPr eaLnBrk="0" hangingPunct="0">
              <a:buSzPct val="100000"/>
              <a:buNone/>
            </a:pPr>
            <a:r>
              <a:rPr lang="zh-CN" altLang="en-US" sz="2000" dirty="0">
                <a:solidFill>
                  <a:schemeClr val="bg1"/>
                </a:solidFill>
                <a:latin typeface="Arial" panose="020B0604020202020204" pitchFamily="34" charset="0"/>
              </a:rPr>
              <a:t>    </a:t>
            </a:r>
            <a:r>
              <a:rPr lang="zh-CN" altLang="en-US" sz="2000" dirty="0">
                <a:solidFill>
                  <a:schemeClr val="bg1"/>
                </a:solidFill>
                <a:latin typeface="Arial" panose="020B0604020202020204" pitchFamily="34" charset="0"/>
                <a:cs typeface="Arial" panose="020B0604020202020204" pitchFamily="34" charset="0"/>
              </a:rPr>
              <a:t>采用全程变量编写程序如下：</a:t>
            </a:r>
            <a:endParaRPr lang="zh-CN" altLang="en-US" sz="2000" dirty="0">
              <a:solidFill>
                <a:schemeClr val="bg1"/>
              </a:solidFill>
              <a:latin typeface="Arial" panose="020B0604020202020204" pitchFamily="34" charset="0"/>
              <a:cs typeface="Arial" panose="020B0604020202020204" pitchFamily="34" charset="0"/>
            </a:endParaRPr>
          </a:p>
          <a:p>
            <a:pPr eaLnBrk="0" hangingPunct="0">
              <a:buSzPct val="100000"/>
              <a:buNone/>
            </a:pPr>
            <a:endParaRPr lang="zh-CN" altLang="en-US" sz="20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#include&lt;iostream&gt;</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using namespace std;</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tt,x;	  //利用全局变量tt传递结果</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xn(int);</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main()</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n;</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cin&gt;&gt;x&gt;&gt;n;</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xn(n);</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cout&lt;&lt;x&lt;&lt;'^'&lt;&lt;n&lt;&lt;'='&lt;&lt;tt&lt;&lt;endl;</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return 0;</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int xn(int n)</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if (n==0) tt=1;</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else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xn(n-1);	//递归调用过程xn(n-1)求x n-1</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tt*=x;</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r>
              <a:rPr lang="zh-CN" altLang="en-US" sz="1200" dirty="0">
                <a:solidFill>
                  <a:schemeClr val="bg1"/>
                </a:solidFill>
                <a:latin typeface="Arial" panose="020B0604020202020204" pitchFamily="34" charset="0"/>
                <a:cs typeface="Arial" panose="020B0604020202020204" pitchFamily="34" charset="0"/>
              </a:rPr>
              <a:t>　　}</a:t>
            </a:r>
            <a:endParaRPr lang="zh-CN" altLang="en-US" sz="1200" dirty="0">
              <a:solidFill>
                <a:schemeClr val="bg1"/>
              </a:solidFill>
              <a:latin typeface="Arial" panose="020B0604020202020204" pitchFamily="34" charset="0"/>
              <a:cs typeface="Arial" panose="020B0604020202020204" pitchFamily="34" charset="0"/>
            </a:endParaRPr>
          </a:p>
          <a:p>
            <a:endParaRPr lang="zh-CN" altLang="en-US" dirty="0">
              <a:solidFill>
                <a:schemeClr val="bg1"/>
              </a:solidFill>
              <a:latin typeface="Arial" panose="020B0604020202020204" pitchFamily="34" charset="0"/>
            </a:endParaRPr>
          </a:p>
        </p:txBody>
      </p:sp>
      <p:sp>
        <p:nvSpPr>
          <p:cNvPr id="69636" name="直接连接符 69635"/>
          <p:cNvSpPr/>
          <p:nvPr/>
        </p:nvSpPr>
        <p:spPr>
          <a:xfrm>
            <a:off x="4140200" y="982663"/>
            <a:ext cx="0" cy="5472112"/>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0658" name="文本占位符 70657"/>
          <p:cNvSpPr>
            <a:spLocks noGrp="1"/>
          </p:cNvSpPr>
          <p:nvPr>
            <p:ph type="body" sz="half" idx="1"/>
          </p:nvPr>
        </p:nvSpPr>
        <p:spPr>
          <a:xfrm>
            <a:off x="395288" y="908050"/>
            <a:ext cx="8220075" cy="5218113"/>
          </a:xfrm>
          <a:ln/>
        </p:spPr>
        <p:txBody>
          <a:bodyPr/>
          <a:p>
            <a:pPr>
              <a:buClrTx/>
              <a:buSzTx/>
              <a:buFontTx/>
            </a:pPr>
            <a:r>
              <a:rPr lang="zh-CN" altLang="en-US" sz="2000" dirty="0">
                <a:solidFill>
                  <a:srgbClr val="FFFF66"/>
                </a:solidFill>
                <a:latin typeface="宋体" panose="02010600030101010101" pitchFamily="2" charset="-122"/>
              </a:rPr>
              <a:t>例6.1</a:t>
            </a:r>
            <a:r>
              <a:rPr lang="en-US" altLang="zh-CN" sz="2000">
                <a:solidFill>
                  <a:srgbClr val="FFFF66"/>
                </a:solidFill>
                <a:latin typeface="宋体" panose="02010600030101010101" pitchFamily="2" charset="-122"/>
              </a:rPr>
              <a:t>7</a:t>
            </a:r>
            <a:r>
              <a:rPr lang="zh-CN" altLang="en-US" sz="2000" dirty="0">
                <a:solidFill>
                  <a:schemeClr val="bg1"/>
                </a:solidFill>
                <a:latin typeface="宋体" panose="02010600030101010101" pitchFamily="2" charset="-122"/>
              </a:rPr>
              <a:t>  用递归函数求x!</a:t>
            </a:r>
            <a:endParaRPr lang="zh-CN" altLang="en-US" sz="2000" dirty="0">
              <a:solidFill>
                <a:schemeClr val="bg1"/>
              </a:solidFill>
              <a:latin typeface="宋体" panose="02010600030101010101" pitchFamily="2" charset="-122"/>
            </a:endParaRPr>
          </a:p>
          <a:p>
            <a:pPr>
              <a:buClrTx/>
              <a:buSzTx/>
              <a:buFontTx/>
            </a:pPr>
            <a:endParaRPr lang="zh-CN" altLang="en-US" sz="2000" dirty="0">
              <a:solidFill>
                <a:schemeClr val="bg1"/>
              </a:solidFill>
              <a:latin typeface="宋体" panose="02010600030101010101" pitchFamily="2" charset="-122"/>
            </a:endParaRPr>
          </a:p>
          <a:p>
            <a:pPr>
              <a:buClrTx/>
              <a:buSzTx/>
              <a:buFontTx/>
            </a:pPr>
            <a:endParaRPr lang="zh-CN" altLang="en-US" sz="2000" dirty="0">
              <a:solidFill>
                <a:schemeClr val="bg1"/>
              </a:solidFill>
              <a:latin typeface="宋体" panose="02010600030101010101" pitchFamily="2" charset="-122"/>
            </a:endParaRPr>
          </a:p>
          <a:p>
            <a:pPr>
              <a:buClrTx/>
              <a:buSzTx/>
              <a:buFontTx/>
            </a:pPr>
            <a:endParaRPr lang="zh-CN" altLang="en-US" sz="2000" dirty="0">
              <a:solidFill>
                <a:schemeClr val="bg1"/>
              </a:solidFill>
              <a:latin typeface="宋体" panose="02010600030101010101" pitchFamily="2" charset="-122"/>
            </a:endParaRPr>
          </a:p>
          <a:p>
            <a:pPr>
              <a:buClrTx/>
              <a:buSzTx/>
              <a:buFontTx/>
            </a:pP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【分析】</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根据数学中的定义把求x! 定义为求x*(x-1)! ,其中求(x-1)! 仍采用求x! 的方法，需要定义一个求x！的函数，逐级调用此函数，即：</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当x=0时，x!=1；当x&gt;0时，x!=x*(x-1)！。</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假设用函数Fac(x)表示x的阶乘，当x=3时，Fac(3)的求解方法可表示为：</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Fac(3)=3*fac(2)=3*2*Fac(1)=3*2*1*Fac(0)=3*2*1*1=6</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①定义函数：int fac(int n) </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如果n=0，则fac=1; 如果n&gt;0，则继续调用函数fac=n*fac(n-1);</a:t>
            </a:r>
            <a:endParaRPr lang="zh-CN" altLang="en-US" sz="2000" dirty="0">
              <a:solidFill>
                <a:schemeClr val="bg1"/>
              </a:solidFill>
              <a:latin typeface="宋体" panose="02010600030101010101" pitchFamily="2" charset="-122"/>
            </a:endParaRPr>
          </a:p>
          <a:p>
            <a:pPr>
              <a:buClrTx/>
              <a:buSzTx/>
              <a:buFontTx/>
              <a:buNone/>
            </a:pPr>
            <a:r>
              <a:rPr lang="zh-CN" altLang="en-US" sz="2000" dirty="0">
                <a:solidFill>
                  <a:schemeClr val="bg1"/>
                </a:solidFill>
                <a:latin typeface="宋体" panose="02010600030101010101" pitchFamily="2" charset="-122"/>
              </a:rPr>
              <a:t>	②返回主程序，打印fac(x)的结果。</a:t>
            </a:r>
            <a:endParaRPr lang="zh-CN" altLang="en-US" sz="2000" dirty="0">
              <a:solidFill>
                <a:schemeClr val="bg1"/>
              </a:solidFill>
              <a:latin typeface="宋体" panose="02010600030101010101" pitchFamily="2" charset="-122"/>
            </a:endParaRPr>
          </a:p>
          <a:p>
            <a:pPr>
              <a:buClrTx/>
              <a:buSzTx/>
              <a:buFontTx/>
              <a:buNone/>
            </a:pPr>
            <a:endParaRPr lang="zh-CN" altLang="en-US" sz="2000" dirty="0">
              <a:solidFill>
                <a:schemeClr val="bg1"/>
              </a:solidFill>
              <a:latin typeface="宋体" panose="02010600030101010101" pitchFamily="2" charset="-122"/>
            </a:endParaRPr>
          </a:p>
        </p:txBody>
      </p:sp>
      <p:graphicFrame>
        <p:nvGraphicFramePr>
          <p:cNvPr id="70659" name="内容占位符 70658"/>
          <p:cNvGraphicFramePr>
            <a:graphicFrameLocks noChangeAspect="1"/>
          </p:cNvGraphicFramePr>
          <p:nvPr>
            <p:ph sz="half" idx="2"/>
          </p:nvPr>
        </p:nvGraphicFramePr>
        <p:xfrm>
          <a:off x="838200" y="1412875"/>
          <a:ext cx="3903663" cy="1152525"/>
        </p:xfrm>
        <a:graphic>
          <a:graphicData uri="http://schemas.openxmlformats.org/presentationml/2006/ole">
            <mc:AlternateContent xmlns:mc="http://schemas.openxmlformats.org/markup-compatibility/2006">
              <mc:Choice xmlns:v="urn:schemas-microsoft-com:vml" Requires="v">
                <p:oleObj spid="_x0000_s3078" name="" r:id="rId2" imgW="2771775" imgH="819150" progId="PBrush">
                  <p:embed/>
                </p:oleObj>
              </mc:Choice>
              <mc:Fallback>
                <p:oleObj name="" r:id="rId2" imgW="2771775" imgH="819150" progId="PBrush">
                  <p:embed/>
                  <p:pic>
                    <p:nvPicPr>
                      <p:cNvPr id="0" name="图片 3077"/>
                      <p:cNvPicPr/>
                      <p:nvPr/>
                    </p:nvPicPr>
                    <p:blipFill>
                      <a:blip r:embed="rId3"/>
                      <a:stretch>
                        <a:fillRect/>
                      </a:stretch>
                    </p:blipFill>
                    <p:spPr>
                      <a:xfrm>
                        <a:off x="838200" y="1412875"/>
                        <a:ext cx="3903663" cy="1152525"/>
                      </a:xfrm>
                      <a:prstGeom prst="rect">
                        <a:avLst/>
                      </a:prstGeom>
                      <a:noFill/>
                      <a:ln w="38100">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1682" name="文本占位符 71681"/>
          <p:cNvSpPr>
            <a:spLocks noGrp="1"/>
          </p:cNvSpPr>
          <p:nvPr>
            <p:ph type="body" sz="half" idx="1"/>
          </p:nvPr>
        </p:nvSpPr>
        <p:spPr>
          <a:xfrm>
            <a:off x="457200" y="692150"/>
            <a:ext cx="8291513" cy="5435600"/>
          </a:xfrm>
          <a:ln/>
        </p:spPr>
        <p:txBody>
          <a:bodyPr/>
          <a:p>
            <a:pPr>
              <a:buClrTx/>
              <a:buSzTx/>
              <a:buFontTx/>
              <a:buNone/>
            </a:pPr>
            <a:r>
              <a:rPr lang="zh-CN" altLang="en-US" sz="2000" dirty="0">
                <a:solidFill>
                  <a:schemeClr val="bg1"/>
                </a:solidFill>
                <a:latin typeface="宋体" panose="02010600030101010101" pitchFamily="2" charset="-122"/>
              </a:rPr>
              <a:t>它的执行流程如下图所示：</a:t>
            </a:r>
            <a:endParaRPr lang="zh-CN" altLang="en-US" sz="2000" dirty="0">
              <a:solidFill>
                <a:schemeClr val="bg1"/>
              </a:solidFill>
              <a:latin typeface="宋体" panose="02010600030101010101" pitchFamily="2" charset="-122"/>
            </a:endParaRPr>
          </a:p>
        </p:txBody>
      </p:sp>
      <p:graphicFrame>
        <p:nvGraphicFramePr>
          <p:cNvPr id="71683" name="内容占位符 71682"/>
          <p:cNvGraphicFramePr>
            <a:graphicFrameLocks noChangeAspect="1"/>
          </p:cNvGraphicFramePr>
          <p:nvPr>
            <p:ph sz="half" idx="2"/>
          </p:nvPr>
        </p:nvGraphicFramePr>
        <p:xfrm>
          <a:off x="1187450" y="1125538"/>
          <a:ext cx="4752975" cy="1952625"/>
        </p:xfrm>
        <a:graphic>
          <a:graphicData uri="http://schemas.openxmlformats.org/presentationml/2006/ole">
            <mc:AlternateContent xmlns:mc="http://schemas.openxmlformats.org/markup-compatibility/2006">
              <mc:Choice xmlns:v="urn:schemas-microsoft-com:vml" Requires="v">
                <p:oleObj spid="_x0000_s3077" name="" r:id="rId2" imgW="6581775" imgH="2705100" progId="PBrush">
                  <p:embed/>
                </p:oleObj>
              </mc:Choice>
              <mc:Fallback>
                <p:oleObj name="" r:id="rId2" imgW="6581775" imgH="2705100" progId="PBrush">
                  <p:embed/>
                  <p:pic>
                    <p:nvPicPr>
                      <p:cNvPr id="0" name="图片 3076"/>
                      <p:cNvPicPr/>
                      <p:nvPr/>
                    </p:nvPicPr>
                    <p:blipFill>
                      <a:blip r:embed="rId3"/>
                      <a:stretch>
                        <a:fillRect/>
                      </a:stretch>
                    </p:blipFill>
                    <p:spPr>
                      <a:xfrm>
                        <a:off x="1187450" y="1125538"/>
                        <a:ext cx="4752975" cy="1952625"/>
                      </a:xfrm>
                      <a:prstGeom prst="rect">
                        <a:avLst/>
                      </a:prstGeom>
                      <a:noFill/>
                      <a:ln w="38100">
                        <a:miter/>
                      </a:ln>
                    </p:spPr>
                  </p:pic>
                </p:oleObj>
              </mc:Fallback>
            </mc:AlternateContent>
          </a:graphicData>
        </a:graphic>
      </p:graphicFrame>
      <p:sp>
        <p:nvSpPr>
          <p:cNvPr id="71684" name="文本框 71683"/>
          <p:cNvSpPr txBox="1"/>
          <p:nvPr/>
        </p:nvSpPr>
        <p:spPr>
          <a:xfrm>
            <a:off x="323850" y="3141663"/>
            <a:ext cx="4997450" cy="3567112"/>
          </a:xfrm>
          <a:prstGeom prst="rect">
            <a:avLst/>
          </a:prstGeom>
          <a:noFill/>
          <a:ln w="9525">
            <a:noFill/>
          </a:ln>
        </p:spPr>
        <p:txBody>
          <a:bodyPr wrap="square">
            <a:spAutoFit/>
          </a:bodyPr>
          <a:p>
            <a:r>
              <a:rPr lang="zh-CN" altLang="en-US" sz="1200" dirty="0">
                <a:solidFill>
                  <a:schemeClr val="bg1"/>
                </a:solidFill>
                <a:latin typeface="Arial" panose="020B0604020202020204" pitchFamily="34" charset="0"/>
              </a:rPr>
              <a:t>　　采用有参函数编写程序如下：</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#include&lt;iostream&gt;</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using namespace std;</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fac(int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main()</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x;</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cin&gt;&gt;x;</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cout&lt;&lt;x&lt;&lt;"!="&lt;&lt;fac(x)&lt;&lt;endl;    //主程序调用fac(x) 求x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return 0;</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fac(int n)	                 //函数fac(n) 求n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return n==0 ? 1 : n*fac(n-1); //调用函数fac(n-1)递归求(n-1)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【说明】：</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这里出现了一个小东西，三元运算符“?:”。a?b:c的含义是：如果a为真，则表达式的值是b，否则是c。所以n==0 ? 1 : n*fac(n-1)很好地表达了刚才的递归定义。</a:t>
            </a:r>
            <a:endParaRPr lang="zh-CN" altLang="en-US" sz="1200" dirty="0">
              <a:solidFill>
                <a:schemeClr val="bg1"/>
              </a:solidFill>
              <a:latin typeface="Arial" panose="020B0604020202020204" pitchFamily="34" charset="0"/>
            </a:endParaRPr>
          </a:p>
        </p:txBody>
      </p:sp>
      <p:sp>
        <p:nvSpPr>
          <p:cNvPr id="71685" name="文本框 71684"/>
          <p:cNvSpPr txBox="1"/>
          <p:nvPr/>
        </p:nvSpPr>
        <p:spPr>
          <a:xfrm>
            <a:off x="5149850" y="3143250"/>
            <a:ext cx="3814763" cy="3382963"/>
          </a:xfrm>
          <a:prstGeom prst="rect">
            <a:avLst/>
          </a:prstGeom>
          <a:noFill/>
          <a:ln w="9525">
            <a:noFill/>
          </a:ln>
        </p:spPr>
        <p:txBody>
          <a:bodyPr wrap="square">
            <a:spAutoFit/>
          </a:bodyPr>
          <a:p>
            <a:r>
              <a:rPr lang="zh-CN" altLang="en-US" sz="1200" dirty="0">
                <a:solidFill>
                  <a:schemeClr val="bg1"/>
                </a:solidFill>
                <a:latin typeface="宋体" panose="02010600030101010101" pitchFamily="2" charset="-122"/>
              </a:rPr>
              <a:t>    采用全程变量编写程序如下：</a:t>
            </a:r>
            <a:endParaRPr lang="zh-CN" altLang="en-US" sz="1200" dirty="0">
              <a:solidFill>
                <a:schemeClr val="bg1"/>
              </a:solidFill>
              <a:latin typeface="宋体" panose="02010600030101010101" pitchFamily="2" charset="-122"/>
            </a:endParaRPr>
          </a:p>
          <a:p>
            <a:r>
              <a:rPr lang="zh-CN" altLang="en-US" sz="1200" dirty="0">
                <a:solidFill>
                  <a:schemeClr val="bg1"/>
                </a:solidFill>
                <a:latin typeface="Arial" panose="020B0604020202020204" pitchFamily="34" charset="0"/>
              </a:rPr>
              <a:t>       #include&lt;iostream&gt;</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using namespace std;</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t;</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fac(int);</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main()</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x;</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cin&gt;&gt;x;</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fac(x);</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cout&lt;&lt;t&lt;&lt;endl;</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return 0;</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int fac(int x)</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if (x==1) t=1;</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else {    fac(x-1);   t*=x;    }</a:t>
            </a:r>
            <a:endParaRPr lang="zh-CN" altLang="en-US" sz="1200" dirty="0">
              <a:solidFill>
                <a:schemeClr val="bg1"/>
              </a:solidFill>
              <a:latin typeface="Arial" panose="020B0604020202020204" pitchFamily="34" charset="0"/>
            </a:endParaRPr>
          </a:p>
          <a:p>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p:txBody>
      </p:sp>
      <p:sp>
        <p:nvSpPr>
          <p:cNvPr id="71686" name="直接连接符 71685"/>
          <p:cNvSpPr/>
          <p:nvPr/>
        </p:nvSpPr>
        <p:spPr>
          <a:xfrm>
            <a:off x="5292725" y="3213100"/>
            <a:ext cx="0" cy="3529013"/>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2706" name="文本占位符 72705"/>
          <p:cNvSpPr>
            <a:spLocks noGrp="1"/>
          </p:cNvSpPr>
          <p:nvPr>
            <p:ph type="body" idx="1"/>
          </p:nvPr>
        </p:nvSpPr>
        <p:spPr>
          <a:xfrm>
            <a:off x="457200" y="765175"/>
            <a:ext cx="8229600" cy="5362575"/>
          </a:xfrm>
          <a:ln/>
        </p:spPr>
        <p:txBody>
          <a:bodyPr/>
          <a:p>
            <a:r>
              <a:rPr lang="zh-CN" altLang="en-US" sz="2000" dirty="0">
                <a:solidFill>
                  <a:srgbClr val="FFFF66"/>
                </a:solidFill>
                <a:latin typeface="宋体" panose="02010600030101010101" pitchFamily="2" charset="-122"/>
              </a:rPr>
              <a:t>例6.</a:t>
            </a:r>
            <a:r>
              <a:rPr lang="en-US" altLang="zh-CN" sz="2000">
                <a:solidFill>
                  <a:srgbClr val="FFFF66"/>
                </a:solidFill>
                <a:latin typeface="宋体" panose="02010600030101010101" pitchFamily="2" charset="-122"/>
              </a:rPr>
              <a:t>18</a:t>
            </a:r>
            <a:r>
              <a:rPr lang="zh-CN" altLang="en-US" sz="2000" dirty="0">
                <a:solidFill>
                  <a:schemeClr val="bg1"/>
                </a:solidFill>
                <a:latin typeface="宋体" panose="02010600030101010101" pitchFamily="2" charset="-122"/>
              </a:rPr>
              <a:t>  用递归方法求两个数m和n的最大公约数。(m&gt;0，n&gt;0)</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【分析】求两个数的最大公约数，可以用枚举因子的方法，从两者中较小的数枚举到能被两个数同时整除且是最大的约数的方法；也可以用辗转相除法，这里采用递归实现辗转相除算法：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①求</a:t>
            </a:r>
            <a:r>
              <a:rPr lang="en-US" altLang="zh-CN" sz="2000">
                <a:solidFill>
                  <a:schemeClr val="bg1"/>
                </a:solidFill>
                <a:latin typeface="宋体" panose="02010600030101010101" pitchFamily="2" charset="-122"/>
              </a:rPr>
              <a:t>m</a:t>
            </a:r>
            <a:r>
              <a:rPr lang="zh-CN" altLang="en-US" sz="2000" dirty="0">
                <a:solidFill>
                  <a:schemeClr val="bg1"/>
                </a:solidFill>
                <a:latin typeface="宋体" panose="02010600030101010101" pitchFamily="2" charset="-122"/>
              </a:rPr>
              <a:t>除以</a:t>
            </a:r>
            <a:r>
              <a:rPr lang="en-US" altLang="zh-CN" sz="200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的余数;</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②如果余数不为0，则让</a:t>
            </a:r>
            <a:r>
              <a:rPr lang="en-US" altLang="zh-CN" sz="2000">
                <a:solidFill>
                  <a:schemeClr val="bg1"/>
                </a:solidFill>
                <a:latin typeface="宋体" panose="02010600030101010101" pitchFamily="2" charset="-122"/>
              </a:rPr>
              <a:t>m</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=余数，重复步骤①，即调用子程序;</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③如果余数为0，则终止调用子程序;</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④输出此时的</a:t>
            </a:r>
            <a:r>
              <a:rPr lang="en-US" altLang="zh-CN" sz="200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值。</a:t>
            </a:r>
            <a:endParaRPr lang="zh-CN" altLang="en-US" sz="2000" dirty="0">
              <a:solidFill>
                <a:schemeClr val="bg1"/>
              </a:solidFill>
              <a:latin typeface="宋体" panose="02010600030101010101" pitchFamily="2" charset="-122"/>
            </a:endParaRPr>
          </a:p>
          <a:p>
            <a:pPr>
              <a:buNone/>
            </a:pPr>
            <a:r>
              <a:rPr lang="zh-CN" altLang="en-US" sz="1200" dirty="0">
                <a:solidFill>
                  <a:schemeClr val="bg1"/>
                </a:solidFill>
              </a:rPr>
              <a:t>	采用有参函数编写程序如下：</a:t>
            </a:r>
            <a:endParaRPr lang="zh-CN" altLang="en-US" sz="1200" dirty="0">
              <a:solidFill>
                <a:schemeClr val="bg1"/>
              </a:solidFill>
            </a:endParaRPr>
          </a:p>
          <a:p>
            <a:pPr>
              <a:buNone/>
            </a:pPr>
            <a:r>
              <a:rPr lang="zh-CN" altLang="en-US" sz="1200" dirty="0">
                <a:solidFill>
                  <a:schemeClr val="bg1"/>
                </a:solidFill>
                <a:cs typeface="Arial" panose="020B0604020202020204" pitchFamily="34" charset="0"/>
              </a:rPr>
              <a:t>　　#include&lt;iostream&gt;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gcd(int,int);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m,n;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cin&gt;&gt;m&gt;&gt;n;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cout&lt;&lt;"m="&lt;&lt;m&lt;&lt;" n="&lt;&lt;n&lt;&lt;" gcd="&lt;&lt;gcd(m,n)&lt;&lt;endl;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gcd(int m,int 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m%n==0?n:gcd(n,m%n);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a:t>
            </a:r>
            <a:endParaRPr lang="zh-CN" altLang="en-US" sz="2000" dirty="0">
              <a:solidFill>
                <a:schemeClr val="bg1"/>
              </a:solidFill>
              <a:latin typeface="宋体" panose="02010600030101010101" pitchFamily="2" charset="-122"/>
            </a:endParaRPr>
          </a:p>
        </p:txBody>
      </p:sp>
      <p:sp>
        <p:nvSpPr>
          <p:cNvPr id="72707" name="文本框 72706"/>
          <p:cNvSpPr txBox="1"/>
          <p:nvPr/>
        </p:nvSpPr>
        <p:spPr>
          <a:xfrm>
            <a:off x="4645025" y="3573463"/>
            <a:ext cx="4533900" cy="3200400"/>
          </a:xfrm>
          <a:prstGeom prst="rect">
            <a:avLst/>
          </a:prstGeom>
          <a:noFill/>
          <a:ln w="9525">
            <a:noFill/>
          </a:ln>
        </p:spPr>
        <p:txBody>
          <a:bodyPr>
            <a:spAutoFit/>
          </a:bodyPr>
          <a:p>
            <a:pPr eaLnBrk="0" hangingPunct="0">
              <a:buSzPct val="100000"/>
            </a:pPr>
            <a:r>
              <a:rPr lang="zh-CN" altLang="en-US" sz="1200" dirty="0">
                <a:solidFill>
                  <a:schemeClr val="bg1"/>
                </a:solidFill>
                <a:latin typeface="Arial" panose="020B0604020202020204" pitchFamily="34" charset="0"/>
              </a:rPr>
              <a:t>　　　采用全程变量编写程序如下：</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#include&lt;iostream&gt;</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using namespace std;</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int d;</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void gcd(int ,int );</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int main()</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   </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int a,b;</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cin&gt;&gt;a&gt;&gt;b;</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gcd(a,b);</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cout&lt;&lt;"m="&lt;&lt;a&lt;&lt;" n="&lt;&lt;b&lt;&lt;" gcd="&lt;&lt;d&lt;&lt;endl;</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return 0;</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void gcd(int x,int y)</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   if (x%y==0) d=y;//d是用于传递结果的全局变量</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else gcd(y,x%y); //递归调用</a:t>
            </a:r>
            <a:endParaRPr lang="zh-CN" altLang="en-US" sz="1200" dirty="0">
              <a:solidFill>
                <a:schemeClr val="bg1"/>
              </a:solidFill>
              <a:latin typeface="Arial" panose="020B0604020202020204" pitchFamily="34" charset="0"/>
            </a:endParaRPr>
          </a:p>
          <a:p>
            <a:pPr eaLnBrk="0" hangingPunct="0">
              <a:buSzPct val="100000"/>
            </a:pPr>
            <a:r>
              <a:rPr lang="zh-CN" altLang="en-US" sz="1200" dirty="0">
                <a:solidFill>
                  <a:schemeClr val="bg1"/>
                </a:solidFill>
                <a:latin typeface="Arial" panose="020B0604020202020204" pitchFamily="34" charset="0"/>
              </a:rPr>
              <a:t>　　　}</a:t>
            </a:r>
            <a:endParaRPr lang="zh-CN" altLang="en-US" sz="1200" dirty="0">
              <a:solidFill>
                <a:schemeClr val="bg1"/>
              </a:solidFill>
              <a:latin typeface="Arial" panose="020B0604020202020204" pitchFamily="34" charset="0"/>
            </a:endParaRPr>
          </a:p>
        </p:txBody>
      </p:sp>
      <p:sp>
        <p:nvSpPr>
          <p:cNvPr id="72708" name="直接连接符 72707"/>
          <p:cNvSpPr/>
          <p:nvPr/>
        </p:nvSpPr>
        <p:spPr>
          <a:xfrm>
            <a:off x="4860925" y="3644900"/>
            <a:ext cx="0" cy="3240088"/>
          </a:xfrm>
          <a:prstGeom prst="line">
            <a:avLst/>
          </a:prstGeom>
          <a:ln w="38100" cap="flat" cmpd="sng">
            <a:solidFill>
              <a:schemeClr val="bg1"/>
            </a:solidFill>
            <a:prstDash val="lgDashDot"/>
            <a:headEnd type="none" w="med" len="med"/>
            <a:tailEnd type="none" w="med" len="med"/>
          </a:ln>
        </p:spPr>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3730" name="文本占位符 73729"/>
          <p:cNvSpPr>
            <a:spLocks noGrp="1"/>
          </p:cNvSpPr>
          <p:nvPr>
            <p:ph type="body" idx="1"/>
          </p:nvPr>
        </p:nvSpPr>
        <p:spPr>
          <a:xfrm>
            <a:off x="457200" y="404813"/>
            <a:ext cx="8229600" cy="5434012"/>
          </a:xfrm>
          <a:ln/>
        </p:spPr>
        <p:txBody>
          <a:bodyPr/>
          <a:p>
            <a:r>
              <a:rPr lang="zh-CN" altLang="en-US" sz="2000" dirty="0">
                <a:solidFill>
                  <a:srgbClr val="FFFF66"/>
                </a:solidFill>
                <a:latin typeface="宋体" panose="02010600030101010101" pitchFamily="2" charset="-122"/>
              </a:rPr>
              <a:t>例6.</a:t>
            </a:r>
            <a:r>
              <a:rPr lang="en-US" altLang="zh-CN" sz="2000">
                <a:solidFill>
                  <a:srgbClr val="FFFF66"/>
                </a:solidFill>
                <a:latin typeface="宋体" panose="02010600030101010101" pitchFamily="2" charset="-122"/>
              </a:rPr>
              <a:t>19</a:t>
            </a: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 已知一个一维数组a[1..n](n&lt;25)，又已知一整数m。 如能使数组a中任意几个元素之和等于m，则输出YES，反之则为NO。</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【分析】对于一个已确定的数组a[1..n]和一个确定的数m，判断能否使数组a中任意几个元素之和等于m，等价于判断能否从数组a中取任意数使其和为m。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对于a中任意元素a[n]只有取与不取两种情况：</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(１)取a[n]：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则此时问题转化为：对于一个已确定的数组a[1..n-1]和一个确定的数m-a[n]，判断能否使数组a[1..n-1]中任意几个元素之和等于m-a[n]。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(２)不取a[n]：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则此时问题转化为：对于一个已确定的数组a[1..n-1]和一个确定的数m，判断能否使数组a[1..n-1]中任意几个元素之和等于m。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若用函数sum(n,m)表示能否从数组a[1..n]中取任意数使其和为m，只要sum(n-1,m-a[n])和sum(n-1,m)当中有一个值为真，则sum(n,m)为真，否则为假。因此，可以用递归来解此题。</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递归终止条件为： </a:t>
            </a:r>
            <a:endParaRPr lang="zh-CN" altLang="en-US" sz="2000" dirty="0">
              <a:solidFill>
                <a:schemeClr val="bg1"/>
              </a:solidFill>
              <a:latin typeface="宋体" panose="02010600030101010101" pitchFamily="2" charset="-122"/>
            </a:endParaRPr>
          </a:p>
          <a:p>
            <a:pPr>
              <a:buNone/>
            </a:pPr>
            <a:r>
              <a:rPr lang="zh-CN" altLang="en-US" sz="2000" dirty="0">
                <a:solidFill>
                  <a:schemeClr val="bg1"/>
                </a:solidFill>
                <a:latin typeface="宋体" panose="02010600030101010101" pitchFamily="2" charset="-122"/>
              </a:rPr>
              <a:t> 	    if (a[n]==m) sum=true; else if (n==1) sum=false;</a:t>
            </a:r>
            <a:endParaRPr lang="zh-CN" altLang="en-US" sz="2000" dirty="0">
              <a:solidFill>
                <a:schemeClr val="bg1"/>
              </a:solidFill>
              <a:latin typeface="宋体" panose="02010600030101010101" pitchFamily="2" charset="-122"/>
            </a:endParaRPr>
          </a:p>
          <a:p>
            <a:pPr>
              <a:buNone/>
            </a:pPr>
            <a:endParaRPr lang="zh-CN" altLang="en-US" sz="1200" dirty="0">
              <a:solidFill>
                <a:schemeClr val="bg1"/>
              </a:solidFill>
              <a:ea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4754" name="文本占位符 74753"/>
          <p:cNvSpPr>
            <a:spLocks noGrp="1"/>
          </p:cNvSpPr>
          <p:nvPr>
            <p:ph type="body" idx="1"/>
          </p:nvPr>
        </p:nvSpPr>
        <p:spPr>
          <a:xfrm>
            <a:off x="457200" y="838200"/>
            <a:ext cx="8229600" cy="5289550"/>
          </a:xfrm>
          <a:ln/>
        </p:spPr>
        <p:txBody>
          <a:bodyPr/>
          <a:p>
            <a:pPr>
              <a:buNone/>
            </a:pPr>
            <a:r>
              <a:rPr lang="zh-CN" altLang="en-US" sz="1200" dirty="0">
                <a:solidFill>
                  <a:schemeClr val="bg1"/>
                </a:solidFill>
                <a:latin typeface="宋体" panose="02010600030101010101" pitchFamily="2" charset="-122"/>
              </a:rPr>
              <a:t>　　　采用全程变量编写程序如下：</a:t>
            </a:r>
            <a:endParaRPr lang="zh-CN" altLang="en-US" sz="1200" dirty="0">
              <a:solidFill>
                <a:schemeClr val="bg1"/>
              </a:solidFill>
              <a:latin typeface="宋体" panose="02010600030101010101" pitchFamily="2" charset="-122"/>
            </a:endParaRPr>
          </a:p>
          <a:p>
            <a:pPr>
              <a:buNone/>
            </a:pPr>
            <a:r>
              <a:rPr lang="zh-CN" altLang="en-US" sz="1200" dirty="0">
                <a:solidFill>
                  <a:schemeClr val="bg1"/>
                </a:solidFill>
                <a:cs typeface="Arial" panose="020B0604020202020204" pitchFamily="34" charset="0"/>
              </a:rPr>
              <a:t>　　　#include&lt;iostream&gt;</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using namespace std;</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const int max1=51;</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a[max1],n,m;</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bool flag;</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void sum(int ,int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int main()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r>
              <a:rPr lang="zh-CN" altLang="en-US" sz="1200" dirty="0">
                <a:solidFill>
                  <a:schemeClr val="bg1"/>
                </a:solidFill>
              </a:rPr>
              <a:t>     </a:t>
            </a:r>
            <a:r>
              <a:rPr lang="zh-CN" altLang="en-US" sz="1200" dirty="0">
                <a:solidFill>
                  <a:schemeClr val="bg1"/>
                </a:solidFill>
                <a:cs typeface="Arial" panose="020B0604020202020204" pitchFamily="34" charset="0"/>
              </a:rPr>
              <a:t>cin&gt;&gt;n;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for (int i=1; i&lt;=n; ++i) cin&gt;&gt;a[i];</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cin&gt;&gt;m;</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flag=false;</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sum(n,m);</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if (flag) cout&lt;&lt;"YES"&lt;&lt;endl;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else  cout&lt;&lt;"NO"&lt;&lt;endl;</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return 0;</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void sum(int n,int m)</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if (a[n]==m) flag=true;	 //利用全局变量falg传递结果</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else if (n==1) return;	 //n=1作为递归边界，不再递归下去</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else                    </a:t>
            </a:r>
            <a:r>
              <a:rPr lang="zh-CN" altLang="en-US" sz="1200" dirty="0">
                <a:solidFill>
                  <a:schemeClr val="bg1"/>
                </a:solidFill>
              </a:rPr>
              <a:t>                        </a:t>
            </a:r>
            <a:r>
              <a:rPr lang="zh-CN" altLang="en-US" sz="1200" dirty="0">
                <a:solidFill>
                  <a:schemeClr val="bg1"/>
                </a:solidFill>
                <a:cs typeface="Arial" panose="020B0604020202020204" pitchFamily="34" charset="0"/>
              </a:rPr>
              <a:t>//进行两种选择</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sum(n-1,m-a[n]);</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sum(n-1,m);</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a:p>
            <a:pPr>
              <a:buNone/>
            </a:pPr>
            <a:r>
              <a:rPr lang="zh-CN" altLang="en-US" sz="1200" dirty="0">
                <a:solidFill>
                  <a:schemeClr val="bg1"/>
                </a:solidFill>
                <a:cs typeface="Arial" panose="020B0604020202020204" pitchFamily="34" charset="0"/>
              </a:rPr>
              <a:t>　　}</a:t>
            </a:r>
            <a:endParaRPr lang="zh-CN" altLang="en-US" sz="1200" dirty="0">
              <a:solidFill>
                <a:schemeClr val="bg1"/>
              </a:solidFill>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1266" name="文本占位符 11265"/>
          <p:cNvSpPr>
            <a:spLocks noGrp="1"/>
          </p:cNvSpPr>
          <p:nvPr>
            <p:ph type="body" idx="1"/>
          </p:nvPr>
        </p:nvSpPr>
        <p:spPr>
          <a:ln/>
        </p:spPr>
        <p:txBody>
          <a:bodyPr/>
          <a:p>
            <a:pPr>
              <a:lnSpc>
                <a:spcPct val="80000"/>
              </a:lnSpc>
            </a:pPr>
            <a:r>
              <a:rPr lang="zh-CN" altLang="en-US" sz="2000" b="1" dirty="0">
                <a:solidFill>
                  <a:srgbClr val="FFFF66"/>
                </a:solidFill>
              </a:rPr>
              <a:t>2．函数定义的例子</a:t>
            </a:r>
            <a:endParaRPr lang="zh-CN" altLang="en-US" sz="2000" b="1" dirty="0">
              <a:solidFill>
                <a:srgbClr val="FFFF66"/>
              </a:solidFill>
            </a:endParaRPr>
          </a:p>
          <a:p>
            <a:pPr>
              <a:lnSpc>
                <a:spcPct val="80000"/>
              </a:lnSpc>
            </a:pPr>
            <a:endParaRPr lang="zh-CN" altLang="en-US" sz="2000" b="1" dirty="0">
              <a:solidFill>
                <a:schemeClr val="bg1"/>
              </a:solidFill>
            </a:endParaRPr>
          </a:p>
          <a:p>
            <a:pPr>
              <a:lnSpc>
                <a:spcPct val="80000"/>
              </a:lnSpc>
              <a:buNone/>
            </a:pPr>
            <a:r>
              <a:rPr lang="zh-CN" altLang="en-US" sz="2000" dirty="0">
                <a:solidFill>
                  <a:schemeClr val="bg1"/>
                </a:solidFill>
              </a:rPr>
              <a:t>	定义一个函数，返回两个数中的较大数。</a:t>
            </a:r>
            <a:endParaRPr lang="zh-CN" altLang="en-US" sz="2000" dirty="0">
              <a:solidFill>
                <a:schemeClr val="bg1"/>
              </a:solidFill>
            </a:endParaRPr>
          </a:p>
          <a:p>
            <a:pPr>
              <a:lnSpc>
                <a:spcPct val="80000"/>
              </a:lnSpc>
              <a:buNone/>
            </a:pPr>
            <a:r>
              <a:rPr lang="zh-CN" altLang="en-US" sz="1200" dirty="0">
                <a:solidFill>
                  <a:schemeClr val="bg1"/>
                </a:solidFill>
              </a:rPr>
              <a:t>	int max(int x,int y)</a:t>
            </a:r>
            <a:endParaRPr lang="zh-CN" altLang="en-US" sz="1200" dirty="0">
              <a:solidFill>
                <a:schemeClr val="bg1"/>
              </a:solidFill>
            </a:endParaRPr>
          </a:p>
          <a:p>
            <a:pPr>
              <a:lnSpc>
                <a:spcPct val="80000"/>
              </a:lnSpc>
              <a:buNone/>
            </a:pPr>
            <a:r>
              <a:rPr lang="zh-CN" altLang="en-US" sz="1200" dirty="0">
                <a:solidFill>
                  <a:schemeClr val="bg1"/>
                </a:solidFill>
              </a:rPr>
              <a:t>	{</a:t>
            </a:r>
            <a:endParaRPr lang="zh-CN" altLang="en-US" sz="1200" dirty="0">
              <a:solidFill>
                <a:schemeClr val="bg1"/>
              </a:solidFill>
            </a:endParaRPr>
          </a:p>
          <a:p>
            <a:pPr>
              <a:lnSpc>
                <a:spcPct val="80000"/>
              </a:lnSpc>
              <a:buNone/>
            </a:pPr>
            <a:r>
              <a:rPr lang="zh-CN" altLang="en-US" sz="1200" dirty="0">
                <a:solidFill>
                  <a:schemeClr val="bg1"/>
                </a:solidFill>
              </a:rPr>
              <a:t>		return x&gt;y?x:y;</a:t>
            </a:r>
            <a:endParaRPr lang="zh-CN" altLang="en-US" sz="1200" dirty="0">
              <a:solidFill>
                <a:schemeClr val="bg1"/>
              </a:solidFill>
            </a:endParaRPr>
          </a:p>
          <a:p>
            <a:pPr>
              <a:lnSpc>
                <a:spcPct val="80000"/>
              </a:lnSpc>
              <a:buNone/>
            </a:pPr>
            <a:r>
              <a:rPr lang="zh-CN" altLang="en-US" sz="1200" dirty="0">
                <a:solidFill>
                  <a:schemeClr val="bg1"/>
                </a:solidFill>
              </a:rPr>
              <a:t>	}</a:t>
            </a:r>
            <a:endParaRPr lang="zh-CN" altLang="en-US" sz="1200" dirty="0">
              <a:solidFill>
                <a:schemeClr val="bg1"/>
              </a:solidFill>
            </a:endParaRPr>
          </a:p>
          <a:p>
            <a:pPr>
              <a:lnSpc>
                <a:spcPct val="80000"/>
              </a:lnSpc>
              <a:buNone/>
            </a:pPr>
            <a:endParaRPr lang="zh-CN" altLang="en-US" sz="2400" dirty="0">
              <a:solidFill>
                <a:schemeClr val="bg1"/>
              </a:solidFill>
            </a:endParaRPr>
          </a:p>
          <a:p>
            <a:pPr>
              <a:lnSpc>
                <a:spcPct val="80000"/>
              </a:lnSpc>
              <a:buNone/>
            </a:pPr>
            <a:r>
              <a:rPr lang="zh-CN" altLang="en-US" sz="2000" dirty="0">
                <a:solidFill>
                  <a:schemeClr val="bg1"/>
                </a:solidFill>
                <a:latin typeface="宋体" panose="02010600030101010101" pitchFamily="2" charset="-122"/>
              </a:rPr>
              <a:t>	    该函数返回值是整型，有两个整型的形参，用来接受实参传递的两个数据，函数体内的语句是求两个数中的较大者并将其返回主调函数。</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5778" name="文本占位符 75777"/>
          <p:cNvSpPr>
            <a:spLocks noGrp="1"/>
          </p:cNvSpPr>
          <p:nvPr>
            <p:ph type="body" idx="1"/>
          </p:nvPr>
        </p:nvSpPr>
        <p:spPr>
          <a:xfrm>
            <a:off x="458788" y="911225"/>
            <a:ext cx="8507412" cy="5216525"/>
          </a:xfrm>
          <a:ln/>
        </p:spPr>
        <p:txBody>
          <a:bodyPr/>
          <a:p>
            <a:pPr>
              <a:buNone/>
            </a:pPr>
            <a:r>
              <a:rPr lang="zh-CN" altLang="en-US" sz="2000" dirty="0">
                <a:latin typeface="宋体" panose="02010600030101010101" pitchFamily="2" charset="-122"/>
              </a:rPr>
              <a:t>	    </a:t>
            </a:r>
            <a:r>
              <a:rPr lang="zh-CN" altLang="en-US" sz="2000" dirty="0">
                <a:solidFill>
                  <a:schemeClr val="bg1"/>
                </a:solidFill>
                <a:latin typeface="宋体" panose="02010600030101010101" pitchFamily="2" charset="-122"/>
              </a:rPr>
              <a:t>简单地说，递归算法的本质就是自己调用自己，用调用自己的方法去处理问题，可使解决问题变得简洁明了。</a:t>
            </a:r>
            <a:endParaRPr lang="zh-CN" altLang="en-US" sz="2000" dirty="0">
              <a:solidFill>
                <a:schemeClr val="bg1"/>
              </a:solidFill>
              <a:latin typeface="宋体" panose="02010600030101010101" pitchFamily="2" charset="-122"/>
            </a:endParaRPr>
          </a:p>
          <a:p>
            <a:pPr>
              <a:buNone/>
            </a:pP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（1）递归程序在执行过程中，一般具有如下模式：</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r>
              <a:rPr lang="zh-CN" altLang="en-US" sz="2000" dirty="0">
                <a:solidFill>
                  <a:schemeClr val="bg1"/>
                </a:solidFill>
                <a:latin typeface="宋体" panose="02010600030101010101" pitchFamily="2" charset="-122"/>
              </a:rPr>
              <a:t>①将调用程序的返回地址、相应的调用前的变量都保存在系统堆栈中；</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r>
              <a:rPr lang="zh-CN" altLang="en-US" sz="2000" dirty="0">
                <a:solidFill>
                  <a:schemeClr val="bg1"/>
                </a:solidFill>
                <a:latin typeface="宋体" panose="02010600030101010101" pitchFamily="2" charset="-122"/>
              </a:rPr>
              <a:t>②执行被调用的函数；</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r>
              <a:rPr lang="zh-CN" altLang="en-US" sz="2000" dirty="0">
                <a:solidFill>
                  <a:schemeClr val="bg1"/>
                </a:solidFill>
                <a:latin typeface="宋体" panose="02010600030101010101" pitchFamily="2" charset="-122"/>
              </a:rPr>
              <a:t>③若满足退出递归的条件，则退出递归，并从栈顶上弹回返回地址、取回保存起来的变量值，继续沿着返回地址，向下执行程序；</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r>
              <a:rPr lang="zh-CN" altLang="en-US" sz="2000" dirty="0">
                <a:solidFill>
                  <a:schemeClr val="bg1"/>
                </a:solidFill>
                <a:latin typeface="宋体" panose="02010600030101010101" pitchFamily="2" charset="-122"/>
              </a:rPr>
              <a:t>④否则继续递归调用，只是递归调用的参数发生变化：增加一个量或减少一个量，重复执行直到递归调用结束。</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endParaRPr lang="zh-CN" altLang="en-US" sz="2000" dirty="0">
              <a:solidFill>
                <a:schemeClr val="bg1"/>
              </a:solidFill>
              <a:latin typeface="宋体" panose="02010600030101010101" pitchFamily="2" charset="-122"/>
            </a:endParaRPr>
          </a:p>
          <a:p>
            <a:pPr>
              <a:buFont typeface="Wingdings" panose="05000000000000000000" pitchFamily="2" charset="2"/>
              <a:buChar char="Ø"/>
            </a:pPr>
            <a:r>
              <a:rPr lang="zh-CN" altLang="en-US" sz="2000" dirty="0">
                <a:solidFill>
                  <a:schemeClr val="bg1"/>
                </a:solidFill>
                <a:latin typeface="宋体" panose="02010600030101010101" pitchFamily="2" charset="-122"/>
              </a:rPr>
              <a:t>（2）能够用递归算法解决的问题，一般满足如下要求：</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r>
              <a:rPr lang="zh-CN" altLang="en-US" sz="2000" dirty="0">
                <a:solidFill>
                  <a:schemeClr val="bg1"/>
                </a:solidFill>
                <a:latin typeface="宋体" panose="02010600030101010101" pitchFamily="2" charset="-122"/>
              </a:rPr>
              <a:t>①需要求解的问题可以化为子问题求解，其子问题的求解方法与原问题相同，只是规模上的增加或减少；</a:t>
            </a:r>
            <a:endParaRPr lang="zh-CN" altLang="en-US" sz="2000" dirty="0">
              <a:solidFill>
                <a:schemeClr val="bg1"/>
              </a:solidFill>
              <a:latin typeface="宋体" panose="02010600030101010101" pitchFamily="2" charset="-122"/>
            </a:endParaRPr>
          </a:p>
          <a:p>
            <a:pPr>
              <a:buSzPct val="50000"/>
              <a:buFont typeface="Wingdings" panose="05000000000000000000" pitchFamily="2" charset="2"/>
              <a:buChar char="u"/>
            </a:pPr>
            <a:r>
              <a:rPr lang="zh-CN" altLang="en-US" sz="2000" dirty="0">
                <a:solidFill>
                  <a:schemeClr val="bg1"/>
                </a:solidFill>
                <a:latin typeface="宋体" panose="02010600030101010101" pitchFamily="2" charset="-122"/>
              </a:rPr>
              <a:t>②递归调用的次数是有限的；必须有递归结束的条件（称为递归边界）。</a:t>
            </a:r>
            <a:endParaRPr lang="zh-CN" altLang="en-US" sz="2000" dirty="0">
              <a:solidFill>
                <a:schemeClr val="bg1"/>
              </a:solidFill>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6802" name="标题 76801"/>
          <p:cNvSpPr>
            <a:spLocks noGrp="1"/>
          </p:cNvSpPr>
          <p:nvPr>
            <p:ph type="title"/>
          </p:nvPr>
        </p:nvSpPr>
        <p:spPr>
          <a:ln/>
        </p:spPr>
        <p:txBody>
          <a:bodyPr anchor="ctr" anchorCtr="0"/>
          <a:p>
            <a:r>
              <a:rPr lang="zh-CN" altLang="en-US" sz="3200" dirty="0">
                <a:solidFill>
                  <a:srgbClr val="FFFF66"/>
                </a:solidFill>
              </a:rPr>
              <a:t>课堂练习</a:t>
            </a:r>
            <a:endParaRPr lang="zh-CN" altLang="en-US" sz="3200" dirty="0">
              <a:solidFill>
                <a:srgbClr val="FFFF66"/>
              </a:solidFill>
            </a:endParaRPr>
          </a:p>
        </p:txBody>
      </p:sp>
      <p:sp>
        <p:nvSpPr>
          <p:cNvPr id="76803" name="文本占位符 76802"/>
          <p:cNvSpPr>
            <a:spLocks noGrp="1"/>
          </p:cNvSpPr>
          <p:nvPr>
            <p:ph type="body" idx="1"/>
          </p:nvPr>
        </p:nvSpPr>
        <p:spPr>
          <a:ln/>
        </p:spPr>
        <p:txBody>
          <a:bodyPr/>
          <a:p>
            <a:r>
              <a:rPr lang="en-US" altLang="zh-CN" sz="2000">
                <a:solidFill>
                  <a:schemeClr val="bg1"/>
                </a:solidFill>
                <a:latin typeface="宋体" panose="02010600030101010101" pitchFamily="2" charset="-122"/>
              </a:rPr>
              <a:t>1</a:t>
            </a:r>
            <a:r>
              <a:rPr lang="zh-CN" altLang="en-US" sz="2000" dirty="0">
                <a:solidFill>
                  <a:schemeClr val="bg1"/>
                </a:solidFill>
                <a:latin typeface="宋体" panose="02010600030101010101" pitchFamily="2" charset="-122"/>
              </a:rPr>
              <a:t>、用递归的方法求</a:t>
            </a:r>
            <a:r>
              <a:rPr lang="en-US" altLang="zh-CN" sz="2000">
                <a:solidFill>
                  <a:schemeClr val="bg1"/>
                </a:solidFill>
                <a:latin typeface="宋体" panose="02010600030101010101" pitchFamily="2" charset="-122"/>
              </a:rPr>
              <a:t>1+2+3+……+N</a:t>
            </a:r>
            <a:r>
              <a:rPr lang="zh-CN" altLang="en-US" sz="2000" dirty="0">
                <a:solidFill>
                  <a:schemeClr val="bg1"/>
                </a:solidFill>
                <a:latin typeface="宋体" panose="02010600030101010101" pitchFamily="2" charset="-122"/>
              </a:rPr>
              <a:t>的值。</a:t>
            </a:r>
            <a:endParaRPr lang="zh-CN" altLang="en-US" sz="2000" dirty="0">
              <a:solidFill>
                <a:schemeClr val="bg1"/>
              </a:solidFill>
              <a:latin typeface="宋体" panose="02010600030101010101" pitchFamily="2" charset="-122"/>
            </a:endParaRPr>
          </a:p>
          <a:p>
            <a:r>
              <a:rPr lang="en-US" altLang="zh-CN" sz="2000">
                <a:solidFill>
                  <a:schemeClr val="bg1"/>
                </a:solidFill>
                <a:latin typeface="宋体" panose="02010600030101010101" pitchFamily="2" charset="-122"/>
              </a:rPr>
              <a:t>2</a:t>
            </a:r>
            <a:r>
              <a:rPr lang="zh-CN" altLang="en-US" sz="2000" dirty="0">
                <a:solidFill>
                  <a:schemeClr val="bg1"/>
                </a:solidFill>
                <a:latin typeface="宋体" panose="02010600030101010101" pitchFamily="2" charset="-122"/>
              </a:rPr>
              <a:t>、用递归函数输出斐波那契数列第</a:t>
            </a:r>
            <a:r>
              <a:rPr lang="en-US" altLang="zh-CN" sz="2000">
                <a:solidFill>
                  <a:schemeClr val="bg1"/>
                </a:solidFill>
                <a:latin typeface="宋体" panose="02010600030101010101" pitchFamily="2" charset="-122"/>
              </a:rPr>
              <a:t>n</a:t>
            </a:r>
            <a:r>
              <a:rPr lang="zh-CN" altLang="en-US" sz="2000" dirty="0">
                <a:solidFill>
                  <a:schemeClr val="bg1"/>
                </a:solidFill>
                <a:latin typeface="宋体" panose="02010600030101010101" pitchFamily="2" charset="-122"/>
              </a:rPr>
              <a:t>项。</a:t>
            </a:r>
            <a:r>
              <a:rPr lang="en-US" altLang="zh-CN" sz="2000">
                <a:solidFill>
                  <a:schemeClr val="bg1"/>
                </a:solidFill>
                <a:latin typeface="宋体" panose="02010600030101010101" pitchFamily="2" charset="-122"/>
              </a:rPr>
              <a:t>0,1</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1</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2</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3</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5</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8</a:t>
            </a:r>
            <a:r>
              <a:rPr lang="zh-CN" altLang="en-US" sz="2000" dirty="0">
                <a:solidFill>
                  <a:schemeClr val="bg1"/>
                </a:solidFill>
                <a:latin typeface="宋体" panose="02010600030101010101" pitchFamily="2" charset="-122"/>
              </a:rPr>
              <a:t>，</a:t>
            </a:r>
            <a:r>
              <a:rPr lang="en-US" altLang="zh-CN" sz="2000">
                <a:solidFill>
                  <a:schemeClr val="bg1"/>
                </a:solidFill>
                <a:latin typeface="宋体" panose="02010600030101010101" pitchFamily="2" charset="-122"/>
              </a:rPr>
              <a:t>13……</a:t>
            </a:r>
            <a:endParaRPr lang="en-US" altLang="zh-CN" sz="2000">
              <a:solidFill>
                <a:schemeClr val="bg1"/>
              </a:solidFill>
              <a:latin typeface="宋体" panose="02010600030101010101" pitchFamily="2" charset="-122"/>
            </a:endParaRPr>
          </a:p>
          <a:p>
            <a:r>
              <a:rPr lang="en-US" altLang="zh-CN" sz="2000">
                <a:solidFill>
                  <a:schemeClr val="bg1"/>
                </a:solidFill>
                <a:latin typeface="宋体" panose="02010600030101010101" pitchFamily="2" charset="-122"/>
              </a:rPr>
              <a:t>3</a:t>
            </a:r>
            <a:r>
              <a:rPr lang="zh-CN" altLang="en-US" sz="2000" dirty="0">
                <a:solidFill>
                  <a:schemeClr val="bg1"/>
                </a:solidFill>
                <a:latin typeface="宋体" panose="02010600030101010101" pitchFamily="2" charset="-122"/>
              </a:rPr>
              <a:t>、输入一个非负整数，输出这个数的倒序数。例如输入</a:t>
            </a:r>
            <a:r>
              <a:rPr lang="en-US" altLang="zh-CN" sz="2000">
                <a:solidFill>
                  <a:schemeClr val="bg1"/>
                </a:solidFill>
                <a:latin typeface="宋体" panose="02010600030101010101" pitchFamily="2" charset="-122"/>
              </a:rPr>
              <a:t>123</a:t>
            </a:r>
            <a:r>
              <a:rPr lang="zh-CN" altLang="en-US" sz="2000" dirty="0">
                <a:solidFill>
                  <a:schemeClr val="bg1"/>
                </a:solidFill>
                <a:latin typeface="宋体" panose="02010600030101010101" pitchFamily="2" charset="-122"/>
              </a:rPr>
              <a:t>，输出</a:t>
            </a:r>
            <a:r>
              <a:rPr lang="en-US" altLang="zh-CN" sz="2000">
                <a:solidFill>
                  <a:schemeClr val="bg1"/>
                </a:solidFill>
                <a:latin typeface="宋体" panose="02010600030101010101" pitchFamily="2" charset="-122"/>
              </a:rPr>
              <a:t>321</a:t>
            </a:r>
            <a:r>
              <a:rPr lang="zh-CN" altLang="en-US" sz="2000" dirty="0">
                <a:solidFill>
                  <a:schemeClr val="bg1"/>
                </a:solidFill>
                <a:latin typeface="宋体" panose="02010600030101010101" pitchFamily="2" charset="-122"/>
              </a:rPr>
              <a:t>。</a:t>
            </a:r>
            <a:endParaRPr lang="zh-CN" altLang="en-US" sz="2000" dirty="0">
              <a:solidFill>
                <a:schemeClr val="bg1"/>
              </a:solidFill>
              <a:latin typeface="宋体" panose="02010600030101010101" pitchFamily="2" charset="-122"/>
            </a:endParaRPr>
          </a:p>
          <a:p>
            <a:r>
              <a:rPr lang="en-US" altLang="zh-CN" sz="2000">
                <a:solidFill>
                  <a:schemeClr val="bg1"/>
                </a:solidFill>
                <a:latin typeface="宋体" panose="02010600030101010101" pitchFamily="2" charset="-122"/>
              </a:rPr>
              <a:t>4</a:t>
            </a:r>
            <a:r>
              <a:rPr lang="zh-CN" altLang="en-US" sz="2000" dirty="0">
                <a:solidFill>
                  <a:schemeClr val="bg1"/>
                </a:solidFill>
                <a:latin typeface="宋体" panose="02010600030101010101" pitchFamily="2" charset="-122"/>
              </a:rPr>
              <a:t>、用递归算法将一个十进制数X转换成任意进制数M（M&lt;=16）。</a:t>
            </a:r>
            <a:endParaRPr lang="zh-CN" altLang="en-US" sz="2000" dirty="0">
              <a:solidFill>
                <a:schemeClr val="bg1"/>
              </a:solidFill>
              <a:latin typeface="宋体" panose="02010600030101010101" pitchFamily="2" charset="-122"/>
            </a:endParaRPr>
          </a:p>
          <a:p>
            <a:r>
              <a:rPr lang="en-US" altLang="zh-CN" sz="2000">
                <a:solidFill>
                  <a:schemeClr val="bg1"/>
                </a:solidFill>
                <a:latin typeface="宋体" panose="02010600030101010101" pitchFamily="2" charset="-122"/>
              </a:rPr>
              <a:t>5</a:t>
            </a:r>
            <a:r>
              <a:rPr lang="zh-CN" altLang="en-US" sz="2000" dirty="0">
                <a:solidFill>
                  <a:schemeClr val="bg1"/>
                </a:solidFill>
                <a:latin typeface="宋体" panose="02010600030101010101" pitchFamily="2" charset="-122"/>
              </a:rPr>
              <a:t>、输入一串以‘！’结束的字符，按逆序输出。</a:t>
            </a:r>
            <a:endParaRPr lang="zh-CN" altLang="en-US" sz="2000" dirty="0">
              <a:solidFill>
                <a:schemeClr val="bg1"/>
              </a:solidFill>
              <a:latin typeface="宋体" panose="02010600030101010101" pitchFamily="2" charset="-122"/>
            </a:endParaRPr>
          </a:p>
          <a:p>
            <a:pPr>
              <a:buNone/>
            </a:pPr>
            <a:endParaRPr lang="zh-CN" altLang="en-US" sz="2000" dirty="0">
              <a:solidFill>
                <a:schemeClr val="bg1"/>
              </a:solidFill>
              <a:latin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7826" name="标题 77825"/>
          <p:cNvSpPr>
            <a:spLocks noGrp="1"/>
          </p:cNvSpPr>
          <p:nvPr>
            <p:ph type="title"/>
          </p:nvPr>
        </p:nvSpPr>
        <p:spPr>
          <a:ln/>
        </p:spPr>
        <p:txBody>
          <a:bodyPr anchor="ctr" anchorCtr="0"/>
          <a:p>
            <a:r>
              <a:rPr lang="zh-CN" altLang="en-US" sz="3200" dirty="0">
                <a:solidFill>
                  <a:srgbClr val="FFFF66"/>
                </a:solidFill>
              </a:rPr>
              <a:t>上机练习</a:t>
            </a:r>
            <a:endParaRPr lang="zh-CN" altLang="en-US" dirty="0"/>
          </a:p>
        </p:txBody>
      </p:sp>
      <p:sp>
        <p:nvSpPr>
          <p:cNvPr id="77827" name="文本占位符 77826"/>
          <p:cNvSpPr>
            <a:spLocks noGrp="1"/>
          </p:cNvSpPr>
          <p:nvPr>
            <p:ph type="body" idx="1"/>
          </p:nvPr>
        </p:nvSpPr>
        <p:spPr>
          <a:ln/>
        </p:spPr>
        <p:txBody>
          <a:bodyPr/>
          <a:p>
            <a:r>
              <a:rPr lang="zh-CN" altLang="en-US" sz="2000" dirty="0">
                <a:solidFill>
                  <a:schemeClr val="bg1"/>
                </a:solidFill>
                <a:latin typeface="宋体" panose="02010600030101010101" pitchFamily="2" charset="-122"/>
              </a:rPr>
              <a:t>1.阿克曼(Ackmann)函数A(m，n)中，m，n定义域是非负整数(m&lt;=3,n&lt;=10)，函数值定义为：</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    akm(m,n) = n+1;                   (m=0时)</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    akm(m,n) = akm(m-1,1);            (m&gt;0,n=0时)</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    akm(m,n) = akm(m-1,akm(m, n-1)); （m,n&gt;0时)</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2．在程序中定义一函数digit(n,k)，它能分离出整数n从右边数第k个数字，如digit(31859,3)=8，digit(2076,5)=0。</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3．用递归的方法求Hermite多项式的值</a:t>
            </a:r>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                             ，对给定的x和正整数n，求多项式的值。</a:t>
            </a:r>
            <a:endParaRPr lang="zh-CN" altLang="en-US" sz="2000" dirty="0">
              <a:solidFill>
                <a:schemeClr val="bg1"/>
              </a:solidFill>
              <a:latin typeface="宋体" panose="02010600030101010101" pitchFamily="2" charset="-122"/>
            </a:endParaRPr>
          </a:p>
          <a:p>
            <a:pPr>
              <a:buNone/>
            </a:pPr>
            <a:endParaRPr lang="zh-CN" altLang="en-US" sz="2000" dirty="0">
              <a:solidFill>
                <a:schemeClr val="bg1"/>
              </a:solidFill>
              <a:latin typeface="宋体" panose="02010600030101010101" pitchFamily="2" charset="-122"/>
            </a:endParaRPr>
          </a:p>
        </p:txBody>
      </p:sp>
      <p:graphicFrame>
        <p:nvGraphicFramePr>
          <p:cNvPr id="77828" name="Picture 9"/>
          <p:cNvGraphicFramePr>
            <a:graphicFrameLocks noChangeAspect="1"/>
          </p:cNvGraphicFramePr>
          <p:nvPr/>
        </p:nvGraphicFramePr>
        <p:xfrm>
          <a:off x="649288" y="4557713"/>
          <a:ext cx="3706812" cy="903287"/>
        </p:xfrm>
        <a:graphic>
          <a:graphicData uri="http://schemas.openxmlformats.org/presentationml/2006/ole">
            <mc:AlternateContent xmlns:mc="http://schemas.openxmlformats.org/markup-compatibility/2006">
              <mc:Choice xmlns:v="urn:schemas-microsoft-com:vml" Requires="v">
                <p:oleObj spid="_x0000_s3083" name="" r:id="rId2" imgW="2919730" imgH="711200" progId="Equation.3">
                  <p:embed/>
                </p:oleObj>
              </mc:Choice>
              <mc:Fallback>
                <p:oleObj name="" r:id="rId2" imgW="2919730" imgH="711200" progId="Equation.3">
                  <p:embed/>
                  <p:pic>
                    <p:nvPicPr>
                      <p:cNvPr id="0" name="图片 3082"/>
                      <p:cNvPicPr/>
                      <p:nvPr/>
                    </p:nvPicPr>
                    <p:blipFill>
                      <a:blip r:embed="rId3"/>
                      <a:stretch>
                        <a:fillRect/>
                      </a:stretch>
                    </p:blipFill>
                    <p:spPr>
                      <a:xfrm>
                        <a:off x="649288" y="4557713"/>
                        <a:ext cx="3706812" cy="903287"/>
                      </a:xfrm>
                      <a:prstGeom prst="rect">
                        <a:avLst/>
                      </a:prstGeom>
                      <a:noFill/>
                      <a:ln w="38100">
                        <a:noFill/>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78850" name="标题 78849"/>
          <p:cNvSpPr>
            <a:spLocks noGrp="1"/>
          </p:cNvSpPr>
          <p:nvPr>
            <p:ph type="title"/>
          </p:nvPr>
        </p:nvSpPr>
        <p:spPr>
          <a:ln/>
        </p:spPr>
        <p:txBody>
          <a:bodyPr anchor="ctr" anchorCtr="0"/>
          <a:p>
            <a:r>
              <a:rPr lang="zh-CN" altLang="en-US" sz="3200" dirty="0">
                <a:solidFill>
                  <a:srgbClr val="FFFF66"/>
                </a:solidFill>
              </a:rPr>
              <a:t>上机练习</a:t>
            </a:r>
            <a:endParaRPr lang="zh-CN" altLang="en-US" dirty="0"/>
          </a:p>
        </p:txBody>
      </p:sp>
      <p:sp>
        <p:nvSpPr>
          <p:cNvPr id="78851" name="文本占位符 78850"/>
          <p:cNvSpPr>
            <a:spLocks noGrp="1"/>
          </p:cNvSpPr>
          <p:nvPr>
            <p:ph type="body" idx="1"/>
          </p:nvPr>
        </p:nvSpPr>
        <p:spPr>
          <a:ln/>
        </p:spPr>
        <p:txBody>
          <a:bodyPr/>
          <a:p>
            <a:r>
              <a:rPr lang="zh-CN" altLang="en-US" sz="2000" dirty="0">
                <a:solidFill>
                  <a:schemeClr val="bg1"/>
                </a:solidFill>
                <a:latin typeface="宋体" panose="02010600030101010101" pitchFamily="2" charset="-122"/>
              </a:rPr>
              <a:t>4．已知 ，计算x=4.2，n=10以及x=2.5，n=15时的f的值。</a:t>
            </a:r>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                                       ，计算x=4.2，n=10以及x=2.5，n=15时的f的值。</a:t>
            </a:r>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5．已知</a:t>
            </a:r>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endParaRPr lang="zh-CN" altLang="en-US" sz="2000" dirty="0">
              <a:solidFill>
                <a:schemeClr val="bg1"/>
              </a:solidFill>
              <a:latin typeface="宋体" panose="02010600030101010101" pitchFamily="2" charset="-122"/>
            </a:endParaRPr>
          </a:p>
          <a:p>
            <a:r>
              <a:rPr lang="zh-CN" altLang="en-US" sz="2000" dirty="0">
                <a:solidFill>
                  <a:schemeClr val="bg1"/>
                </a:solidFill>
                <a:latin typeface="宋体" panose="02010600030101010101" pitchFamily="2" charset="-122"/>
              </a:rPr>
              <a:t>    用递归函数求解。</a:t>
            </a:r>
            <a:endParaRPr lang="zh-CN" altLang="en-US" sz="2000" dirty="0">
              <a:solidFill>
                <a:schemeClr val="bg1"/>
              </a:solidFill>
              <a:latin typeface="宋体" panose="02010600030101010101" pitchFamily="2" charset="-122"/>
            </a:endParaRPr>
          </a:p>
        </p:txBody>
      </p:sp>
      <p:graphicFrame>
        <p:nvGraphicFramePr>
          <p:cNvPr id="78852" name="Picture 10"/>
          <p:cNvGraphicFramePr>
            <a:graphicFrameLocks noChangeAspect="1"/>
          </p:cNvGraphicFramePr>
          <p:nvPr/>
        </p:nvGraphicFramePr>
        <p:xfrm>
          <a:off x="1363663" y="2152650"/>
          <a:ext cx="3897312" cy="485775"/>
        </p:xfrm>
        <a:graphic>
          <a:graphicData uri="http://schemas.openxmlformats.org/presentationml/2006/ole">
            <mc:AlternateContent xmlns:mc="http://schemas.openxmlformats.org/markup-compatibility/2006">
              <mc:Choice xmlns:v="urn:schemas-microsoft-com:vml" Requires="v">
                <p:oleObj spid="_x0000_s3081" name="" r:id="rId2" imgW="3261360" imgH="405765" progId="Equation.3">
                  <p:embed/>
                </p:oleObj>
              </mc:Choice>
              <mc:Fallback>
                <p:oleObj name="" r:id="rId2" imgW="3261360" imgH="405765" progId="Equation.3">
                  <p:embed/>
                  <p:pic>
                    <p:nvPicPr>
                      <p:cNvPr id="0" name="图片 3080"/>
                      <p:cNvPicPr/>
                      <p:nvPr/>
                    </p:nvPicPr>
                    <p:blipFill>
                      <a:blip r:embed="rId3"/>
                      <a:stretch>
                        <a:fillRect/>
                      </a:stretch>
                    </p:blipFill>
                    <p:spPr>
                      <a:xfrm>
                        <a:off x="1363663" y="2152650"/>
                        <a:ext cx="3897312" cy="485775"/>
                      </a:xfrm>
                      <a:prstGeom prst="rect">
                        <a:avLst/>
                      </a:prstGeom>
                      <a:noFill/>
                      <a:ln w="38100">
                        <a:noFill/>
                        <a:miter/>
                      </a:ln>
                    </p:spPr>
                  </p:pic>
                </p:oleObj>
              </mc:Fallback>
            </mc:AlternateContent>
          </a:graphicData>
        </a:graphic>
      </p:graphicFrame>
      <p:graphicFrame>
        <p:nvGraphicFramePr>
          <p:cNvPr id="78853" name="Picture 11"/>
          <p:cNvGraphicFramePr>
            <a:graphicFrameLocks noChangeAspect="1"/>
          </p:cNvGraphicFramePr>
          <p:nvPr/>
        </p:nvGraphicFramePr>
        <p:xfrm>
          <a:off x="1220788" y="3373438"/>
          <a:ext cx="3208337" cy="2273300"/>
        </p:xfrm>
        <a:graphic>
          <a:graphicData uri="http://schemas.openxmlformats.org/presentationml/2006/ole">
            <mc:AlternateContent xmlns:mc="http://schemas.openxmlformats.org/markup-compatibility/2006">
              <mc:Choice xmlns:v="urn:schemas-microsoft-com:vml" Requires="v">
                <p:oleObj spid="_x0000_s3082" name="" r:id="rId4" imgW="2705100" imgH="1917700" progId="Equation.3">
                  <p:embed/>
                </p:oleObj>
              </mc:Choice>
              <mc:Fallback>
                <p:oleObj name="" r:id="rId4" imgW="2705100" imgH="1917700" progId="Equation.3">
                  <p:embed/>
                  <p:pic>
                    <p:nvPicPr>
                      <p:cNvPr id="0" name="图片 3081"/>
                      <p:cNvPicPr/>
                      <p:nvPr/>
                    </p:nvPicPr>
                    <p:blipFill>
                      <a:blip r:embed="rId5"/>
                      <a:stretch>
                        <a:fillRect/>
                      </a:stretch>
                    </p:blipFill>
                    <p:spPr>
                      <a:xfrm>
                        <a:off x="1220788" y="3373438"/>
                        <a:ext cx="3208337" cy="227330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2290" name="文本占位符 12289"/>
          <p:cNvSpPr>
            <a:spLocks noGrp="1"/>
          </p:cNvSpPr>
          <p:nvPr>
            <p:ph type="body" idx="1"/>
          </p:nvPr>
        </p:nvSpPr>
        <p:spPr>
          <a:xfrm>
            <a:off x="457200" y="1600200"/>
            <a:ext cx="8362950" cy="4525963"/>
          </a:xfrm>
          <a:ln/>
        </p:spPr>
        <p:txBody>
          <a:bodyPr/>
          <a:p>
            <a:pPr>
              <a:lnSpc>
                <a:spcPct val="80000"/>
              </a:lnSpc>
            </a:pPr>
            <a:r>
              <a:rPr lang="zh-CN" altLang="en-US" sz="2000" b="1" dirty="0">
                <a:solidFill>
                  <a:srgbClr val="FFFF66"/>
                </a:solidFill>
                <a:latin typeface="宋体" panose="02010600030101010101" pitchFamily="2" charset="-122"/>
              </a:rPr>
              <a:t>3．函数的形式</a:t>
            </a:r>
            <a:endParaRPr lang="zh-CN" altLang="en-US" sz="2000" b="1" dirty="0">
              <a:solidFill>
                <a:srgbClr val="FFFF66"/>
              </a:solidFill>
              <a:latin typeface="宋体" panose="02010600030101010101" pitchFamily="2" charset="-122"/>
            </a:endParaRPr>
          </a:p>
          <a:p>
            <a:pPr>
              <a:lnSpc>
                <a:spcPct val="80000"/>
              </a:lnSpc>
              <a:buNone/>
            </a:pPr>
            <a:r>
              <a:rPr lang="en-US" altLang="zh-CN" sz="2000">
                <a:latin typeface="宋体" panose="02010600030101010101" pitchFamily="2" charset="-122"/>
              </a:rPr>
              <a:t>	 </a:t>
            </a: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函数的形式从结构上说可以分为三种：无参函数、有参函数和空函数。它们的定义形式都相同。</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（1）无参函数</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无参函数顾名思义即为没有参数传递的函数，无参函数一般不需要带回函数值，所以函数类型说明为</a:t>
            </a:r>
            <a:r>
              <a:rPr lang="zh-CN" altLang="en-US" sz="2000" dirty="0">
                <a:solidFill>
                  <a:schemeClr val="bg1"/>
                </a:solidFill>
              </a:rPr>
              <a:t>void</a:t>
            </a:r>
            <a:r>
              <a:rPr lang="zh-CN" altLang="en-US" sz="2000" dirty="0">
                <a:solidFill>
                  <a:schemeClr val="bg1"/>
                </a:solidFill>
                <a:latin typeface="宋体" panose="02010600030101010101" pitchFamily="2" charset="-122"/>
              </a:rPr>
              <a:t>。</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（2）有参函数</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有参函数即有参数传递的函数，一般需要带回函数值。例如</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None/>
            </a:pPr>
            <a:r>
              <a:rPr lang="en-US" altLang="zh-CN" sz="2000">
                <a:solidFill>
                  <a:schemeClr val="bg1"/>
                </a:solidFill>
                <a:latin typeface="宋体" panose="02010600030101010101" pitchFamily="2" charset="-122"/>
              </a:rPr>
              <a:t>	</a:t>
            </a:r>
            <a:r>
              <a:rPr lang="zh-CN" altLang="en-US" sz="2000" dirty="0">
                <a:solidFill>
                  <a:schemeClr val="bg1"/>
                </a:solidFill>
              </a:rPr>
              <a:t>int max(int x,int y)</a:t>
            </a:r>
            <a:r>
              <a:rPr lang="zh-CN" altLang="en-US" sz="2000" dirty="0">
                <a:solidFill>
                  <a:schemeClr val="bg1"/>
                </a:solidFill>
                <a:latin typeface="宋体" panose="02010600030101010101" pitchFamily="2" charset="-122"/>
              </a:rPr>
              <a:t>函数。</a:t>
            </a:r>
            <a:endParaRPr lang="zh-CN" altLang="en-US" sz="2000" dirty="0">
              <a:solidFill>
                <a:schemeClr val="bg1"/>
              </a:solidFill>
              <a:latin typeface="宋体" panose="02010600030101010101" pitchFamily="2" charset="-122"/>
            </a:endParaRPr>
          </a:p>
          <a:p>
            <a:pPr>
              <a:lnSpc>
                <a:spcPct val="80000"/>
              </a:lnSpc>
              <a:buFont typeface="Wingdings" panose="05000000000000000000" pitchFamily="2" charset="2"/>
              <a:buChar char="Ø"/>
            </a:pPr>
            <a:r>
              <a:rPr lang="zh-CN" altLang="en-US" sz="2000" dirty="0">
                <a:solidFill>
                  <a:schemeClr val="bg1"/>
                </a:solidFill>
                <a:latin typeface="宋体" panose="02010600030101010101" pitchFamily="2" charset="-122"/>
              </a:rPr>
              <a:t>（3）空函数</a:t>
            </a:r>
            <a:endParaRPr lang="zh-CN" altLang="en-US" sz="2000" dirty="0">
              <a:solidFill>
                <a:schemeClr val="bg1"/>
              </a:solidFill>
              <a:latin typeface="宋体" panose="02010600030101010101" pitchFamily="2" charset="-122"/>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空函数即函数体只有一对花括号，花括号内没有任何语句的函数。</a:t>
            </a:r>
            <a:endParaRPr lang="zh-CN" altLang="en-US" sz="2000" dirty="0">
              <a:solidFill>
                <a:schemeClr val="bg1"/>
              </a:solidFill>
              <a:latin typeface="宋体" panose="02010600030101010101" pitchFamily="2" charset="-122"/>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例如，</a:t>
            </a:r>
            <a:endParaRPr lang="zh-CN" altLang="en-US" sz="2000" dirty="0">
              <a:solidFill>
                <a:schemeClr val="bg1"/>
              </a:solidFill>
              <a:latin typeface="宋体" panose="02010600030101010101" pitchFamily="2" charset="-122"/>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函数名（）</a:t>
            </a:r>
            <a:endParaRPr lang="zh-CN" altLang="en-US" sz="2000" dirty="0">
              <a:solidFill>
                <a:schemeClr val="bg1"/>
              </a:solidFill>
              <a:latin typeface="宋体" panose="02010600030101010101" pitchFamily="2" charset="-122"/>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   }</a:t>
            </a:r>
            <a:endParaRPr lang="zh-CN" altLang="en-US" sz="2000" dirty="0">
              <a:solidFill>
                <a:schemeClr val="bg1"/>
              </a:solidFill>
              <a:latin typeface="宋体" panose="02010600030101010101" pitchFamily="2" charset="-122"/>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空函数不完成什么工作，只占据一个位置。在大型程序设计中，空函数用于扩充函数功能。</a:t>
            </a:r>
            <a:endParaRPr lang="zh-CN" altLang="en-US" sz="2000" dirty="0">
              <a:solidFill>
                <a:schemeClr val="bg1"/>
              </a:solidFill>
              <a:latin typeface="宋体" panose="02010600030101010101" pitchFamily="2" charset="-122"/>
            </a:endParaRPr>
          </a:p>
          <a:p>
            <a:pPr>
              <a:lnSpc>
                <a:spcPct val="80000"/>
              </a:lnSpc>
              <a:buNone/>
            </a:pPr>
            <a:endParaRPr lang="zh-CN" altLang="en-US" sz="2000" dirty="0">
              <a:solidFill>
                <a:schemeClr val="bg1"/>
              </a:solidFill>
              <a:latin typeface="宋体" panose="02010600030101010101" pitchFamily="2" charset="-122"/>
            </a:endParaRPr>
          </a:p>
          <a:p>
            <a:pPr>
              <a:lnSpc>
                <a:spcPct val="80000"/>
              </a:lnSpc>
              <a:buNone/>
            </a:pPr>
            <a:endParaRPr lang="zh-CN" altLang="en-US" sz="2000" dirty="0">
              <a:solidFill>
                <a:schemeClr val="bg1"/>
              </a:solidFill>
            </a:endParaRPr>
          </a:p>
          <a:p>
            <a:pPr>
              <a:lnSpc>
                <a:spcPct val="80000"/>
              </a:lnSpc>
              <a:buNone/>
            </a:pPr>
            <a:endParaRPr lang="zh-CN" altLang="en-US" sz="2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13314" name="文本占位符 13313"/>
          <p:cNvSpPr>
            <a:spLocks noGrp="1"/>
          </p:cNvSpPr>
          <p:nvPr>
            <p:ph type="body" idx="1"/>
          </p:nvPr>
        </p:nvSpPr>
        <p:spPr>
          <a:ln/>
        </p:spPr>
        <p:txBody>
          <a:bodyPr/>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编写一个阶乘的函数，我们给此函数取一个名字js。</a:t>
            </a:r>
            <a:endParaRPr lang="zh-CN" altLang="en-US" sz="2000" dirty="0">
              <a:solidFill>
                <a:schemeClr val="bg1"/>
              </a:solidFill>
              <a:latin typeface="宋体" panose="02010600030101010101" pitchFamily="2" charset="-122"/>
            </a:endParaRPr>
          </a:p>
          <a:p>
            <a:pPr>
              <a:lnSpc>
                <a:spcPct val="80000"/>
              </a:lnSpc>
              <a:buNone/>
            </a:pPr>
            <a:r>
              <a:rPr lang="en-US" altLang="zh-CN" sz="1200">
                <a:solidFill>
                  <a:schemeClr val="bg1"/>
                </a:solidFill>
              </a:rPr>
              <a:t>	</a:t>
            </a:r>
            <a:r>
              <a:rPr lang="zh-CN" altLang="en-US" sz="1200" dirty="0">
                <a:solidFill>
                  <a:schemeClr val="bg1"/>
                </a:solidFill>
              </a:rPr>
              <a:t>int js(int n)                                    //函数名js，形参int n    </a:t>
            </a:r>
            <a:endParaRPr lang="zh-CN" altLang="en-US" sz="1200" dirty="0">
              <a:solidFill>
                <a:schemeClr val="bg1"/>
              </a:solidFill>
            </a:endParaRPr>
          </a:p>
          <a:p>
            <a:pPr>
              <a:lnSpc>
                <a:spcPct val="80000"/>
              </a:lnSpc>
              <a:buNone/>
            </a:pPr>
            <a:r>
              <a:rPr lang="en-US" altLang="zh-CN" sz="1200">
                <a:solidFill>
                  <a:schemeClr val="bg1"/>
                </a:solidFill>
              </a:rPr>
              <a:t>	</a:t>
            </a:r>
            <a:r>
              <a:rPr lang="zh-CN" altLang="en-US" sz="1200" dirty="0">
                <a:solidFill>
                  <a:schemeClr val="bg1"/>
                </a:solidFill>
              </a:rPr>
              <a:t>{</a:t>
            </a:r>
            <a:endParaRPr lang="zh-CN" altLang="en-US" sz="1200" dirty="0">
              <a:solidFill>
                <a:schemeClr val="bg1"/>
              </a:solidFill>
            </a:endParaRPr>
          </a:p>
          <a:p>
            <a:pPr>
              <a:lnSpc>
                <a:spcPct val="80000"/>
              </a:lnSpc>
              <a:buNone/>
            </a:pPr>
            <a:r>
              <a:rPr lang="en-US" altLang="zh-CN" sz="1200">
                <a:solidFill>
                  <a:schemeClr val="bg1"/>
                </a:solidFill>
              </a:rPr>
              <a:t>		</a:t>
            </a:r>
            <a:r>
              <a:rPr lang="zh-CN" altLang="en-US" sz="1200" dirty="0">
                <a:solidFill>
                  <a:schemeClr val="bg1"/>
                </a:solidFill>
              </a:rPr>
              <a:t>int s=1;                           //{ }中是函数的函数体</a:t>
            </a:r>
            <a:endParaRPr lang="zh-CN" altLang="en-US" sz="1200" dirty="0">
              <a:solidFill>
                <a:schemeClr val="bg1"/>
              </a:solidFill>
            </a:endParaRPr>
          </a:p>
          <a:p>
            <a:pPr>
              <a:lnSpc>
                <a:spcPct val="80000"/>
              </a:lnSpc>
              <a:buNone/>
            </a:pPr>
            <a:r>
              <a:rPr lang="en-US" altLang="zh-CN" sz="1200">
                <a:solidFill>
                  <a:schemeClr val="bg1"/>
                </a:solidFill>
              </a:rPr>
              <a:t>		</a:t>
            </a:r>
            <a:r>
              <a:rPr lang="zh-CN" altLang="en-US" sz="1200" dirty="0">
                <a:solidFill>
                  <a:schemeClr val="bg1"/>
                </a:solidFill>
              </a:rPr>
              <a:t>for (int i=1; i&lt;=n; ++i)</a:t>
            </a:r>
            <a:endParaRPr lang="zh-CN" altLang="en-US" sz="1200" dirty="0">
              <a:solidFill>
                <a:schemeClr val="bg1"/>
              </a:solidFill>
            </a:endParaRPr>
          </a:p>
          <a:p>
            <a:pPr>
              <a:lnSpc>
                <a:spcPct val="80000"/>
              </a:lnSpc>
              <a:buNone/>
            </a:pPr>
            <a:r>
              <a:rPr lang="en-US" altLang="zh-CN" sz="1200">
                <a:solidFill>
                  <a:schemeClr val="bg1"/>
                </a:solidFill>
              </a:rPr>
              <a:t>		</a:t>
            </a:r>
            <a:r>
              <a:rPr lang="zh-CN" altLang="en-US" sz="1200" dirty="0">
                <a:solidFill>
                  <a:schemeClr val="bg1"/>
                </a:solidFill>
              </a:rPr>
              <a:t>s*=i;</a:t>
            </a:r>
            <a:endParaRPr lang="zh-CN" altLang="en-US" sz="1200" dirty="0">
              <a:solidFill>
                <a:schemeClr val="bg1"/>
              </a:solidFill>
            </a:endParaRPr>
          </a:p>
          <a:p>
            <a:pPr>
              <a:lnSpc>
                <a:spcPct val="80000"/>
              </a:lnSpc>
              <a:buNone/>
            </a:pPr>
            <a:r>
              <a:rPr lang="en-US" altLang="zh-CN" sz="1200">
                <a:solidFill>
                  <a:schemeClr val="bg1"/>
                </a:solidFill>
              </a:rPr>
              <a:t>		</a:t>
            </a:r>
            <a:r>
              <a:rPr lang="zh-CN" altLang="en-US" sz="1200" dirty="0">
                <a:solidFill>
                  <a:schemeClr val="bg1"/>
                </a:solidFill>
              </a:rPr>
              <a:t>return s;</a:t>
            </a:r>
            <a:endParaRPr lang="zh-CN" altLang="en-US" sz="1200" dirty="0">
              <a:solidFill>
                <a:schemeClr val="bg1"/>
              </a:solidFill>
            </a:endParaRPr>
          </a:p>
          <a:p>
            <a:pPr>
              <a:lnSpc>
                <a:spcPct val="80000"/>
              </a:lnSpc>
              <a:buNone/>
            </a:pPr>
            <a:r>
              <a:rPr lang="en-US" altLang="zh-CN" sz="1200">
                <a:solidFill>
                  <a:schemeClr val="bg1"/>
                </a:solidFill>
              </a:rPr>
              <a:t>	</a:t>
            </a:r>
            <a:r>
              <a:rPr lang="zh-CN" altLang="en-US" sz="1200" dirty="0">
                <a:solidFill>
                  <a:schemeClr val="bg1"/>
                </a:solidFill>
              </a:rPr>
              <a:t>}</a:t>
            </a:r>
            <a:endParaRPr lang="zh-CN" altLang="en-US" sz="1200" dirty="0">
              <a:solidFill>
                <a:schemeClr val="bg1"/>
              </a:solidFill>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在本例中，函数名叫js，只有一个int型的自变量n，函数js属int型。在本函数中，要用到两个变量i，s。在函数体中，是一个求阶乘的语句，n的阶乘的值在s中，最后由return语句将计算结果s值带回，js()函数执行结束，在主函数中js()值就是s的值。</a:t>
            </a:r>
            <a:endParaRPr lang="zh-CN" altLang="en-US" sz="2000" dirty="0">
              <a:solidFill>
                <a:schemeClr val="bg1"/>
              </a:solidFill>
              <a:latin typeface="宋体" panose="02010600030101010101" pitchFamily="2" charset="-122"/>
            </a:endParaRPr>
          </a:p>
          <a:p>
            <a:pPr>
              <a:lnSpc>
                <a:spcPct val="80000"/>
              </a:lnSpc>
              <a:buNone/>
            </a:pPr>
            <a:r>
              <a:rPr lang="en-US" altLang="zh-CN" sz="2000">
                <a:solidFill>
                  <a:schemeClr val="bg1"/>
                </a:solidFill>
                <a:latin typeface="宋体" panose="02010600030101010101" pitchFamily="2" charset="-122"/>
              </a:rPr>
              <a:t>	    </a:t>
            </a:r>
            <a:r>
              <a:rPr lang="zh-CN" altLang="en-US" sz="2000" dirty="0">
                <a:solidFill>
                  <a:schemeClr val="bg1"/>
                </a:solidFill>
                <a:latin typeface="宋体" panose="02010600030101010101" pitchFamily="2" charset="-122"/>
              </a:rPr>
              <a:t>在这里，函数的参数n是一个接口参数，说得更明确点是入口参数。如果我们调用函数：js(3)，那么在程序里所有有n的地方，n被替代成3来计算。在这里，3就被称为实参。又如：sqrt(4)，ln(5)，这里4，5叫实参。而ln(x)，sqrt(x)中的x，y叫形参。</a:t>
            </a:r>
            <a:endParaRPr lang="zh-CN" altLang="en-US" sz="2000" dirty="0">
              <a:solidFill>
                <a:schemeClr val="bg1"/>
              </a:solidFill>
              <a:latin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ZTgwNWEyZDQzZDk3ZTVhZDk3YWQ0MWEyNjZhNGEyMGIifQ=="/>
</p:tagLst>
</file>

<file path=ppt/theme/theme1.xml><?xml version="1.0" encoding="utf-8"?>
<a:theme xmlns:a="http://schemas.openxmlformats.org/drawingml/2006/main" name="淡雅花卉">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淡雅花卉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淡雅花卉</Template>
  <TotalTime>0</TotalTime>
  <Words>28434</Words>
  <Application>WPS 演示</Application>
  <PresentationFormat>在屏幕上显示</PresentationFormat>
  <Paragraphs>1307</Paragraphs>
  <Slides>73</Slides>
  <Notes>1</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7</vt:i4>
      </vt:variant>
      <vt:variant>
        <vt:lpstr>幻灯片标题</vt:lpstr>
      </vt:variant>
      <vt:variant>
        <vt:i4>73</vt:i4>
      </vt:variant>
    </vt:vector>
  </HeadingPairs>
  <TitlesOfParts>
    <vt:vector size="106" baseType="lpstr">
      <vt:lpstr>Arial</vt:lpstr>
      <vt:lpstr>宋体</vt:lpstr>
      <vt:lpstr>Wingdings</vt:lpstr>
      <vt:lpstr>Calibri</vt:lpstr>
      <vt:lpstr>黑体</vt:lpstr>
      <vt:lpstr>微软雅黑</vt:lpstr>
      <vt:lpstr>方正超粗黑简体</vt:lpstr>
      <vt:lpstr>Times New Roman</vt:lpstr>
      <vt:lpstr>Haettenschweiler</vt:lpstr>
      <vt:lpstr>Mistral</vt:lpstr>
      <vt:lpstr>Arial Unicode MS</vt:lpstr>
      <vt:lpstr>MS PGothic</vt:lpstr>
      <vt:lpstr>Rockwell</vt:lpstr>
      <vt:lpstr>方正粗宋简体</vt:lpstr>
      <vt:lpstr>Verdana</vt:lpstr>
      <vt:lpstr>Arial Black</vt:lpstr>
      <vt:lpstr>楷体_GB2312</vt:lpstr>
      <vt:lpstr>新宋体</vt:lpstr>
      <vt:lpstr>华文细黑</vt:lpstr>
      <vt:lpstr>MS UI Gothic</vt:lpstr>
      <vt:lpstr>华文楷体</vt:lpstr>
      <vt:lpstr>方正静蕾简体</vt:lpstr>
      <vt:lpstr>Segoe Print</vt:lpstr>
      <vt:lpstr>Latha</vt:lpstr>
      <vt:lpstr>淡雅花卉</vt:lpstr>
      <vt:lpstr>淡雅花卉_2</vt:lpstr>
      <vt:lpstr>PBrush</vt:lpstr>
      <vt:lpstr>PBrush</vt:lpstr>
      <vt:lpstr>PBrush</vt:lpstr>
      <vt:lpstr>PBrush</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北中锋哥</cp:lastModifiedBy>
  <cp:revision>12</cp:revision>
  <dcterms:created xsi:type="dcterms:W3CDTF">2009-07-22T08:52:44Z</dcterms:created>
  <dcterms:modified xsi:type="dcterms:W3CDTF">2022-05-14T01:34:54Z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1958B264ACDF43F19F2D505180B539B9</vt:lpwstr>
  </property>
</Properties>
</file>