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4" r:id="rId8"/>
    <p:sldId id="262" r:id="rId9"/>
    <p:sldId id="263" r:id="rId10"/>
    <p:sldId id="265" r:id="rId11"/>
    <p:sldId id="274" r:id="rId12"/>
    <p:sldId id="275" r:id="rId13"/>
    <p:sldId id="276" r:id="rId14"/>
    <p:sldId id="266" r:id="rId15"/>
    <p:sldId id="268" r:id="rId16"/>
    <p:sldId id="269" r:id="rId17"/>
    <p:sldId id="270" r:id="rId18"/>
    <p:sldId id="267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08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language/attribut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C++11</a:t>
            </a:r>
            <a:r>
              <a:rPr lang="zh-CN" altLang="en-US" dirty="0" smtClean="0"/>
              <a:t>新特性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之实训篇</a:t>
            </a:r>
            <a:endParaRPr lang="en-US" altLang="zh-CN" dirty="0" smtClean="0"/>
          </a:p>
        </p:txBody>
      </p:sp>
      <p:sp>
        <p:nvSpPr>
          <p:cNvPr id="4" name="AutoShape 2" descr="https://timgsa.baidu.com/timg?image&amp;quality=80&amp;size=b9999_10000&amp;sec=1496258588613&amp;di=9c2db3baf7b3885f6bbfa38a2cb3f0d5&amp;imgtype=0&amp;src=http%3A%2F%2Fs11.sinaimg.cn%2Fbmiddle%2F002K67sdzy6O76ifytA5a%266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timgsa.baidu.com/timg?image&amp;quality=80&amp;size=b9999_10000&amp;sec=1496258588613&amp;di=9c2db3baf7b3885f6bbfa38a2cb3f0d5&amp;imgtype=0&amp;src=http%3A%2F%2Fs11.sinaimg.cn%2Fbmiddle%2F002K67sdzy6O76ifytA5a%2669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308304" y="563225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 </a:t>
            </a:r>
            <a:r>
              <a:rPr lang="zh-CN" altLang="en-US" dirty="0" smtClean="0"/>
              <a:t>胖</a:t>
            </a:r>
            <a:r>
              <a:rPr lang="en-US" altLang="zh-CN" dirty="0" smtClean="0"/>
              <a:t>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12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990600"/>
          </a:xfrm>
        </p:spPr>
        <p:txBody>
          <a:bodyPr>
            <a:normAutofit/>
          </a:bodyPr>
          <a:lstStyle/>
          <a:p>
            <a:r>
              <a:rPr lang="en-US" altLang="zh-CN" b="1" dirty="0" err="1" smtClean="0"/>
              <a:t>nullptr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11200" dirty="0" err="1" smtClean="0"/>
              <a:t>nullptr</a:t>
            </a:r>
            <a:r>
              <a:rPr lang="zh-CN" altLang="en-US" sz="11200" dirty="0"/>
              <a:t>是为了解决原来</a:t>
            </a:r>
            <a:r>
              <a:rPr lang="en-US" altLang="zh-CN" sz="11200" dirty="0"/>
              <a:t>C++</a:t>
            </a:r>
            <a:r>
              <a:rPr lang="zh-CN" altLang="en-US" sz="11200" dirty="0"/>
              <a:t>中</a:t>
            </a:r>
            <a:r>
              <a:rPr lang="en-US" altLang="zh-CN" sz="11200" dirty="0"/>
              <a:t>NULL</a:t>
            </a:r>
            <a:r>
              <a:rPr lang="zh-CN" altLang="en-US" sz="11200" dirty="0"/>
              <a:t>的二义性问题而引进的一种</a:t>
            </a:r>
            <a:r>
              <a:rPr lang="zh-CN" altLang="en-US" sz="11200" b="1" dirty="0"/>
              <a:t>新的类型</a:t>
            </a:r>
            <a:r>
              <a:rPr lang="zh-CN" altLang="en-US" sz="11200" dirty="0"/>
              <a:t>，因为</a:t>
            </a:r>
            <a:r>
              <a:rPr lang="en-US" altLang="zh-CN" sz="11200" dirty="0"/>
              <a:t>NULL</a:t>
            </a:r>
            <a:r>
              <a:rPr lang="zh-CN" altLang="en-US" sz="11200" dirty="0"/>
              <a:t>实际上代表的是</a:t>
            </a:r>
            <a:r>
              <a:rPr lang="en-US" altLang="zh-CN" sz="11200" dirty="0"/>
              <a:t>0</a:t>
            </a:r>
            <a:r>
              <a:rPr lang="zh-CN" altLang="en-US" sz="11200" dirty="0" smtClean="0"/>
              <a:t>，</a:t>
            </a:r>
            <a:endParaRPr lang="en-US" altLang="zh-CN" sz="11200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4800" dirty="0" smtClean="0"/>
              <a:t>// example</a:t>
            </a:r>
            <a:endParaRPr lang="zh-CN" altLang="en-US" sz="4800" dirty="0"/>
          </a:p>
          <a:p>
            <a:pPr marL="0" indent="0">
              <a:buNone/>
            </a:pPr>
            <a:r>
              <a:rPr lang="en-US" altLang="zh-CN" sz="4800" b="1" dirty="0"/>
              <a:t>void</a:t>
            </a:r>
            <a:r>
              <a:rPr lang="en-US" altLang="zh-CN" sz="4800" dirty="0"/>
              <a:t> F(</a:t>
            </a:r>
            <a:r>
              <a:rPr lang="en-US" altLang="zh-CN" sz="4800" b="1" dirty="0" err="1"/>
              <a:t>int</a:t>
            </a:r>
            <a:r>
              <a:rPr lang="en-US" altLang="zh-CN" sz="4800" dirty="0"/>
              <a:t> a){  </a:t>
            </a:r>
          </a:p>
          <a:p>
            <a:pPr marL="0" indent="0">
              <a:buNone/>
            </a:pPr>
            <a:r>
              <a:rPr lang="en-US" altLang="zh-CN" sz="4800" dirty="0"/>
              <a:t>    </a:t>
            </a:r>
            <a:r>
              <a:rPr lang="en-US" altLang="zh-CN" sz="4800" dirty="0" err="1"/>
              <a:t>cout</a:t>
            </a:r>
            <a:r>
              <a:rPr lang="en-US" altLang="zh-CN" sz="4800" dirty="0"/>
              <a:t>&lt;&lt;a&lt;&lt;</a:t>
            </a:r>
            <a:r>
              <a:rPr lang="en-US" altLang="zh-CN" sz="4800" dirty="0" err="1"/>
              <a:t>endl</a:t>
            </a:r>
            <a:r>
              <a:rPr lang="en-US" altLang="zh-CN" sz="4800" dirty="0"/>
              <a:t>;  </a:t>
            </a:r>
          </a:p>
          <a:p>
            <a:pPr marL="0" indent="0">
              <a:buNone/>
            </a:pPr>
            <a:r>
              <a:rPr lang="en-US" altLang="zh-CN" sz="4800" dirty="0"/>
              <a:t>}  </a:t>
            </a:r>
          </a:p>
          <a:p>
            <a:pPr marL="0" indent="0">
              <a:buNone/>
            </a:pPr>
            <a:r>
              <a:rPr lang="en-US" altLang="zh-CN" sz="4800" dirty="0"/>
              <a:t> </a:t>
            </a:r>
          </a:p>
          <a:p>
            <a:pPr marL="0" indent="0">
              <a:buNone/>
            </a:pPr>
            <a:r>
              <a:rPr lang="en-US" altLang="zh-CN" sz="4800" b="1" dirty="0"/>
              <a:t>void</a:t>
            </a:r>
            <a:r>
              <a:rPr lang="en-US" altLang="zh-CN" sz="4800" dirty="0"/>
              <a:t> F(</a:t>
            </a:r>
            <a:r>
              <a:rPr lang="en-US" altLang="zh-CN" sz="4800" b="1" dirty="0" err="1"/>
              <a:t>int</a:t>
            </a:r>
            <a:r>
              <a:rPr lang="en-US" altLang="zh-CN" sz="4800" dirty="0"/>
              <a:t> *p){  </a:t>
            </a:r>
          </a:p>
          <a:p>
            <a:pPr marL="0" indent="0">
              <a:buNone/>
            </a:pPr>
            <a:r>
              <a:rPr lang="en-US" altLang="zh-CN" sz="4800" dirty="0"/>
              <a:t>    assert(p != NULL);  </a:t>
            </a:r>
          </a:p>
          <a:p>
            <a:pPr marL="0" indent="0">
              <a:buNone/>
            </a:pPr>
            <a:r>
              <a:rPr lang="en-US" altLang="zh-CN" sz="4800" dirty="0"/>
              <a:t> </a:t>
            </a:r>
          </a:p>
          <a:p>
            <a:pPr marL="0" indent="0">
              <a:buNone/>
            </a:pPr>
            <a:r>
              <a:rPr lang="en-US" altLang="zh-CN" sz="4800" dirty="0"/>
              <a:t>    </a:t>
            </a:r>
            <a:r>
              <a:rPr lang="en-US" altLang="zh-CN" sz="4800" dirty="0" err="1"/>
              <a:t>cout</a:t>
            </a:r>
            <a:r>
              <a:rPr lang="en-US" altLang="zh-CN" sz="4800" dirty="0"/>
              <a:t>&lt;&lt; p &lt;&lt;</a:t>
            </a:r>
            <a:r>
              <a:rPr lang="en-US" altLang="zh-CN" sz="4800" dirty="0" err="1"/>
              <a:t>endl</a:t>
            </a:r>
            <a:r>
              <a:rPr lang="en-US" altLang="zh-CN" sz="4800" dirty="0"/>
              <a:t>;  </a:t>
            </a:r>
          </a:p>
          <a:p>
            <a:pPr marL="0" indent="0">
              <a:buNone/>
            </a:pPr>
            <a:r>
              <a:rPr lang="en-US" altLang="zh-CN" sz="4800" dirty="0"/>
              <a:t>}  </a:t>
            </a:r>
          </a:p>
          <a:p>
            <a:pPr marL="0" indent="0">
              <a:buNone/>
            </a:pPr>
            <a:r>
              <a:rPr lang="en-US" altLang="zh-CN" sz="4800" dirty="0"/>
              <a:t> </a:t>
            </a:r>
          </a:p>
          <a:p>
            <a:pPr marL="0" indent="0">
              <a:buNone/>
            </a:pPr>
            <a:r>
              <a:rPr lang="en-US" altLang="zh-CN" sz="4800" b="1" dirty="0" err="1"/>
              <a:t>int</a:t>
            </a:r>
            <a:r>
              <a:rPr lang="en-US" altLang="zh-CN" sz="4800" dirty="0"/>
              <a:t> main(){  </a:t>
            </a:r>
          </a:p>
          <a:p>
            <a:pPr marL="0" indent="0">
              <a:buNone/>
            </a:pPr>
            <a:r>
              <a:rPr lang="en-US" altLang="zh-CN" sz="4800" dirty="0"/>
              <a:t> </a:t>
            </a:r>
          </a:p>
          <a:p>
            <a:pPr marL="0" indent="0">
              <a:buNone/>
            </a:pPr>
            <a:r>
              <a:rPr lang="en-US" altLang="zh-CN" sz="4800" dirty="0"/>
              <a:t>    </a:t>
            </a:r>
            <a:r>
              <a:rPr lang="en-US" altLang="zh-CN" sz="4800" b="1" dirty="0" err="1"/>
              <a:t>int</a:t>
            </a:r>
            <a:r>
              <a:rPr lang="en-US" altLang="zh-CN" sz="4800" dirty="0"/>
              <a:t> *p = </a:t>
            </a:r>
            <a:r>
              <a:rPr lang="en-US" altLang="zh-CN" sz="4800" dirty="0" err="1"/>
              <a:t>nullptr</a:t>
            </a:r>
            <a:r>
              <a:rPr lang="en-US" altLang="zh-CN" sz="4800" dirty="0"/>
              <a:t>;  </a:t>
            </a:r>
          </a:p>
          <a:p>
            <a:pPr marL="0" indent="0">
              <a:buNone/>
            </a:pPr>
            <a:r>
              <a:rPr lang="en-US" altLang="zh-CN" sz="4800" dirty="0"/>
              <a:t>    </a:t>
            </a:r>
            <a:r>
              <a:rPr lang="en-US" altLang="zh-CN" sz="4800" b="1" dirty="0" err="1"/>
              <a:t>int</a:t>
            </a:r>
            <a:r>
              <a:rPr lang="en-US" altLang="zh-CN" sz="4800" dirty="0"/>
              <a:t> *q = NULL;  </a:t>
            </a:r>
          </a:p>
          <a:p>
            <a:pPr marL="0" indent="0">
              <a:buNone/>
            </a:pPr>
            <a:r>
              <a:rPr lang="en-US" altLang="zh-CN" sz="4800" dirty="0"/>
              <a:t>    </a:t>
            </a:r>
            <a:r>
              <a:rPr lang="en-US" altLang="zh-CN" sz="4800" b="1" dirty="0" err="1"/>
              <a:t>bool</a:t>
            </a:r>
            <a:r>
              <a:rPr lang="en-US" altLang="zh-CN" sz="4800" dirty="0"/>
              <a:t> equal = ( p == q ); // equal</a:t>
            </a:r>
            <a:r>
              <a:rPr lang="zh-CN" altLang="en-US" sz="4800" dirty="0"/>
              <a:t>的值为</a:t>
            </a:r>
            <a:r>
              <a:rPr lang="en-US" altLang="zh-CN" sz="4800" dirty="0"/>
              <a:t>true</a:t>
            </a:r>
            <a:r>
              <a:rPr lang="zh-CN" altLang="en-US" sz="4800" dirty="0"/>
              <a:t>，说明</a:t>
            </a:r>
            <a:r>
              <a:rPr lang="en-US" altLang="zh-CN" sz="4800" dirty="0"/>
              <a:t>p</a:t>
            </a:r>
            <a:r>
              <a:rPr lang="zh-CN" altLang="en-US" sz="4800" dirty="0"/>
              <a:t>和</a:t>
            </a:r>
            <a:r>
              <a:rPr lang="en-US" altLang="zh-CN" sz="4800" dirty="0"/>
              <a:t>q</a:t>
            </a:r>
            <a:r>
              <a:rPr lang="zh-CN" altLang="en-US" sz="4800" dirty="0"/>
              <a:t>都是空指针  </a:t>
            </a:r>
          </a:p>
          <a:p>
            <a:pPr marL="0" indent="0">
              <a:buNone/>
            </a:pPr>
            <a:r>
              <a:rPr lang="zh-CN" altLang="en-US" sz="4800" dirty="0"/>
              <a:t>    </a:t>
            </a:r>
            <a:r>
              <a:rPr lang="en-US" altLang="zh-CN" sz="4800" b="1" dirty="0" err="1"/>
              <a:t>int</a:t>
            </a:r>
            <a:r>
              <a:rPr lang="en-US" altLang="zh-CN" sz="4800" dirty="0"/>
              <a:t> a = </a:t>
            </a:r>
            <a:r>
              <a:rPr lang="en-US" altLang="zh-CN" sz="4800" dirty="0" err="1"/>
              <a:t>nullptr</a:t>
            </a:r>
            <a:r>
              <a:rPr lang="en-US" altLang="zh-CN" sz="4800" dirty="0"/>
              <a:t>; // </a:t>
            </a:r>
            <a:r>
              <a:rPr lang="zh-CN" altLang="en-US" sz="4800" dirty="0"/>
              <a:t>编译失败，</a:t>
            </a:r>
            <a:r>
              <a:rPr lang="en-US" altLang="zh-CN" sz="4800" dirty="0" err="1"/>
              <a:t>nullptr</a:t>
            </a:r>
            <a:r>
              <a:rPr lang="zh-CN" altLang="en-US" sz="4800" dirty="0"/>
              <a:t>不能转型为</a:t>
            </a:r>
            <a:r>
              <a:rPr lang="en-US" altLang="zh-CN" sz="4800" dirty="0" err="1"/>
              <a:t>int</a:t>
            </a:r>
            <a:r>
              <a:rPr lang="en-US" altLang="zh-CN" sz="4800" dirty="0"/>
              <a:t>  </a:t>
            </a:r>
          </a:p>
          <a:p>
            <a:pPr marL="0" indent="0">
              <a:buNone/>
            </a:pPr>
            <a:r>
              <a:rPr lang="en-US" altLang="zh-CN" sz="4800" dirty="0"/>
              <a:t>    F(0); // </a:t>
            </a:r>
            <a:r>
              <a:rPr lang="zh-CN" altLang="en-US" sz="4800" dirty="0"/>
              <a:t>在</a:t>
            </a:r>
            <a:r>
              <a:rPr lang="en-US" altLang="zh-CN" sz="4800" dirty="0"/>
              <a:t>C++98</a:t>
            </a:r>
            <a:r>
              <a:rPr lang="zh-CN" altLang="en-US" sz="4800" dirty="0"/>
              <a:t>中编译失败，有二义性；在</a:t>
            </a:r>
            <a:r>
              <a:rPr lang="en-US" altLang="zh-CN" sz="4800" dirty="0"/>
              <a:t>C++11</a:t>
            </a:r>
            <a:r>
              <a:rPr lang="zh-CN" altLang="en-US" sz="4800" dirty="0"/>
              <a:t>中调用</a:t>
            </a:r>
            <a:r>
              <a:rPr lang="en-US" altLang="zh-CN" sz="4800" dirty="0"/>
              <a:t>F</a:t>
            </a:r>
            <a:r>
              <a:rPr lang="zh-CN" altLang="en-US" sz="4800" dirty="0"/>
              <a:t>（</a:t>
            </a:r>
            <a:r>
              <a:rPr lang="en-US" altLang="zh-CN" sz="4800" dirty="0" err="1"/>
              <a:t>int</a:t>
            </a:r>
            <a:r>
              <a:rPr lang="zh-CN" altLang="en-US" sz="4800" dirty="0"/>
              <a:t>） </a:t>
            </a:r>
            <a:r>
              <a:rPr lang="en-US" altLang="zh-CN" sz="4800" dirty="0"/>
              <a:t> </a:t>
            </a:r>
          </a:p>
          <a:p>
            <a:pPr marL="0" indent="0">
              <a:buNone/>
            </a:pPr>
            <a:r>
              <a:rPr lang="en-US" altLang="zh-CN" sz="4800" dirty="0"/>
              <a:t>    F(</a:t>
            </a:r>
            <a:r>
              <a:rPr lang="en-US" altLang="zh-CN" sz="4800" dirty="0" err="1"/>
              <a:t>nullptr</a:t>
            </a:r>
            <a:r>
              <a:rPr lang="en-US" altLang="zh-CN" sz="4800" dirty="0"/>
              <a:t>);  </a:t>
            </a:r>
          </a:p>
          <a:p>
            <a:pPr marL="0" indent="0">
              <a:buNone/>
            </a:pPr>
            <a:r>
              <a:rPr lang="en-US" altLang="zh-CN" sz="4800" dirty="0"/>
              <a:t> </a:t>
            </a:r>
          </a:p>
          <a:p>
            <a:pPr marL="0" indent="0">
              <a:buNone/>
            </a:pPr>
            <a:r>
              <a:rPr lang="en-US" altLang="zh-CN" sz="4800" dirty="0"/>
              <a:t>    </a:t>
            </a:r>
            <a:r>
              <a:rPr lang="en-US" altLang="zh-CN" sz="4800" b="1" dirty="0"/>
              <a:t>return</a:t>
            </a:r>
            <a:r>
              <a:rPr lang="en-US" altLang="zh-CN" sz="4800" dirty="0"/>
              <a:t> 0;  </a:t>
            </a:r>
          </a:p>
          <a:p>
            <a:pPr marL="0" indent="0">
              <a:buNone/>
            </a:pPr>
            <a:r>
              <a:rPr lang="en-US" altLang="zh-CN" sz="4800" dirty="0"/>
              <a:t>}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542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en-US" altLang="zh-CN" dirty="0"/>
              <a:t> is </a:t>
            </a:r>
            <a:r>
              <a:rPr lang="en-US" altLang="zh-CN" dirty="0" smtClean="0"/>
              <a:t>a </a:t>
            </a:r>
            <a:r>
              <a:rPr lang="en-US" altLang="zh-CN" dirty="0"/>
              <a:t>C++11 managed pointer. Like </a:t>
            </a:r>
            <a:r>
              <a:rPr lang="en-US" altLang="zh-CN" dirty="0" err="1"/>
              <a:t>unique_ptr</a:t>
            </a:r>
            <a:r>
              <a:rPr lang="en-US" altLang="zh-CN" dirty="0"/>
              <a:t>, it also saves you the need to call </a:t>
            </a:r>
            <a:r>
              <a:rPr lang="en-US" altLang="zh-CN" dirty="0"/>
              <a:t>new</a:t>
            </a:r>
            <a:r>
              <a:rPr lang="en-US" altLang="zh-CN" dirty="0"/>
              <a:t> and </a:t>
            </a:r>
            <a:r>
              <a:rPr lang="en-US" altLang="zh-CN" dirty="0"/>
              <a:t>delete</a:t>
            </a:r>
            <a:r>
              <a:rPr lang="en-US" altLang="zh-CN" dirty="0"/>
              <a:t> (and to generally worry about forgetting to release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).</a:t>
            </a:r>
          </a:p>
          <a:p>
            <a:endParaRPr lang="en-US" altLang="zh-CN" dirty="0"/>
          </a:p>
          <a:p>
            <a:r>
              <a:rPr lang="en-US" altLang="zh-CN" dirty="0"/>
              <a:t> </a:t>
            </a:r>
            <a:r>
              <a:rPr lang="zh-CN" altLang="en-US" dirty="0" smtClean="0"/>
              <a:t>不同的</a:t>
            </a:r>
            <a:r>
              <a:rPr lang="en-US" altLang="zh-CN" dirty="0" err="1" smtClean="0"/>
              <a:t>shared_ptr</a:t>
            </a:r>
            <a:r>
              <a:rPr lang="zh-CN" altLang="en-US" dirty="0" smtClean="0"/>
              <a:t>，只要其指向的对象类型相同，他们指向的就是同一个对象。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14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&lt;memory&gt;</a:t>
            </a:r>
          </a:p>
          <a:p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Snitch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Snitch()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c'tor</a:t>
            </a:r>
            <a:r>
              <a:rPr lang="en-US" altLang="zh-CN" dirty="0"/>
              <a:t>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~Snitch()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</a:t>
            </a:r>
            <a:r>
              <a:rPr lang="en-US" altLang="zh-CN" dirty="0" err="1"/>
              <a:t>d'tor</a:t>
            </a:r>
            <a:r>
              <a:rPr lang="en-US" altLang="zh-CN" dirty="0"/>
              <a:t>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Snitch(Snitch </a:t>
            </a:r>
            <a:r>
              <a:rPr lang="en-US" altLang="zh-CN" dirty="0" err="1"/>
              <a:t>const</a:t>
            </a:r>
            <a:r>
              <a:rPr lang="en-US" altLang="zh-CN" dirty="0"/>
              <a:t>&amp;)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"copy </a:t>
            </a:r>
            <a:r>
              <a:rPr lang="en-US" altLang="zh-CN" dirty="0" err="1"/>
              <a:t>c'tor</a:t>
            </a:r>
            <a:r>
              <a:rPr lang="en-US" altLang="zh-CN" dirty="0"/>
              <a:t>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  Snitch(Snitch&amp;&amp;) {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"move </a:t>
            </a:r>
            <a:r>
              <a:rPr lang="en-US" altLang="zh-CN" dirty="0" err="1"/>
              <a:t>c'tor</a:t>
            </a:r>
            <a:r>
              <a:rPr lang="en-US" altLang="zh-CN" dirty="0"/>
              <a:t>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r>
              <a:rPr lang="en-US" altLang="zh-CN" dirty="0"/>
              <a:t>  auto snitch =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make_shared</a:t>
            </a:r>
            <a:r>
              <a:rPr lang="en-US" altLang="zh-CN" dirty="0"/>
              <a:t>&lt;Snitch</a:t>
            </a:r>
            <a:r>
              <a:rPr lang="en-US" altLang="zh-CN" dirty="0" smtClean="0"/>
              <a:t>&gt;();</a:t>
            </a:r>
          </a:p>
          <a:p>
            <a:pPr marL="274320" lvl="1" indent="0">
              <a:buNone/>
            </a:pPr>
            <a:r>
              <a:rPr lang="en-US" altLang="zh-CN" sz="2200" dirty="0" smtClean="0"/>
              <a:t>auto </a:t>
            </a:r>
            <a:r>
              <a:rPr lang="en-US" altLang="zh-CN" sz="2200" dirty="0" err="1"/>
              <a:t>another_snitch</a:t>
            </a:r>
            <a:r>
              <a:rPr lang="en-US" altLang="zh-CN" sz="2200" dirty="0"/>
              <a:t> = snitch;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"Equal?: " &lt;&lt; (snitch == </a:t>
            </a:r>
            <a:r>
              <a:rPr lang="en-US" altLang="zh-CN" dirty="0" err="1"/>
              <a:t>another_snitch</a:t>
            </a:r>
            <a:r>
              <a:rPr lang="en-US" altLang="zh-CN" dirty="0"/>
              <a:t>)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   auto </a:t>
            </a:r>
            <a:r>
              <a:rPr lang="en-US" altLang="zh-CN" dirty="0" err="1"/>
              <a:t>scoped_snitch</a:t>
            </a:r>
            <a:r>
              <a:rPr lang="en-US" altLang="zh-CN" dirty="0"/>
              <a:t> = snitch;</a:t>
            </a:r>
          </a:p>
          <a:p>
            <a:r>
              <a:rPr lang="en-US" altLang="zh-CN" dirty="0"/>
              <a:t>    auto </a:t>
            </a:r>
            <a:r>
              <a:rPr lang="en-US" altLang="zh-CN" dirty="0" err="1"/>
              <a:t>another_scoped_snitch</a:t>
            </a:r>
            <a:r>
              <a:rPr lang="en-US" altLang="zh-CN" dirty="0"/>
              <a:t> = </a:t>
            </a:r>
            <a:r>
              <a:rPr lang="en-US" altLang="zh-CN" dirty="0" err="1"/>
              <a:t>scoped_snitch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  // destroy '</a:t>
            </a:r>
            <a:r>
              <a:rPr lang="en-US" altLang="zh-CN" dirty="0" err="1"/>
              <a:t>another_scoped_snitch</a:t>
            </a:r>
            <a:r>
              <a:rPr lang="en-US" altLang="zh-CN" dirty="0"/>
              <a:t>' and '</a:t>
            </a:r>
            <a:r>
              <a:rPr lang="en-US" altLang="zh-CN" dirty="0" err="1"/>
              <a:t>scoped_snitch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}  // destroy '</a:t>
            </a:r>
            <a:r>
              <a:rPr lang="en-US" altLang="zh-CN" dirty="0" err="1"/>
              <a:t>snother_snitch</a:t>
            </a:r>
            <a:r>
              <a:rPr lang="en-US" altLang="zh-CN" dirty="0"/>
              <a:t>' and </a:t>
            </a:r>
            <a:r>
              <a:rPr lang="en-US" altLang="zh-CN" dirty="0" smtClean="0"/>
              <a:t>'snitch‘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71625"/>
            <a:ext cx="18383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269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make_shared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 smtClean="0"/>
              <a:t>make_shared</a:t>
            </a:r>
            <a:r>
              <a:rPr lang="en-US" altLang="zh-CN" dirty="0"/>
              <a:t>() saves us from using new directly, arguably </a:t>
            </a:r>
            <a:r>
              <a:rPr lang="en-US" altLang="zh-CN" dirty="0" err="1"/>
              <a:t>prodoces</a:t>
            </a:r>
            <a:r>
              <a:rPr lang="en-US" altLang="zh-CN" dirty="0"/>
              <a:t> cleaner code, and is exception safe. </a:t>
            </a:r>
          </a:p>
          <a:p>
            <a:r>
              <a:rPr lang="en-US" altLang="zh-CN" dirty="0"/>
              <a:t>it also brings a performance advantage.</a:t>
            </a:r>
          </a:p>
          <a:p>
            <a:r>
              <a:rPr lang="en-US" altLang="zh-CN" dirty="0"/>
              <a:t>Performance? Yes, </a:t>
            </a:r>
            <a:r>
              <a:rPr lang="en-US" altLang="zh-CN" i="1" dirty="0"/>
              <a:t>performance</a:t>
            </a:r>
            <a:r>
              <a:rPr lang="en-US" altLang="zh-CN" dirty="0"/>
              <a:t>. </a:t>
            </a:r>
            <a:r>
              <a:rPr lang="en-US" altLang="zh-CN" dirty="0" err="1"/>
              <a:t>shared_ptr</a:t>
            </a:r>
            <a:r>
              <a:rPr lang="en-US" altLang="zh-CN" dirty="0"/>
              <a:t>&lt;T&gt; manages a reference count to know when to release T. This is done via a shared </a:t>
            </a:r>
            <a:r>
              <a:rPr lang="en-US" altLang="zh-CN" i="1" dirty="0"/>
              <a:t>control block</a:t>
            </a:r>
            <a:r>
              <a:rPr lang="en-US" altLang="zh-CN" dirty="0"/>
              <a:t> to which all </a:t>
            </a:r>
            <a:r>
              <a:rPr lang="en-US" altLang="zh-CN" dirty="0" err="1"/>
              <a:t>shared_ptrs</a:t>
            </a:r>
            <a:r>
              <a:rPr lang="en-US" altLang="zh-CN" dirty="0"/>
              <a:t> point. Therefore, it must be dynamically allocated. And of course there’s also the object itself, T, which needs to be dynamically allocated as well.</a:t>
            </a:r>
          </a:p>
          <a:p>
            <a:r>
              <a:rPr lang="en-US" altLang="zh-CN" dirty="0"/>
              <a:t>So creating a new </a:t>
            </a:r>
            <a:r>
              <a:rPr lang="en-US" altLang="zh-CN" dirty="0" err="1"/>
              <a:t>shared_ptr</a:t>
            </a:r>
            <a:r>
              <a:rPr lang="en-US" altLang="zh-CN" dirty="0"/>
              <a:t> would create 2 objects, thus call new twice. However, </a:t>
            </a:r>
            <a:r>
              <a:rPr lang="en-US" altLang="zh-CN" dirty="0" err="1"/>
              <a:t>make_shared</a:t>
            </a:r>
            <a:r>
              <a:rPr lang="en-US" altLang="zh-CN" dirty="0"/>
              <a:t>() can make a single allocation for both, and thus save some load. Cool, right?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664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更加优雅的初始化方法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在引入</a:t>
            </a:r>
            <a:r>
              <a:rPr lang="en-US" altLang="zh-CN" dirty="0"/>
              <a:t>C++11</a:t>
            </a:r>
            <a:r>
              <a:rPr lang="zh-CN" altLang="en-US" dirty="0"/>
              <a:t>之前，只有数组能使用初始化列表，其他容器想要使用初始化列表，只能用以下方法：</a:t>
            </a:r>
          </a:p>
          <a:p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arr</a:t>
            </a:r>
            <a:r>
              <a:rPr lang="en-US" altLang="zh-CN" dirty="0"/>
              <a:t>[3] = {1, 2, 3}  </a:t>
            </a:r>
          </a:p>
          <a:p>
            <a:r>
              <a:rPr lang="en-US" altLang="zh-CN" dirty="0"/>
              <a:t>vector&lt;</a:t>
            </a:r>
            <a:r>
              <a:rPr lang="en-US" altLang="zh-CN" b="1" dirty="0" err="1"/>
              <a:t>int</a:t>
            </a:r>
            <a:r>
              <a:rPr lang="en-US" altLang="zh-CN" dirty="0"/>
              <a:t>&gt; v(</a:t>
            </a:r>
            <a:r>
              <a:rPr lang="en-US" altLang="zh-CN" dirty="0" err="1"/>
              <a:t>arr</a:t>
            </a:r>
            <a:r>
              <a:rPr lang="en-US" altLang="zh-CN" dirty="0"/>
              <a:t>, </a:t>
            </a:r>
            <a:r>
              <a:rPr lang="en-US" altLang="zh-CN" dirty="0" err="1"/>
              <a:t>arr</a:t>
            </a:r>
            <a:r>
              <a:rPr lang="en-US" altLang="zh-CN" dirty="0"/>
              <a:t> + 3); 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C++11</a:t>
            </a:r>
            <a:r>
              <a:rPr lang="zh-CN" altLang="en-US" dirty="0"/>
              <a:t>中，我们可以使用以下语法来进行替换：</a:t>
            </a:r>
          </a:p>
          <a:p>
            <a:r>
              <a:rPr lang="en-US" altLang="zh-CN" b="1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arr</a:t>
            </a:r>
            <a:r>
              <a:rPr lang="en-US" altLang="zh-CN" dirty="0"/>
              <a:t>[3]{1, 2, 3};  </a:t>
            </a:r>
          </a:p>
          <a:p>
            <a:r>
              <a:rPr lang="en-US" altLang="zh-CN" dirty="0"/>
              <a:t>vector&lt;</a:t>
            </a:r>
            <a:r>
              <a:rPr lang="en-US" altLang="zh-CN" b="1" dirty="0" err="1"/>
              <a:t>int</a:t>
            </a:r>
            <a:r>
              <a:rPr lang="en-US" altLang="zh-CN" dirty="0"/>
              <a:t>&gt; iv{1, 2, 3};  </a:t>
            </a:r>
          </a:p>
          <a:p>
            <a:r>
              <a:rPr lang="en-US" altLang="zh-CN" dirty="0"/>
              <a:t>map&lt;</a:t>
            </a:r>
            <a:r>
              <a:rPr lang="en-US" altLang="zh-CN" b="1" dirty="0" err="1"/>
              <a:t>int</a:t>
            </a:r>
            <a:r>
              <a:rPr lang="en-US" altLang="zh-CN" dirty="0"/>
              <a:t>, string&gt;{{1, "a"}, {2, "b"}};  </a:t>
            </a:r>
          </a:p>
          <a:p>
            <a:r>
              <a:rPr lang="en-US" altLang="zh-CN" dirty="0"/>
              <a:t>string </a:t>
            </a:r>
            <a:r>
              <a:rPr lang="en-US" altLang="zh-CN" dirty="0" err="1"/>
              <a:t>str</a:t>
            </a:r>
            <a:r>
              <a:rPr lang="en-US" altLang="zh-CN" dirty="0"/>
              <a:t>{"Hello World"};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642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有趣的变长参数模板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template</a:t>
            </a:r>
            <a:r>
              <a:rPr lang="en-US" altLang="zh-CN" dirty="0"/>
              <a:t> &lt;</a:t>
            </a:r>
            <a:r>
              <a:rPr lang="en-US" altLang="zh-CN" b="1" dirty="0" err="1"/>
              <a:t>typename</a:t>
            </a:r>
            <a:r>
              <a:rPr lang="en-US" altLang="zh-CN" dirty="0"/>
              <a:t> ... ARGS&gt;  </a:t>
            </a:r>
          </a:p>
          <a:p>
            <a:r>
              <a:rPr lang="en-US" altLang="zh-CN" b="1" dirty="0"/>
              <a:t>void</a:t>
            </a:r>
            <a:r>
              <a:rPr lang="en-US" altLang="zh-CN" dirty="0"/>
              <a:t> fun(ARGS ... </a:t>
            </a:r>
            <a:r>
              <a:rPr lang="en-US" altLang="zh-CN" dirty="0" err="1"/>
              <a:t>args</a:t>
            </a:r>
            <a:r>
              <a:rPr lang="en-US" altLang="zh-CN" dirty="0"/>
              <a:t>)  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首先明确几个概念</a:t>
            </a:r>
            <a:br>
              <a:rPr lang="zh-CN" altLang="en-US" dirty="0"/>
            </a:br>
            <a:r>
              <a:rPr lang="en-US" altLang="zh-CN" dirty="0"/>
              <a:t>1,</a:t>
            </a:r>
            <a:r>
              <a:rPr lang="zh-CN" altLang="en-US" dirty="0"/>
              <a:t>模板参数包（</a:t>
            </a:r>
            <a:r>
              <a:rPr lang="en-US" altLang="zh-CN" dirty="0"/>
              <a:t>template parameter pack</a:t>
            </a:r>
            <a:r>
              <a:rPr lang="zh-CN" altLang="en-US" dirty="0"/>
              <a:t>）：它指模板参数位置上的变长参数，例如上面例子中的</a:t>
            </a:r>
            <a:r>
              <a:rPr lang="en-US" altLang="zh-CN" dirty="0"/>
              <a:t>ARGS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2,</a:t>
            </a:r>
            <a:r>
              <a:rPr lang="zh-CN" altLang="en-US" dirty="0"/>
              <a:t>函数参数包（</a:t>
            </a:r>
            <a:r>
              <a:rPr lang="en-US" altLang="zh-CN" dirty="0"/>
              <a:t>function parameter pack</a:t>
            </a:r>
            <a:r>
              <a:rPr lang="zh-CN" altLang="en-US" dirty="0"/>
              <a:t>）：它指函数参数位置上的变长参数，例如上面例子中的</a:t>
            </a:r>
            <a:r>
              <a:rPr lang="en-US" altLang="zh-CN" dirty="0" err="1" smtClean="0"/>
              <a:t>args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这里的三个点“</a:t>
            </a:r>
            <a:r>
              <a:rPr lang="en-US" altLang="zh-CN" dirty="0"/>
              <a:t>...”</a:t>
            </a:r>
            <a:r>
              <a:rPr lang="zh-CN" altLang="en-US" dirty="0"/>
              <a:t>表示这个模板参数是变长的。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464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一般情况下 参数包必须在最后面，例如： </a:t>
            </a:r>
            <a:br>
              <a:rPr lang="zh-CN" altLang="en-US" dirty="0"/>
            </a:br>
            <a:r>
              <a:rPr lang="en-US" altLang="zh-CN" b="1" dirty="0" smtClean="0"/>
              <a:t>template</a:t>
            </a:r>
            <a:r>
              <a:rPr lang="en-US" altLang="zh-CN" dirty="0"/>
              <a:t> &lt;</a:t>
            </a:r>
            <a:r>
              <a:rPr lang="en-US" altLang="zh-CN" b="1" dirty="0" err="1"/>
              <a:t>typename</a:t>
            </a:r>
            <a:r>
              <a:rPr lang="en-US" altLang="zh-CN" dirty="0"/>
              <a:t> T, </a:t>
            </a:r>
            <a:r>
              <a:rPr lang="en-US" altLang="zh-CN" b="1" dirty="0" err="1"/>
              <a:t>typename</a:t>
            </a:r>
            <a:r>
              <a:rPr lang="en-US" altLang="zh-CN" dirty="0"/>
              <a:t> ... </a:t>
            </a:r>
            <a:r>
              <a:rPr lang="en-US" altLang="zh-CN" dirty="0" err="1"/>
              <a:t>Args</a:t>
            </a:r>
            <a:r>
              <a:rPr lang="en-US" altLang="zh-CN" dirty="0"/>
              <a:t>&gt;  </a:t>
            </a:r>
          </a:p>
          <a:p>
            <a:r>
              <a:rPr lang="en-US" altLang="zh-CN" b="1" dirty="0"/>
              <a:t>void</a:t>
            </a:r>
            <a:r>
              <a:rPr lang="en-US" altLang="zh-CN" dirty="0"/>
              <a:t> fun(T </a:t>
            </a:r>
            <a:r>
              <a:rPr lang="en-US" altLang="zh-CN" dirty="0" err="1"/>
              <a:t>t,Args</a:t>
            </a:r>
            <a:r>
              <a:rPr lang="en-US" altLang="zh-CN" dirty="0"/>
              <a:t> ... </a:t>
            </a:r>
            <a:r>
              <a:rPr lang="en-US" altLang="zh-CN" dirty="0" err="1"/>
              <a:t>args</a:t>
            </a:r>
            <a:r>
              <a:rPr lang="en-US" altLang="zh-CN" dirty="0"/>
              <a:t>);//</a:t>
            </a:r>
            <a:r>
              <a:rPr lang="zh-CN" altLang="en-US" dirty="0"/>
              <a:t>合法  </a:t>
            </a:r>
          </a:p>
          <a:p>
            <a:r>
              <a:rPr lang="zh-CN" altLang="en-US" dirty="0"/>
              <a:t>  </a:t>
            </a:r>
          </a:p>
          <a:p>
            <a:r>
              <a:rPr lang="en-US" altLang="zh-CN" b="1" dirty="0"/>
              <a:t>template</a:t>
            </a:r>
            <a:r>
              <a:rPr lang="en-US" altLang="zh-CN" dirty="0"/>
              <a:t> &lt;</a:t>
            </a:r>
            <a:r>
              <a:rPr lang="en-US" altLang="zh-CN" b="1" dirty="0" err="1"/>
              <a:t>typename</a:t>
            </a:r>
            <a:r>
              <a:rPr lang="en-US" altLang="zh-CN" dirty="0"/>
              <a:t> ... </a:t>
            </a:r>
            <a:r>
              <a:rPr lang="en-US" altLang="zh-CN" dirty="0" err="1"/>
              <a:t>Args</a:t>
            </a:r>
            <a:r>
              <a:rPr lang="en-US" altLang="zh-CN" dirty="0"/>
              <a:t>, </a:t>
            </a:r>
            <a:r>
              <a:rPr lang="en-US" altLang="zh-CN" b="1" dirty="0" err="1"/>
              <a:t>typename</a:t>
            </a:r>
            <a:r>
              <a:rPr lang="en-US" altLang="zh-CN" dirty="0"/>
              <a:t> T&gt;  </a:t>
            </a:r>
          </a:p>
          <a:p>
            <a:r>
              <a:rPr lang="en-US" altLang="zh-CN" b="1" dirty="0"/>
              <a:t>void</a:t>
            </a:r>
            <a:r>
              <a:rPr lang="en-US" altLang="zh-CN" dirty="0"/>
              <a:t> fun(</a:t>
            </a:r>
            <a:r>
              <a:rPr lang="en-US" altLang="zh-CN" dirty="0" err="1"/>
              <a:t>Args</a:t>
            </a:r>
            <a:r>
              <a:rPr lang="en-US" altLang="zh-CN" dirty="0"/>
              <a:t> ... </a:t>
            </a:r>
            <a:r>
              <a:rPr lang="en-US" altLang="zh-CN" dirty="0" err="1"/>
              <a:t>args,T</a:t>
            </a:r>
            <a:r>
              <a:rPr lang="en-US" altLang="zh-CN" dirty="0"/>
              <a:t> t);//</a:t>
            </a:r>
            <a:r>
              <a:rPr lang="zh-CN" altLang="en-US" dirty="0"/>
              <a:t>非法 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01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有一个新的运算符：</a:t>
            </a:r>
            <a:r>
              <a:rPr lang="en-US" altLang="zh-CN" dirty="0" err="1"/>
              <a:t>sizeof</a:t>
            </a:r>
            <a:r>
              <a:rPr lang="en-US" altLang="zh-CN" dirty="0"/>
              <a:t>...(T) </a:t>
            </a:r>
            <a:r>
              <a:rPr lang="zh-CN" altLang="en-US" dirty="0"/>
              <a:t>可以用来获知参数包中打包了几个参数，注意 不是 参数所占的字节数之和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/>
              <a:t>#</a:t>
            </a:r>
            <a:r>
              <a:rPr lang="en-US" altLang="zh-CN" dirty="0"/>
              <a:t>include &lt;</a:t>
            </a:r>
            <a:r>
              <a:rPr lang="en-US" altLang="zh-CN" dirty="0" err="1"/>
              <a:t>iostream</a:t>
            </a:r>
            <a:r>
              <a:rPr lang="en-US" altLang="zh-CN" dirty="0"/>
              <a:t>&gt;  </a:t>
            </a:r>
          </a:p>
          <a:p>
            <a:r>
              <a:rPr lang="en-US" altLang="zh-CN" b="1" dirty="0"/>
              <a:t>using</a:t>
            </a:r>
            <a:r>
              <a:rPr lang="en-US" altLang="zh-CN" dirty="0"/>
              <a:t> </a:t>
            </a:r>
            <a:r>
              <a:rPr lang="en-US" altLang="zh-CN" b="1" dirty="0"/>
              <a:t>namespace</a:t>
            </a:r>
            <a:r>
              <a:rPr lang="en-US" altLang="zh-CN" dirty="0"/>
              <a:t> </a:t>
            </a:r>
            <a:r>
              <a:rPr lang="en-US" altLang="zh-CN" dirty="0" err="1"/>
              <a:t>std</a:t>
            </a:r>
            <a:r>
              <a:rPr lang="en-US" altLang="zh-CN" dirty="0"/>
              <a:t>;  </a:t>
            </a:r>
          </a:p>
          <a:p>
            <a:r>
              <a:rPr lang="en-US" altLang="zh-CN" dirty="0"/>
              <a:t>  </a:t>
            </a:r>
          </a:p>
          <a:p>
            <a:r>
              <a:rPr lang="en-US" altLang="zh-CN" b="1" dirty="0"/>
              <a:t>template</a:t>
            </a:r>
            <a:r>
              <a:rPr lang="en-US" altLang="zh-CN" dirty="0"/>
              <a:t> &lt;</a:t>
            </a:r>
            <a:r>
              <a:rPr lang="en-US" altLang="zh-CN" b="1" dirty="0" err="1"/>
              <a:t>typename</a:t>
            </a:r>
            <a:r>
              <a:rPr lang="en-US" altLang="zh-CN" dirty="0"/>
              <a:t> ...</a:t>
            </a:r>
            <a:r>
              <a:rPr lang="en-US" altLang="zh-CN" dirty="0" err="1"/>
              <a:t>Args</a:t>
            </a:r>
            <a:r>
              <a:rPr lang="en-US" altLang="zh-CN" dirty="0"/>
              <a:t>&gt; //</a:t>
            </a:r>
            <a:r>
              <a:rPr lang="en-US" altLang="zh-CN" dirty="0" err="1"/>
              <a:t>Args</a:t>
            </a:r>
            <a:r>
              <a:rPr lang="en-US" altLang="zh-CN" dirty="0"/>
              <a:t>:</a:t>
            </a:r>
            <a:r>
              <a:rPr lang="zh-CN" altLang="en-US" dirty="0"/>
              <a:t>模板参数包  </a:t>
            </a:r>
          </a:p>
          <a:p>
            <a:r>
              <a:rPr lang="en-US" altLang="zh-CN" b="1" dirty="0"/>
              <a:t>void</a:t>
            </a:r>
            <a:r>
              <a:rPr lang="en-US" altLang="zh-CN" dirty="0"/>
              <a:t> 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 ...</a:t>
            </a:r>
            <a:r>
              <a:rPr lang="en-US" altLang="zh-CN" dirty="0" err="1"/>
              <a:t>args</a:t>
            </a:r>
            <a:r>
              <a:rPr lang="en-US" altLang="zh-CN" dirty="0"/>
              <a:t>)      //</a:t>
            </a:r>
            <a:r>
              <a:rPr lang="en-US" altLang="zh-CN" dirty="0" err="1"/>
              <a:t>args</a:t>
            </a:r>
            <a:r>
              <a:rPr lang="en-US" altLang="zh-CN" dirty="0"/>
              <a:t>:</a:t>
            </a:r>
            <a:r>
              <a:rPr lang="zh-CN" altLang="en-US" dirty="0"/>
              <a:t>函数参数包  </a:t>
            </a:r>
          </a:p>
          <a:p>
            <a:r>
              <a:rPr lang="en-US" altLang="zh-CN" dirty="0"/>
              <a:t>{  </a:t>
            </a:r>
            <a:endParaRPr lang="zh-CN" altLang="en-US" dirty="0"/>
          </a:p>
          <a:p>
            <a:r>
              <a:rPr lang="zh-CN" altLang="en-US" dirty="0"/>
              <a:t>    </a:t>
            </a:r>
            <a:r>
              <a:rPr lang="en-US" altLang="zh-CN" dirty="0" err="1"/>
              <a:t>cout</a:t>
            </a:r>
            <a:r>
              <a:rPr lang="en-US" altLang="zh-CN" dirty="0"/>
              <a:t> &lt;&lt; </a:t>
            </a:r>
            <a:r>
              <a:rPr lang="en-US" altLang="zh-CN" b="1" dirty="0" err="1"/>
              <a:t>sizeof</a:t>
            </a:r>
            <a:r>
              <a:rPr lang="en-US" altLang="zh-CN" dirty="0"/>
              <a:t>...(</a:t>
            </a:r>
            <a:r>
              <a:rPr lang="en-US" altLang="zh-CN" dirty="0" err="1"/>
              <a:t>args</a:t>
            </a:r>
            <a:r>
              <a:rPr lang="en-US" altLang="zh-CN" dirty="0"/>
              <a:t>) &lt;&lt; </a:t>
            </a:r>
            <a:r>
              <a:rPr lang="en-US" altLang="zh-CN" dirty="0" err="1"/>
              <a:t>endl</a:t>
            </a:r>
            <a:r>
              <a:rPr lang="en-US" altLang="zh-CN" dirty="0"/>
              <a:t>;      </a:t>
            </a:r>
          </a:p>
          <a:p>
            <a:r>
              <a:rPr lang="en-US" altLang="zh-CN" dirty="0"/>
              <a:t>}  </a:t>
            </a:r>
          </a:p>
          <a:p>
            <a:r>
              <a:rPr lang="en-US" altLang="zh-CN" dirty="0"/>
              <a:t>  </a:t>
            </a:r>
          </a:p>
          <a:p>
            <a:r>
              <a:rPr lang="en-US" altLang="zh-CN" b="1" dirty="0" err="1"/>
              <a:t>int</a:t>
            </a:r>
            <a:r>
              <a:rPr lang="en-US" altLang="zh-CN" dirty="0"/>
              <a:t> main()  </a:t>
            </a:r>
          </a:p>
          <a:p>
            <a:r>
              <a:rPr lang="en-US" altLang="zh-CN" dirty="0"/>
              <a:t>{     </a:t>
            </a:r>
          </a:p>
          <a:p>
            <a:r>
              <a:rPr lang="en-US" altLang="zh-CN" dirty="0"/>
              <a:t>    </a:t>
            </a:r>
            <a:r>
              <a:rPr lang="en-US" altLang="zh-CN" dirty="0" err="1"/>
              <a:t>func</a:t>
            </a:r>
            <a:r>
              <a:rPr lang="en-US" altLang="zh-CN" dirty="0"/>
              <a:t>(1, 2, 3, 4, 5); //</a:t>
            </a:r>
            <a:r>
              <a:rPr lang="zh-CN" altLang="en-US" dirty="0"/>
              <a:t>输出</a:t>
            </a:r>
            <a:r>
              <a:rPr lang="en-US" altLang="zh-CN" dirty="0"/>
              <a:t>5</a:t>
            </a:r>
            <a:r>
              <a:rPr lang="zh-CN" altLang="en-US" dirty="0"/>
              <a:t>  </a:t>
            </a:r>
          </a:p>
          <a:p>
            <a:r>
              <a:rPr lang="zh-CN" altLang="en-US" dirty="0"/>
              <a:t>    </a:t>
            </a:r>
            <a:r>
              <a:rPr lang="en-US" altLang="zh-CN" b="1" dirty="0"/>
              <a:t>return</a:t>
            </a:r>
            <a:r>
              <a:rPr lang="en-US" altLang="zh-CN" dirty="0"/>
              <a:t> 0;  </a:t>
            </a:r>
          </a:p>
          <a:p>
            <a:r>
              <a:rPr lang="en-US" altLang="zh-CN" dirty="0"/>
              <a:t>}  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42464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template &lt;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T&gt; </a:t>
            </a:r>
            <a:endParaRPr lang="en-US" altLang="zh-CN" sz="2400" dirty="0" smtClean="0"/>
          </a:p>
          <a:p>
            <a:r>
              <a:rPr lang="en-US" altLang="zh-CN" sz="2400" dirty="0" smtClean="0"/>
              <a:t>void </a:t>
            </a:r>
            <a:r>
              <a:rPr lang="en-US" altLang="zh-CN" sz="2400" b="1" dirty="0"/>
              <a:t>fun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T&amp; t){ 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&lt;&lt; t &lt;&lt; '\n'; </a:t>
            </a:r>
            <a:endParaRPr lang="en-US" altLang="zh-CN" sz="2400" dirty="0" smtClean="0"/>
          </a:p>
          <a:p>
            <a:r>
              <a:rPr lang="en-US" altLang="zh-CN" sz="2400" dirty="0" smtClean="0"/>
              <a:t>} </a:t>
            </a:r>
          </a:p>
          <a:p>
            <a:r>
              <a:rPr lang="en-US" altLang="zh-CN" sz="2400" dirty="0" smtClean="0"/>
              <a:t>template 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T, 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...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&gt; </a:t>
            </a:r>
            <a:endParaRPr lang="en-US" altLang="zh-CN" sz="2400" dirty="0" smtClean="0"/>
          </a:p>
          <a:p>
            <a:r>
              <a:rPr lang="en-US" altLang="zh-CN" sz="2400" dirty="0" smtClean="0"/>
              <a:t>void </a:t>
            </a:r>
            <a:r>
              <a:rPr lang="en-US" altLang="zh-CN" sz="2400" b="1" dirty="0"/>
              <a:t>fun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T&amp; t,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 ... </a:t>
            </a:r>
            <a:r>
              <a:rPr lang="en-US" altLang="zh-CN" sz="2400" dirty="0" err="1"/>
              <a:t>args</a:t>
            </a:r>
            <a:r>
              <a:rPr lang="en-US" altLang="zh-CN" sz="2400" dirty="0" smtClean="0"/>
              <a:t>) { </a:t>
            </a:r>
          </a:p>
          <a:p>
            <a:r>
              <a:rPr lang="en-US" altLang="zh-CN" sz="2400" dirty="0" err="1" smtClean="0"/>
              <a:t>cout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&lt;&lt; t &lt;&lt; ','; </a:t>
            </a:r>
            <a:endParaRPr lang="en-US" altLang="zh-CN" sz="2400" dirty="0" smtClean="0"/>
          </a:p>
          <a:p>
            <a:r>
              <a:rPr lang="en-US" altLang="zh-CN" sz="2400" b="1" dirty="0" smtClean="0"/>
              <a:t>fun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args</a:t>
            </a:r>
            <a:r>
              <a:rPr lang="en-US" altLang="zh-CN" sz="2400" dirty="0" smtClean="0"/>
              <a:t>...);</a:t>
            </a:r>
          </a:p>
          <a:p>
            <a:r>
              <a:rPr lang="en-US" altLang="zh-CN" sz="2400" dirty="0" smtClean="0"/>
              <a:t>/*</a:t>
            </a:r>
            <a:r>
              <a:rPr lang="zh-CN" altLang="en-US" sz="2400" dirty="0" smtClean="0"/>
              <a:t>递归</a:t>
            </a:r>
            <a:r>
              <a:rPr lang="zh-CN" altLang="en-US" sz="2400" dirty="0"/>
              <a:t>解决，利用模板推导机制，每次取出第一个，缩短参数包的大小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*/</a:t>
            </a:r>
          </a:p>
          <a:p>
            <a:r>
              <a:rPr lang="zh-CN" altLang="en-US" sz="2400" dirty="0" smtClean="0"/>
              <a:t> </a:t>
            </a: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324963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一些有用的函数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仅给出名字，具体使用方法请自行谷歌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</a:t>
            </a:r>
            <a:r>
              <a:rPr lang="en-US" altLang="zh-CN" dirty="0" smtClean="0"/>
              <a:t>ort(…) // </a:t>
            </a:r>
            <a:r>
              <a:rPr lang="zh-CN" altLang="en-US" dirty="0" smtClean="0"/>
              <a:t>不稳定排序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stable_sort</a:t>
            </a:r>
            <a:r>
              <a:rPr lang="en-US" altLang="zh-CN" dirty="0" smtClean="0"/>
              <a:t>() // </a:t>
            </a:r>
            <a:r>
              <a:rPr lang="zh-CN" altLang="en-US" dirty="0" smtClean="0"/>
              <a:t>稳定排序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Count_if</a:t>
            </a:r>
            <a:r>
              <a:rPr lang="en-US" altLang="zh-CN" dirty="0" smtClean="0"/>
              <a:t>() // </a:t>
            </a:r>
            <a:r>
              <a:rPr lang="zh-CN" altLang="en-US" dirty="0" smtClean="0"/>
              <a:t>返回符合条件的个数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Remove_if</a:t>
            </a:r>
            <a:r>
              <a:rPr lang="en-US" altLang="zh-CN" dirty="0" smtClean="0"/>
              <a:t>() /* e.g.</a:t>
            </a:r>
          </a:p>
          <a:p>
            <a:pPr marL="274320" lvl="1" indent="0">
              <a:buNone/>
            </a:pPr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[] = {1,2,3,4,5};</a:t>
            </a:r>
          </a:p>
          <a:p>
            <a:pPr marL="27432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* begin = </a:t>
            </a:r>
            <a:r>
              <a:rPr lang="en-US" altLang="zh-CN" dirty="0" err="1" smtClean="0"/>
              <a:t>arr</a:t>
            </a:r>
            <a:r>
              <a:rPr lang="en-US" altLang="zh-CN" dirty="0"/>
              <a:t>, end = </a:t>
            </a:r>
            <a:r>
              <a:rPr lang="en-US" altLang="zh-CN" dirty="0" err="1" smtClean="0"/>
              <a:t>arr+sizeof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)/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 smtClean="0"/>
              <a:t>);</a:t>
            </a:r>
          </a:p>
          <a:p>
            <a:pPr marL="274320" lvl="1" indent="0">
              <a:buNone/>
            </a:pPr>
            <a:r>
              <a:rPr lang="en-US" altLang="zh-CN" dirty="0"/>
              <a:t>e</a:t>
            </a:r>
            <a:r>
              <a:rPr lang="en-US" altLang="zh-CN" dirty="0" smtClean="0"/>
              <a:t>nd =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remove_if</a:t>
            </a:r>
            <a:r>
              <a:rPr lang="en-US" altLang="zh-CN" dirty="0" smtClean="0"/>
              <a:t>(begin, end, [](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a){return a % 2 == 0;});</a:t>
            </a:r>
          </a:p>
          <a:p>
            <a:pPr marL="274320" lvl="1" indent="0">
              <a:buNone/>
            </a:pPr>
            <a:r>
              <a:rPr lang="en-US" altLang="zh-CN" dirty="0" smtClean="0"/>
              <a:t>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* p = begin, p!=end; p++)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*p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274320" lvl="1" indent="0">
              <a:buNone/>
            </a:pP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 smtClean="0"/>
              <a:t>Output: 1,3,5</a:t>
            </a:r>
          </a:p>
          <a:p>
            <a:pPr marL="274320" lvl="1" indent="0">
              <a:buNone/>
            </a:pPr>
            <a:r>
              <a:rPr lang="en-US" altLang="zh-CN" dirty="0" smtClean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38956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uto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显然，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对于我们的编程帮助作用不小，省去了我们经常性的声明时写一大长串变量类型的烦恼。</a:t>
            </a:r>
            <a:endParaRPr lang="en-US" altLang="zh-CN" dirty="0" smtClean="0"/>
          </a:p>
          <a:p>
            <a:r>
              <a:rPr lang="zh-CN" altLang="en-US" dirty="0" smtClean="0"/>
              <a:t>不过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并不能用来作为函数的返回值。</a:t>
            </a:r>
            <a:endParaRPr lang="en-US" altLang="zh-CN" dirty="0" smtClean="0"/>
          </a:p>
          <a:p>
            <a:r>
              <a:rPr lang="zh-CN" altLang="en-US" dirty="0" smtClean="0"/>
              <a:t>当然也可以有这样的骚操作：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09769"/>
              </p:ext>
            </p:extLst>
          </p:nvPr>
        </p:nvGraphicFramePr>
        <p:xfrm>
          <a:off x="1691680" y="4365104"/>
          <a:ext cx="5832522" cy="2286000"/>
        </p:xfrm>
        <a:graphic>
          <a:graphicData uri="http://schemas.openxmlformats.org/drawingml/2006/table">
            <a:tbl>
              <a:tblPr/>
              <a:tblGrid>
                <a:gridCol w="298497"/>
                <a:gridCol w="5534025"/>
              </a:tblGrid>
              <a:tr h="2009229"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t"/>
                      <a:r>
                        <a:rPr lang="en-US" altLang="zh-CN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t"/>
                      <a:r>
                        <a:rPr lang="en-US" altLang="zh-CN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t"/>
                      <a:r>
                        <a:rPr lang="en-US" altLang="zh-CN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t"/>
                      <a:r>
                        <a:rPr lang="en-US" altLang="zh-CN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t"/>
                      <a:r>
                        <a:rPr lang="en-US" altLang="zh-CN" b="0" dirty="0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template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&lt;</a:t>
                      </a:r>
                      <a:r>
                        <a:rPr lang="fr-FR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typename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r-FR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T1</a:t>
                      </a:r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r-FR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typename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r-FR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T2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lang="fr-FR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fr-FR" b="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auto compose</a:t>
                      </a:r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fr-FR" b="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T1 </a:t>
                      </a:r>
                      <a:r>
                        <a:rPr lang="fr-FR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t1</a:t>
                      </a:r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r-FR" b="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T2 </a:t>
                      </a:r>
                      <a:r>
                        <a:rPr lang="fr-FR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t2</a:t>
                      </a:r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-&gt; </a:t>
                      </a:r>
                      <a:r>
                        <a:rPr lang="fr-FR" b="1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decltype</a:t>
                      </a:r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fr-FR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t1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+ </a:t>
                      </a:r>
                      <a:r>
                        <a:rPr lang="fr-FR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t2</a:t>
                      </a:r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fr-FR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fr-FR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fr-FR" b="1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r-FR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t1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fr-FR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t2</a:t>
                      </a:r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fr-FR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fr-FR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fr-FR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auto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r-FR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v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fr-FR" b="0" dirty="0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compose</a:t>
                      </a:r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fr-FR" b="0" dirty="0">
                          <a:solidFill>
                            <a:srgbClr val="009999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r-FR" b="0" dirty="0">
                          <a:solidFill>
                            <a:srgbClr val="009999"/>
                          </a:solidFill>
                          <a:effectLst/>
                          <a:latin typeface="inherit"/>
                        </a:rPr>
                        <a:t>3.14</a:t>
                      </a:r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r-FR" b="0" i="1" dirty="0">
                          <a:solidFill>
                            <a:srgbClr val="999999"/>
                          </a:solidFill>
                          <a:effectLst/>
                          <a:latin typeface="inherit"/>
                        </a:rPr>
                        <a:t>// v's type is double</a:t>
                      </a:r>
                      <a:endParaRPr lang="fr-FR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F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3" descr="https://ss0.bdstatic.com/70cFuHSh_Q1YnxGkpoWK1HF6hhy/it/u=2758081845,2018178509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65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http://classfoo.com/ccby/article/tZTzs#sec_93QVtE</a:t>
            </a:r>
          </a:p>
        </p:txBody>
      </p:sp>
    </p:spTree>
    <p:extLst>
      <p:ext uri="{BB962C8B-B14F-4D97-AF65-F5344CB8AC3E}">
        <p14:creationId xmlns:p14="http://schemas.microsoft.com/office/powerpoint/2010/main" val="206053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优雅的代码有利于</a:t>
            </a:r>
            <a:r>
              <a:rPr lang="en-US" altLang="zh-CN" dirty="0" smtClean="0"/>
              <a:t>debug</a:t>
            </a:r>
          </a:p>
          <a:p>
            <a:r>
              <a:rPr lang="zh-CN" altLang="en-US" dirty="0" smtClean="0"/>
              <a:t>不管啥风格，至少缩进必须对齐</a:t>
            </a:r>
            <a:endParaRPr lang="en-US" altLang="zh-CN" dirty="0" smtClean="0"/>
          </a:p>
          <a:p>
            <a:r>
              <a:rPr lang="zh-CN" altLang="en-US" dirty="0" smtClean="0"/>
              <a:t>中文查百度，英文查谷歌，不懂问</a:t>
            </a:r>
            <a:r>
              <a:rPr lang="en-US" altLang="zh-CN" dirty="0" smtClean="0"/>
              <a:t>TA</a:t>
            </a:r>
          </a:p>
          <a:p>
            <a:r>
              <a:rPr lang="zh-CN" altLang="en-US" dirty="0" smtClean="0"/>
              <a:t>因为是定时评测，一定要确保自己的代码至少不会出现</a:t>
            </a:r>
            <a:r>
              <a:rPr lang="en-US" altLang="zh-CN" dirty="0" smtClean="0"/>
              <a:t>RE</a:t>
            </a:r>
            <a:r>
              <a:rPr lang="zh-CN" altLang="en-US" dirty="0" smtClean="0"/>
              <a:t>问题再提交（以前实训到评测的时间在宿舍楼总能听见有仁兄在疾走狂呼，狂态发耶？）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959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decltype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US" altLang="zh-CN" dirty="0" err="1"/>
              <a:t>decltype</a:t>
            </a:r>
            <a:r>
              <a:rPr lang="zh-CN" altLang="en-US" dirty="0"/>
              <a:t>与</a:t>
            </a:r>
            <a:r>
              <a:rPr lang="en-US" altLang="zh-CN" dirty="0"/>
              <a:t>auto</a:t>
            </a:r>
            <a:r>
              <a:rPr lang="zh-CN" altLang="en-US" dirty="0"/>
              <a:t>关键字一样，用于进行编译时类型推导，不过它与</a:t>
            </a:r>
            <a:r>
              <a:rPr lang="en-US" altLang="zh-CN" dirty="0"/>
              <a:t>auto</a:t>
            </a:r>
            <a:r>
              <a:rPr lang="zh-CN" altLang="en-US" dirty="0"/>
              <a:t>还是有一些区别的。</a:t>
            </a:r>
            <a:r>
              <a:rPr lang="en-US" altLang="zh-CN" dirty="0" err="1"/>
              <a:t>decltype</a:t>
            </a:r>
            <a:r>
              <a:rPr lang="zh-CN" altLang="en-US" dirty="0"/>
              <a:t>的类型推导并不是像</a:t>
            </a:r>
            <a:r>
              <a:rPr lang="en-US" altLang="zh-CN" dirty="0"/>
              <a:t>auto</a:t>
            </a:r>
            <a:r>
              <a:rPr lang="zh-CN" altLang="en-US" dirty="0"/>
              <a:t>一样是从变量声明的初始化表达式获得变量的类型，而是总是</a:t>
            </a:r>
            <a:r>
              <a:rPr lang="zh-CN" altLang="en-US" b="1" dirty="0"/>
              <a:t>以一个普通表达式作为参数</a:t>
            </a:r>
            <a:r>
              <a:rPr lang="zh-CN" altLang="en-US" dirty="0"/>
              <a:t>，返回该表达式的类型</a:t>
            </a:r>
            <a:r>
              <a:rPr lang="en-US" altLang="zh-CN" dirty="0"/>
              <a:t>,</a:t>
            </a:r>
            <a:r>
              <a:rPr lang="zh-CN" altLang="en-US" dirty="0"/>
              <a:t>而且</a:t>
            </a:r>
            <a:r>
              <a:rPr lang="en-US" altLang="zh-CN" dirty="0" err="1"/>
              <a:t>decltype</a:t>
            </a:r>
            <a:r>
              <a:rPr lang="zh-CN" altLang="en-US" dirty="0"/>
              <a:t>并不会对表达式进行求值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上一</a:t>
            </a:r>
            <a:r>
              <a:rPr lang="zh-CN" altLang="en-US" dirty="0" smtClean="0"/>
              <a:t>页的就是</a:t>
            </a:r>
            <a:r>
              <a:rPr lang="en-US" altLang="zh-CN" dirty="0" err="1" smtClean="0"/>
              <a:t>decltype</a:t>
            </a:r>
            <a:r>
              <a:rPr lang="zh-CN" altLang="en-US" dirty="0" smtClean="0"/>
              <a:t>的最大用处了</a:t>
            </a:r>
            <a:endParaRPr lang="en-US" altLang="zh-CN" dirty="0" smtClean="0"/>
          </a:p>
          <a:p>
            <a:r>
              <a:rPr lang="zh-CN" altLang="en-US" dirty="0" smtClean="0"/>
              <a:t>其他骚操作那你们自己玩吧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76947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uto + for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以前的遍历，很不优雅。</a:t>
            </a:r>
            <a:endParaRPr lang="en-US" altLang="zh-CN" dirty="0" smtClean="0"/>
          </a:p>
          <a:p>
            <a:r>
              <a:rPr lang="zh-CN" altLang="en-US" dirty="0" smtClean="0"/>
              <a:t>所以为了优雅，建议以后采用以下形式遍历：</a:t>
            </a:r>
            <a:endParaRPr lang="en-US" altLang="zh-CN" dirty="0" smtClean="0"/>
          </a:p>
          <a:p>
            <a:r>
              <a:rPr lang="en-US" altLang="zh-CN" dirty="0"/>
              <a:t>f</a:t>
            </a:r>
            <a:r>
              <a:rPr lang="en-US" altLang="zh-CN" dirty="0" smtClean="0"/>
              <a:t>or (auto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: container) {</a:t>
            </a:r>
          </a:p>
          <a:p>
            <a:pPr marL="457200" lvl="1" indent="0">
              <a:buNone/>
            </a:pPr>
            <a:r>
              <a:rPr lang="en-US" altLang="zh-CN" dirty="0" smtClean="0"/>
              <a:t>	 // </a:t>
            </a:r>
            <a:r>
              <a:rPr lang="en-US" altLang="zh-CN" dirty="0" err="1" smtClean="0"/>
              <a:t>todo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这个类似于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的遍历。显然比以前写个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++</a:t>
            </a:r>
            <a:r>
              <a:rPr lang="zh-CN" altLang="en-US" dirty="0" smtClean="0"/>
              <a:t>好看多了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08917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匿名函数是一个十分强大的特性。</a:t>
            </a:r>
            <a:endParaRPr lang="en-US" altLang="zh-CN" dirty="0" smtClean="0"/>
          </a:p>
          <a:p>
            <a:r>
              <a:rPr lang="zh-CN" altLang="en-US" dirty="0"/>
              <a:t>你可以在任何使用函数对象或者函子</a:t>
            </a:r>
            <a:r>
              <a:rPr lang="en-US" altLang="zh-CN" dirty="0"/>
              <a:t>(</a:t>
            </a:r>
            <a:r>
              <a:rPr lang="en-US" altLang="zh-CN" dirty="0" err="1"/>
              <a:t>functor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 err="1"/>
              <a:t>std</a:t>
            </a:r>
            <a:r>
              <a:rPr lang="en-US" altLang="zh-CN" dirty="0"/>
              <a:t>::function</a:t>
            </a:r>
            <a:r>
              <a:rPr lang="zh-CN" altLang="en-US" dirty="0"/>
              <a:t>的地方使用</a:t>
            </a:r>
            <a:r>
              <a:rPr lang="en-US" altLang="zh-CN" dirty="0"/>
              <a:t>lambda</a:t>
            </a:r>
            <a:r>
              <a:rPr lang="zh-CN" altLang="en-US" dirty="0"/>
              <a:t>。你可以从这里（</a:t>
            </a:r>
            <a:r>
              <a:rPr lang="en-US" altLang="zh-CN" dirty="0"/>
              <a:t>http://msdn.microsoft.com/en-us/library/dd293603.aspx</a:t>
            </a:r>
            <a:r>
              <a:rPr lang="zh-CN" altLang="en-US" dirty="0"/>
              <a:t>）找到语法说明。</a:t>
            </a:r>
          </a:p>
        </p:txBody>
      </p:sp>
    </p:spTree>
    <p:extLst>
      <p:ext uri="{BB962C8B-B14F-4D97-AF65-F5344CB8AC3E}">
        <p14:creationId xmlns:p14="http://schemas.microsoft.com/office/powerpoint/2010/main" val="257323496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764704"/>
            <a:ext cx="6965245" cy="1202485"/>
          </a:xfrm>
        </p:spPr>
        <p:txBody>
          <a:bodyPr>
            <a:noAutofit/>
          </a:bodyPr>
          <a:lstStyle/>
          <a:p>
            <a:pPr lvl="0" algn="l" fontAlgn="base">
              <a:spcAft>
                <a:spcPct val="0"/>
              </a:spcAft>
            </a:pPr>
            <a:r>
              <a:rPr lang="en-US" altLang="zh-CN" sz="1600" dirty="0"/>
              <a:t>[ capture-list ] ( </a:t>
            </a:r>
            <a:r>
              <a:rPr lang="en-US" altLang="zh-CN" sz="1600" dirty="0" err="1"/>
              <a:t>params</a:t>
            </a:r>
            <a:r>
              <a:rPr lang="en-US" altLang="zh-CN" sz="1600" dirty="0"/>
              <a:t> ) mutable exception attribute -&gt; ret { body }  (1)</a:t>
            </a:r>
            <a:br>
              <a:rPr lang="en-US" altLang="zh-CN" sz="1600" dirty="0"/>
            </a:br>
            <a:r>
              <a:rPr lang="en-US" altLang="zh-CN" sz="1600" dirty="0"/>
              <a:t>[ capture-list ] ( </a:t>
            </a:r>
            <a:r>
              <a:rPr lang="en-US" altLang="zh-CN" sz="1600" dirty="0" err="1"/>
              <a:t>params</a:t>
            </a:r>
            <a:r>
              <a:rPr lang="en-US" altLang="zh-CN" sz="1600" dirty="0"/>
              <a:t> ) -&gt; ret { body }   (2)  </a:t>
            </a:r>
            <a:br>
              <a:rPr lang="en-US" altLang="zh-CN" sz="1600" dirty="0"/>
            </a:br>
            <a:r>
              <a:rPr lang="en-US" altLang="zh-CN" sz="1600" dirty="0"/>
              <a:t>[ capture-list ] ( </a:t>
            </a:r>
            <a:r>
              <a:rPr lang="en-US" altLang="zh-CN" sz="1600" dirty="0" err="1"/>
              <a:t>params</a:t>
            </a:r>
            <a:r>
              <a:rPr lang="en-US" altLang="zh-CN" sz="1600" dirty="0"/>
              <a:t> ) { body }   (3) </a:t>
            </a:r>
            <a:br>
              <a:rPr lang="en-US" altLang="zh-CN" sz="1600" dirty="0"/>
            </a:br>
            <a:r>
              <a:rPr lang="en-US" altLang="zh-CN" sz="1600" dirty="0"/>
              <a:t>[ capture-list ] { body }    (4)</a:t>
            </a:r>
            <a:r>
              <a:rPr lang="zh-CN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  <a:t/>
            </a:r>
            <a:br>
              <a:rPr lang="zh-CN" altLang="zh-CN" sz="1600" dirty="0">
                <a:latin typeface="Arial" pitchFamily="34" charset="0"/>
                <a:ea typeface="宋体" pitchFamily="2" charset="-122"/>
                <a:cs typeface="宋体" pitchFamily="2" charset="-122"/>
              </a:rPr>
            </a:br>
            <a:endParaRPr lang="zh-CN" altLang="en-US" sz="1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669979"/>
          </a:xfrm>
        </p:spPr>
        <p:txBody>
          <a:bodyPr>
            <a:noAutofit/>
          </a:bodyPr>
          <a:lstStyle/>
          <a:p>
            <a:r>
              <a:rPr lang="en-US" altLang="zh-CN" sz="1200" dirty="0"/>
              <a:t>(1) </a:t>
            </a:r>
            <a:r>
              <a:rPr lang="zh-CN" altLang="en-US" sz="1200" dirty="0"/>
              <a:t>是完整的 </a:t>
            </a:r>
            <a:r>
              <a:rPr lang="en-US" altLang="zh-CN" sz="1200" dirty="0"/>
              <a:t>lambda </a:t>
            </a:r>
            <a:r>
              <a:rPr lang="zh-CN" altLang="en-US" sz="1200" dirty="0"/>
              <a:t>表达式形式，</a:t>
            </a:r>
          </a:p>
          <a:p>
            <a:r>
              <a:rPr lang="en-US" altLang="zh-CN" sz="1200" dirty="0"/>
              <a:t>(2) </a:t>
            </a:r>
            <a:r>
              <a:rPr lang="en-US" altLang="zh-CN" sz="1200" dirty="0" err="1"/>
              <a:t>const</a:t>
            </a:r>
            <a:r>
              <a:rPr lang="en-US" altLang="zh-CN" sz="1200" dirty="0"/>
              <a:t> </a:t>
            </a:r>
            <a:r>
              <a:rPr lang="zh-CN" altLang="en-US" sz="1200" dirty="0"/>
              <a:t>类型的 </a:t>
            </a:r>
            <a:r>
              <a:rPr lang="en-US" altLang="zh-CN" sz="1200" dirty="0"/>
              <a:t>lambda </a:t>
            </a:r>
            <a:r>
              <a:rPr lang="zh-CN" altLang="en-US" sz="1200" dirty="0"/>
              <a:t>表达式，该类型的表达式不能改捕获</a:t>
            </a:r>
            <a:r>
              <a:rPr lang="en-US" altLang="zh-CN" sz="1200" dirty="0"/>
              <a:t>("capture")</a:t>
            </a:r>
            <a:r>
              <a:rPr lang="zh-CN" altLang="en-US" sz="1200" dirty="0"/>
              <a:t>列表中的值。</a:t>
            </a:r>
          </a:p>
          <a:p>
            <a:r>
              <a:rPr lang="en-US" altLang="zh-CN" sz="1200" dirty="0"/>
              <a:t>(3)</a:t>
            </a:r>
            <a:r>
              <a:rPr lang="zh-CN" altLang="en-US" sz="1200" dirty="0"/>
              <a:t>省略了返回值类型的 </a:t>
            </a:r>
            <a:r>
              <a:rPr lang="en-US" altLang="zh-CN" sz="1200" dirty="0"/>
              <a:t>lambda </a:t>
            </a:r>
            <a:r>
              <a:rPr lang="zh-CN" altLang="en-US" sz="1200" dirty="0"/>
              <a:t>表达式，但是该 </a:t>
            </a:r>
            <a:r>
              <a:rPr lang="en-US" altLang="zh-CN" sz="1200" dirty="0"/>
              <a:t>lambda </a:t>
            </a:r>
            <a:r>
              <a:rPr lang="zh-CN" altLang="en-US" sz="1200" dirty="0"/>
              <a:t>表达式的返回类型可以按照下列规则推演出来：</a:t>
            </a:r>
          </a:p>
          <a:p>
            <a:pPr lvl="1"/>
            <a:r>
              <a:rPr lang="zh-CN" altLang="en-US" sz="1200" dirty="0"/>
              <a:t>如果 </a:t>
            </a:r>
            <a:r>
              <a:rPr lang="en-US" altLang="zh-CN" sz="1200" dirty="0"/>
              <a:t>lambda </a:t>
            </a:r>
            <a:r>
              <a:rPr lang="zh-CN" altLang="en-US" sz="1200" dirty="0"/>
              <a:t>代码块中包含了 </a:t>
            </a:r>
            <a:r>
              <a:rPr lang="en-US" altLang="zh-CN" sz="1200" dirty="0"/>
              <a:t>return </a:t>
            </a:r>
            <a:r>
              <a:rPr lang="zh-CN" altLang="en-US" sz="1200" dirty="0"/>
              <a:t>语句，则该 </a:t>
            </a:r>
            <a:r>
              <a:rPr lang="en-US" altLang="zh-CN" sz="1200" dirty="0"/>
              <a:t>lambda </a:t>
            </a:r>
            <a:r>
              <a:rPr lang="zh-CN" altLang="en-US" sz="1200" dirty="0"/>
              <a:t>表达式的返回类型由 </a:t>
            </a:r>
            <a:r>
              <a:rPr lang="en-US" altLang="zh-CN" sz="1200" dirty="0"/>
              <a:t>return </a:t>
            </a:r>
            <a:r>
              <a:rPr lang="zh-CN" altLang="en-US" sz="1200" dirty="0"/>
              <a:t>语句的返回类型确定。</a:t>
            </a:r>
          </a:p>
          <a:p>
            <a:pPr lvl="1"/>
            <a:r>
              <a:rPr lang="zh-CN" altLang="en-US" sz="1200" dirty="0"/>
              <a:t>如果没有 </a:t>
            </a:r>
            <a:r>
              <a:rPr lang="en-US" altLang="zh-CN" sz="1200" dirty="0"/>
              <a:t>return </a:t>
            </a:r>
            <a:r>
              <a:rPr lang="zh-CN" altLang="en-US" sz="1200" dirty="0"/>
              <a:t>语句，则类似 </a:t>
            </a:r>
            <a:r>
              <a:rPr lang="en-US" altLang="zh-CN" sz="1200" dirty="0"/>
              <a:t>void f(...) </a:t>
            </a:r>
            <a:r>
              <a:rPr lang="zh-CN" altLang="en-US" sz="1200" dirty="0"/>
              <a:t>函数。</a:t>
            </a:r>
          </a:p>
          <a:p>
            <a:r>
              <a:rPr lang="en-US" altLang="zh-CN" sz="1200" dirty="0" smtClean="0"/>
              <a:t>(4)</a:t>
            </a:r>
            <a:r>
              <a:rPr lang="zh-CN" altLang="en-US" sz="1200" dirty="0" smtClean="0"/>
              <a:t>省略</a:t>
            </a:r>
            <a:r>
              <a:rPr lang="zh-CN" altLang="en-US" sz="1200" dirty="0"/>
              <a:t>了参数列表，类似于无参函数 </a:t>
            </a:r>
            <a:r>
              <a:rPr lang="en-US" altLang="zh-CN" sz="1200" dirty="0"/>
              <a:t>f()</a:t>
            </a:r>
            <a:r>
              <a:rPr lang="zh-CN" altLang="en-US" sz="1200" dirty="0"/>
              <a:t>。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-</a:t>
            </a:r>
            <a:r>
              <a:rPr lang="en-US" altLang="zh-CN" sz="1200" dirty="0"/>
              <a:t> </a:t>
            </a:r>
            <a:r>
              <a:rPr lang="en-US" altLang="zh-CN" sz="1200" b="1" dirty="0"/>
              <a:t>capture-list</a:t>
            </a:r>
            <a:r>
              <a:rPr lang="zh-CN" altLang="en-US" sz="1200" dirty="0"/>
              <a:t> 是需要捕获的变量列表，用逗号分隔。其详细说明见下文。</a:t>
            </a:r>
          </a:p>
          <a:p>
            <a:r>
              <a:rPr lang="en-US" altLang="zh-CN" sz="1200" dirty="0"/>
              <a:t>- </a:t>
            </a:r>
            <a:r>
              <a:rPr lang="en-US" altLang="zh-CN" sz="1200" b="1" dirty="0" err="1"/>
              <a:t>params</a:t>
            </a:r>
            <a:r>
              <a:rPr lang="zh-CN" altLang="en-US" sz="1200" dirty="0"/>
              <a:t> 是</a:t>
            </a:r>
            <a:r>
              <a:rPr lang="en-US" altLang="zh-CN" sz="1200" dirty="0"/>
              <a:t>lambda</a:t>
            </a:r>
            <a:r>
              <a:rPr lang="zh-CN" altLang="en-US" sz="1200" dirty="0"/>
              <a:t>表达式需要的参数列表，写法和函数参数一样，不过这里不支持默认参数。</a:t>
            </a:r>
          </a:p>
          <a:p>
            <a:r>
              <a:rPr lang="en-US" altLang="zh-CN" sz="1200" dirty="0"/>
              <a:t>- </a:t>
            </a:r>
            <a:r>
              <a:rPr lang="en-US" altLang="zh-CN" sz="1200" b="1" dirty="0"/>
              <a:t>ret</a:t>
            </a:r>
            <a:r>
              <a:rPr lang="zh-CN" altLang="en-US" sz="1200" dirty="0"/>
              <a:t> 指明了</a:t>
            </a:r>
            <a:r>
              <a:rPr lang="en-US" altLang="zh-CN" sz="1200" dirty="0"/>
              <a:t>lambda</a:t>
            </a:r>
            <a:r>
              <a:rPr lang="zh-CN" altLang="en-US" sz="1200" dirty="0"/>
              <a:t>表达式的返回值。通过</a:t>
            </a:r>
            <a:r>
              <a:rPr lang="en-US" altLang="zh-CN" sz="1200" dirty="0"/>
              <a:t>return</a:t>
            </a:r>
            <a:r>
              <a:rPr lang="zh-CN" altLang="en-US" sz="1200" dirty="0"/>
              <a:t>语句，如果编译器能够推断出返回值的类型。或者表达式没有返回值，“</a:t>
            </a:r>
            <a:r>
              <a:rPr lang="en-US" altLang="zh-CN" sz="1200" dirty="0"/>
              <a:t>-&gt; ret”</a:t>
            </a:r>
            <a:r>
              <a:rPr lang="zh-CN" altLang="en-US" sz="1200" dirty="0"/>
              <a:t>可以省略。</a:t>
            </a:r>
          </a:p>
          <a:p>
            <a:r>
              <a:rPr lang="en-US" altLang="zh-CN" sz="1200" dirty="0"/>
              <a:t>- </a:t>
            </a:r>
            <a:r>
              <a:rPr lang="en-US" altLang="zh-CN" sz="1200" b="1" dirty="0"/>
              <a:t>body</a:t>
            </a:r>
            <a:r>
              <a:rPr lang="zh-CN" altLang="en-US" sz="1200" dirty="0"/>
              <a:t> 函数体。</a:t>
            </a:r>
          </a:p>
          <a:p>
            <a:r>
              <a:rPr lang="en-US" altLang="zh-CN" sz="1200" dirty="0"/>
              <a:t>- </a:t>
            </a:r>
            <a:r>
              <a:rPr lang="en-US" altLang="zh-CN" sz="1200" b="1" dirty="0"/>
              <a:t>mutable</a:t>
            </a:r>
            <a:r>
              <a:rPr lang="zh-CN" altLang="en-US" sz="1200" dirty="0"/>
              <a:t> 当捕获列表是以</a:t>
            </a:r>
            <a:r>
              <a:rPr lang="zh-CN" altLang="en-US" sz="1200" dirty="0" smtClean="0"/>
              <a:t>复制的</a:t>
            </a:r>
            <a:r>
              <a:rPr lang="zh-CN" altLang="en-US" sz="1200" dirty="0"/>
              <a:t>形式捕获时，默认这些复制的值是</a:t>
            </a:r>
            <a:r>
              <a:rPr lang="en-US" altLang="zh-CN" sz="1200" dirty="0" err="1"/>
              <a:t>const</a:t>
            </a:r>
            <a:r>
              <a:rPr lang="zh-CN" altLang="en-US" sz="1200" dirty="0"/>
              <a:t>的，除非指定了</a:t>
            </a:r>
            <a:r>
              <a:rPr lang="en-US" altLang="zh-CN" sz="1200" dirty="0"/>
              <a:t>mutable</a:t>
            </a:r>
            <a:r>
              <a:rPr lang="zh-CN" altLang="en-US" sz="1200" dirty="0"/>
              <a:t>。</a:t>
            </a:r>
          </a:p>
          <a:p>
            <a:r>
              <a:rPr lang="en-US" altLang="zh-CN" sz="1200" dirty="0"/>
              <a:t>- </a:t>
            </a:r>
            <a:r>
              <a:rPr lang="en-US" altLang="zh-CN" sz="1200" b="1" dirty="0"/>
              <a:t>exception</a:t>
            </a:r>
            <a:r>
              <a:rPr lang="zh-CN" altLang="en-US" sz="1200" dirty="0"/>
              <a:t> 提供了异常的说明。</a:t>
            </a:r>
          </a:p>
          <a:p>
            <a:r>
              <a:rPr lang="en-US" altLang="zh-CN" sz="1200" dirty="0"/>
              <a:t>- </a:t>
            </a:r>
            <a:r>
              <a:rPr lang="en-US" altLang="zh-CN" sz="1200" b="1" dirty="0"/>
              <a:t>attribute</a:t>
            </a:r>
            <a:r>
              <a:rPr lang="zh-CN" altLang="en-US" sz="1200" dirty="0"/>
              <a:t> 对于</a:t>
            </a:r>
            <a:r>
              <a:rPr lang="en-US" altLang="zh-CN" sz="1200" dirty="0"/>
              <a:t>attribute</a:t>
            </a:r>
            <a:r>
              <a:rPr lang="zh-CN" altLang="en-US" sz="1200" dirty="0"/>
              <a:t>的描述可以参见这里： </a:t>
            </a:r>
            <a:r>
              <a:rPr lang="en-US" altLang="zh-CN" sz="1200" b="1" i="1" dirty="0">
                <a:hlinkClick r:id="rId2"/>
              </a:rPr>
              <a:t>http://en.cppreference.com/w/cpp/language/attributes</a:t>
            </a:r>
            <a:r>
              <a:rPr lang="zh-CN" altLang="en-US" sz="1200" dirty="0"/>
              <a:t> ，这里不多说明</a:t>
            </a:r>
          </a:p>
          <a:p>
            <a:r>
              <a:rPr lang="zh-CN" altLang="en-US" sz="1200" dirty="0" smtClean="0"/>
              <a:t>另外</a:t>
            </a:r>
            <a:r>
              <a:rPr lang="zh-CN" altLang="en-US" sz="1200" dirty="0"/>
              <a:t>，</a:t>
            </a:r>
            <a:r>
              <a:rPr lang="en-US" altLang="zh-CN" sz="1200" b="1" dirty="0"/>
              <a:t>capture</a:t>
            </a:r>
            <a:r>
              <a:rPr lang="zh-CN" altLang="en-US" sz="1200" dirty="0"/>
              <a:t> 指定了在可见域范围内 </a:t>
            </a:r>
            <a:r>
              <a:rPr lang="en-US" altLang="zh-CN" sz="1200" dirty="0"/>
              <a:t>lambda </a:t>
            </a:r>
            <a:r>
              <a:rPr lang="zh-CN" altLang="en-US" sz="1200" dirty="0"/>
              <a:t>表达式的代码内可见得外部变量的列表，具体解释如下：</a:t>
            </a:r>
          </a:p>
          <a:p>
            <a:r>
              <a:rPr lang="en-US" altLang="zh-CN" sz="1200" b="1" dirty="0"/>
              <a:t>[</a:t>
            </a:r>
            <a:r>
              <a:rPr lang="en-US" altLang="zh-CN" sz="1200" b="1" dirty="0" err="1"/>
              <a:t>a,&amp;b</a:t>
            </a:r>
            <a:r>
              <a:rPr lang="en-US" altLang="zh-CN" sz="1200" b="1" dirty="0"/>
              <a:t>]</a:t>
            </a:r>
            <a:r>
              <a:rPr lang="zh-CN" altLang="en-US" sz="1200" dirty="0"/>
              <a:t> </a:t>
            </a:r>
            <a:r>
              <a:rPr lang="en-US" altLang="zh-CN" sz="1200" dirty="0"/>
              <a:t>a</a:t>
            </a:r>
            <a:r>
              <a:rPr lang="zh-CN" altLang="en-US" sz="1200" dirty="0"/>
              <a:t>变量以值的</a:t>
            </a:r>
            <a:r>
              <a:rPr lang="zh-CN" altLang="en-US" sz="1200" dirty="0" smtClean="0"/>
              <a:t>方式被捕获</a:t>
            </a:r>
            <a:r>
              <a:rPr lang="zh-CN" altLang="en-US" sz="1200" dirty="0"/>
              <a:t>，</a:t>
            </a:r>
            <a:r>
              <a:rPr lang="en-US" altLang="zh-CN" sz="1200" dirty="0"/>
              <a:t>b</a:t>
            </a:r>
            <a:r>
              <a:rPr lang="zh-CN" altLang="en-US" sz="1200" dirty="0"/>
              <a:t>以引用的方式被捕获。</a:t>
            </a:r>
          </a:p>
          <a:p>
            <a:r>
              <a:rPr lang="en-US" altLang="zh-CN" sz="1200" b="1" dirty="0"/>
              <a:t>[this]</a:t>
            </a:r>
            <a:r>
              <a:rPr lang="zh-CN" altLang="en-US" sz="1200" dirty="0"/>
              <a:t> 以值的方式捕获 </a:t>
            </a:r>
            <a:r>
              <a:rPr lang="en-US" altLang="zh-CN" sz="1200" dirty="0"/>
              <a:t>this </a:t>
            </a:r>
            <a:r>
              <a:rPr lang="zh-CN" altLang="en-US" sz="1200" dirty="0"/>
              <a:t>指针。</a:t>
            </a:r>
          </a:p>
          <a:p>
            <a:r>
              <a:rPr lang="en-US" altLang="zh-CN" sz="1200" b="1" dirty="0"/>
              <a:t>[&amp;]</a:t>
            </a:r>
            <a:r>
              <a:rPr lang="zh-CN" altLang="en-US" sz="1200" dirty="0"/>
              <a:t> 以引用的方式捕获所有的</a:t>
            </a:r>
            <a:r>
              <a:rPr lang="zh-CN" altLang="en-US" sz="1200" dirty="0" smtClean="0"/>
              <a:t>外部变量</a:t>
            </a:r>
            <a:r>
              <a:rPr lang="zh-CN" altLang="en-US" sz="1200" dirty="0"/>
              <a:t>。</a:t>
            </a:r>
          </a:p>
          <a:p>
            <a:r>
              <a:rPr lang="en-US" altLang="zh-CN" sz="1200" b="1" dirty="0"/>
              <a:t>[=]</a:t>
            </a:r>
            <a:r>
              <a:rPr lang="zh-CN" altLang="en-US" sz="1200" dirty="0"/>
              <a:t> 以值的方式捕获所有的</a:t>
            </a:r>
            <a:r>
              <a:rPr lang="zh-CN" altLang="en-US" sz="1200" dirty="0" smtClean="0"/>
              <a:t>外部变量</a:t>
            </a:r>
            <a:r>
              <a:rPr lang="zh-CN" altLang="en-US" sz="1200" dirty="0"/>
              <a:t>。</a:t>
            </a:r>
          </a:p>
          <a:p>
            <a:r>
              <a:rPr lang="en-US" altLang="zh-CN" sz="1200" b="1" dirty="0"/>
              <a:t>[]</a:t>
            </a:r>
            <a:r>
              <a:rPr lang="zh-CN" altLang="en-US" sz="1200" dirty="0"/>
              <a:t> 不捕获外部的任何变量。</a:t>
            </a:r>
          </a:p>
          <a:p>
            <a:r>
              <a:rPr lang="zh-CN" altLang="en-US" sz="1200" dirty="0"/>
              <a:t>此外，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 </a:t>
            </a:r>
            <a:r>
              <a:rPr lang="zh-CN" altLang="en-US" sz="1200" dirty="0"/>
              <a:t>指定 </a:t>
            </a:r>
            <a:r>
              <a:rPr lang="en-US" altLang="zh-CN" sz="1200" dirty="0"/>
              <a:t>lambda </a:t>
            </a:r>
            <a:r>
              <a:rPr lang="zh-CN" altLang="en-US" sz="1200" dirty="0"/>
              <a:t>表达式的参数。</a:t>
            </a:r>
          </a:p>
          <a:p>
            <a:endParaRPr lang="en-US" altLang="zh-CN" sz="1200" dirty="0" smtClean="0"/>
          </a:p>
        </p:txBody>
      </p:sp>
    </p:spTree>
    <p:extLst>
      <p:ext uri="{BB962C8B-B14F-4D97-AF65-F5344CB8AC3E}">
        <p14:creationId xmlns:p14="http://schemas.microsoft.com/office/powerpoint/2010/main" val="3103415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Attention!!!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ttribute</a:t>
            </a:r>
            <a:r>
              <a:rPr lang="zh-CN" altLang="en-US" dirty="0" smtClean="0"/>
              <a:t>建议同学们自行查找，在本次实训中用不到</a:t>
            </a:r>
            <a:endParaRPr lang="en-US" altLang="zh-CN" dirty="0" smtClean="0"/>
          </a:p>
          <a:p>
            <a:r>
              <a:rPr lang="en-US" altLang="zh-CN" dirty="0"/>
              <a:t>e</a:t>
            </a:r>
            <a:r>
              <a:rPr lang="en-US" altLang="zh-CN" dirty="0" smtClean="0"/>
              <a:t>xception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[]() </a:t>
            </a:r>
            <a:r>
              <a:rPr lang="en-US" altLang="zh-CN" dirty="0" smtClean="0">
                <a:solidFill>
                  <a:srgbClr val="FF0000"/>
                </a:solidFill>
              </a:rPr>
              <a:t>throw(</a:t>
            </a: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 { if () throw 1;}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说明抛出的异常类型</a:t>
            </a:r>
            <a:endParaRPr lang="en-US" altLang="zh-CN" dirty="0" smtClean="0"/>
          </a:p>
          <a:p>
            <a:r>
              <a:rPr lang="en-US" altLang="zh-CN" dirty="0"/>
              <a:t>m</a:t>
            </a:r>
            <a:r>
              <a:rPr lang="en-US" altLang="zh-CN" dirty="0" smtClean="0"/>
              <a:t>utable</a:t>
            </a:r>
            <a:r>
              <a:rPr lang="zh-CN" altLang="en-US" dirty="0" smtClean="0"/>
              <a:t>在后面的例子有更详尽的使用例子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44191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例子（</a:t>
            </a:r>
            <a:r>
              <a:rPr lang="en-US" altLang="zh-CN" dirty="0" err="1" smtClean="0"/>
              <a:t>for_each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的骚组合在实训中有较多的可用处）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41379"/>
          </a:xfrm>
        </p:spPr>
        <p:txBody>
          <a:bodyPr>
            <a:normAutofit fontScale="25000" lnSpcReduction="20000"/>
          </a:bodyPr>
          <a:lstStyle/>
          <a:p>
            <a:pPr fontAlgn="t"/>
            <a:r>
              <a:rPr lang="en-US" altLang="zh-CN" sz="1000" dirty="0"/>
              <a:t>1</a:t>
            </a:r>
            <a:endParaRPr lang="zh-CN" altLang="zh-CN" sz="1000" dirty="0"/>
          </a:p>
          <a:p>
            <a:pPr marL="0" indent="0">
              <a:buNone/>
            </a:pPr>
            <a:r>
              <a:rPr lang="en-US" altLang="zh-CN" sz="4000" b="1" dirty="0" smtClean="0"/>
              <a:t>class </a:t>
            </a:r>
            <a:r>
              <a:rPr lang="en-US" altLang="zh-CN" sz="4000" b="1" dirty="0" err="1"/>
              <a:t>CTest</a:t>
            </a:r>
            <a:endParaRPr lang="en-US" altLang="zh-CN" sz="4000" b="1" dirty="0"/>
          </a:p>
          <a:p>
            <a:pPr marL="0" indent="0">
              <a:buNone/>
            </a:pPr>
            <a:r>
              <a:rPr lang="en-US" altLang="zh-CN" sz="4000" b="1" dirty="0"/>
              <a:t>{</a:t>
            </a:r>
          </a:p>
          <a:p>
            <a:pPr marL="0" indent="0">
              <a:buNone/>
            </a:pPr>
            <a:r>
              <a:rPr lang="en-US" altLang="zh-CN" sz="4000" b="1" dirty="0"/>
              <a:t>public:</a:t>
            </a:r>
          </a:p>
          <a:p>
            <a:pPr marL="0" indent="0">
              <a:buNone/>
            </a:pPr>
            <a:r>
              <a:rPr lang="en-US" altLang="zh-CN" sz="4000" b="1" dirty="0"/>
              <a:t> </a:t>
            </a:r>
            <a:r>
              <a:rPr lang="en-US" altLang="zh-CN" sz="4000" b="1" dirty="0" err="1"/>
              <a:t>CTest</a:t>
            </a:r>
            <a:r>
              <a:rPr lang="en-US" altLang="zh-CN" sz="4000" b="1" dirty="0"/>
              <a:t>() : </a:t>
            </a:r>
            <a:r>
              <a:rPr lang="en-US" altLang="zh-CN" sz="4000" b="1" dirty="0" err="1"/>
              <a:t>m_nData</a:t>
            </a:r>
            <a:r>
              <a:rPr lang="en-US" altLang="zh-CN" sz="4000" b="1" dirty="0"/>
              <a:t>(20) { NULL; }</a:t>
            </a:r>
          </a:p>
          <a:p>
            <a:pPr marL="0" indent="0">
              <a:buNone/>
            </a:pPr>
            <a:r>
              <a:rPr lang="en-US" altLang="zh-CN" sz="4000" b="1" dirty="0"/>
              <a:t> void </a:t>
            </a:r>
            <a:r>
              <a:rPr lang="en-US" altLang="zh-CN" sz="4000" b="1" dirty="0" err="1"/>
              <a:t>TestLambda</a:t>
            </a:r>
            <a:r>
              <a:rPr lang="en-US" altLang="zh-CN" sz="4000" b="1" dirty="0"/>
              <a:t>()</a:t>
            </a:r>
          </a:p>
          <a:p>
            <a:pPr marL="0" indent="0">
              <a:buNone/>
            </a:pPr>
            <a:r>
              <a:rPr lang="en-US" altLang="zh-CN" sz="4000" b="1" dirty="0"/>
              <a:t> {</a:t>
            </a:r>
          </a:p>
          <a:p>
            <a:pPr marL="0" indent="0">
              <a:buNone/>
            </a:pPr>
            <a:r>
              <a:rPr lang="en-US" altLang="zh-CN" sz="4000" b="1" dirty="0"/>
              <a:t>  vector&lt;</a:t>
            </a:r>
            <a:r>
              <a:rPr lang="en-US" altLang="zh-CN" sz="4000" b="1" dirty="0" err="1"/>
              <a:t>int</a:t>
            </a:r>
            <a:r>
              <a:rPr lang="en-US" altLang="zh-CN" sz="4000" b="1" dirty="0"/>
              <a:t>&gt; </a:t>
            </a:r>
            <a:r>
              <a:rPr lang="en-US" altLang="zh-CN" sz="4000" b="1" dirty="0" err="1"/>
              <a:t>vctTemp</a:t>
            </a:r>
            <a:r>
              <a:rPr lang="en-US" altLang="zh-CN" sz="4000" b="1" dirty="0"/>
              <a:t>;</a:t>
            </a:r>
          </a:p>
          <a:p>
            <a:pPr marL="0" indent="0">
              <a:buNone/>
            </a:pPr>
            <a:r>
              <a:rPr lang="en-US" altLang="zh-CN" sz="4000" b="1" dirty="0"/>
              <a:t>  </a:t>
            </a:r>
            <a:r>
              <a:rPr lang="en-US" altLang="zh-CN" sz="4000" b="1" dirty="0" err="1"/>
              <a:t>vctTemp.push_back</a:t>
            </a:r>
            <a:r>
              <a:rPr lang="en-US" altLang="zh-CN" sz="4000" b="1" dirty="0"/>
              <a:t>(1);</a:t>
            </a:r>
          </a:p>
          <a:p>
            <a:pPr marL="0" indent="0">
              <a:buNone/>
            </a:pPr>
            <a:r>
              <a:rPr lang="en-US" altLang="zh-CN" sz="4000" b="1" dirty="0"/>
              <a:t>  </a:t>
            </a:r>
            <a:r>
              <a:rPr lang="en-US" altLang="zh-CN" sz="4000" b="1" dirty="0" err="1"/>
              <a:t>vctTemp.push_back</a:t>
            </a:r>
            <a:r>
              <a:rPr lang="en-US" altLang="zh-CN" sz="4000" b="1" dirty="0"/>
              <a:t>(2);</a:t>
            </a:r>
          </a:p>
          <a:p>
            <a:pPr marL="0" indent="0">
              <a:buNone/>
            </a:pPr>
            <a:endParaRPr lang="en-US" altLang="zh-CN" sz="4000" b="1" dirty="0"/>
          </a:p>
          <a:p>
            <a:pPr marL="0" indent="0">
              <a:buNone/>
            </a:pPr>
            <a:r>
              <a:rPr lang="en-US" altLang="zh-CN" sz="4000" b="1" dirty="0"/>
              <a:t>  // </a:t>
            </a:r>
            <a:r>
              <a:rPr lang="zh-CN" altLang="en-US" sz="4000" b="1" dirty="0"/>
              <a:t>无函数对象参数，输出：</a:t>
            </a:r>
            <a:r>
              <a:rPr lang="en-US" altLang="zh-CN" sz="4000" b="1" dirty="0"/>
              <a:t>1 2</a:t>
            </a:r>
          </a:p>
          <a:p>
            <a:pPr marL="0" indent="0">
              <a:buNone/>
            </a:pPr>
            <a:r>
              <a:rPr lang="en-US" altLang="zh-CN" sz="4000" b="1" dirty="0"/>
              <a:t>  {</a:t>
            </a:r>
          </a:p>
          <a:p>
            <a:pPr marL="0" indent="0">
              <a:buNone/>
            </a:pPr>
            <a:r>
              <a:rPr lang="en-US" altLang="zh-CN" sz="4000" b="1" dirty="0"/>
              <a:t>   </a:t>
            </a:r>
            <a:r>
              <a:rPr lang="en-US" altLang="zh-CN" sz="4000" b="1" dirty="0" err="1"/>
              <a:t>for_each</a:t>
            </a:r>
            <a:r>
              <a:rPr lang="en-US" altLang="zh-CN" sz="4000" b="1" dirty="0"/>
              <a:t>(</a:t>
            </a:r>
            <a:r>
              <a:rPr lang="en-US" altLang="zh-CN" sz="4000" b="1" dirty="0" err="1"/>
              <a:t>vctTemp.begin</a:t>
            </a:r>
            <a:r>
              <a:rPr lang="en-US" altLang="zh-CN" sz="4000" b="1" dirty="0"/>
              <a:t>(), </a:t>
            </a:r>
            <a:r>
              <a:rPr lang="en-US" altLang="zh-CN" sz="4000" b="1" dirty="0" err="1"/>
              <a:t>vctTemp.end</a:t>
            </a:r>
            <a:r>
              <a:rPr lang="en-US" altLang="zh-CN" sz="4000" b="1" dirty="0"/>
              <a:t>(), [](</a:t>
            </a:r>
            <a:r>
              <a:rPr lang="en-US" altLang="zh-CN" sz="4000" b="1" dirty="0" err="1"/>
              <a:t>int</a:t>
            </a:r>
            <a:r>
              <a:rPr lang="en-US" altLang="zh-CN" sz="4000" b="1" dirty="0"/>
              <a:t> v){ </a:t>
            </a:r>
            <a:r>
              <a:rPr lang="en-US" altLang="zh-CN" sz="4000" b="1" dirty="0" err="1"/>
              <a:t>cout</a:t>
            </a:r>
            <a:r>
              <a:rPr lang="en-US" altLang="zh-CN" sz="4000" b="1" dirty="0"/>
              <a:t> &lt;&lt; v &lt;&lt; </a:t>
            </a:r>
            <a:r>
              <a:rPr lang="en-US" altLang="zh-CN" sz="4000" b="1" dirty="0" err="1"/>
              <a:t>endl</a:t>
            </a:r>
            <a:r>
              <a:rPr lang="en-US" altLang="zh-CN" sz="4000" b="1" dirty="0"/>
              <a:t>; </a:t>
            </a:r>
            <a:r>
              <a:rPr lang="en-US" altLang="zh-CN" sz="4000" b="1" dirty="0" smtClean="0"/>
              <a:t>});  </a:t>
            </a:r>
            <a:endParaRPr lang="en-US" altLang="zh-CN" sz="4000" b="1" dirty="0"/>
          </a:p>
          <a:p>
            <a:pPr marL="0" indent="0">
              <a:buNone/>
            </a:pPr>
            <a:r>
              <a:rPr lang="en-US" altLang="zh-CN" sz="4000" b="1" dirty="0"/>
              <a:t>  }</a:t>
            </a:r>
          </a:p>
          <a:p>
            <a:pPr marL="0" indent="0">
              <a:buNone/>
            </a:pPr>
            <a:endParaRPr lang="en-US" altLang="zh-CN" sz="4000" b="1" dirty="0"/>
          </a:p>
          <a:p>
            <a:pPr marL="0" indent="0">
              <a:buNone/>
            </a:pPr>
            <a:r>
              <a:rPr lang="en-US" altLang="zh-CN" sz="4000" b="1" dirty="0"/>
              <a:t>  // </a:t>
            </a:r>
            <a:r>
              <a:rPr lang="zh-CN" altLang="en-US" sz="4000" b="1" dirty="0"/>
              <a:t>以值方式传递作用域内所有可见的局部变量（包括</a:t>
            </a:r>
            <a:r>
              <a:rPr lang="en-US" altLang="zh-CN" sz="4000" b="1" dirty="0"/>
              <a:t>this</a:t>
            </a:r>
            <a:r>
              <a:rPr lang="zh-CN" altLang="en-US" sz="4000" b="1" dirty="0"/>
              <a:t>），输出：</a:t>
            </a:r>
            <a:r>
              <a:rPr lang="en-US" altLang="zh-CN" sz="4000" b="1" dirty="0"/>
              <a:t>11 12</a:t>
            </a:r>
          </a:p>
          <a:p>
            <a:pPr marL="0" indent="0">
              <a:buNone/>
            </a:pPr>
            <a:r>
              <a:rPr lang="en-US" altLang="zh-CN" sz="4000" b="1" dirty="0"/>
              <a:t>  {</a:t>
            </a:r>
          </a:p>
          <a:p>
            <a:pPr marL="0" indent="0">
              <a:buNone/>
            </a:pPr>
            <a:r>
              <a:rPr lang="en-US" altLang="zh-CN" sz="4000" b="1" dirty="0"/>
              <a:t>   </a:t>
            </a:r>
            <a:r>
              <a:rPr lang="en-US" altLang="zh-CN" sz="4000" b="1" dirty="0" err="1"/>
              <a:t>int</a:t>
            </a:r>
            <a:r>
              <a:rPr lang="en-US" altLang="zh-CN" sz="4000" b="1" dirty="0"/>
              <a:t> a = 10;</a:t>
            </a:r>
          </a:p>
          <a:p>
            <a:pPr marL="0" indent="0">
              <a:buNone/>
            </a:pPr>
            <a:r>
              <a:rPr lang="en-US" altLang="zh-CN" sz="4000" b="1" dirty="0"/>
              <a:t>   </a:t>
            </a:r>
            <a:r>
              <a:rPr lang="en-US" altLang="zh-CN" sz="4000" b="1" dirty="0" err="1"/>
              <a:t>for_each</a:t>
            </a:r>
            <a:r>
              <a:rPr lang="en-US" altLang="zh-CN" sz="4000" b="1" dirty="0"/>
              <a:t>(</a:t>
            </a:r>
            <a:r>
              <a:rPr lang="en-US" altLang="zh-CN" sz="4000" b="1" dirty="0" err="1"/>
              <a:t>vctTemp.begin</a:t>
            </a:r>
            <a:r>
              <a:rPr lang="en-US" altLang="zh-CN" sz="4000" b="1" dirty="0"/>
              <a:t>(), </a:t>
            </a:r>
            <a:r>
              <a:rPr lang="en-US" altLang="zh-CN" sz="4000" b="1" dirty="0" err="1"/>
              <a:t>vctTemp.end</a:t>
            </a:r>
            <a:r>
              <a:rPr lang="en-US" altLang="zh-CN" sz="4000" b="1" dirty="0"/>
              <a:t>(), [=](</a:t>
            </a:r>
            <a:r>
              <a:rPr lang="en-US" altLang="zh-CN" sz="4000" b="1" dirty="0" err="1"/>
              <a:t>int</a:t>
            </a:r>
            <a:r>
              <a:rPr lang="en-US" altLang="zh-CN" sz="4000" b="1" dirty="0"/>
              <a:t> v){ </a:t>
            </a:r>
            <a:r>
              <a:rPr lang="en-US" altLang="zh-CN" sz="4000" b="1" dirty="0" err="1"/>
              <a:t>cout</a:t>
            </a:r>
            <a:r>
              <a:rPr lang="en-US" altLang="zh-CN" sz="4000" b="1" dirty="0"/>
              <a:t> &lt;&lt; </a:t>
            </a:r>
            <a:r>
              <a:rPr lang="en-US" altLang="zh-CN" sz="4000" b="1" dirty="0" err="1"/>
              <a:t>v+a</a:t>
            </a:r>
            <a:r>
              <a:rPr lang="en-US" altLang="zh-CN" sz="4000" b="1" dirty="0"/>
              <a:t> &lt;&lt; </a:t>
            </a:r>
            <a:r>
              <a:rPr lang="en-US" altLang="zh-CN" sz="4000" b="1" dirty="0" err="1"/>
              <a:t>endl</a:t>
            </a:r>
            <a:r>
              <a:rPr lang="en-US" altLang="zh-CN" sz="4000" b="1" dirty="0"/>
              <a:t>; });</a:t>
            </a:r>
          </a:p>
          <a:p>
            <a:pPr marL="0" indent="0">
              <a:buNone/>
            </a:pPr>
            <a:r>
              <a:rPr lang="en-US" altLang="zh-CN" sz="4000" b="1" dirty="0"/>
              <a:t>  }</a:t>
            </a:r>
          </a:p>
          <a:p>
            <a:pPr marL="0" indent="0">
              <a:buNone/>
            </a:pPr>
            <a:endParaRPr lang="en-US" altLang="zh-CN" sz="4000" b="1" dirty="0"/>
          </a:p>
          <a:p>
            <a:pPr marL="0" indent="0">
              <a:buNone/>
            </a:pPr>
            <a:r>
              <a:rPr lang="en-US" altLang="zh-CN" sz="4000" b="1" dirty="0"/>
              <a:t>  // </a:t>
            </a:r>
            <a:r>
              <a:rPr lang="zh-CN" altLang="en-US" sz="4000" b="1" dirty="0"/>
              <a:t>以引用方式传递作用域内所有可见的局部变量（包括</a:t>
            </a:r>
            <a:r>
              <a:rPr lang="en-US" altLang="zh-CN" sz="4000" b="1" dirty="0"/>
              <a:t>this</a:t>
            </a:r>
            <a:r>
              <a:rPr lang="zh-CN" altLang="en-US" sz="4000" b="1" dirty="0"/>
              <a:t>），输出：</a:t>
            </a:r>
            <a:r>
              <a:rPr lang="en-US" altLang="zh-CN" sz="4000" b="1" dirty="0"/>
              <a:t>11 13 12</a:t>
            </a:r>
          </a:p>
          <a:p>
            <a:pPr marL="0" indent="0">
              <a:buNone/>
            </a:pPr>
            <a:r>
              <a:rPr lang="en-US" altLang="zh-CN" sz="4000" b="1" dirty="0"/>
              <a:t>  {</a:t>
            </a:r>
          </a:p>
          <a:p>
            <a:pPr marL="0" indent="0">
              <a:buNone/>
            </a:pPr>
            <a:r>
              <a:rPr lang="en-US" altLang="zh-CN" sz="4000" b="1" dirty="0"/>
              <a:t>   </a:t>
            </a:r>
            <a:r>
              <a:rPr lang="en-US" altLang="zh-CN" sz="4000" b="1" dirty="0" err="1"/>
              <a:t>int</a:t>
            </a:r>
            <a:r>
              <a:rPr lang="en-US" altLang="zh-CN" sz="4000" b="1" dirty="0"/>
              <a:t> a = 10;</a:t>
            </a:r>
          </a:p>
          <a:p>
            <a:pPr marL="0" indent="0">
              <a:buNone/>
            </a:pPr>
            <a:r>
              <a:rPr lang="en-US" altLang="zh-CN" sz="4000" b="1" dirty="0"/>
              <a:t>   </a:t>
            </a:r>
            <a:r>
              <a:rPr lang="en-US" altLang="zh-CN" sz="4000" b="1" dirty="0" err="1"/>
              <a:t>for_each</a:t>
            </a:r>
            <a:r>
              <a:rPr lang="en-US" altLang="zh-CN" sz="4000" b="1" dirty="0"/>
              <a:t>(</a:t>
            </a:r>
            <a:r>
              <a:rPr lang="en-US" altLang="zh-CN" sz="4000" b="1" dirty="0" err="1"/>
              <a:t>vctTemp.begin</a:t>
            </a:r>
            <a:r>
              <a:rPr lang="en-US" altLang="zh-CN" sz="4000" b="1" dirty="0"/>
              <a:t>(), </a:t>
            </a:r>
            <a:r>
              <a:rPr lang="en-US" altLang="zh-CN" sz="4000" b="1" dirty="0" err="1"/>
              <a:t>vctTemp.end</a:t>
            </a:r>
            <a:r>
              <a:rPr lang="en-US" altLang="zh-CN" sz="4000" b="1" dirty="0"/>
              <a:t>(), [&amp;](</a:t>
            </a:r>
            <a:r>
              <a:rPr lang="en-US" altLang="zh-CN" sz="4000" b="1" dirty="0" err="1"/>
              <a:t>int</a:t>
            </a:r>
            <a:r>
              <a:rPr lang="en-US" altLang="zh-CN" sz="4000" b="1" dirty="0"/>
              <a:t> v)mutable{ </a:t>
            </a:r>
            <a:r>
              <a:rPr lang="en-US" altLang="zh-CN" sz="4000" b="1" dirty="0" err="1"/>
              <a:t>cout</a:t>
            </a:r>
            <a:r>
              <a:rPr lang="en-US" altLang="zh-CN" sz="4000" b="1" dirty="0"/>
              <a:t> &lt;&lt; </a:t>
            </a:r>
            <a:r>
              <a:rPr lang="en-US" altLang="zh-CN" sz="4000" b="1" dirty="0" err="1"/>
              <a:t>v+a</a:t>
            </a:r>
            <a:r>
              <a:rPr lang="en-US" altLang="zh-CN" sz="4000" b="1" dirty="0"/>
              <a:t> &lt;&lt; </a:t>
            </a:r>
            <a:r>
              <a:rPr lang="en-US" altLang="zh-CN" sz="4000" b="1" dirty="0" err="1"/>
              <a:t>endl</a:t>
            </a:r>
            <a:r>
              <a:rPr lang="en-US" altLang="zh-CN" sz="4000" b="1" dirty="0"/>
              <a:t>; a++; });</a:t>
            </a:r>
          </a:p>
          <a:p>
            <a:pPr marL="0" indent="0">
              <a:buNone/>
            </a:pPr>
            <a:r>
              <a:rPr lang="en-US" altLang="zh-CN" sz="4000" b="1" dirty="0"/>
              <a:t>   </a:t>
            </a:r>
            <a:r>
              <a:rPr lang="en-US" altLang="zh-CN" sz="4000" b="1" dirty="0" err="1"/>
              <a:t>cout</a:t>
            </a:r>
            <a:r>
              <a:rPr lang="en-US" altLang="zh-CN" sz="4000" b="1" dirty="0"/>
              <a:t> &lt;&lt; a &lt;&lt; </a:t>
            </a:r>
            <a:r>
              <a:rPr lang="en-US" altLang="zh-CN" sz="4000" b="1" dirty="0" err="1"/>
              <a:t>endl</a:t>
            </a:r>
            <a:r>
              <a:rPr lang="en-US" altLang="zh-CN" sz="4000" b="1" dirty="0"/>
              <a:t>;</a:t>
            </a:r>
          </a:p>
          <a:p>
            <a:pPr marL="0" indent="0">
              <a:buNone/>
            </a:pPr>
            <a:r>
              <a:rPr lang="en-US" altLang="zh-CN" sz="4000" b="1" dirty="0"/>
              <a:t>  }</a:t>
            </a:r>
          </a:p>
          <a:p>
            <a:pPr marL="0" indent="0">
              <a:buNone/>
            </a:pPr>
            <a:endParaRPr lang="en-US" altLang="zh-CN" sz="4000" b="1" dirty="0"/>
          </a:p>
          <a:p>
            <a:pPr marL="0" indent="0">
              <a:buNone/>
            </a:pPr>
            <a:r>
              <a:rPr lang="en-US" altLang="zh-CN" sz="4000" b="1" dirty="0"/>
              <a:t>  // </a:t>
            </a:r>
            <a:r>
              <a:rPr lang="zh-CN" altLang="en-US" sz="4000" b="1" dirty="0"/>
              <a:t>以值方式传递局部变量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，输出：</a:t>
            </a:r>
            <a:r>
              <a:rPr lang="en-US" altLang="zh-CN" sz="4000" b="1" dirty="0"/>
              <a:t>11 13 10</a:t>
            </a:r>
          </a:p>
          <a:p>
            <a:pPr marL="0" indent="0">
              <a:buNone/>
            </a:pPr>
            <a:r>
              <a:rPr lang="en-US" altLang="zh-CN" sz="4000" b="1" dirty="0"/>
              <a:t>  {</a:t>
            </a:r>
          </a:p>
          <a:p>
            <a:pPr marL="0" indent="0">
              <a:buNone/>
            </a:pPr>
            <a:r>
              <a:rPr lang="en-US" altLang="zh-CN" sz="4000" b="1" dirty="0"/>
              <a:t>   </a:t>
            </a:r>
            <a:r>
              <a:rPr lang="en-US" altLang="zh-CN" sz="4000" b="1" dirty="0" err="1"/>
              <a:t>int</a:t>
            </a:r>
            <a:r>
              <a:rPr lang="en-US" altLang="zh-CN" sz="4000" b="1" dirty="0"/>
              <a:t> a = 10;</a:t>
            </a:r>
          </a:p>
          <a:p>
            <a:pPr marL="0" indent="0">
              <a:buNone/>
            </a:pPr>
            <a:r>
              <a:rPr lang="en-US" altLang="zh-CN" sz="4000" b="1" dirty="0"/>
              <a:t>   </a:t>
            </a:r>
            <a:r>
              <a:rPr lang="en-US" altLang="zh-CN" sz="4000" b="1" dirty="0" err="1"/>
              <a:t>for_each</a:t>
            </a:r>
            <a:r>
              <a:rPr lang="en-US" altLang="zh-CN" sz="4000" b="1" dirty="0"/>
              <a:t>(</a:t>
            </a:r>
            <a:r>
              <a:rPr lang="en-US" altLang="zh-CN" sz="4000" b="1" dirty="0" err="1"/>
              <a:t>vctTemp.begin</a:t>
            </a:r>
            <a:r>
              <a:rPr lang="en-US" altLang="zh-CN" sz="4000" b="1" dirty="0"/>
              <a:t>(), </a:t>
            </a:r>
            <a:r>
              <a:rPr lang="en-US" altLang="zh-CN" sz="4000" b="1" dirty="0" err="1"/>
              <a:t>vctTemp.end</a:t>
            </a:r>
            <a:r>
              <a:rPr lang="en-US" altLang="zh-CN" sz="4000" b="1" dirty="0"/>
              <a:t>(), [a](</a:t>
            </a:r>
            <a:r>
              <a:rPr lang="en-US" altLang="zh-CN" sz="4000" b="1" dirty="0" err="1"/>
              <a:t>int</a:t>
            </a:r>
            <a:r>
              <a:rPr lang="en-US" altLang="zh-CN" sz="4000" b="1" dirty="0"/>
              <a:t> v)mutable{ </a:t>
            </a:r>
            <a:r>
              <a:rPr lang="en-US" altLang="zh-CN" sz="4000" b="1" dirty="0" err="1"/>
              <a:t>cout</a:t>
            </a:r>
            <a:r>
              <a:rPr lang="en-US" altLang="zh-CN" sz="4000" b="1" dirty="0"/>
              <a:t> &lt;&lt; </a:t>
            </a:r>
            <a:r>
              <a:rPr lang="en-US" altLang="zh-CN" sz="4000" b="1" dirty="0" err="1"/>
              <a:t>v+a</a:t>
            </a:r>
            <a:r>
              <a:rPr lang="en-US" altLang="zh-CN" sz="4000" b="1" dirty="0"/>
              <a:t> &lt;&lt; </a:t>
            </a:r>
            <a:r>
              <a:rPr lang="en-US" altLang="zh-CN" sz="4000" b="1" dirty="0" err="1"/>
              <a:t>endl</a:t>
            </a:r>
            <a:r>
              <a:rPr lang="en-US" altLang="zh-CN" sz="4000" b="1" dirty="0"/>
              <a:t>; a++; });</a:t>
            </a:r>
          </a:p>
          <a:p>
            <a:pPr marL="0" indent="0">
              <a:buNone/>
            </a:pPr>
            <a:r>
              <a:rPr lang="en-US" altLang="zh-CN" sz="4000" b="1" dirty="0"/>
              <a:t>   </a:t>
            </a:r>
            <a:r>
              <a:rPr lang="en-US" altLang="zh-CN" sz="4000" b="1" dirty="0" err="1"/>
              <a:t>cout</a:t>
            </a:r>
            <a:r>
              <a:rPr lang="en-US" altLang="zh-CN" sz="4000" b="1" dirty="0"/>
              <a:t> &lt;&lt; a &lt;&lt; </a:t>
            </a:r>
            <a:r>
              <a:rPr lang="en-US" altLang="zh-CN" sz="4000" b="1" dirty="0" err="1"/>
              <a:t>endl</a:t>
            </a:r>
            <a:r>
              <a:rPr lang="en-US" altLang="zh-CN" sz="4000" b="1" dirty="0"/>
              <a:t>;</a:t>
            </a:r>
          </a:p>
          <a:p>
            <a:pPr marL="0" indent="0">
              <a:buNone/>
            </a:pPr>
            <a:r>
              <a:rPr lang="en-US" altLang="zh-CN" sz="4000" b="1" dirty="0"/>
              <a:t>  }</a:t>
            </a: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7171858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100" b="1" dirty="0"/>
              <a:t> // </a:t>
            </a:r>
            <a:r>
              <a:rPr lang="zh-CN" altLang="en-US" sz="1100" b="1" dirty="0"/>
              <a:t>以引用方式传递局部变量</a:t>
            </a:r>
            <a:r>
              <a:rPr lang="en-US" altLang="zh-CN" sz="1100" b="1" dirty="0"/>
              <a:t>a</a:t>
            </a:r>
            <a:r>
              <a:rPr lang="zh-CN" altLang="en-US" sz="1100" b="1" dirty="0"/>
              <a:t>，输出：</a:t>
            </a:r>
            <a:r>
              <a:rPr lang="en-US" altLang="zh-CN" sz="1100" b="1" dirty="0"/>
              <a:t>11 13 12</a:t>
            </a:r>
          </a:p>
          <a:p>
            <a:pPr marL="0" indent="0">
              <a:buNone/>
            </a:pPr>
            <a:r>
              <a:rPr lang="en-US" altLang="zh-CN" sz="1100" b="1" dirty="0"/>
              <a:t>  {</a:t>
            </a:r>
          </a:p>
          <a:p>
            <a:pPr marL="0" indent="0">
              <a:buNone/>
            </a:pPr>
            <a:r>
              <a:rPr lang="en-US" altLang="zh-CN" sz="1100" b="1" dirty="0"/>
              <a:t>  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a = 10;</a:t>
            </a:r>
          </a:p>
          <a:p>
            <a:pPr marL="0" indent="0">
              <a:buNone/>
            </a:pPr>
            <a:r>
              <a:rPr lang="en-US" altLang="zh-CN" sz="1100" b="1" dirty="0"/>
              <a:t>   </a:t>
            </a:r>
            <a:r>
              <a:rPr lang="en-US" altLang="zh-CN" sz="1100" b="1" dirty="0" err="1"/>
              <a:t>for_each</a:t>
            </a:r>
            <a:r>
              <a:rPr lang="en-US" altLang="zh-CN" sz="1100" b="1" dirty="0"/>
              <a:t>(</a:t>
            </a:r>
            <a:r>
              <a:rPr lang="en-US" altLang="zh-CN" sz="1100" b="1" dirty="0" err="1"/>
              <a:t>vctTemp.begin</a:t>
            </a:r>
            <a:r>
              <a:rPr lang="en-US" altLang="zh-CN" sz="1100" b="1" dirty="0"/>
              <a:t>(), </a:t>
            </a:r>
            <a:r>
              <a:rPr lang="en-US" altLang="zh-CN" sz="1100" b="1" dirty="0" err="1"/>
              <a:t>vctTemp.end</a:t>
            </a:r>
            <a:r>
              <a:rPr lang="en-US" altLang="zh-CN" sz="1100" b="1" dirty="0"/>
              <a:t>(), [&amp;a](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v){ </a:t>
            </a:r>
            <a:r>
              <a:rPr lang="en-US" altLang="zh-CN" sz="1100" b="1" dirty="0" err="1"/>
              <a:t>cout</a:t>
            </a:r>
            <a:r>
              <a:rPr lang="en-US" altLang="zh-CN" sz="1100" b="1" dirty="0"/>
              <a:t> &lt;&lt; </a:t>
            </a:r>
            <a:r>
              <a:rPr lang="en-US" altLang="zh-CN" sz="1100" b="1" dirty="0" err="1"/>
              <a:t>v+a</a:t>
            </a:r>
            <a:r>
              <a:rPr lang="en-US" altLang="zh-CN" sz="1100" b="1" dirty="0"/>
              <a:t> &lt;&lt; </a:t>
            </a:r>
            <a:r>
              <a:rPr lang="en-US" altLang="zh-CN" sz="1100" b="1" dirty="0" err="1"/>
              <a:t>endl</a:t>
            </a:r>
            <a:r>
              <a:rPr lang="en-US" altLang="zh-CN" sz="1100" b="1" dirty="0"/>
              <a:t>; a++; });</a:t>
            </a:r>
          </a:p>
          <a:p>
            <a:pPr marL="0" indent="0">
              <a:buNone/>
            </a:pPr>
            <a:r>
              <a:rPr lang="en-US" altLang="zh-CN" sz="1100" b="1" dirty="0"/>
              <a:t>   </a:t>
            </a:r>
            <a:r>
              <a:rPr lang="en-US" altLang="zh-CN" sz="1100" b="1" dirty="0" err="1"/>
              <a:t>cout</a:t>
            </a:r>
            <a:r>
              <a:rPr lang="en-US" altLang="zh-CN" sz="1100" b="1" dirty="0"/>
              <a:t> &lt;&lt; a &lt;&lt; </a:t>
            </a:r>
            <a:r>
              <a:rPr lang="en-US" altLang="zh-CN" sz="1100" b="1" dirty="0" err="1"/>
              <a:t>endl</a:t>
            </a:r>
            <a:r>
              <a:rPr lang="en-US" altLang="zh-CN" sz="1100" b="1" dirty="0"/>
              <a:t>;</a:t>
            </a:r>
          </a:p>
          <a:p>
            <a:pPr marL="0" indent="0">
              <a:buNone/>
            </a:pPr>
            <a:r>
              <a:rPr lang="en-US" altLang="zh-CN" sz="1100" b="1" dirty="0"/>
              <a:t>  </a:t>
            </a:r>
            <a:r>
              <a:rPr lang="en-US" altLang="zh-CN" sz="1100" b="1" dirty="0" smtClean="0"/>
              <a:t>}</a:t>
            </a:r>
            <a:endParaRPr lang="en-US" altLang="zh-CN" sz="1100" b="1" dirty="0"/>
          </a:p>
          <a:p>
            <a:pPr marL="0" indent="0">
              <a:buNone/>
            </a:pPr>
            <a:r>
              <a:rPr lang="en-US" altLang="zh-CN" sz="1100" b="1" dirty="0"/>
              <a:t>  // </a:t>
            </a:r>
            <a:r>
              <a:rPr lang="zh-CN" altLang="en-US" sz="1100" b="1" dirty="0"/>
              <a:t>传递</a:t>
            </a:r>
            <a:r>
              <a:rPr lang="en-US" altLang="zh-CN" sz="1100" b="1" dirty="0"/>
              <a:t>this</a:t>
            </a:r>
            <a:r>
              <a:rPr lang="zh-CN" altLang="en-US" sz="1100" b="1" dirty="0"/>
              <a:t>，输出：</a:t>
            </a:r>
            <a:r>
              <a:rPr lang="en-US" altLang="zh-CN" sz="1100" b="1" dirty="0"/>
              <a:t>21 22</a:t>
            </a:r>
          </a:p>
          <a:p>
            <a:pPr marL="0" indent="0">
              <a:buNone/>
            </a:pPr>
            <a:r>
              <a:rPr lang="en-US" altLang="zh-CN" sz="1100" b="1" dirty="0"/>
              <a:t>  {</a:t>
            </a:r>
          </a:p>
          <a:p>
            <a:pPr marL="0" indent="0">
              <a:buNone/>
            </a:pPr>
            <a:r>
              <a:rPr lang="en-US" altLang="zh-CN" sz="1100" b="1" dirty="0"/>
              <a:t>   </a:t>
            </a:r>
            <a:r>
              <a:rPr lang="en-US" altLang="zh-CN" sz="1100" b="1" dirty="0" err="1"/>
              <a:t>for_each</a:t>
            </a:r>
            <a:r>
              <a:rPr lang="en-US" altLang="zh-CN" sz="1100" b="1" dirty="0"/>
              <a:t>(</a:t>
            </a:r>
            <a:r>
              <a:rPr lang="en-US" altLang="zh-CN" sz="1100" b="1" dirty="0" err="1"/>
              <a:t>vctTemp.begin</a:t>
            </a:r>
            <a:r>
              <a:rPr lang="en-US" altLang="zh-CN" sz="1100" b="1" dirty="0"/>
              <a:t>(), </a:t>
            </a:r>
            <a:r>
              <a:rPr lang="en-US" altLang="zh-CN" sz="1100" b="1" dirty="0" err="1"/>
              <a:t>vctTemp.end</a:t>
            </a:r>
            <a:r>
              <a:rPr lang="en-US" altLang="zh-CN" sz="1100" b="1" dirty="0"/>
              <a:t>(), [this](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v){ </a:t>
            </a:r>
            <a:r>
              <a:rPr lang="en-US" altLang="zh-CN" sz="1100" b="1" dirty="0" err="1"/>
              <a:t>cout</a:t>
            </a:r>
            <a:r>
              <a:rPr lang="en-US" altLang="zh-CN" sz="1100" b="1" dirty="0"/>
              <a:t> &lt;&lt; </a:t>
            </a:r>
            <a:r>
              <a:rPr lang="en-US" altLang="zh-CN" sz="1100" b="1" dirty="0" err="1"/>
              <a:t>v+m_nData</a:t>
            </a:r>
            <a:r>
              <a:rPr lang="en-US" altLang="zh-CN" sz="1100" b="1" dirty="0"/>
              <a:t> &lt;&lt; </a:t>
            </a:r>
            <a:r>
              <a:rPr lang="en-US" altLang="zh-CN" sz="1100" b="1" dirty="0" err="1"/>
              <a:t>endl</a:t>
            </a:r>
            <a:r>
              <a:rPr lang="en-US" altLang="zh-CN" sz="1100" b="1" dirty="0"/>
              <a:t>; });</a:t>
            </a:r>
          </a:p>
          <a:p>
            <a:pPr marL="0" indent="0">
              <a:buNone/>
            </a:pPr>
            <a:r>
              <a:rPr lang="en-US" altLang="zh-CN" sz="1100" b="1" dirty="0"/>
              <a:t>  </a:t>
            </a:r>
            <a:r>
              <a:rPr lang="en-US" altLang="zh-CN" sz="1100" b="1" dirty="0" smtClean="0"/>
              <a:t>}</a:t>
            </a:r>
            <a:endParaRPr lang="en-US" altLang="zh-CN" sz="1100" b="1" dirty="0"/>
          </a:p>
          <a:p>
            <a:pPr marL="0" indent="0">
              <a:buNone/>
            </a:pPr>
            <a:r>
              <a:rPr lang="en-US" altLang="zh-CN" sz="1100" b="1" dirty="0"/>
              <a:t>  // </a:t>
            </a:r>
            <a:r>
              <a:rPr lang="zh-CN" altLang="en-US" sz="1100" b="1" dirty="0"/>
              <a:t>除</a:t>
            </a:r>
            <a:r>
              <a:rPr lang="en-US" altLang="zh-CN" sz="1100" b="1" dirty="0"/>
              <a:t>b</a:t>
            </a:r>
            <a:r>
              <a:rPr lang="zh-CN" altLang="en-US" sz="1100" b="1" dirty="0"/>
              <a:t>按引用传递外，其他均按值传递，输出：</a:t>
            </a:r>
            <a:r>
              <a:rPr lang="en-US" altLang="zh-CN" sz="1100" b="1" dirty="0"/>
              <a:t>11 12 17</a:t>
            </a:r>
          </a:p>
          <a:p>
            <a:pPr marL="0" indent="0">
              <a:buNone/>
            </a:pPr>
            <a:r>
              <a:rPr lang="en-US" altLang="zh-CN" sz="1100" b="1" dirty="0"/>
              <a:t>  {</a:t>
            </a:r>
          </a:p>
          <a:p>
            <a:pPr marL="0" indent="0">
              <a:buNone/>
            </a:pPr>
            <a:r>
              <a:rPr lang="en-US" altLang="zh-CN" sz="1100" b="1" dirty="0"/>
              <a:t>  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a = 10;</a:t>
            </a:r>
          </a:p>
          <a:p>
            <a:pPr marL="0" indent="0">
              <a:buNone/>
            </a:pPr>
            <a:r>
              <a:rPr lang="en-US" altLang="zh-CN" sz="1100" b="1" dirty="0"/>
              <a:t>  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b = 15;</a:t>
            </a:r>
          </a:p>
          <a:p>
            <a:pPr marL="0" indent="0">
              <a:buNone/>
            </a:pPr>
            <a:r>
              <a:rPr lang="en-US" altLang="zh-CN" sz="1100" b="1" dirty="0"/>
              <a:t>   </a:t>
            </a:r>
            <a:r>
              <a:rPr lang="en-US" altLang="zh-CN" sz="1100" b="1" dirty="0" err="1"/>
              <a:t>for_each</a:t>
            </a:r>
            <a:r>
              <a:rPr lang="en-US" altLang="zh-CN" sz="1100" b="1" dirty="0"/>
              <a:t>(</a:t>
            </a:r>
            <a:r>
              <a:rPr lang="en-US" altLang="zh-CN" sz="1100" b="1" dirty="0" err="1"/>
              <a:t>vctTemp.begin</a:t>
            </a:r>
            <a:r>
              <a:rPr lang="en-US" altLang="zh-CN" sz="1100" b="1" dirty="0"/>
              <a:t>(), </a:t>
            </a:r>
            <a:r>
              <a:rPr lang="en-US" altLang="zh-CN" sz="1100" b="1" dirty="0" err="1"/>
              <a:t>vctTemp.end</a:t>
            </a:r>
            <a:r>
              <a:rPr lang="en-US" altLang="zh-CN" sz="1100" b="1" dirty="0"/>
              <a:t>(), [=, &amp;b](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v){ </a:t>
            </a:r>
            <a:r>
              <a:rPr lang="en-US" altLang="zh-CN" sz="1100" b="1" dirty="0" err="1"/>
              <a:t>cout</a:t>
            </a:r>
            <a:r>
              <a:rPr lang="en-US" altLang="zh-CN" sz="1100" b="1" dirty="0"/>
              <a:t> &lt;&lt; </a:t>
            </a:r>
            <a:r>
              <a:rPr lang="en-US" altLang="zh-CN" sz="1100" b="1" dirty="0" err="1"/>
              <a:t>v+a</a:t>
            </a:r>
            <a:r>
              <a:rPr lang="en-US" altLang="zh-CN" sz="1100" b="1" dirty="0"/>
              <a:t> &lt;&lt; </a:t>
            </a:r>
            <a:r>
              <a:rPr lang="en-US" altLang="zh-CN" sz="1100" b="1" dirty="0" err="1"/>
              <a:t>endl</a:t>
            </a:r>
            <a:r>
              <a:rPr lang="en-US" altLang="zh-CN" sz="1100" b="1" dirty="0"/>
              <a:t>; b++; });</a:t>
            </a:r>
          </a:p>
          <a:p>
            <a:pPr marL="0" indent="0">
              <a:buNone/>
            </a:pPr>
            <a:r>
              <a:rPr lang="en-US" altLang="zh-CN" sz="1100" b="1" dirty="0"/>
              <a:t>   </a:t>
            </a:r>
            <a:r>
              <a:rPr lang="en-US" altLang="zh-CN" sz="1100" b="1" dirty="0" err="1"/>
              <a:t>cout</a:t>
            </a:r>
            <a:r>
              <a:rPr lang="en-US" altLang="zh-CN" sz="1100" b="1" dirty="0"/>
              <a:t> &lt;&lt; b &lt;&lt; </a:t>
            </a:r>
            <a:r>
              <a:rPr lang="en-US" altLang="zh-CN" sz="1100" b="1" dirty="0" err="1"/>
              <a:t>endl</a:t>
            </a:r>
            <a:r>
              <a:rPr lang="en-US" altLang="zh-CN" sz="1100" b="1" dirty="0"/>
              <a:t>;</a:t>
            </a:r>
          </a:p>
          <a:p>
            <a:pPr marL="0" indent="0">
              <a:buNone/>
            </a:pPr>
            <a:r>
              <a:rPr lang="en-US" altLang="zh-CN" sz="1100" b="1" dirty="0"/>
              <a:t>  </a:t>
            </a:r>
            <a:r>
              <a:rPr lang="en-US" altLang="zh-CN" sz="1100" b="1" dirty="0" smtClean="0"/>
              <a:t>}</a:t>
            </a:r>
            <a:endParaRPr lang="en-US" altLang="zh-CN" sz="1100" b="1" dirty="0"/>
          </a:p>
          <a:p>
            <a:pPr marL="0" indent="0">
              <a:buNone/>
            </a:pPr>
            <a:r>
              <a:rPr lang="en-US" altLang="zh-CN" sz="1100" b="1" dirty="0"/>
              <a:t>  // </a:t>
            </a:r>
            <a:r>
              <a:rPr lang="zh-CN" altLang="en-US" sz="1100" b="1" dirty="0"/>
              <a:t>操作符重载函数参数按引用传递，输出：</a:t>
            </a:r>
            <a:r>
              <a:rPr lang="en-US" altLang="zh-CN" sz="1100" b="1" dirty="0"/>
              <a:t>2 3</a:t>
            </a:r>
          </a:p>
          <a:p>
            <a:pPr marL="0" indent="0">
              <a:buNone/>
            </a:pPr>
            <a:r>
              <a:rPr lang="en-US" altLang="zh-CN" sz="1100" b="1" dirty="0"/>
              <a:t>  {</a:t>
            </a:r>
          </a:p>
          <a:p>
            <a:pPr marL="0" indent="0">
              <a:buNone/>
            </a:pPr>
            <a:r>
              <a:rPr lang="en-US" altLang="zh-CN" sz="1100" b="1" dirty="0"/>
              <a:t>   </a:t>
            </a:r>
            <a:r>
              <a:rPr lang="en-US" altLang="zh-CN" sz="1100" b="1" dirty="0" err="1"/>
              <a:t>for_each</a:t>
            </a:r>
            <a:r>
              <a:rPr lang="en-US" altLang="zh-CN" sz="1100" b="1" dirty="0"/>
              <a:t>(</a:t>
            </a:r>
            <a:r>
              <a:rPr lang="en-US" altLang="zh-CN" sz="1100" b="1" dirty="0" err="1"/>
              <a:t>vctTemp.begin</a:t>
            </a:r>
            <a:r>
              <a:rPr lang="en-US" altLang="zh-CN" sz="1100" b="1" dirty="0"/>
              <a:t>(), </a:t>
            </a:r>
            <a:r>
              <a:rPr lang="en-US" altLang="zh-CN" sz="1100" b="1" dirty="0" err="1"/>
              <a:t>vctTemp.end</a:t>
            </a:r>
            <a:r>
              <a:rPr lang="en-US" altLang="zh-CN" sz="1100" b="1" dirty="0"/>
              <a:t>(), [](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&amp;v){ v++; });</a:t>
            </a:r>
          </a:p>
          <a:p>
            <a:pPr marL="0" indent="0">
              <a:buNone/>
            </a:pPr>
            <a:r>
              <a:rPr lang="en-US" altLang="zh-CN" sz="1100" b="1" dirty="0"/>
              <a:t>   </a:t>
            </a:r>
            <a:r>
              <a:rPr lang="en-US" altLang="zh-CN" sz="1100" b="1" dirty="0" err="1"/>
              <a:t>for_each</a:t>
            </a:r>
            <a:r>
              <a:rPr lang="en-US" altLang="zh-CN" sz="1100" b="1" dirty="0"/>
              <a:t>(</a:t>
            </a:r>
            <a:r>
              <a:rPr lang="en-US" altLang="zh-CN" sz="1100" b="1" dirty="0" err="1"/>
              <a:t>vctTemp.begin</a:t>
            </a:r>
            <a:r>
              <a:rPr lang="en-US" altLang="zh-CN" sz="1100" b="1" dirty="0"/>
              <a:t>(), </a:t>
            </a:r>
            <a:r>
              <a:rPr lang="en-US" altLang="zh-CN" sz="1100" b="1" dirty="0" err="1"/>
              <a:t>vctTemp.end</a:t>
            </a:r>
            <a:r>
              <a:rPr lang="en-US" altLang="zh-CN" sz="1100" b="1" dirty="0"/>
              <a:t>(), [](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v){ </a:t>
            </a:r>
            <a:r>
              <a:rPr lang="en-US" altLang="zh-CN" sz="1100" b="1" dirty="0" err="1"/>
              <a:t>cout</a:t>
            </a:r>
            <a:r>
              <a:rPr lang="en-US" altLang="zh-CN" sz="1100" b="1" dirty="0"/>
              <a:t> &lt;&lt; v &lt;&lt; </a:t>
            </a:r>
            <a:r>
              <a:rPr lang="en-US" altLang="zh-CN" sz="1100" b="1" dirty="0" err="1"/>
              <a:t>endl</a:t>
            </a:r>
            <a:r>
              <a:rPr lang="en-US" altLang="zh-CN" sz="1100" b="1" dirty="0"/>
              <a:t>; });</a:t>
            </a:r>
          </a:p>
          <a:p>
            <a:pPr marL="0" indent="0">
              <a:buNone/>
            </a:pPr>
            <a:r>
              <a:rPr lang="en-US" altLang="zh-CN" sz="1100" b="1" dirty="0"/>
              <a:t>  </a:t>
            </a:r>
            <a:r>
              <a:rPr lang="en-US" altLang="zh-CN" sz="1100" b="1" dirty="0" smtClean="0"/>
              <a:t>}</a:t>
            </a:r>
            <a:endParaRPr lang="en-US" altLang="zh-CN" sz="1100" b="1" dirty="0"/>
          </a:p>
          <a:p>
            <a:pPr marL="0" indent="0">
              <a:buNone/>
            </a:pPr>
            <a:r>
              <a:rPr lang="en-US" altLang="zh-CN" sz="1100" b="1" dirty="0"/>
              <a:t>  // </a:t>
            </a:r>
            <a:r>
              <a:rPr lang="zh-CN" altLang="en-US" sz="1100" b="1" dirty="0"/>
              <a:t>空的</a:t>
            </a:r>
            <a:r>
              <a:rPr lang="en-US" altLang="zh-CN" sz="1100" b="1" dirty="0"/>
              <a:t>Lambda</a:t>
            </a:r>
            <a:r>
              <a:rPr lang="zh-CN" altLang="en-US" sz="1100" b="1" dirty="0"/>
              <a:t>表达式</a:t>
            </a:r>
          </a:p>
          <a:p>
            <a:pPr marL="0" indent="0">
              <a:buNone/>
            </a:pPr>
            <a:r>
              <a:rPr lang="zh-CN" altLang="en-US" sz="1100" b="1" dirty="0"/>
              <a:t>  </a:t>
            </a:r>
            <a:r>
              <a:rPr lang="en-US" altLang="zh-CN" sz="1100" b="1" dirty="0"/>
              <a:t>{</a:t>
            </a:r>
          </a:p>
          <a:p>
            <a:pPr marL="0" indent="0">
              <a:buNone/>
            </a:pPr>
            <a:r>
              <a:rPr lang="en-US" altLang="zh-CN" sz="1100" b="1" dirty="0"/>
              <a:t>   [](){}();</a:t>
            </a:r>
          </a:p>
          <a:p>
            <a:pPr marL="0" indent="0">
              <a:buNone/>
            </a:pPr>
            <a:r>
              <a:rPr lang="en-US" altLang="zh-CN" sz="1100" b="1" dirty="0"/>
              <a:t>   []{}();</a:t>
            </a:r>
          </a:p>
          <a:p>
            <a:pPr marL="0" indent="0">
              <a:buNone/>
            </a:pPr>
            <a:r>
              <a:rPr lang="en-US" altLang="zh-CN" sz="1100" b="1" dirty="0"/>
              <a:t>  }</a:t>
            </a:r>
          </a:p>
          <a:p>
            <a:pPr marL="0" indent="0">
              <a:buNone/>
            </a:pPr>
            <a:r>
              <a:rPr lang="en-US" altLang="zh-CN" sz="1100" b="1" dirty="0"/>
              <a:t> </a:t>
            </a:r>
            <a:r>
              <a:rPr lang="en-US" altLang="zh-CN" sz="1100" b="1" dirty="0" smtClean="0"/>
              <a:t>}</a:t>
            </a:r>
            <a:endParaRPr lang="en-US" altLang="zh-CN" sz="1100" b="1" dirty="0"/>
          </a:p>
          <a:p>
            <a:pPr marL="0" indent="0">
              <a:buNone/>
            </a:pPr>
            <a:r>
              <a:rPr lang="en-US" altLang="zh-CN" sz="1100" b="1" dirty="0"/>
              <a:t>private:</a:t>
            </a:r>
          </a:p>
          <a:p>
            <a:pPr marL="0" indent="0">
              <a:buNone/>
            </a:pPr>
            <a:r>
              <a:rPr lang="en-US" altLang="zh-CN" sz="1100" b="1" dirty="0"/>
              <a:t> </a:t>
            </a:r>
            <a:r>
              <a:rPr lang="en-US" altLang="zh-CN" sz="1100" b="1" dirty="0" err="1"/>
              <a:t>int</a:t>
            </a:r>
            <a:r>
              <a:rPr lang="en-US" altLang="zh-CN" sz="1100" b="1" dirty="0"/>
              <a:t> </a:t>
            </a:r>
            <a:r>
              <a:rPr lang="en-US" altLang="zh-CN" sz="1100" b="1" dirty="0" err="1"/>
              <a:t>m_nData</a:t>
            </a:r>
            <a:r>
              <a:rPr lang="en-US" altLang="zh-CN" sz="1100" b="1" dirty="0"/>
              <a:t>;</a:t>
            </a:r>
          </a:p>
          <a:p>
            <a:pPr marL="0" indent="0">
              <a:buNone/>
            </a:pPr>
            <a:r>
              <a:rPr lang="en-US" altLang="zh-CN" sz="1100" b="1" dirty="0"/>
              <a:t>};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438894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312</TotalTime>
  <Words>1413</Words>
  <Application>Microsoft Office PowerPoint</Application>
  <PresentationFormat>全屏显示(4:3)</PresentationFormat>
  <Paragraphs>250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透明</vt:lpstr>
      <vt:lpstr>C++11新特性</vt:lpstr>
      <vt:lpstr>auto</vt:lpstr>
      <vt:lpstr>decltype</vt:lpstr>
      <vt:lpstr>auto + for</vt:lpstr>
      <vt:lpstr>lambda</vt:lpstr>
      <vt:lpstr>[ capture-list ] ( params ) mutable exception attribute -&gt; ret { body }  (1) [ capture-list ] ( params ) -&gt; ret { body }   (2)   [ capture-list ] ( params ) { body }   (3)  [ capture-list ] { body }    (4) </vt:lpstr>
      <vt:lpstr>Attention!!!</vt:lpstr>
      <vt:lpstr>例子（for_each与lambda的骚组合在实训中有较多的可用处）</vt:lpstr>
      <vt:lpstr>PowerPoint 演示文稿</vt:lpstr>
      <vt:lpstr>nullptr</vt:lpstr>
      <vt:lpstr>shared_ptr</vt:lpstr>
      <vt:lpstr>举个例子</vt:lpstr>
      <vt:lpstr>make_shared()</vt:lpstr>
      <vt:lpstr>更加优雅的初始化方法</vt:lpstr>
      <vt:lpstr>有趣的变长参数模板</vt:lpstr>
      <vt:lpstr>PowerPoint 演示文稿</vt:lpstr>
      <vt:lpstr>PowerPoint 演示文稿</vt:lpstr>
      <vt:lpstr>例子</vt:lpstr>
      <vt:lpstr>一些有用的函数(仅给出名字，具体使用方法请自行谷歌)</vt:lpstr>
      <vt:lpstr>More…</vt:lpstr>
      <vt:lpstr>Last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C++11新特性</dc:title>
  <dc:creator>林伟涵</dc:creator>
  <cp:lastModifiedBy>asus</cp:lastModifiedBy>
  <cp:revision>53</cp:revision>
  <dcterms:created xsi:type="dcterms:W3CDTF">2017-05-31T12:39:23Z</dcterms:created>
  <dcterms:modified xsi:type="dcterms:W3CDTF">2017-06-01T17:47:41Z</dcterms:modified>
</cp:coreProperties>
</file>