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Light"/>
        <a:ea typeface="PingFang SC Light"/>
        <a:cs typeface="PingFang SC Light"/>
        <a:sym typeface="PingFang SC Light"/>
      </a:defRPr>
    </a:lvl1pPr>
    <a:lvl2pPr marL="0" marR="0" indent="228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Light"/>
        <a:ea typeface="PingFang SC Light"/>
        <a:cs typeface="PingFang SC Light"/>
        <a:sym typeface="PingFang SC Light"/>
      </a:defRPr>
    </a:lvl2pPr>
    <a:lvl3pPr marL="0" marR="0" indent="457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Light"/>
        <a:ea typeface="PingFang SC Light"/>
        <a:cs typeface="PingFang SC Light"/>
        <a:sym typeface="PingFang SC Light"/>
      </a:defRPr>
    </a:lvl3pPr>
    <a:lvl4pPr marL="0" marR="0" indent="685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Light"/>
        <a:ea typeface="PingFang SC Light"/>
        <a:cs typeface="PingFang SC Light"/>
        <a:sym typeface="PingFang SC Light"/>
      </a:defRPr>
    </a:lvl4pPr>
    <a:lvl5pPr marL="0" marR="0" indent="9144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Light"/>
        <a:ea typeface="PingFang SC Light"/>
        <a:cs typeface="PingFang SC Light"/>
        <a:sym typeface="PingFang SC Light"/>
      </a:defRPr>
    </a:lvl5pPr>
    <a:lvl6pPr marL="0" marR="0" indent="11430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Light"/>
        <a:ea typeface="PingFang SC Light"/>
        <a:cs typeface="PingFang SC Light"/>
        <a:sym typeface="PingFang SC Light"/>
      </a:defRPr>
    </a:lvl6pPr>
    <a:lvl7pPr marL="0" marR="0" indent="1371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Light"/>
        <a:ea typeface="PingFang SC Light"/>
        <a:cs typeface="PingFang SC Light"/>
        <a:sym typeface="PingFang SC Light"/>
      </a:defRPr>
    </a:lvl7pPr>
    <a:lvl8pPr marL="0" marR="0" indent="1600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Light"/>
        <a:ea typeface="PingFang SC Light"/>
        <a:cs typeface="PingFang SC Light"/>
        <a:sym typeface="PingFang SC Light"/>
      </a:defRPr>
    </a:lvl8pPr>
    <a:lvl9pPr marL="0" marR="0" indent="1828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Light"/>
        <a:ea typeface="PingFang SC Light"/>
        <a:cs typeface="PingFang SC Light"/>
        <a:sym typeface="PingFang SC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86"/>
  </p:normalViewPr>
  <p:slideViewPr>
    <p:cSldViewPr snapToGrid="0" snapToObjects="1">
      <p:cViewPr varScale="1">
        <p:scale>
          <a:sx n="44" d="100"/>
          <a:sy n="44" d="100"/>
        </p:scale>
        <p:origin x="28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3528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25070" y="946546"/>
            <a:ext cx="1372221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8481"/>
            <a:ext cx="7500939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Tx/>
              <a:defRPr sz="3800"/>
            </a:lvl1pPr>
            <a:lvl2pPr marL="808264" indent="-465364">
              <a:spcBef>
                <a:spcPts val="4500"/>
              </a:spcBef>
              <a:buClrTx/>
              <a:defRPr sz="3800"/>
            </a:lvl2pPr>
            <a:lvl3pPr marL="1151164" indent="-465364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模版 白-02.jpg" descr="PPT模版 白-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11"/>
            <a:ext cx="24384001" cy="1371438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Learning Effective Embeddings From Crowdsourced Labels:…"/>
          <p:cNvSpPr txBox="1"/>
          <p:nvPr/>
        </p:nvSpPr>
        <p:spPr>
          <a:xfrm>
            <a:off x="2759157" y="3776038"/>
            <a:ext cx="20098450" cy="338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457200">
              <a:lnSpc>
                <a:spcPts val="10300"/>
              </a:lnSpc>
              <a:spcBef>
                <a:spcPts val="1200"/>
              </a:spcBef>
              <a:defRPr sz="5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Learning Effective Embeddings From Crowdsourced Labels: </a:t>
            </a:r>
          </a:p>
          <a:p>
            <a:pPr defTabSz="457200">
              <a:lnSpc>
                <a:spcPts val="10300"/>
              </a:lnSpc>
              <a:spcBef>
                <a:spcPts val="1200"/>
              </a:spcBef>
              <a:defRPr sz="5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An Educational Case Study </a:t>
            </a:r>
          </a:p>
        </p:txBody>
      </p:sp>
      <p:sp>
        <p:nvSpPr>
          <p:cNvPr id="121" name="Guowei Xu, Wenbiao Ding, TAL AI LAB…"/>
          <p:cNvSpPr txBox="1"/>
          <p:nvPr/>
        </p:nvSpPr>
        <p:spPr>
          <a:xfrm>
            <a:off x="11530558" y="7157414"/>
            <a:ext cx="9791777" cy="326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900">
                <a:solidFill>
                  <a:srgbClr val="434343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dirty="0" err="1"/>
              <a:t>Guowei</a:t>
            </a:r>
            <a:r>
              <a:rPr dirty="0"/>
              <a:t> Xu, </a:t>
            </a:r>
            <a:r>
              <a:rPr dirty="0" err="1"/>
              <a:t>Wenbiao</a:t>
            </a:r>
            <a:r>
              <a:rPr dirty="0"/>
              <a:t> Ding, TAL AI LAB</a:t>
            </a:r>
          </a:p>
          <a:p>
            <a:pPr>
              <a:defRPr sz="2900">
                <a:solidFill>
                  <a:srgbClr val="434343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dirty="0" err="1"/>
              <a:t>Jiliang</a:t>
            </a:r>
            <a:r>
              <a:rPr dirty="0"/>
              <a:t> Tang, Michigan State University</a:t>
            </a:r>
          </a:p>
          <a:p>
            <a:pPr>
              <a:defRPr sz="2900">
                <a:solidFill>
                  <a:srgbClr val="434343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dirty="0" err="1"/>
              <a:t>Songfan</a:t>
            </a:r>
            <a:r>
              <a:rPr dirty="0"/>
              <a:t> Yang, Gale Yan Huang, </a:t>
            </a:r>
            <a:r>
              <a:rPr dirty="0" err="1"/>
              <a:t>Zitao</a:t>
            </a:r>
            <a:r>
              <a:rPr dirty="0"/>
              <a:t> Liu, TAL AI LAB</a:t>
            </a:r>
          </a:p>
          <a:p>
            <a:pPr>
              <a:defRPr sz="2900">
                <a:solidFill>
                  <a:srgbClr val="434343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endParaRPr dirty="0"/>
          </a:p>
          <a:p>
            <a:pPr>
              <a:defRPr sz="2900">
                <a:solidFill>
                  <a:srgbClr val="434343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dirty="0"/>
              <a:t>ICDE 2019, Macau, China</a:t>
            </a:r>
          </a:p>
          <a:p>
            <a:pPr>
              <a:defRPr sz="2900">
                <a:solidFill>
                  <a:srgbClr val="434343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dirty="0"/>
              <a:t>April 2019</a:t>
            </a:r>
          </a:p>
        </p:txBody>
      </p:sp>
      <p:sp>
        <p:nvSpPr>
          <p:cNvPr id="122" name="www.ailab.100tal.com"/>
          <p:cNvSpPr txBox="1"/>
          <p:nvPr/>
        </p:nvSpPr>
        <p:spPr>
          <a:xfrm>
            <a:off x="21309503" y="12554182"/>
            <a:ext cx="2277226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700"/>
            </a:lvl1pPr>
          </a:lstStyle>
          <a:p>
            <a:r>
              <a:t>www.ailab.100tal.com</a:t>
            </a:r>
          </a:p>
        </p:txBody>
      </p:sp>
      <p:pic>
        <p:nvPicPr>
          <p:cNvPr id="12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6608" y="611352"/>
            <a:ext cx="3601929" cy="676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PT模版 白色 谢谢-02.jpg" descr="PPT模版 白色 谢谢-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06"/>
            <a:ext cx="24384001" cy="13714389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hanks！"/>
          <p:cNvSpPr txBox="1"/>
          <p:nvPr/>
        </p:nvSpPr>
        <p:spPr>
          <a:xfrm>
            <a:off x="7662333" y="4445528"/>
            <a:ext cx="10605136" cy="347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tabLst>
                <a:tab pos="4013200" algn="l"/>
              </a:tabLst>
              <a:defRPr sz="1870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Thanks！</a:t>
            </a:r>
          </a:p>
        </p:txBody>
      </p:sp>
      <p:sp>
        <p:nvSpPr>
          <p:cNvPr id="219" name="Thanks！"/>
          <p:cNvSpPr txBox="1"/>
          <p:nvPr/>
        </p:nvSpPr>
        <p:spPr>
          <a:xfrm>
            <a:off x="7789333" y="4005262"/>
            <a:ext cx="10605136" cy="347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tabLst>
                <a:tab pos="4013200" algn="l"/>
              </a:tabLst>
              <a:defRPr sz="18700">
                <a:solidFill>
                  <a:srgbClr val="7EB2F9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Thanks！</a:t>
            </a:r>
          </a:p>
        </p:txBody>
      </p:sp>
      <p:pic>
        <p:nvPicPr>
          <p:cNvPr id="22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942" y="611352"/>
            <a:ext cx="3601928" cy="676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1142" y="611352"/>
            <a:ext cx="3601928" cy="67642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Introduction"/>
          <p:cNvSpPr txBox="1"/>
          <p:nvPr/>
        </p:nvSpPr>
        <p:spPr>
          <a:xfrm>
            <a:off x="1698478" y="1827947"/>
            <a:ext cx="3798571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Introduction</a:t>
            </a:r>
          </a:p>
        </p:txBody>
      </p:sp>
      <p:sp>
        <p:nvSpPr>
          <p:cNvPr id="127" name="Learning representation is important!"/>
          <p:cNvSpPr txBox="1"/>
          <p:nvPr/>
        </p:nvSpPr>
        <p:spPr>
          <a:xfrm>
            <a:off x="1669456" y="3696657"/>
            <a:ext cx="9893936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500"/>
            </a:lvl1pPr>
          </a:lstStyle>
          <a:p>
            <a:r>
              <a:t>Learning representation is important!</a:t>
            </a:r>
          </a:p>
        </p:txBody>
      </p:sp>
      <p:sp>
        <p:nvSpPr>
          <p:cNvPr id="128" name="Existing approaches rely on:…"/>
          <p:cNvSpPr txBox="1"/>
          <p:nvPr/>
        </p:nvSpPr>
        <p:spPr>
          <a:xfrm>
            <a:off x="1725612" y="6119812"/>
            <a:ext cx="7719378" cy="254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500"/>
            </a:pPr>
            <a:r>
              <a:t>Existing approaches rely on:</a:t>
            </a:r>
          </a:p>
          <a:p>
            <a:pPr marL="416718" indent="-416718">
              <a:buSzPct val="145000"/>
              <a:buChar char="•"/>
              <a:defRPr sz="4500"/>
            </a:pPr>
            <a:r>
              <a:t>Massive data</a:t>
            </a:r>
          </a:p>
          <a:p>
            <a:pPr marL="416718" indent="-416718">
              <a:buSzPct val="145000"/>
              <a:buChar char="•"/>
              <a:defRPr sz="4500"/>
            </a:pPr>
            <a:r>
              <a:t>Accurate labels</a:t>
            </a:r>
          </a:p>
        </p:txBody>
      </p:sp>
      <p:sp>
        <p:nvSpPr>
          <p:cNvPr id="129" name="Industry reality:…"/>
          <p:cNvSpPr txBox="1"/>
          <p:nvPr/>
        </p:nvSpPr>
        <p:spPr>
          <a:xfrm>
            <a:off x="12699999" y="6121399"/>
            <a:ext cx="4304095" cy="254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500"/>
            </a:pPr>
            <a:r>
              <a:t>Industry reality:</a:t>
            </a:r>
          </a:p>
          <a:p>
            <a:pPr marL="416718" indent="-416718">
              <a:buSzPct val="145000"/>
              <a:buChar char="•"/>
              <a:defRPr sz="4500"/>
            </a:pPr>
            <a:r>
              <a:t>Limited data</a:t>
            </a:r>
          </a:p>
          <a:p>
            <a:pPr marL="416718" indent="-416718">
              <a:buSzPct val="145000"/>
              <a:buChar char="•"/>
              <a:defRPr sz="4500"/>
            </a:pPr>
            <a:r>
              <a:t>Noisy labels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1142" y="611352"/>
            <a:ext cx="3601928" cy="67642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Introduction"/>
          <p:cNvSpPr txBox="1"/>
          <p:nvPr/>
        </p:nvSpPr>
        <p:spPr>
          <a:xfrm>
            <a:off x="1698478" y="1827947"/>
            <a:ext cx="3798571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Introduction</a:t>
            </a:r>
          </a:p>
        </p:txBody>
      </p:sp>
      <p:sp>
        <p:nvSpPr>
          <p:cNvPr id="133" name="How to obtain labeled data? Crowdsourcing"/>
          <p:cNvSpPr txBox="1"/>
          <p:nvPr/>
        </p:nvSpPr>
        <p:spPr>
          <a:xfrm>
            <a:off x="1809736" y="4176712"/>
            <a:ext cx="1185018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500"/>
            </a:pPr>
            <a:r>
              <a:t>How to obtain labeled data? </a:t>
            </a:r>
            <a:r>
              <a:rPr>
                <a:latin typeface="PingFang SC Semibold"/>
                <a:ea typeface="PingFang SC Semibold"/>
                <a:cs typeface="PingFang SC Semibold"/>
                <a:sym typeface="PingFang SC Semibold"/>
              </a:rPr>
              <a:t>Crowdsourcing</a:t>
            </a:r>
          </a:p>
        </p:txBody>
      </p:sp>
      <p:pic>
        <p:nvPicPr>
          <p:cNvPr id="134" name="屏幕快照 2019-03-29 上午11.56.54.png" descr="屏幕快照 2019-03-29 上午11.56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0050" y="5530850"/>
            <a:ext cx="5549779" cy="6855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屏幕快照 2019-04-02 下午8.14.54.png" descr="屏幕快照 2019-04-02 下午8.14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58200" y="7042150"/>
            <a:ext cx="13613197" cy="3833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1142" y="611352"/>
            <a:ext cx="3601928" cy="67642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Our Method"/>
          <p:cNvSpPr txBox="1"/>
          <p:nvPr/>
        </p:nvSpPr>
        <p:spPr>
          <a:xfrm>
            <a:off x="1698478" y="1827947"/>
            <a:ext cx="3759201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Our Method</a:t>
            </a:r>
          </a:p>
        </p:txBody>
      </p:sp>
      <p:sp>
        <p:nvSpPr>
          <p:cNvPr id="139" name="Limited data + Noisy crowdsourced labels         Robust representation"/>
          <p:cNvSpPr txBox="1"/>
          <p:nvPr/>
        </p:nvSpPr>
        <p:spPr>
          <a:xfrm>
            <a:off x="1821856" y="3944307"/>
            <a:ext cx="20725131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/>
            </a:lvl1pPr>
          </a:lstStyle>
          <a:p>
            <a:r>
              <a:t>Limited data + Noisy crowdsourced labels         Robust representation</a:t>
            </a:r>
          </a:p>
        </p:txBody>
      </p:sp>
      <p:sp>
        <p:nvSpPr>
          <p:cNvPr id="140" name="RLL: An unified framework to learn robust representation…"/>
          <p:cNvSpPr txBox="1"/>
          <p:nvPr/>
        </p:nvSpPr>
        <p:spPr>
          <a:xfrm>
            <a:off x="1850456" y="6875462"/>
            <a:ext cx="17249776" cy="280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5000"/>
            </a:pPr>
            <a:r>
              <a:rPr>
                <a:latin typeface="PingFang SC Semibold"/>
                <a:ea typeface="PingFang SC Semibold"/>
                <a:cs typeface="PingFang SC Semibold"/>
                <a:sym typeface="PingFang SC Semibold"/>
              </a:rPr>
              <a:t>RLL</a:t>
            </a:r>
            <a:r>
              <a:t>: An unified framework to learn robust representation </a:t>
            </a:r>
          </a:p>
          <a:p>
            <a:pPr lvl="7">
              <a:defRPr sz="5000"/>
            </a:pPr>
            <a:r>
              <a:t>from small data and inconsistent labels</a:t>
            </a:r>
          </a:p>
        </p:txBody>
      </p:sp>
      <p:sp>
        <p:nvSpPr>
          <p:cNvPr id="141" name="线条"/>
          <p:cNvSpPr/>
          <p:nvPr/>
        </p:nvSpPr>
        <p:spPr>
          <a:xfrm>
            <a:off x="14447542" y="4508500"/>
            <a:ext cx="1207884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?"/>
          <p:cNvSpPr txBox="1"/>
          <p:nvPr/>
        </p:nvSpPr>
        <p:spPr>
          <a:xfrm>
            <a:off x="14541896" y="3370262"/>
            <a:ext cx="651638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000">
                <a:solidFill>
                  <a:schemeClr val="accent5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1142" y="611352"/>
            <a:ext cx="3601928" cy="67642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Grouping Based Architecture"/>
          <p:cNvSpPr txBox="1"/>
          <p:nvPr/>
        </p:nvSpPr>
        <p:spPr>
          <a:xfrm>
            <a:off x="1698478" y="1827947"/>
            <a:ext cx="8940801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Grouping Based Architecture</a:t>
            </a:r>
          </a:p>
        </p:txBody>
      </p:sp>
      <p:sp>
        <p:nvSpPr>
          <p:cNvPr id="146" name="正方形"/>
          <p:cNvSpPr/>
          <p:nvPr/>
        </p:nvSpPr>
        <p:spPr>
          <a:xfrm>
            <a:off x="2081957" y="6810375"/>
            <a:ext cx="762001" cy="7620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正方形"/>
          <p:cNvSpPr/>
          <p:nvPr/>
        </p:nvSpPr>
        <p:spPr>
          <a:xfrm>
            <a:off x="3189029" y="6810375"/>
            <a:ext cx="762001" cy="7620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正方形"/>
          <p:cNvSpPr/>
          <p:nvPr/>
        </p:nvSpPr>
        <p:spPr>
          <a:xfrm>
            <a:off x="5424229" y="6810375"/>
            <a:ext cx="762001" cy="7620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方程"/>
              <p:cNvSpPr txBox="1"/>
              <p:nvPr/>
            </p:nvSpPr>
            <p:spPr>
              <a:xfrm>
                <a:off x="2289301" y="7019218"/>
                <a:ext cx="358244" cy="419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sz="3000"/>
              </a:p>
            </p:txBody>
          </p:sp>
        </mc:Choice>
        <mc:Fallback xmlns="">
          <p:sp>
            <p:nvSpPr>
              <p:cNvPr id="149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301" y="7019218"/>
                <a:ext cx="358244" cy="419047"/>
              </a:xfrm>
              <a:prstGeom prst="rect">
                <a:avLst/>
              </a:prstGeom>
              <a:blipFill>
                <a:blip r:embed="rId3"/>
                <a:stretch>
                  <a:fillRect l="-28571" r="-39286" b="-235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方程"/>
              <p:cNvSpPr txBox="1"/>
              <p:nvPr/>
            </p:nvSpPr>
            <p:spPr>
              <a:xfrm>
                <a:off x="3406901" y="7019218"/>
                <a:ext cx="358244" cy="419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sz="3000"/>
              </a:p>
            </p:txBody>
          </p:sp>
        </mc:Choice>
        <mc:Fallback xmlns="">
          <p:sp>
            <p:nvSpPr>
              <p:cNvPr id="150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901" y="7019218"/>
                <a:ext cx="358244" cy="419047"/>
              </a:xfrm>
              <a:prstGeom prst="rect">
                <a:avLst/>
              </a:prstGeom>
              <a:blipFill>
                <a:blip r:embed="rId4"/>
                <a:stretch>
                  <a:fillRect l="-24138" r="-37931" b="-235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方程"/>
              <p:cNvSpPr txBox="1"/>
              <p:nvPr/>
            </p:nvSpPr>
            <p:spPr>
              <a:xfrm>
                <a:off x="5631281" y="7019218"/>
                <a:ext cx="376639" cy="3868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sz="3000"/>
              </a:p>
            </p:txBody>
          </p:sp>
        </mc:Choice>
        <mc:Fallback xmlns="">
          <p:sp>
            <p:nvSpPr>
              <p:cNvPr id="151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281" y="7019218"/>
                <a:ext cx="376639" cy="386895"/>
              </a:xfrm>
              <a:prstGeom prst="rect">
                <a:avLst/>
              </a:prstGeom>
              <a:blipFill>
                <a:blip r:embed="rId5"/>
                <a:stretch>
                  <a:fillRect l="-22581" r="-41935" b="-290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…"/>
          <p:cNvSpPr txBox="1"/>
          <p:nvPr/>
        </p:nvSpPr>
        <p:spPr>
          <a:xfrm>
            <a:off x="4317742" y="6730999"/>
            <a:ext cx="73977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1201869">
              <a:defRPr sz="4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</a:t>
            </a:r>
          </a:p>
        </p:txBody>
      </p:sp>
      <p:sp>
        <p:nvSpPr>
          <p:cNvPr id="153" name="正方形"/>
          <p:cNvSpPr/>
          <p:nvPr/>
        </p:nvSpPr>
        <p:spPr>
          <a:xfrm>
            <a:off x="2096829" y="8334375"/>
            <a:ext cx="762001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正方形"/>
          <p:cNvSpPr/>
          <p:nvPr/>
        </p:nvSpPr>
        <p:spPr>
          <a:xfrm>
            <a:off x="3214429" y="8334375"/>
            <a:ext cx="762001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正方形"/>
          <p:cNvSpPr/>
          <p:nvPr/>
        </p:nvSpPr>
        <p:spPr>
          <a:xfrm>
            <a:off x="5449629" y="8334375"/>
            <a:ext cx="762001" cy="762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方程"/>
              <p:cNvSpPr txBox="1"/>
              <p:nvPr/>
            </p:nvSpPr>
            <p:spPr>
              <a:xfrm>
                <a:off x="2314701" y="8543218"/>
                <a:ext cx="354186" cy="3138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sz="3000"/>
              </a:p>
            </p:txBody>
          </p:sp>
        </mc:Choice>
        <mc:Fallback xmlns="">
          <p:sp>
            <p:nvSpPr>
              <p:cNvPr id="156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01" y="8543218"/>
                <a:ext cx="354186" cy="313857"/>
              </a:xfrm>
              <a:prstGeom prst="rect">
                <a:avLst/>
              </a:prstGeom>
              <a:blipFill>
                <a:blip r:embed="rId6"/>
                <a:stretch>
                  <a:fillRect l="-24138" r="-31034" b="-68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方程"/>
              <p:cNvSpPr txBox="1"/>
              <p:nvPr/>
            </p:nvSpPr>
            <p:spPr>
              <a:xfrm>
                <a:off x="3432301" y="8543218"/>
                <a:ext cx="354186" cy="3138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sz="3000"/>
              </a:p>
            </p:txBody>
          </p:sp>
        </mc:Choice>
        <mc:Fallback xmlns="">
          <p:sp>
            <p:nvSpPr>
              <p:cNvPr id="157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01" y="8543218"/>
                <a:ext cx="354186" cy="313857"/>
              </a:xfrm>
              <a:prstGeom prst="rect">
                <a:avLst/>
              </a:prstGeom>
              <a:blipFill>
                <a:blip r:embed="rId7"/>
                <a:stretch>
                  <a:fillRect l="-24138" r="-31034" b="-68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方程"/>
              <p:cNvSpPr txBox="1"/>
              <p:nvPr/>
            </p:nvSpPr>
            <p:spPr>
              <a:xfrm>
                <a:off x="5656681" y="8543218"/>
                <a:ext cx="354186" cy="31629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sz="3000"/>
              </a:p>
            </p:txBody>
          </p:sp>
        </mc:Choice>
        <mc:Fallback xmlns="">
          <p:sp>
            <p:nvSpPr>
              <p:cNvPr id="158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81" y="8543218"/>
                <a:ext cx="354186" cy="316292"/>
              </a:xfrm>
              <a:prstGeom prst="rect">
                <a:avLst/>
              </a:prstGeom>
              <a:blipFill>
                <a:blip r:embed="rId8"/>
                <a:stretch>
                  <a:fillRect l="-24138" r="-27586" b="-538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…"/>
          <p:cNvSpPr txBox="1"/>
          <p:nvPr/>
        </p:nvSpPr>
        <p:spPr>
          <a:xfrm>
            <a:off x="4328270" y="8269287"/>
            <a:ext cx="73977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1201869">
              <a:defRPr sz="4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</a:t>
            </a:r>
          </a:p>
        </p:txBody>
      </p:sp>
      <p:sp>
        <p:nvSpPr>
          <p:cNvPr id="160" name="Original data"/>
          <p:cNvSpPr txBox="1"/>
          <p:nvPr/>
        </p:nvSpPr>
        <p:spPr>
          <a:xfrm>
            <a:off x="1964676" y="3275243"/>
            <a:ext cx="3144648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r>
              <a:t>Original data</a:t>
            </a:r>
          </a:p>
        </p:txBody>
      </p:sp>
      <p:sp>
        <p:nvSpPr>
          <p:cNvPr id="161" name="Positive…"/>
          <p:cNvSpPr txBox="1"/>
          <p:nvPr/>
        </p:nvSpPr>
        <p:spPr>
          <a:xfrm>
            <a:off x="2135788" y="9882088"/>
            <a:ext cx="1873124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Positive</a:t>
            </a:r>
          </a:p>
          <a:p>
            <a:r>
              <a:t>Negative</a:t>
            </a:r>
          </a:p>
          <a:p>
            <a:endParaRPr/>
          </a:p>
          <a:p>
            <a:r>
              <a:t>Data size:</a:t>
            </a:r>
          </a:p>
        </p:txBody>
      </p:sp>
      <p:sp>
        <p:nvSpPr>
          <p:cNvPr id="162" name="正方形"/>
          <p:cNvSpPr/>
          <p:nvPr/>
        </p:nvSpPr>
        <p:spPr>
          <a:xfrm>
            <a:off x="4466386" y="10645378"/>
            <a:ext cx="254001" cy="254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正方形"/>
          <p:cNvSpPr/>
          <p:nvPr/>
        </p:nvSpPr>
        <p:spPr>
          <a:xfrm>
            <a:off x="4466386" y="10080765"/>
            <a:ext cx="254001" cy="254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方程"/>
              <p:cNvSpPr txBox="1"/>
              <p:nvPr/>
            </p:nvSpPr>
            <p:spPr>
              <a:xfrm>
                <a:off x="4329377" y="11670621"/>
                <a:ext cx="1660754" cy="3904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164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77" y="11670621"/>
                <a:ext cx="1660754" cy="390450"/>
              </a:xfrm>
              <a:prstGeom prst="rect">
                <a:avLst/>
              </a:prstGeom>
              <a:blipFill>
                <a:blip r:embed="rId9"/>
                <a:stretch>
                  <a:fillRect l="-9091" r="-26515" b="-81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Substantially…"/>
          <p:cNvSpPr txBox="1"/>
          <p:nvPr/>
        </p:nvSpPr>
        <p:spPr>
          <a:xfrm>
            <a:off x="18875537" y="6464456"/>
            <a:ext cx="4237356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5000"/>
            </a:pPr>
            <a:r>
              <a:t>Substantially </a:t>
            </a:r>
          </a:p>
          <a:p>
            <a:pPr>
              <a:defRPr sz="5000"/>
            </a:pPr>
            <a:r>
              <a:t>more data!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方程"/>
              <p:cNvSpPr txBox="1"/>
              <p:nvPr/>
            </p:nvSpPr>
            <p:spPr>
              <a:xfrm>
                <a:off x="2075156" y="4564077"/>
                <a:ext cx="5049805" cy="5158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=&lt;</m:t>
                      </m:r>
                      <m:sSubSup>
                        <m:sSub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sz="4000"/>
              </a:p>
            </p:txBody>
          </p:sp>
        </mc:Choice>
        <mc:Fallback xmlns="">
          <p:sp>
            <p:nvSpPr>
              <p:cNvPr id="166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156" y="4564077"/>
                <a:ext cx="5049805" cy="515860"/>
              </a:xfrm>
              <a:prstGeom prst="rect">
                <a:avLst/>
              </a:prstGeom>
              <a:blipFill>
                <a:blip r:embed="rId10"/>
                <a:stretch>
                  <a:fillRect l="-3258" r="-5013" b="-357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方程"/>
              <p:cNvSpPr txBox="1"/>
              <p:nvPr/>
            </p:nvSpPr>
            <p:spPr>
              <a:xfrm>
                <a:off x="2075156" y="5514643"/>
                <a:ext cx="5036460" cy="47960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=&lt;</m:t>
                      </m:r>
                      <m:sSubSup>
                        <m:sSub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sz="4000"/>
              </a:p>
            </p:txBody>
          </p:sp>
        </mc:Choice>
        <mc:Fallback xmlns="">
          <p:sp>
            <p:nvSpPr>
              <p:cNvPr id="167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156" y="5514643"/>
                <a:ext cx="5036460" cy="479604"/>
              </a:xfrm>
              <a:prstGeom prst="rect">
                <a:avLst/>
              </a:prstGeom>
              <a:blipFill>
                <a:blip r:embed="rId11"/>
                <a:stretch>
                  <a:fillRect l="-3266" r="-3769" b="-4359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8" name="屏幕快照 2019-03-29 下午5.56.42.png" descr="屏幕快照 2019-03-29 下午5.56.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451000" y="3149600"/>
            <a:ext cx="8688248" cy="9771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屏幕快照 2019-03-29 下午5.57.55.png" descr="屏幕快照 2019-03-29 下午5.57.55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729956" y="7203315"/>
            <a:ext cx="2639681" cy="1031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3" animBg="1" advAuto="0"/>
      <p:bldP spid="168" grpId="2" animBg="1" advAuto="0"/>
      <p:bldP spid="169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1142" y="611352"/>
            <a:ext cx="3601928" cy="67642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Confidence Score Estimator"/>
          <p:cNvSpPr txBox="1"/>
          <p:nvPr/>
        </p:nvSpPr>
        <p:spPr>
          <a:xfrm>
            <a:off x="1503042" y="1613804"/>
            <a:ext cx="8681721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Confidence Score Estimator</a:t>
            </a:r>
          </a:p>
        </p:txBody>
      </p:sp>
      <p:sp>
        <p:nvSpPr>
          <p:cNvPr id="173" name="5 workers label examples…"/>
          <p:cNvSpPr txBox="1"/>
          <p:nvPr/>
        </p:nvSpPr>
        <p:spPr>
          <a:xfrm>
            <a:off x="1416685" y="3416333"/>
            <a:ext cx="7745413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500"/>
            </a:pPr>
            <a:r>
              <a:t>5 workers label examples</a:t>
            </a:r>
          </a:p>
          <a:p>
            <a:pPr>
              <a:defRPr sz="3500"/>
            </a:pPr>
            <a:r>
              <a:t>A case where labels are inconsistent </a:t>
            </a:r>
          </a:p>
        </p:txBody>
      </p:sp>
      <p:sp>
        <p:nvSpPr>
          <p:cNvPr id="174" name="正方形"/>
          <p:cNvSpPr/>
          <p:nvPr/>
        </p:nvSpPr>
        <p:spPr>
          <a:xfrm>
            <a:off x="9271000" y="4136063"/>
            <a:ext cx="762000" cy="762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正方形"/>
          <p:cNvSpPr/>
          <p:nvPr/>
        </p:nvSpPr>
        <p:spPr>
          <a:xfrm>
            <a:off x="10388600" y="4136063"/>
            <a:ext cx="762000" cy="762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正方形"/>
          <p:cNvSpPr/>
          <p:nvPr/>
        </p:nvSpPr>
        <p:spPr>
          <a:xfrm>
            <a:off x="11506200" y="4136063"/>
            <a:ext cx="762000" cy="762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7" name="正方形"/>
          <p:cNvSpPr/>
          <p:nvPr/>
        </p:nvSpPr>
        <p:spPr>
          <a:xfrm>
            <a:off x="12623800" y="4136063"/>
            <a:ext cx="762000" cy="76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正方形"/>
          <p:cNvSpPr/>
          <p:nvPr/>
        </p:nvSpPr>
        <p:spPr>
          <a:xfrm>
            <a:off x="13741400" y="4136063"/>
            <a:ext cx="762000" cy="76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正方形"/>
          <p:cNvSpPr/>
          <p:nvPr/>
        </p:nvSpPr>
        <p:spPr>
          <a:xfrm>
            <a:off x="16738600" y="4136063"/>
            <a:ext cx="762000" cy="762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正方形"/>
          <p:cNvSpPr/>
          <p:nvPr/>
        </p:nvSpPr>
        <p:spPr>
          <a:xfrm>
            <a:off x="17907000" y="4136063"/>
            <a:ext cx="762000" cy="762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正方形"/>
          <p:cNvSpPr/>
          <p:nvPr/>
        </p:nvSpPr>
        <p:spPr>
          <a:xfrm>
            <a:off x="19075400" y="4136063"/>
            <a:ext cx="762000" cy="762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正方形"/>
          <p:cNvSpPr/>
          <p:nvPr/>
        </p:nvSpPr>
        <p:spPr>
          <a:xfrm>
            <a:off x="20243800" y="4136063"/>
            <a:ext cx="762000" cy="762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正方形"/>
          <p:cNvSpPr/>
          <p:nvPr/>
        </p:nvSpPr>
        <p:spPr>
          <a:xfrm>
            <a:off x="21412200" y="4136063"/>
            <a:ext cx="762000" cy="762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Example A"/>
          <p:cNvSpPr txBox="1"/>
          <p:nvPr/>
        </p:nvSpPr>
        <p:spPr>
          <a:xfrm>
            <a:off x="10666412" y="3010526"/>
            <a:ext cx="2000378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Example A</a:t>
            </a:r>
          </a:p>
        </p:txBody>
      </p:sp>
      <p:sp>
        <p:nvSpPr>
          <p:cNvPr id="185" name="Example B"/>
          <p:cNvSpPr txBox="1"/>
          <p:nvPr/>
        </p:nvSpPr>
        <p:spPr>
          <a:xfrm>
            <a:off x="18235612" y="3010526"/>
            <a:ext cx="2010284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Example B</a:t>
            </a:r>
          </a:p>
        </p:txBody>
      </p:sp>
      <p:sp>
        <p:nvSpPr>
          <p:cNvPr id="186" name="Positive…"/>
          <p:cNvSpPr txBox="1"/>
          <p:nvPr/>
        </p:nvSpPr>
        <p:spPr>
          <a:xfrm>
            <a:off x="19915789" y="5409548"/>
            <a:ext cx="1683005" cy="1209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Positive</a:t>
            </a:r>
          </a:p>
          <a:p>
            <a:r>
              <a:t>Negative</a:t>
            </a:r>
          </a:p>
        </p:txBody>
      </p:sp>
      <p:sp>
        <p:nvSpPr>
          <p:cNvPr id="187" name="正方形"/>
          <p:cNvSpPr/>
          <p:nvPr/>
        </p:nvSpPr>
        <p:spPr>
          <a:xfrm>
            <a:off x="21890786" y="6179939"/>
            <a:ext cx="254001" cy="254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正方形"/>
          <p:cNvSpPr/>
          <p:nvPr/>
        </p:nvSpPr>
        <p:spPr>
          <a:xfrm>
            <a:off x="21890786" y="5615325"/>
            <a:ext cx="254001" cy="254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89" name="屏幕快照 2019-04-02 下午8.18.53.png" descr="屏幕快照 2019-04-02 下午8.18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6350" y="6680200"/>
            <a:ext cx="12284086" cy="3425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屏幕快照 2019-04-02 下午8.19.50.png" descr="屏幕快照 2019-04-02 下午8.19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8750" y="10407650"/>
            <a:ext cx="20488541" cy="2297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  <p:bldP spid="190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1142" y="611352"/>
            <a:ext cx="3601928" cy="67642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Model Summary"/>
          <p:cNvSpPr txBox="1"/>
          <p:nvPr/>
        </p:nvSpPr>
        <p:spPr>
          <a:xfrm>
            <a:off x="1655442" y="1560079"/>
            <a:ext cx="506539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Model Summary</a:t>
            </a:r>
          </a:p>
        </p:txBody>
      </p:sp>
      <p:pic>
        <p:nvPicPr>
          <p:cNvPr id="194" name="dssm.pdf" descr="dssm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9706" y="5952662"/>
            <a:ext cx="12883178" cy="532186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he overview of RLL framework"/>
          <p:cNvSpPr txBox="1"/>
          <p:nvPr/>
        </p:nvSpPr>
        <p:spPr>
          <a:xfrm>
            <a:off x="5772652" y="11110129"/>
            <a:ext cx="5737988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The overview of RLL framework</a:t>
            </a:r>
          </a:p>
        </p:txBody>
      </p:sp>
      <p:sp>
        <p:nvSpPr>
          <p:cNvPr id="196" name="Grouping based…"/>
          <p:cNvSpPr txBox="1"/>
          <p:nvPr/>
        </p:nvSpPr>
        <p:spPr>
          <a:xfrm>
            <a:off x="4856082" y="3149600"/>
            <a:ext cx="4317112" cy="156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defRPr sz="4000"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Grouping based </a:t>
            </a:r>
          </a:p>
          <a:p>
            <a:pPr algn="ctr">
              <a:defRPr sz="4000"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strategy</a:t>
            </a:r>
          </a:p>
        </p:txBody>
      </p:sp>
      <p:sp>
        <p:nvSpPr>
          <p:cNvPr id="197" name="Confidence…"/>
          <p:cNvSpPr txBox="1"/>
          <p:nvPr/>
        </p:nvSpPr>
        <p:spPr>
          <a:xfrm>
            <a:off x="11844017" y="3149600"/>
            <a:ext cx="3227960" cy="156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defRPr sz="4000"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Confidence </a:t>
            </a:r>
          </a:p>
          <a:p>
            <a:pPr algn="ctr">
              <a:defRPr sz="4000"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estimator</a:t>
            </a:r>
          </a:p>
        </p:txBody>
      </p:sp>
      <p:sp>
        <p:nvSpPr>
          <p:cNvPr id="198" name="Model…"/>
          <p:cNvSpPr txBox="1"/>
          <p:nvPr/>
        </p:nvSpPr>
        <p:spPr>
          <a:xfrm>
            <a:off x="19246225" y="3149600"/>
            <a:ext cx="2074292" cy="156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defRPr sz="4000"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Model </a:t>
            </a:r>
          </a:p>
          <a:p>
            <a:pPr algn="ctr">
              <a:defRPr sz="4000"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learning</a:t>
            </a:r>
          </a:p>
        </p:txBody>
      </p:sp>
      <p:sp>
        <p:nvSpPr>
          <p:cNvPr id="199" name="RLL"/>
          <p:cNvSpPr txBox="1"/>
          <p:nvPr/>
        </p:nvSpPr>
        <p:spPr>
          <a:xfrm>
            <a:off x="1741790" y="3327400"/>
            <a:ext cx="1752728" cy="1209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000"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sz="6000"/>
              <a:t>RLL</a:t>
            </a:r>
            <a:r>
              <a:t> </a:t>
            </a:r>
          </a:p>
        </p:txBody>
      </p:sp>
      <p:sp>
        <p:nvSpPr>
          <p:cNvPr id="200" name="+"/>
          <p:cNvSpPr txBox="1"/>
          <p:nvPr/>
        </p:nvSpPr>
        <p:spPr>
          <a:xfrm>
            <a:off x="10134202" y="3416300"/>
            <a:ext cx="539751" cy="103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+</a:t>
            </a:r>
          </a:p>
        </p:txBody>
      </p:sp>
      <p:sp>
        <p:nvSpPr>
          <p:cNvPr id="201" name="+"/>
          <p:cNvSpPr txBox="1"/>
          <p:nvPr/>
        </p:nvSpPr>
        <p:spPr>
          <a:xfrm>
            <a:off x="16692884" y="3416300"/>
            <a:ext cx="539751" cy="103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+</a:t>
            </a:r>
          </a:p>
        </p:txBody>
      </p:sp>
      <p:sp>
        <p:nvSpPr>
          <p:cNvPr id="202" name="="/>
          <p:cNvSpPr txBox="1"/>
          <p:nvPr/>
        </p:nvSpPr>
        <p:spPr>
          <a:xfrm>
            <a:off x="3575518" y="3416300"/>
            <a:ext cx="539751" cy="103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=</a:t>
            </a:r>
          </a:p>
        </p:txBody>
      </p:sp>
      <p:pic>
        <p:nvPicPr>
          <p:cNvPr id="203" name="屏幕快照 2019-03-29 上午11.28.16.png" descr="屏幕快照 2019-03-29 上午11.28.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39950" y="5562600"/>
            <a:ext cx="8867618" cy="5989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1142" y="611352"/>
            <a:ext cx="3601928" cy="67642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Experiment"/>
          <p:cNvSpPr txBox="1"/>
          <p:nvPr/>
        </p:nvSpPr>
        <p:spPr>
          <a:xfrm>
            <a:off x="1313936" y="1280905"/>
            <a:ext cx="3578861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Experiment</a:t>
            </a:r>
          </a:p>
        </p:txBody>
      </p:sp>
      <p:sp>
        <p:nvSpPr>
          <p:cNvPr id="207" name="Dataset:…"/>
          <p:cNvSpPr txBox="1"/>
          <p:nvPr/>
        </p:nvSpPr>
        <p:spPr>
          <a:xfrm>
            <a:off x="1434529" y="2509018"/>
            <a:ext cx="8834217" cy="20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5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Dataset:</a:t>
            </a:r>
          </a:p>
          <a:p>
            <a:pPr marL="416718" indent="-416718">
              <a:buSzPct val="145000"/>
              <a:buChar char="•"/>
              <a:defRPr sz="3500"/>
            </a:pPr>
            <a:r>
              <a:t>Oral: 880 audios, label: fluent/disfluent </a:t>
            </a:r>
          </a:p>
          <a:p>
            <a:pPr marL="416718" indent="-416718">
              <a:buSzPct val="145000"/>
              <a:buChar char="•"/>
              <a:defRPr sz="3500"/>
            </a:pPr>
            <a:r>
              <a:t>Class: 472 videos, label: good/bad </a:t>
            </a:r>
          </a:p>
        </p:txBody>
      </p:sp>
      <p:pic>
        <p:nvPicPr>
          <p:cNvPr id="208" name="屏幕快照 2019-03-29 下午12.00.42.png" descr="屏幕快照 2019-03-29 下午12.00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400" y="5278573"/>
            <a:ext cx="15068589" cy="661027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LL-Bayesian demonstrates…"/>
          <p:cNvSpPr txBox="1"/>
          <p:nvPr/>
        </p:nvSpPr>
        <p:spPr>
          <a:xfrm>
            <a:off x="16726599" y="6049962"/>
            <a:ext cx="7145656" cy="22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000"/>
            </a:pPr>
            <a:r>
              <a:t>RLL-Bayesian demonstrates </a:t>
            </a:r>
          </a:p>
          <a:p>
            <a:pPr>
              <a:defRPr sz="4000"/>
            </a:pPr>
            <a:r>
              <a:t>the best performance on </a:t>
            </a:r>
          </a:p>
          <a:p>
            <a:pPr>
              <a:defRPr sz="4000"/>
            </a:pPr>
            <a:r>
              <a:t>both datasets!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1" animBg="1" advAuto="0"/>
      <p:bldP spid="209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1142" y="611352"/>
            <a:ext cx="3601928" cy="67642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Conclusion"/>
          <p:cNvSpPr txBox="1"/>
          <p:nvPr/>
        </p:nvSpPr>
        <p:spPr>
          <a:xfrm>
            <a:off x="1313936" y="1280905"/>
            <a:ext cx="3515361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Conclusion</a:t>
            </a:r>
          </a:p>
        </p:txBody>
      </p:sp>
      <p:sp>
        <p:nvSpPr>
          <p:cNvPr id="213" name="RLL framework outperforms all the baseline groups…"/>
          <p:cNvSpPr txBox="1"/>
          <p:nvPr/>
        </p:nvSpPr>
        <p:spPr>
          <a:xfrm>
            <a:off x="1293812" y="3230562"/>
            <a:ext cx="17997425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55625" indent="-555625" defTabSz="457200">
              <a:lnSpc>
                <a:spcPts val="6300"/>
              </a:lnSpc>
              <a:spcBef>
                <a:spcPts val="1200"/>
              </a:spcBef>
              <a:buSzPct val="145000"/>
              <a:buChar char="•"/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RLL framework outperforms all the baseline groups</a:t>
            </a:r>
          </a:p>
          <a:p>
            <a:pPr marL="555625" indent="-555625" defTabSz="457200">
              <a:lnSpc>
                <a:spcPts val="6300"/>
              </a:lnSpc>
              <a:spcBef>
                <a:spcPts val="1200"/>
              </a:spcBef>
              <a:buSzPct val="145000"/>
              <a:buChar char="•"/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Bayesian estimator works better with small number of crowd workers</a:t>
            </a:r>
          </a:p>
          <a:p>
            <a:pPr marL="555625" indent="-555625" defTabSz="457200">
              <a:lnSpc>
                <a:spcPts val="6300"/>
              </a:lnSpc>
              <a:spcBef>
                <a:spcPts val="1200"/>
              </a:spcBef>
              <a:buSzPct val="145000"/>
              <a:buChar char="•"/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It is necessary to solve the limited and inconsistent label problems jointly</a:t>
            </a:r>
          </a:p>
        </p:txBody>
      </p:sp>
      <p:sp>
        <p:nvSpPr>
          <p:cNvPr id="214" name="Incorporate individual crowd worker information in the model"/>
          <p:cNvSpPr txBox="1"/>
          <p:nvPr/>
        </p:nvSpPr>
        <p:spPr>
          <a:xfrm>
            <a:off x="1268412" y="8996362"/>
            <a:ext cx="15121637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55625" indent="-555625" defTabSz="457200">
              <a:lnSpc>
                <a:spcPts val="6300"/>
              </a:lnSpc>
              <a:spcBef>
                <a:spcPts val="1200"/>
              </a:spcBef>
              <a:buSzPct val="145000"/>
              <a:buChar char="•"/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Incorporate individual crowd worker information in the model</a:t>
            </a:r>
          </a:p>
        </p:txBody>
      </p:sp>
      <p:sp>
        <p:nvSpPr>
          <p:cNvPr id="215" name="Future Work"/>
          <p:cNvSpPr txBox="1"/>
          <p:nvPr/>
        </p:nvSpPr>
        <p:spPr>
          <a:xfrm>
            <a:off x="1313936" y="7754620"/>
            <a:ext cx="387794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Future Work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ingFang SC Light"/>
            <a:ea typeface="PingFang SC Light"/>
            <a:cs typeface="PingFang SC Light"/>
            <a:sym typeface="PingFang S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ingFang SC Light"/>
            <a:ea typeface="PingFang SC Light"/>
            <a:cs typeface="PingFang SC Light"/>
            <a:sym typeface="PingFang S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271</Words>
  <Application>Microsoft Macintosh PowerPoint</Application>
  <PresentationFormat>自定义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PingFang SC Light</vt:lpstr>
      <vt:lpstr>PingFang SC Medium</vt:lpstr>
      <vt:lpstr>PingFang SC Regular</vt:lpstr>
      <vt:lpstr>PingFang SC Semibold</vt:lpstr>
      <vt:lpstr>Cambria Math</vt:lpstr>
      <vt:lpstr>Helvetica</vt:lpstr>
      <vt:lpstr>Helvetica Neue</vt:lpstr>
      <vt:lpstr>Helvetica Neue Light</vt:lpstr>
      <vt:lpstr>Helvetica Neue Medium</vt:lpstr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Xu Emmitt</cp:lastModifiedBy>
  <cp:revision>2</cp:revision>
  <dcterms:modified xsi:type="dcterms:W3CDTF">2019-04-10T08:16:54Z</dcterms:modified>
</cp:coreProperties>
</file>