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65" r:id="rId4"/>
    <p:sldMasterId id="2147483677" r:id="rId5"/>
  </p:sldMasterIdLst>
  <p:sldIdLst>
    <p:sldId id="258" r:id="rId6"/>
    <p:sldId id="284" r:id="rId7"/>
    <p:sldId id="377" r:id="rId8"/>
    <p:sldId id="376" r:id="rId9"/>
    <p:sldId id="365" r:id="rId10"/>
    <p:sldId id="265" r:id="rId11"/>
    <p:sldId id="375" r:id="rId12"/>
    <p:sldId id="378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38" autoAdjust="0"/>
  </p:normalViewPr>
  <p:slideViewPr>
    <p:cSldViewPr snapToGrid="0">
      <p:cViewPr varScale="1">
        <p:scale>
          <a:sx n="79" d="100"/>
          <a:sy n="79" d="100"/>
        </p:scale>
        <p:origin x="1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EEEEEE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3394" y="1604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392" y="1508788"/>
            <a:ext cx="10945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Test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三极极黑简体" panose="00000500000000000000" pitchFamily="2" charset="-122"/>
                <a:ea typeface="三极极黑简体" panose="00000500000000000000" pitchFamily="2" charset="-122"/>
              </a:defRPr>
            </a:lvl1pPr>
          </a:lstStyle>
          <a:p>
            <a:fld id="{E3BADA4C-0FF0-4F26-B0C9-597C3121B69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三极极黑简体" panose="00000500000000000000" pitchFamily="2" charset="-122"/>
                <a:ea typeface="三极极黑简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三极极黑简体" panose="00000500000000000000" pitchFamily="2" charset="-122"/>
                <a:ea typeface="三极极黑简体" panose="00000500000000000000" pitchFamily="2" charset="-122"/>
              </a:defRPr>
            </a:lvl1pPr>
          </a:lstStyle>
          <a:p>
            <a:fld id="{6386528C-39AA-48F5-B933-86B7BAF27EE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三极极黑简体" panose="00000500000000000000" pitchFamily="2" charset="-122"/>
          <a:ea typeface="三极极黑简体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三极极黑简体" panose="00000500000000000000" pitchFamily="2" charset="-122"/>
          <a:ea typeface="三极极黑简体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三极极黑简体" panose="00000500000000000000" pitchFamily="2" charset="-122"/>
          <a:ea typeface="三极极黑简体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三极极黑简体" panose="00000500000000000000" pitchFamily="2" charset="-122"/>
          <a:ea typeface="三极极黑简体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三极极黑简体" panose="00000500000000000000" pitchFamily="2" charset="-122"/>
          <a:ea typeface="三极极黑简体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anose="020B04030304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20193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b="1" dirty="0">
                <a:solidFill>
                  <a:schemeClr val="bg1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北城之音</a:t>
            </a:r>
            <a:r>
              <a:rPr lang="zh-CN" altLang="zh-CN" sz="3600" b="1" dirty="0">
                <a:solidFill>
                  <a:schemeClr val="bg1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7459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2020 </a:t>
            </a:r>
            <a:endParaRPr lang="zh-CN" altLang="en-US" sz="5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37021" y="4417184"/>
            <a:ext cx="463029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李硕、刘澎雨、常任政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、万志达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、</a:t>
            </a:r>
            <a:r>
              <a:rPr lang="zh-CN" altLang="en-US" sz="1600" dirty="0">
                <a:solidFill>
                  <a:schemeClr val="bg1"/>
                </a:solidFill>
              </a:rPr>
              <a:t>吴昊烨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6596" y="394890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</a:rPr>
              <a:t>项目成员</a:t>
            </a:r>
            <a:endParaRPr lang="zh-CN" altLang="en-US" dirty="0">
              <a:solidFill>
                <a:srgbClr val="48A2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5142" y="1052996"/>
            <a:ext cx="10102354" cy="3519902"/>
          </a:xfrm>
          <a:prstGeom prst="rect">
            <a:avLst/>
          </a:prstGeom>
        </p:spPr>
      </p:pic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317" y="1671692"/>
            <a:ext cx="12243435" cy="4458193"/>
            <a:chOff x="-635" y="812165"/>
            <a:chExt cx="12243435" cy="4458193"/>
          </a:xfrm>
        </p:grpSpPr>
        <p:sp>
          <p:nvSpPr>
            <p:cNvPr id="8" name="矩形 7"/>
            <p:cNvSpPr/>
            <p:nvPr/>
          </p:nvSpPr>
          <p:spPr>
            <a:xfrm>
              <a:off x="-635" y="812165"/>
              <a:ext cx="3220085" cy="1957070"/>
            </a:xfrm>
            <a:prstGeom prst="rect">
              <a:avLst/>
            </a:prstGeom>
            <a:solidFill>
              <a:srgbClr val="2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041380" y="812165"/>
              <a:ext cx="1201420" cy="1957070"/>
            </a:xfrm>
            <a:prstGeom prst="rect">
              <a:avLst/>
            </a:prstGeom>
            <a:solidFill>
              <a:srgbClr val="2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 bwMode="auto">
            <a:xfrm>
              <a:off x="-635" y="1472565"/>
              <a:ext cx="3039745" cy="63563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CONTENTS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直接连接符 99"/>
            <p:cNvCxnSpPr/>
            <p:nvPr/>
          </p:nvCxnSpPr>
          <p:spPr>
            <a:xfrm>
              <a:off x="-635" y="2166620"/>
              <a:ext cx="3220085" cy="0"/>
            </a:xfrm>
            <a:prstGeom prst="line">
              <a:avLst/>
            </a:prstGeom>
            <a:ln w="952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00"/>
            <p:cNvCxnSpPr/>
            <p:nvPr/>
          </p:nvCxnSpPr>
          <p:spPr>
            <a:xfrm>
              <a:off x="-635" y="1415415"/>
              <a:ext cx="2146935" cy="0"/>
            </a:xfrm>
            <a:prstGeom prst="line">
              <a:avLst/>
            </a:prstGeom>
            <a:ln w="952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1609407" y="4233595"/>
              <a:ext cx="9990102" cy="1036763"/>
              <a:chOff x="1308466" y="4233595"/>
              <a:chExt cx="9990102" cy="103676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646537" y="4273030"/>
                <a:ext cx="1238885" cy="476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2D9D9D"/>
                    </a:solidFill>
                  </a:rPr>
                  <a:t>02</a:t>
                </a:r>
                <a:endParaRPr lang="en-US" altLang="zh-CN" sz="3200" b="1" dirty="0">
                  <a:solidFill>
                    <a:srgbClr val="2D9D9D"/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 bwMode="auto">
              <a:xfrm>
                <a:off x="5381835" y="4895669"/>
                <a:ext cx="1768290" cy="374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fontScale="7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0A6E6D"/>
                    </a:solidFill>
                  </a:rPr>
                  <a:t>整体架构设计</a:t>
                </a:r>
                <a:endParaRPr lang="zh-CN" altLang="en-US" sz="2400" b="1" dirty="0">
                  <a:solidFill>
                    <a:srgbClr val="0A6E6D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499284" y="4273030"/>
                <a:ext cx="1238885" cy="476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2D9D9D"/>
                    </a:solidFill>
                  </a:rPr>
                  <a:t>01</a:t>
                </a:r>
                <a:endParaRPr lang="en-US" altLang="zh-CN" sz="3200" b="1" dirty="0">
                  <a:solidFill>
                    <a:srgbClr val="2D9D9D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 bwMode="auto">
              <a:xfrm>
                <a:off x="1308466" y="4895786"/>
                <a:ext cx="1768290" cy="374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fontScale="7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0A6E6D"/>
                    </a:solidFill>
                  </a:rPr>
                  <a:t>人员分工</a:t>
                </a:r>
                <a:endParaRPr lang="zh-CN" altLang="en-US" sz="2400" b="1" dirty="0">
                  <a:solidFill>
                    <a:srgbClr val="0A6E6D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904335" y="4273030"/>
                <a:ext cx="1238885" cy="476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2D9D9D"/>
                    </a:solidFill>
                  </a:rPr>
                  <a:t>03</a:t>
                </a:r>
                <a:endParaRPr lang="en-US" altLang="zh-CN" sz="3200" b="1" dirty="0">
                  <a:solidFill>
                    <a:srgbClr val="2D9D9D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 bwMode="auto">
              <a:xfrm>
                <a:off x="9530278" y="4895348"/>
                <a:ext cx="1768290" cy="374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fontScale="6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A6E6D"/>
                    </a:solidFill>
                  </a:rPr>
                  <a:t>项目的优势及不足</a:t>
                </a:r>
                <a:endParaRPr lang="en-US" altLang="zh-CN" sz="2400" b="1" dirty="0">
                  <a:solidFill>
                    <a:srgbClr val="0A6E6D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794981" y="4233595"/>
                <a:ext cx="1238885" cy="476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/>
                <a:endParaRPr lang="en-US" altLang="zh-CN" sz="3200" b="1" dirty="0">
                  <a:solidFill>
                    <a:srgbClr val="2D9D9D"/>
                  </a:solidFill>
                </a:endParaRPr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2509406" y="1144888"/>
            <a:ext cx="27529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北城之音</a:t>
            </a:r>
            <a:endParaRPr lang="zh-CN" altLang="en-US" sz="24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 Light" panose="02010600030101010101" charset="-122"/>
                <a:ea typeface="等线" panose="02010600030101010101" charset="-122"/>
                <a:cs typeface="Arial" panose="020B0604020202020204" pitchFamily="34" charset="0"/>
              </a:rPr>
              <a:t>PART 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 Light" panose="02010600030101010101" charset="-122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58215" y="3568137"/>
            <a:ext cx="631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200" dirty="0">
                <a:solidFill>
                  <a:prstClr val="black"/>
                </a:solidFill>
              </a:rPr>
              <a:t>Background of project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59920" y="2860251"/>
            <a:ext cx="2214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A6E6D"/>
                </a:solidFill>
                <a:sym typeface="+mn-ea"/>
              </a:rPr>
              <a:t>人员分工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幼线简体" panose="03000509000000000000" pitchFamily="65" charset="-122"/>
              <a:ea typeface="方正幼线简体" panose="03000509000000000000" pitchFamily="65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0" y="3666604"/>
            <a:ext cx="6096000" cy="3200400"/>
          </a:xfrm>
          <a:prstGeom prst="rect">
            <a:avLst/>
          </a:prstGeom>
          <a:solidFill>
            <a:srgbClr val="C8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万志达：广告页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吴昊烨：列表数据点击后以详细方式显示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144931" y="0"/>
            <a:ext cx="4886131" cy="3359019"/>
          </a:xfrm>
          <a:prstGeom prst="rect">
            <a:avLst/>
          </a:prstGeom>
          <a:solidFill>
            <a:srgbClr val="C8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000" dirty="0">
                <a:solidFill>
                  <a:schemeClr val="tx1"/>
                </a:solidFill>
              </a:rPr>
              <a:t>李硕： 对广告和歌曲的上传和增删改查并         </a:t>
            </a: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用docker-compose实现分布式容</a:t>
            </a:r>
            <a:r>
              <a:rPr lang="en-US" altLang="zh-CN" sz="2000" dirty="0">
                <a:solidFill>
                  <a:schemeClr val="tx1"/>
                </a:solidFill>
              </a:rPr>
              <a:t>	 	</a:t>
            </a:r>
            <a:r>
              <a:rPr lang="zh-CN" altLang="en-US" sz="2000" dirty="0">
                <a:solidFill>
                  <a:schemeClr val="tx1"/>
                </a:solidFill>
              </a:rPr>
              <a:t>器管理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just"/>
            <a:r>
              <a:rPr lang="zh-CN" altLang="en-US" sz="2000" dirty="0">
                <a:solidFill>
                  <a:schemeClr val="tx1"/>
                </a:solidFill>
              </a:rPr>
              <a:t>刘澎雨：专辑以列表方式显示，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歌曲分类显示，专辑分类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演示环节PPT+视频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just"/>
            <a:endParaRPr lang="zh-CN" altLang="en-US" sz="2000" dirty="0">
              <a:solidFill>
                <a:schemeClr val="tx1"/>
              </a:solidFill>
            </a:endParaRPr>
          </a:p>
          <a:p>
            <a:pPr algn="just"/>
            <a:r>
              <a:rPr lang="zh-CN" altLang="en-US" sz="2000" dirty="0">
                <a:solidFill>
                  <a:schemeClr val="tx1"/>
                </a:solidFill>
              </a:rPr>
              <a:t>常任政：歌曲播放，暂停，换曲，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	  </a:t>
            </a:r>
            <a:r>
              <a:rPr lang="zh-CN" altLang="en-US" sz="2000" dirty="0">
                <a:solidFill>
                  <a:schemeClr val="tx1"/>
                </a:solidFill>
              </a:rPr>
              <a:t>歌曲海报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4513306" y="2553515"/>
            <a:ext cx="1759974" cy="1759974"/>
          </a:xfrm>
          <a:prstGeom prst="roundRect">
            <a:avLst/>
          </a:prstGeom>
          <a:solidFill>
            <a:srgbClr val="ACD8D4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三极极黑简体" panose="00000500000000000000" pitchFamily="2" charset="-122"/>
                <a:ea typeface="三极极黑简体" panose="00000500000000000000" pitchFamily="2" charset="-122"/>
              </a:rPr>
              <a:t>01</a:t>
            </a:r>
            <a:endParaRPr lang="en-US" altLang="zh-CN" dirty="0">
              <a:latin typeface="三极极黑简体" panose="00000500000000000000" pitchFamily="2" charset="-122"/>
              <a:ea typeface="三极极黑简体" panose="00000500000000000000" pitchFamily="2" charset="-122"/>
            </a:endParaRPr>
          </a:p>
          <a:p>
            <a:pPr algn="ctr"/>
            <a:r>
              <a:rPr lang="zh-CN" altLang="en-US" dirty="0">
                <a:latin typeface="三极极黑简体" panose="00000500000000000000" pitchFamily="2" charset="-122"/>
                <a:ea typeface="三极极黑简体" panose="00000500000000000000" pitchFamily="2" charset="-122"/>
              </a:rPr>
              <a:t>人员分工</a:t>
            </a:r>
            <a:endParaRPr lang="zh-CN" altLang="en-US" dirty="0">
              <a:latin typeface="三极极黑简体" panose="00000500000000000000" pitchFamily="2" charset="-122"/>
              <a:ea typeface="三极极黑简体" panose="00000500000000000000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 Light" panose="02010600030101010101" charset="-122"/>
                <a:ea typeface="等线" panose="02010600030101010101" charset="-122"/>
                <a:cs typeface="Arial" panose="020B0604020202020204" pitchFamily="34" charset="0"/>
              </a:rPr>
              <a:t>PART 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 Light" panose="02010600030101010101" charset="-122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61111" y="3552771"/>
            <a:ext cx="631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Design ideas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8970" y="2860251"/>
            <a:ext cx="324612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幼线简体" panose="03000509000000000000" pitchFamily="65" charset="-122"/>
                <a:ea typeface="方正幼线简体" panose="03000509000000000000" pitchFamily="65" charset="-122"/>
                <a:cs typeface="+mn-cs"/>
              </a:rPr>
              <a:t>整体架构设计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幼线简体" panose="03000509000000000000" pitchFamily="65" charset="-122"/>
              <a:ea typeface="方正幼线简体" panose="03000509000000000000" pitchFamily="65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096000" y="1"/>
            <a:ext cx="0" cy="108243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6096000" y="2755404"/>
            <a:ext cx="0" cy="1249661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ontent Placeholder 2"/>
          <p:cNvSpPr txBox="1"/>
          <p:nvPr/>
        </p:nvSpPr>
        <p:spPr>
          <a:xfrm flipH="1">
            <a:off x="3609503" y="4968905"/>
            <a:ext cx="1584177" cy="760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8" name="Title 13"/>
          <p:cNvSpPr txBox="1"/>
          <p:nvPr/>
        </p:nvSpPr>
        <p:spPr>
          <a:xfrm>
            <a:off x="504510" y="3965275"/>
            <a:ext cx="2884425" cy="58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+mj-ea"/>
                <a:cs typeface="+mj-cs"/>
              </a:rPr>
              <a:t>前端开发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+mj-ea"/>
              <a:cs typeface="+mj-cs"/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5600072" y="1449172"/>
            <a:ext cx="991859" cy="993597"/>
          </a:xfrm>
          <a:custGeom>
            <a:avLst/>
            <a:gdLst>
              <a:gd name="T0" fmla="*/ 280 w 320"/>
              <a:gd name="T1" fmla="*/ 0 h 320"/>
              <a:gd name="T2" fmla="*/ 119 w 320"/>
              <a:gd name="T3" fmla="*/ 0 h 320"/>
              <a:gd name="T4" fmla="*/ 80 w 320"/>
              <a:gd name="T5" fmla="*/ 39 h 320"/>
              <a:gd name="T6" fmla="*/ 80 w 320"/>
              <a:gd name="T7" fmla="*/ 200 h 320"/>
              <a:gd name="T8" fmla="*/ 120 w 320"/>
              <a:gd name="T9" fmla="*/ 240 h 320"/>
              <a:gd name="T10" fmla="*/ 280 w 320"/>
              <a:gd name="T11" fmla="*/ 240 h 320"/>
              <a:gd name="T12" fmla="*/ 320 w 320"/>
              <a:gd name="T13" fmla="*/ 200 h 320"/>
              <a:gd name="T14" fmla="*/ 320 w 320"/>
              <a:gd name="T15" fmla="*/ 40 h 320"/>
              <a:gd name="T16" fmla="*/ 280 w 320"/>
              <a:gd name="T17" fmla="*/ 0 h 320"/>
              <a:gd name="T18" fmla="*/ 280 w 320"/>
              <a:gd name="T19" fmla="*/ 200 h 320"/>
              <a:gd name="T20" fmla="*/ 120 w 320"/>
              <a:gd name="T21" fmla="*/ 200 h 320"/>
              <a:gd name="T22" fmla="*/ 120 w 320"/>
              <a:gd name="T23" fmla="*/ 40 h 320"/>
              <a:gd name="T24" fmla="*/ 280 w 320"/>
              <a:gd name="T25" fmla="*/ 40 h 320"/>
              <a:gd name="T26" fmla="*/ 280 w 320"/>
              <a:gd name="T27" fmla="*/ 200 h 320"/>
              <a:gd name="T28" fmla="*/ 40 w 320"/>
              <a:gd name="T29" fmla="*/ 160 h 320"/>
              <a:gd name="T30" fmla="*/ 0 w 320"/>
              <a:gd name="T31" fmla="*/ 160 h 320"/>
              <a:gd name="T32" fmla="*/ 0 w 320"/>
              <a:gd name="T33" fmla="*/ 280 h 320"/>
              <a:gd name="T34" fmla="*/ 40 w 320"/>
              <a:gd name="T35" fmla="*/ 320 h 320"/>
              <a:gd name="T36" fmla="*/ 160 w 320"/>
              <a:gd name="T37" fmla="*/ 320 h 320"/>
              <a:gd name="T38" fmla="*/ 160 w 320"/>
              <a:gd name="T39" fmla="*/ 280 h 320"/>
              <a:gd name="T40" fmla="*/ 40 w 320"/>
              <a:gd name="T41" fmla="*/ 280 h 320"/>
              <a:gd name="T42" fmla="*/ 40 w 320"/>
              <a:gd name="T43" fmla="*/ 16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0" h="320">
                <a:moveTo>
                  <a:pt x="280" y="0"/>
                </a:moveTo>
                <a:cubicBezTo>
                  <a:pt x="119" y="0"/>
                  <a:pt x="119" y="0"/>
                  <a:pt x="119" y="0"/>
                </a:cubicBezTo>
                <a:cubicBezTo>
                  <a:pt x="97" y="0"/>
                  <a:pt x="80" y="17"/>
                  <a:pt x="80" y="39"/>
                </a:cubicBezTo>
                <a:cubicBezTo>
                  <a:pt x="80" y="200"/>
                  <a:pt x="80" y="200"/>
                  <a:pt x="80" y="200"/>
                </a:cubicBezTo>
                <a:cubicBezTo>
                  <a:pt x="80" y="222"/>
                  <a:pt x="98" y="240"/>
                  <a:pt x="120" y="240"/>
                </a:cubicBezTo>
                <a:cubicBezTo>
                  <a:pt x="280" y="240"/>
                  <a:pt x="280" y="240"/>
                  <a:pt x="280" y="240"/>
                </a:cubicBezTo>
                <a:cubicBezTo>
                  <a:pt x="302" y="240"/>
                  <a:pt x="320" y="222"/>
                  <a:pt x="320" y="200"/>
                </a:cubicBezTo>
                <a:cubicBezTo>
                  <a:pt x="320" y="40"/>
                  <a:pt x="320" y="40"/>
                  <a:pt x="320" y="40"/>
                </a:cubicBezTo>
                <a:cubicBezTo>
                  <a:pt x="320" y="18"/>
                  <a:pt x="302" y="0"/>
                  <a:pt x="280" y="0"/>
                </a:cubicBezTo>
                <a:close/>
                <a:moveTo>
                  <a:pt x="280" y="200"/>
                </a:moveTo>
                <a:cubicBezTo>
                  <a:pt x="120" y="200"/>
                  <a:pt x="120" y="200"/>
                  <a:pt x="120" y="20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280" y="40"/>
                  <a:pt x="280" y="40"/>
                  <a:pt x="280" y="40"/>
                </a:cubicBezTo>
                <a:lnTo>
                  <a:pt x="280" y="200"/>
                </a:lnTo>
                <a:close/>
                <a:moveTo>
                  <a:pt x="4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160" y="320"/>
                  <a:pt x="160" y="320"/>
                  <a:pt x="160" y="320"/>
                </a:cubicBezTo>
                <a:cubicBezTo>
                  <a:pt x="160" y="280"/>
                  <a:pt x="160" y="280"/>
                  <a:pt x="160" y="280"/>
                </a:cubicBezTo>
                <a:cubicBezTo>
                  <a:pt x="40" y="280"/>
                  <a:pt x="40" y="280"/>
                  <a:pt x="40" y="280"/>
                </a:cubicBezTo>
                <a:lnTo>
                  <a:pt x="40" y="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21"/>
          <p:cNvSpPr>
            <a:spLocks noEditPoints="1"/>
          </p:cNvSpPr>
          <p:nvPr/>
        </p:nvSpPr>
        <p:spPr bwMode="auto">
          <a:xfrm>
            <a:off x="5538889" y="4259607"/>
            <a:ext cx="1114224" cy="993597"/>
          </a:xfrm>
          <a:custGeom>
            <a:avLst/>
            <a:gdLst>
              <a:gd name="T0" fmla="*/ 62 w 401"/>
              <a:gd name="T1" fmla="*/ 116 h 357"/>
              <a:gd name="T2" fmla="*/ 117 w 401"/>
              <a:gd name="T3" fmla="*/ 135 h 357"/>
              <a:gd name="T4" fmla="*/ 124 w 401"/>
              <a:gd name="T5" fmla="*/ 133 h 357"/>
              <a:gd name="T6" fmla="*/ 155 w 401"/>
              <a:gd name="T7" fmla="*/ 106 h 357"/>
              <a:gd name="T8" fmla="*/ 156 w 401"/>
              <a:gd name="T9" fmla="*/ 100 h 357"/>
              <a:gd name="T10" fmla="*/ 141 w 401"/>
              <a:gd name="T11" fmla="*/ 81 h 357"/>
              <a:gd name="T12" fmla="*/ 219 w 401"/>
              <a:gd name="T13" fmla="*/ 1 h 357"/>
              <a:gd name="T14" fmla="*/ 160 w 401"/>
              <a:gd name="T15" fmla="*/ 1 h 357"/>
              <a:gd name="T16" fmla="*/ 86 w 401"/>
              <a:gd name="T17" fmla="*/ 39 h 357"/>
              <a:gd name="T18" fmla="*/ 55 w 401"/>
              <a:gd name="T19" fmla="*/ 63 h 357"/>
              <a:gd name="T20" fmla="*/ 43 w 401"/>
              <a:gd name="T21" fmla="*/ 90 h 357"/>
              <a:gd name="T22" fmla="*/ 18 w 401"/>
              <a:gd name="T23" fmla="*/ 98 h 357"/>
              <a:gd name="T24" fmla="*/ 3 w 401"/>
              <a:gd name="T25" fmla="*/ 110 h 357"/>
              <a:gd name="T26" fmla="*/ 2 w 401"/>
              <a:gd name="T27" fmla="*/ 120 h 357"/>
              <a:gd name="T28" fmla="*/ 30 w 401"/>
              <a:gd name="T29" fmla="*/ 150 h 357"/>
              <a:gd name="T30" fmla="*/ 41 w 401"/>
              <a:gd name="T31" fmla="*/ 152 h 357"/>
              <a:gd name="T32" fmla="*/ 55 w 401"/>
              <a:gd name="T33" fmla="*/ 139 h 357"/>
              <a:gd name="T34" fmla="*/ 62 w 401"/>
              <a:gd name="T35" fmla="*/ 116 h 357"/>
              <a:gd name="T36" fmla="*/ 177 w 401"/>
              <a:gd name="T37" fmla="*/ 126 h 357"/>
              <a:gd name="T38" fmla="*/ 169 w 401"/>
              <a:gd name="T39" fmla="*/ 125 h 357"/>
              <a:gd name="T40" fmla="*/ 140 w 401"/>
              <a:gd name="T41" fmla="*/ 150 h 357"/>
              <a:gd name="T42" fmla="*/ 139 w 401"/>
              <a:gd name="T43" fmla="*/ 158 h 357"/>
              <a:gd name="T44" fmla="*/ 305 w 401"/>
              <a:gd name="T45" fmla="*/ 347 h 357"/>
              <a:gd name="T46" fmla="*/ 320 w 401"/>
              <a:gd name="T47" fmla="*/ 348 h 357"/>
              <a:gd name="T48" fmla="*/ 340 w 401"/>
              <a:gd name="T49" fmla="*/ 332 h 357"/>
              <a:gd name="T50" fmla="*/ 341 w 401"/>
              <a:gd name="T51" fmla="*/ 317 h 357"/>
              <a:gd name="T52" fmla="*/ 177 w 401"/>
              <a:gd name="T53" fmla="*/ 126 h 357"/>
              <a:gd name="T54" fmla="*/ 398 w 401"/>
              <a:gd name="T55" fmla="*/ 46 h 357"/>
              <a:gd name="T56" fmla="*/ 389 w 401"/>
              <a:gd name="T57" fmla="*/ 42 h 357"/>
              <a:gd name="T58" fmla="*/ 369 w 401"/>
              <a:gd name="T59" fmla="*/ 72 h 357"/>
              <a:gd name="T60" fmla="*/ 331 w 401"/>
              <a:gd name="T61" fmla="*/ 80 h 357"/>
              <a:gd name="T62" fmla="*/ 320 w 401"/>
              <a:gd name="T63" fmla="*/ 45 h 357"/>
              <a:gd name="T64" fmla="*/ 338 w 401"/>
              <a:gd name="T65" fmla="*/ 13 h 357"/>
              <a:gd name="T66" fmla="*/ 330 w 401"/>
              <a:gd name="T67" fmla="*/ 6 h 357"/>
              <a:gd name="T68" fmla="*/ 274 w 401"/>
              <a:gd name="T69" fmla="*/ 51 h 357"/>
              <a:gd name="T70" fmla="*/ 257 w 401"/>
              <a:gd name="T71" fmla="*/ 121 h 357"/>
              <a:gd name="T72" fmla="*/ 230 w 401"/>
              <a:gd name="T73" fmla="*/ 149 h 357"/>
              <a:gd name="T74" fmla="*/ 257 w 401"/>
              <a:gd name="T75" fmla="*/ 181 h 357"/>
              <a:gd name="T76" fmla="*/ 290 w 401"/>
              <a:gd name="T77" fmla="*/ 149 h 357"/>
              <a:gd name="T78" fmla="*/ 330 w 401"/>
              <a:gd name="T79" fmla="*/ 137 h 357"/>
              <a:gd name="T80" fmla="*/ 391 w 401"/>
              <a:gd name="T81" fmla="*/ 112 h 357"/>
              <a:gd name="T82" fmla="*/ 398 w 401"/>
              <a:gd name="T83" fmla="*/ 46 h 357"/>
              <a:gd name="T84" fmla="*/ 55 w 401"/>
              <a:gd name="T85" fmla="*/ 319 h 357"/>
              <a:gd name="T86" fmla="*/ 55 w 401"/>
              <a:gd name="T87" fmla="*/ 334 h 357"/>
              <a:gd name="T88" fmla="*/ 74 w 401"/>
              <a:gd name="T89" fmla="*/ 353 h 357"/>
              <a:gd name="T90" fmla="*/ 89 w 401"/>
              <a:gd name="T91" fmla="*/ 351 h 357"/>
              <a:gd name="T92" fmla="*/ 187 w 401"/>
              <a:gd name="T93" fmla="*/ 254 h 357"/>
              <a:gd name="T94" fmla="*/ 157 w 401"/>
              <a:gd name="T95" fmla="*/ 220 h 357"/>
              <a:gd name="T96" fmla="*/ 55 w 401"/>
              <a:gd name="T97" fmla="*/ 319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01" h="357">
                <a:moveTo>
                  <a:pt x="62" y="116"/>
                </a:moveTo>
                <a:cubicBezTo>
                  <a:pt x="81" y="101"/>
                  <a:pt x="97" y="111"/>
                  <a:pt x="117" y="135"/>
                </a:cubicBezTo>
                <a:cubicBezTo>
                  <a:pt x="120" y="138"/>
                  <a:pt x="123" y="135"/>
                  <a:pt x="124" y="133"/>
                </a:cubicBezTo>
                <a:cubicBezTo>
                  <a:pt x="126" y="132"/>
                  <a:pt x="154" y="107"/>
                  <a:pt x="155" y="106"/>
                </a:cubicBezTo>
                <a:cubicBezTo>
                  <a:pt x="156" y="105"/>
                  <a:pt x="158" y="102"/>
                  <a:pt x="156" y="100"/>
                </a:cubicBezTo>
                <a:cubicBezTo>
                  <a:pt x="154" y="98"/>
                  <a:pt x="146" y="88"/>
                  <a:pt x="141" y="81"/>
                </a:cubicBezTo>
                <a:cubicBezTo>
                  <a:pt x="105" y="34"/>
                  <a:pt x="240" y="2"/>
                  <a:pt x="219" y="1"/>
                </a:cubicBezTo>
                <a:cubicBezTo>
                  <a:pt x="208" y="1"/>
                  <a:pt x="166" y="0"/>
                  <a:pt x="160" y="1"/>
                </a:cubicBezTo>
                <a:cubicBezTo>
                  <a:pt x="134" y="4"/>
                  <a:pt x="102" y="28"/>
                  <a:pt x="86" y="39"/>
                </a:cubicBezTo>
                <a:cubicBezTo>
                  <a:pt x="64" y="53"/>
                  <a:pt x="57" y="62"/>
                  <a:pt x="55" y="63"/>
                </a:cubicBezTo>
                <a:cubicBezTo>
                  <a:pt x="49" y="68"/>
                  <a:pt x="54" y="80"/>
                  <a:pt x="43" y="90"/>
                </a:cubicBezTo>
                <a:cubicBezTo>
                  <a:pt x="32" y="100"/>
                  <a:pt x="25" y="92"/>
                  <a:pt x="18" y="98"/>
                </a:cubicBezTo>
                <a:cubicBezTo>
                  <a:pt x="15" y="101"/>
                  <a:pt x="5" y="108"/>
                  <a:pt x="3" y="110"/>
                </a:cubicBezTo>
                <a:cubicBezTo>
                  <a:pt x="0" y="113"/>
                  <a:pt x="0" y="117"/>
                  <a:pt x="2" y="120"/>
                </a:cubicBezTo>
                <a:cubicBezTo>
                  <a:pt x="2" y="120"/>
                  <a:pt x="28" y="148"/>
                  <a:pt x="30" y="150"/>
                </a:cubicBezTo>
                <a:cubicBezTo>
                  <a:pt x="32" y="153"/>
                  <a:pt x="38" y="155"/>
                  <a:pt x="41" y="152"/>
                </a:cubicBezTo>
                <a:cubicBezTo>
                  <a:pt x="45" y="149"/>
                  <a:pt x="54" y="141"/>
                  <a:pt x="55" y="139"/>
                </a:cubicBezTo>
                <a:cubicBezTo>
                  <a:pt x="57" y="138"/>
                  <a:pt x="54" y="122"/>
                  <a:pt x="62" y="116"/>
                </a:cubicBezTo>
                <a:close/>
                <a:moveTo>
                  <a:pt x="177" y="126"/>
                </a:moveTo>
                <a:cubicBezTo>
                  <a:pt x="174" y="123"/>
                  <a:pt x="171" y="123"/>
                  <a:pt x="169" y="125"/>
                </a:cubicBezTo>
                <a:cubicBezTo>
                  <a:pt x="140" y="150"/>
                  <a:pt x="140" y="150"/>
                  <a:pt x="140" y="150"/>
                </a:cubicBezTo>
                <a:cubicBezTo>
                  <a:pt x="138" y="152"/>
                  <a:pt x="137" y="156"/>
                  <a:pt x="139" y="158"/>
                </a:cubicBezTo>
                <a:cubicBezTo>
                  <a:pt x="305" y="347"/>
                  <a:pt x="305" y="347"/>
                  <a:pt x="305" y="347"/>
                </a:cubicBezTo>
                <a:cubicBezTo>
                  <a:pt x="309" y="352"/>
                  <a:pt x="316" y="352"/>
                  <a:pt x="320" y="348"/>
                </a:cubicBezTo>
                <a:cubicBezTo>
                  <a:pt x="340" y="332"/>
                  <a:pt x="340" y="332"/>
                  <a:pt x="340" y="332"/>
                </a:cubicBezTo>
                <a:cubicBezTo>
                  <a:pt x="344" y="328"/>
                  <a:pt x="345" y="321"/>
                  <a:pt x="341" y="317"/>
                </a:cubicBezTo>
                <a:lnTo>
                  <a:pt x="177" y="126"/>
                </a:lnTo>
                <a:close/>
                <a:moveTo>
                  <a:pt x="398" y="46"/>
                </a:moveTo>
                <a:cubicBezTo>
                  <a:pt x="396" y="36"/>
                  <a:pt x="391" y="38"/>
                  <a:pt x="389" y="42"/>
                </a:cubicBezTo>
                <a:cubicBezTo>
                  <a:pt x="386" y="46"/>
                  <a:pt x="374" y="64"/>
                  <a:pt x="369" y="72"/>
                </a:cubicBezTo>
                <a:cubicBezTo>
                  <a:pt x="364" y="80"/>
                  <a:pt x="353" y="96"/>
                  <a:pt x="331" y="80"/>
                </a:cubicBezTo>
                <a:cubicBezTo>
                  <a:pt x="308" y="64"/>
                  <a:pt x="316" y="53"/>
                  <a:pt x="320" y="45"/>
                </a:cubicBezTo>
                <a:cubicBezTo>
                  <a:pt x="324" y="38"/>
                  <a:pt x="336" y="16"/>
                  <a:pt x="338" y="13"/>
                </a:cubicBezTo>
                <a:cubicBezTo>
                  <a:pt x="340" y="11"/>
                  <a:pt x="338" y="3"/>
                  <a:pt x="330" y="6"/>
                </a:cubicBezTo>
                <a:cubicBezTo>
                  <a:pt x="323" y="9"/>
                  <a:pt x="280" y="27"/>
                  <a:pt x="274" y="51"/>
                </a:cubicBezTo>
                <a:cubicBezTo>
                  <a:pt x="268" y="76"/>
                  <a:pt x="279" y="99"/>
                  <a:pt x="257" y="121"/>
                </a:cubicBezTo>
                <a:cubicBezTo>
                  <a:pt x="230" y="149"/>
                  <a:pt x="230" y="149"/>
                  <a:pt x="230" y="149"/>
                </a:cubicBezTo>
                <a:cubicBezTo>
                  <a:pt x="257" y="181"/>
                  <a:pt x="257" y="181"/>
                  <a:pt x="257" y="181"/>
                </a:cubicBezTo>
                <a:cubicBezTo>
                  <a:pt x="290" y="149"/>
                  <a:pt x="290" y="149"/>
                  <a:pt x="290" y="149"/>
                </a:cubicBezTo>
                <a:cubicBezTo>
                  <a:pt x="298" y="141"/>
                  <a:pt x="315" y="134"/>
                  <a:pt x="330" y="137"/>
                </a:cubicBezTo>
                <a:cubicBezTo>
                  <a:pt x="363" y="144"/>
                  <a:pt x="381" y="132"/>
                  <a:pt x="391" y="112"/>
                </a:cubicBezTo>
                <a:cubicBezTo>
                  <a:pt x="401" y="94"/>
                  <a:pt x="399" y="56"/>
                  <a:pt x="398" y="46"/>
                </a:cubicBezTo>
                <a:close/>
                <a:moveTo>
                  <a:pt x="55" y="319"/>
                </a:moveTo>
                <a:cubicBezTo>
                  <a:pt x="50" y="323"/>
                  <a:pt x="50" y="330"/>
                  <a:pt x="55" y="334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78" y="357"/>
                  <a:pt x="84" y="355"/>
                  <a:pt x="89" y="351"/>
                </a:cubicBezTo>
                <a:cubicBezTo>
                  <a:pt x="187" y="254"/>
                  <a:pt x="187" y="254"/>
                  <a:pt x="187" y="254"/>
                </a:cubicBezTo>
                <a:cubicBezTo>
                  <a:pt x="157" y="220"/>
                  <a:pt x="157" y="220"/>
                  <a:pt x="157" y="220"/>
                </a:cubicBezTo>
                <a:lnTo>
                  <a:pt x="55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0" y="5349214"/>
            <a:ext cx="0" cy="1508787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19097" y="4587424"/>
            <a:ext cx="4647187" cy="1195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</a:rPr>
              <a:t>前端负责人：常任政</a:t>
            </a:r>
            <a:endParaRPr lang="en-US" altLang="zh-CN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 lvl="0" indent="-285750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</a:rPr>
              <a:t>开发人员：</a:t>
            </a:r>
            <a:r>
              <a:rPr lang="zh-CN" altLang="en-US" sz="1600" dirty="0">
                <a:solidFill>
                  <a:schemeClr val="bg1"/>
                </a:solidFill>
                <a:latin typeface="三极极黑简体" panose="00000500000000000000" pitchFamily="2" charset="-122"/>
                <a:ea typeface="三极极黑简体" panose="00000500000000000000" pitchFamily="2" charset="-122"/>
              </a:rPr>
              <a:t>刘澎雨，吴昊烨，万志达</a:t>
            </a:r>
            <a:endParaRPr lang="zh-CN" altLang="en-US" sz="1600" dirty="0">
              <a:solidFill>
                <a:schemeClr val="bg1"/>
              </a:solidFill>
              <a:latin typeface="三极极黑简体" panose="00000500000000000000" pitchFamily="2" charset="-122"/>
              <a:ea typeface="三极极黑简体" panose="00000500000000000000" pitchFamily="2" charset="-122"/>
            </a:endParaRPr>
          </a:p>
          <a:p>
            <a:pPr marL="285750" lvl="0" indent="-285750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Calibri" panose="020F0502020204030204"/>
                <a:ea typeface="三极极黑简体" panose="00000500000000000000" pitchFamily="2" charset="-122"/>
              </a:rPr>
              <a:t>前端技术：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/>
                <a:ea typeface="三极极黑简体" panose="00000500000000000000" pitchFamily="2" charset="-122"/>
              </a:rPr>
              <a:t>react-native</a:t>
            </a:r>
            <a:endParaRPr lang="en-US" altLang="zh-CN" sz="1600" dirty="0">
              <a:solidFill>
                <a:schemeClr val="bg1"/>
              </a:solidFill>
              <a:latin typeface="Calibri" panose="020F0502020204030204"/>
              <a:ea typeface="三极极黑简体" panose="00000500000000000000" pitchFamily="2" charset="-122"/>
            </a:endParaRPr>
          </a:p>
        </p:txBody>
      </p:sp>
      <p:sp>
        <p:nvSpPr>
          <p:cNvPr id="7" name="Title 13"/>
          <p:cNvSpPr txBox="1"/>
          <p:nvPr/>
        </p:nvSpPr>
        <p:spPr>
          <a:xfrm>
            <a:off x="8047819" y="3381221"/>
            <a:ext cx="1087988" cy="58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+mj-ea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5208" y="1638497"/>
            <a:ext cx="3647282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后端负责人：李硕</a:t>
            </a:r>
            <a:endParaRPr lang="en-US" altLang="zh-CN" sz="1600" dirty="0">
              <a:solidFill>
                <a:schemeClr val="bg2"/>
              </a:solidFill>
              <a:latin typeface="三极极黑简体" panose="00000500000000000000" pitchFamily="2" charset="-122"/>
              <a:ea typeface="三极极黑简体" panose="00000500000000000000" pitchFamily="2" charset="-122"/>
            </a:endParaRPr>
          </a:p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三极极黑简体" panose="00000500000000000000" pitchFamily="2" charset="-122"/>
              </a:rPr>
              <a:t>后台技术：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三极极黑简体" panose="00000500000000000000" pitchFamily="2" charset="-122"/>
              </a:rPr>
              <a:t>SpringBoot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三极极黑简体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31666" y="802721"/>
            <a:ext cx="2301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后台开发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/>
      <p:bldP spid="418" grpId="0"/>
      <p:bldP spid="6" grpId="0" animBg="1"/>
      <p:bldP spid="18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 Light" panose="02010600030101010101" charset="-122"/>
                <a:ea typeface="等线" panose="02010600030101010101" charset="-122"/>
                <a:cs typeface="Arial" panose="020B0604020202020204" pitchFamily="34" charset="0"/>
              </a:rPr>
              <a:t>PART </a:t>
            </a:r>
            <a:r>
              <a:rPr lang="en-US" altLang="zh-CN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charset="-122"/>
                <a:ea typeface="等线" panose="02010600030101010101" charset="-122"/>
                <a:cs typeface="Arial" panose="020B0604020202020204" pitchFamily="34" charset="0"/>
              </a:rPr>
              <a:t>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 Light" panose="02010600030101010101" charset="-122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61111" y="3552771"/>
            <a:ext cx="631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Group cooperation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8970" y="2860251"/>
            <a:ext cx="426720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幼线简体" panose="03000509000000000000" pitchFamily="65" charset="-122"/>
                <a:ea typeface="方正幼线简体" panose="03000509000000000000" pitchFamily="65" charset="-122"/>
                <a:cs typeface="+mn-cs"/>
              </a:rPr>
              <a:t>项目的优势及不足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幼线简体" panose="03000509000000000000" pitchFamily="65" charset="-122"/>
              <a:ea typeface="方正幼线简体" panose="03000509000000000000" pitchFamily="65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27724" y="1845657"/>
            <a:ext cx="2589615" cy="934630"/>
            <a:chOff x="0" y="246398"/>
            <a:chExt cx="2304256" cy="1098012"/>
          </a:xfrm>
        </p:grpSpPr>
        <p:sp>
          <p:nvSpPr>
            <p:cNvPr id="4" name="箭头: V 形 3"/>
            <p:cNvSpPr/>
            <p:nvPr/>
          </p:nvSpPr>
          <p:spPr>
            <a:xfrm>
              <a:off x="0" y="422708"/>
              <a:ext cx="2304256" cy="921702"/>
            </a:xfrm>
            <a:prstGeom prst="chevron">
              <a:avLst/>
            </a:prstGeom>
            <a:solidFill>
              <a:srgbClr val="84CBC5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noFill/>
              <a:prstDash val="solid"/>
            </a:ln>
            <a:effectLst/>
          </p:spPr>
        </p:sp>
        <p:sp>
          <p:nvSpPr>
            <p:cNvPr id="5" name="箭头: V 形 4"/>
            <p:cNvSpPr txBox="1"/>
            <p:nvPr/>
          </p:nvSpPr>
          <p:spPr>
            <a:xfrm>
              <a:off x="460850" y="246398"/>
              <a:ext cx="1382554" cy="9217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3970" tIns="6985" rIns="0" bIns="6985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88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488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488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lang="en-US" altLang="zh-CN" sz="3600" b="1" dirty="0">
                  <a:solidFill>
                    <a:sysClr val="window" lastClr="FFFFFF"/>
                  </a:solidFill>
                  <a:latin typeface="Calibri" panose="020F0502020204030204"/>
                  <a:ea typeface="等线" panose="02010600030101010101" charset="-122"/>
                </a:rPr>
                <a:t>01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28359" y="5101685"/>
            <a:ext cx="2589615" cy="999318"/>
            <a:chOff x="0" y="246398"/>
            <a:chExt cx="2304256" cy="1098012"/>
          </a:xfrm>
        </p:grpSpPr>
        <p:sp>
          <p:nvSpPr>
            <p:cNvPr id="7" name="箭头: V 形 6"/>
            <p:cNvSpPr/>
            <p:nvPr/>
          </p:nvSpPr>
          <p:spPr>
            <a:xfrm>
              <a:off x="0" y="422708"/>
              <a:ext cx="2304256" cy="921702"/>
            </a:xfrm>
            <a:prstGeom prst="chevron">
              <a:avLst/>
            </a:prstGeom>
            <a:solidFill>
              <a:srgbClr val="84CBC5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箭头: V 形 4"/>
            <p:cNvSpPr txBox="1"/>
            <p:nvPr/>
          </p:nvSpPr>
          <p:spPr>
            <a:xfrm>
              <a:off x="460850" y="246398"/>
              <a:ext cx="1382554" cy="9217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3970" tIns="6985" rIns="0" bIns="6985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88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488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488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lang="en-US" altLang="zh-CN" sz="3600" b="1" dirty="0">
                  <a:solidFill>
                    <a:sysClr val="window" lastClr="FFFFFF"/>
                  </a:solidFill>
                  <a:latin typeface="Calibri" panose="020F0502020204030204"/>
                  <a:ea typeface="等线" panose="02010600030101010101" charset="-122"/>
                </a:rPr>
                <a:t>02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017214" y="1664604"/>
            <a:ext cx="386072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优势</a:t>
            </a:r>
            <a:endParaRPr lang="zh-CN" altLang="en-US" sz="2400" dirty="0"/>
          </a:p>
          <a:p>
            <a:r>
              <a:rPr lang="zh-CN" altLang="en-US" dirty="0"/>
              <a:t>有广告页，能专辑以列表方式显示，有热门榜单、歌曲分类，专辑分类</a:t>
            </a:r>
            <a:endParaRPr lang="zh-CN" altLang="en-US" dirty="0"/>
          </a:p>
          <a:p>
            <a:r>
              <a:rPr lang="zh-CN" altLang="en-US" dirty="0"/>
              <a:t>可以实现音乐的播放、暂停、切换歌曲，列表数据点击后以详细方式显示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127704" y="5179032"/>
            <a:ext cx="53003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不足</a:t>
            </a:r>
            <a:endParaRPr lang="zh-CN" altLang="en-US" b="1" dirty="0"/>
          </a:p>
          <a:p>
            <a:r>
              <a:rPr lang="zh-CN" altLang="en-US" dirty="0"/>
              <a:t>不能全局播放，</a:t>
            </a:r>
            <a:r>
              <a:rPr lang="zh-CN" altLang="en-US" dirty="0"/>
              <a:t>只能在歌曲详情页面播放歌曲，</a:t>
            </a:r>
            <a:r>
              <a:rPr lang="en-US" altLang="zh-CN" dirty="0"/>
              <a:t>ui</a:t>
            </a:r>
            <a:r>
              <a:rPr lang="zh-CN" altLang="en-US" dirty="0"/>
              <a:t>不美观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380938" y="1895256"/>
            <a:ext cx="3579607" cy="3579607"/>
          </a:xfrm>
          <a:prstGeom prst="ellipse">
            <a:avLst/>
          </a:prstGeom>
          <a:solidFill>
            <a:srgbClr val="C8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三极极黑简体" panose="00000500000000000000" pitchFamily="2" charset="-122"/>
              <a:ea typeface="三极极黑简体" panose="00000500000000000000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95835"/>
            <a:ext cx="1565519" cy="6266329"/>
          </a:xfrm>
          <a:prstGeom prst="rect">
            <a:avLst/>
          </a:prstGeom>
          <a:solidFill>
            <a:srgbClr val="C8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三极极黑简体" panose="00000500000000000000" pitchFamily="2" charset="-122"/>
              <a:ea typeface="三极极黑简体" panose="00000500000000000000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3637" y="445421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  <a:alpha val="81000"/>
                  </a:srgbClr>
                </a:solidFill>
                <a:effectLst/>
                <a:uLnTx/>
                <a:uFillTx/>
                <a:latin typeface="三极极黑简体" panose="00000500000000000000" pitchFamily="2" charset="-122"/>
                <a:ea typeface="三极极黑简体" panose="00000500000000000000" pitchFamily="2" charset="-122"/>
                <a:cs typeface="+mn-cs"/>
              </a:rPr>
              <a:t>Report.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  <a:alpha val="81000"/>
                </a:srgbClr>
              </a:solidFill>
              <a:effectLst/>
              <a:uLnTx/>
              <a:uFillTx/>
              <a:latin typeface="三极极黑简体" panose="00000500000000000000" pitchFamily="2" charset="-122"/>
              <a:ea typeface="三极极黑简体" panose="00000500000000000000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094" y="5723068"/>
            <a:ext cx="817001" cy="322730"/>
            <a:chOff x="484094" y="5723068"/>
            <a:chExt cx="817001" cy="32273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84094" y="5723068"/>
              <a:ext cx="731520" cy="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84094" y="5830645"/>
              <a:ext cx="365760" cy="0"/>
            </a:xfrm>
            <a:prstGeom prst="line">
              <a:avLst/>
            </a:prstGeom>
            <a:ln w="44450" cmpd="thinThick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69575" y="5948979"/>
              <a:ext cx="731520" cy="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49854" y="6045798"/>
              <a:ext cx="365760" cy="0"/>
            </a:xfrm>
            <a:prstGeom prst="line">
              <a:avLst/>
            </a:prstGeom>
            <a:ln w="44450" cmpd="thinThick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5096367" y="2530897"/>
            <a:ext cx="199926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三极粗极黑简体" panose="00000500000000000000" pitchFamily="2" charset="-122"/>
                <a:ea typeface="三极粗极黑简体" panose="00000500000000000000" pitchFamily="2" charset="-122"/>
                <a:cs typeface="+mn-cs"/>
              </a:rPr>
              <a:t>谢谢</a:t>
            </a:r>
            <a:endParaRPr kumimoji="0" lang="en-US" altLang="zh-CN" sz="7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三极粗极黑简体" panose="00000500000000000000" pitchFamily="2" charset="-122"/>
              <a:ea typeface="三极粗极黑简体" panose="00000500000000000000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三极粗极黑简体" panose="00000500000000000000" pitchFamily="2" charset="-122"/>
                <a:ea typeface="三极粗极黑简体" panose="00000500000000000000" pitchFamily="2" charset="-122"/>
                <a:cs typeface="+mn-cs"/>
              </a:rPr>
              <a:t>观看</a:t>
            </a:r>
            <a:endParaRPr kumimoji="0" lang="zh-CN" altLang="en-US" sz="7200" b="1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三极粗极黑简体" panose="00000500000000000000" pitchFamily="2" charset="-122"/>
              <a:ea typeface="三极粗极黑简体" panose="00000500000000000000" pitchFamily="2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156932" y="430952"/>
            <a:ext cx="1207151" cy="546948"/>
            <a:chOff x="10156932" y="430952"/>
            <a:chExt cx="1207151" cy="546948"/>
          </a:xfrm>
        </p:grpSpPr>
        <p:sp>
          <p:nvSpPr>
            <p:cNvPr id="18" name="椭圆 17"/>
            <p:cNvSpPr/>
            <p:nvPr/>
          </p:nvSpPr>
          <p:spPr>
            <a:xfrm>
              <a:off x="10156932" y="430952"/>
              <a:ext cx="190035" cy="190035"/>
            </a:xfrm>
            <a:prstGeom prst="ellipse">
              <a:avLst/>
            </a:prstGeom>
            <a:solidFill>
              <a:srgbClr val="C8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三极极黑简体" panose="00000500000000000000" pitchFamily="2" charset="-122"/>
                <a:ea typeface="三极极黑简体" panose="00000500000000000000" pitchFamily="2" charset="-122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0495970" y="430952"/>
              <a:ext cx="190035" cy="190035"/>
            </a:xfrm>
            <a:prstGeom prst="ellipse">
              <a:avLst/>
            </a:prstGeom>
            <a:solidFill>
              <a:srgbClr val="C8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三极极黑简体" panose="00000500000000000000" pitchFamily="2" charset="-122"/>
                <a:ea typeface="三极极黑简体" panose="00000500000000000000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835008" y="430952"/>
              <a:ext cx="190035" cy="190035"/>
            </a:xfrm>
            <a:prstGeom prst="ellipse">
              <a:avLst/>
            </a:prstGeom>
            <a:solidFill>
              <a:srgbClr val="C8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三极极黑简体" panose="00000500000000000000" pitchFamily="2" charset="-122"/>
                <a:ea typeface="三极极黑简体" panose="00000500000000000000" pitchFamily="2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174048" y="430952"/>
              <a:ext cx="190035" cy="190035"/>
            </a:xfrm>
            <a:prstGeom prst="ellipse">
              <a:avLst/>
            </a:prstGeom>
            <a:solidFill>
              <a:srgbClr val="C8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三极极黑简体" panose="00000500000000000000" pitchFamily="2" charset="-122"/>
                <a:ea typeface="三极极黑简体" panose="00000500000000000000" pitchFamily="2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780540" y="787865"/>
              <a:ext cx="190035" cy="190035"/>
            </a:xfrm>
            <a:prstGeom prst="ellipse">
              <a:avLst/>
            </a:prstGeom>
            <a:noFill/>
            <a:ln w="34925" cmpd="dbl">
              <a:solidFill>
                <a:srgbClr val="C8E5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三极极黑简体" panose="00000500000000000000" pitchFamily="2" charset="-122"/>
                <a:ea typeface="三极极黑简体" panose="00000500000000000000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108781" y="787865"/>
              <a:ext cx="190035" cy="190035"/>
            </a:xfrm>
            <a:prstGeom prst="ellipse">
              <a:avLst/>
            </a:prstGeom>
            <a:noFill/>
            <a:ln w="34925" cmpd="dbl">
              <a:solidFill>
                <a:srgbClr val="C8E5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三极极黑简体" panose="00000500000000000000" pitchFamily="2" charset="-122"/>
                <a:ea typeface="三极极黑简体" panose="00000500000000000000" pitchFamily="2" charset="-122"/>
                <a:cs typeface="+mn-cs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630903" y="3285939"/>
            <a:ext cx="34645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三极极黑简体" panose="00000500000000000000" pitchFamily="2" charset="-122"/>
                <a:ea typeface="三极极黑简体" panose="00000500000000000000" pitchFamily="2" charset="-122"/>
                <a:cs typeface="+mn-cs"/>
              </a:rPr>
              <a:t>刘澎</a:t>
            </a:r>
            <a:r>
              <a:rPr kumimoji="0" lang="zh-CN" altLang="en-US" sz="2800" b="1" i="0" u="none" strike="noStrike" kern="1200" cap="none" spc="0" normalizeH="0" baseline="0" noProof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三极极黑简体" panose="00000500000000000000" pitchFamily="2" charset="-122"/>
                <a:ea typeface="三极极黑简体" panose="00000500000000000000" pitchFamily="2" charset="-122"/>
                <a:cs typeface="+mn-cs"/>
              </a:rPr>
              <a:t>雨</a:t>
            </a:r>
            <a:endParaRPr kumimoji="0" lang="zh-CN" altLang="en-US" sz="2800" b="1" i="0" u="none" strike="noStrike" kern="1200" cap="none" spc="0" normalizeH="0" baseline="0" noProof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三极极黑简体" panose="00000500000000000000" pitchFamily="2" charset="-122"/>
              <a:ea typeface="三极极黑简体" panose="00000500000000000000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49E17"/>
      </a:accent1>
      <a:accent2>
        <a:srgbClr val="6CBF19"/>
      </a:accent2>
      <a:accent3>
        <a:srgbClr val="5EB408"/>
      </a:accent3>
      <a:accent4>
        <a:srgbClr val="8ABC1D"/>
      </a:accent4>
      <a:accent5>
        <a:srgbClr val="89BE12"/>
      </a:accent5>
      <a:accent6>
        <a:srgbClr val="ACEB0F"/>
      </a:accent6>
      <a:hlink>
        <a:srgbClr val="149E17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149E17"/>
    </a:accent1>
    <a:accent2>
      <a:srgbClr val="6CBF19"/>
    </a:accent2>
    <a:accent3>
      <a:srgbClr val="5EB408"/>
    </a:accent3>
    <a:accent4>
      <a:srgbClr val="8ABC1D"/>
    </a:accent4>
    <a:accent5>
      <a:srgbClr val="89BE12"/>
    </a:accent5>
    <a:accent6>
      <a:srgbClr val="ACEB0F"/>
    </a:accent6>
    <a:hlink>
      <a:srgbClr val="149E1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WPS 演示</Application>
  <PresentationFormat>宽屏</PresentationFormat>
  <Paragraphs>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31" baseType="lpstr">
      <vt:lpstr>Arial</vt:lpstr>
      <vt:lpstr>宋体</vt:lpstr>
      <vt:lpstr>Wingdings</vt:lpstr>
      <vt:lpstr>三极极黑简体</vt:lpstr>
      <vt:lpstr>黑体</vt:lpstr>
      <vt:lpstr>Source Sans Pro Light</vt:lpstr>
      <vt:lpstr>Yu Gothic UI Semilight</vt:lpstr>
      <vt:lpstr>方正幼线简体</vt:lpstr>
      <vt:lpstr>Gotham Rounded Medium</vt:lpstr>
      <vt:lpstr>方正粗黑宋简体</vt:lpstr>
      <vt:lpstr>等线</vt:lpstr>
      <vt:lpstr>等线 Light</vt:lpstr>
      <vt:lpstr>华文楷体</vt:lpstr>
      <vt:lpstr>Calibri</vt:lpstr>
      <vt:lpstr>三极粗极黑简体</vt:lpstr>
      <vt:lpstr>Wide Latin</vt:lpstr>
      <vt:lpstr>微软雅黑</vt:lpstr>
      <vt:lpstr>Arial Unicode MS</vt:lpstr>
      <vt:lpstr>Office 主题​​</vt:lpstr>
      <vt:lpstr>1_Office 主题​​</vt:lpstr>
      <vt:lpstr>2_Office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ruojia</dc:creator>
  <cp:lastModifiedBy>lenovo</cp:lastModifiedBy>
  <cp:revision>28</cp:revision>
  <dcterms:created xsi:type="dcterms:W3CDTF">2020-06-16T12:29:00Z</dcterms:created>
  <dcterms:modified xsi:type="dcterms:W3CDTF">2020-06-22T03:36:23Z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