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342" r:id="rId2"/>
    <p:sldId id="360" r:id="rId3"/>
    <p:sldId id="361" r:id="rId4"/>
    <p:sldId id="362" r:id="rId5"/>
    <p:sldId id="363" r:id="rId6"/>
    <p:sldId id="365" r:id="rId7"/>
    <p:sldId id="350"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300"/>
    <a:srgbClr val="FF0000"/>
    <a:srgbClr val="0070C0"/>
    <a:srgbClr val="399BFF"/>
    <a:srgbClr val="990000"/>
    <a:srgbClr val="7FDDFF"/>
    <a:srgbClr val="013786"/>
    <a:srgbClr val="FFB400"/>
    <a:srgbClr val="FF0377"/>
    <a:srgbClr val="FFC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7"/>
    <p:restoredTop sz="85362"/>
  </p:normalViewPr>
  <p:slideViewPr>
    <p:cSldViewPr snapToGrid="0">
      <p:cViewPr>
        <p:scale>
          <a:sx n="102" d="100"/>
          <a:sy n="102" d="100"/>
        </p:scale>
        <p:origin x="912"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C54B0A-2AEA-4982-91A8-C110A749E92C}" type="datetimeFigureOut">
              <a:rPr lang="zh-CN" altLang="en-US" smtClean="0"/>
              <a:t>2019/8/27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DA38A3-C617-49FE-8D81-F3A4FBA64FD9}" type="slidenum">
              <a:rPr lang="zh-CN" altLang="en-US" smtClean="0"/>
              <a:t>‹#›</a:t>
            </a:fld>
            <a:endParaRPr lang="zh-CN" altLang="en-US"/>
          </a:p>
        </p:txBody>
      </p:sp>
    </p:spTree>
    <p:extLst>
      <p:ext uri="{BB962C8B-B14F-4D97-AF65-F5344CB8AC3E}">
        <p14:creationId xmlns:p14="http://schemas.microsoft.com/office/powerpoint/2010/main" val="4025575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FE2C02-F180-B341-BA98-F9C9C2B0A917}" type="slidenum">
              <a:rPr kumimoji="1" lang="zh-CN" altLang="en-US" smtClean="0"/>
              <a:t>1</a:t>
            </a:fld>
            <a:endParaRPr kumimoji="1" lang="zh-CN" altLang="en-US"/>
          </a:p>
        </p:txBody>
      </p:sp>
    </p:spTree>
    <p:extLst>
      <p:ext uri="{BB962C8B-B14F-4D97-AF65-F5344CB8AC3E}">
        <p14:creationId xmlns:p14="http://schemas.microsoft.com/office/powerpoint/2010/main" val="933221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灯片编号占位符 3"/>
          <p:cNvSpPr>
            <a:spLocks noGrp="1"/>
          </p:cNvSpPr>
          <p:nvPr>
            <p:ph type="sldNum" sz="quarter" idx="10"/>
          </p:nvPr>
        </p:nvSpPr>
        <p:spPr/>
        <p:txBody>
          <a:bodyPr/>
          <a:lstStyle/>
          <a:p>
            <a:fld id="{E8FE2C02-F180-B341-BA98-F9C9C2B0A917}" type="slidenum">
              <a:rPr kumimoji="1" lang="zh-CN" altLang="en-US" smtClean="0"/>
              <a:t>2</a:t>
            </a:fld>
            <a:endParaRPr kumimoji="1" lang="zh-CN" altLang="en-US"/>
          </a:p>
        </p:txBody>
      </p:sp>
    </p:spTree>
    <p:extLst>
      <p:ext uri="{BB962C8B-B14F-4D97-AF65-F5344CB8AC3E}">
        <p14:creationId xmlns:p14="http://schemas.microsoft.com/office/powerpoint/2010/main" val="1885979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灯片编号占位符 3"/>
          <p:cNvSpPr>
            <a:spLocks noGrp="1"/>
          </p:cNvSpPr>
          <p:nvPr>
            <p:ph type="sldNum" sz="quarter" idx="10"/>
          </p:nvPr>
        </p:nvSpPr>
        <p:spPr/>
        <p:txBody>
          <a:bodyPr/>
          <a:lstStyle/>
          <a:p>
            <a:fld id="{E8FE2C02-F180-B341-BA98-F9C9C2B0A917}" type="slidenum">
              <a:rPr kumimoji="1" lang="zh-CN" altLang="en-US" smtClean="0"/>
              <a:t>3</a:t>
            </a:fld>
            <a:endParaRPr kumimoji="1" lang="zh-CN" altLang="en-US"/>
          </a:p>
        </p:txBody>
      </p:sp>
    </p:spTree>
    <p:extLst>
      <p:ext uri="{BB962C8B-B14F-4D97-AF65-F5344CB8AC3E}">
        <p14:creationId xmlns:p14="http://schemas.microsoft.com/office/powerpoint/2010/main" val="1245787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灯片编号占位符 3"/>
          <p:cNvSpPr>
            <a:spLocks noGrp="1"/>
          </p:cNvSpPr>
          <p:nvPr>
            <p:ph type="sldNum" sz="quarter" idx="10"/>
          </p:nvPr>
        </p:nvSpPr>
        <p:spPr/>
        <p:txBody>
          <a:bodyPr/>
          <a:lstStyle/>
          <a:p>
            <a:fld id="{E8FE2C02-F180-B341-BA98-F9C9C2B0A917}" type="slidenum">
              <a:rPr kumimoji="1" lang="zh-CN" altLang="en-US" smtClean="0"/>
              <a:t>4</a:t>
            </a:fld>
            <a:endParaRPr kumimoji="1" lang="zh-CN" altLang="en-US"/>
          </a:p>
        </p:txBody>
      </p:sp>
    </p:spTree>
    <p:extLst>
      <p:ext uri="{BB962C8B-B14F-4D97-AF65-F5344CB8AC3E}">
        <p14:creationId xmlns:p14="http://schemas.microsoft.com/office/powerpoint/2010/main" val="1961678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灯片编号占位符 3"/>
          <p:cNvSpPr>
            <a:spLocks noGrp="1"/>
          </p:cNvSpPr>
          <p:nvPr>
            <p:ph type="sldNum" sz="quarter" idx="10"/>
          </p:nvPr>
        </p:nvSpPr>
        <p:spPr/>
        <p:txBody>
          <a:bodyPr/>
          <a:lstStyle/>
          <a:p>
            <a:fld id="{E8FE2C02-F180-B341-BA98-F9C9C2B0A917}" type="slidenum">
              <a:rPr kumimoji="1" lang="zh-CN" altLang="en-US" smtClean="0"/>
              <a:t>5</a:t>
            </a:fld>
            <a:endParaRPr kumimoji="1" lang="zh-CN" altLang="en-US"/>
          </a:p>
        </p:txBody>
      </p:sp>
    </p:spTree>
    <p:extLst>
      <p:ext uri="{BB962C8B-B14F-4D97-AF65-F5344CB8AC3E}">
        <p14:creationId xmlns:p14="http://schemas.microsoft.com/office/powerpoint/2010/main" val="2028523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8D718ED-F84D-4514-BDEC-5ACA6BFFD420}" type="slidenum">
              <a:rPr lang="zh-CN" altLang="en-US" smtClean="0"/>
              <a:t>6</a:t>
            </a:fld>
            <a:endParaRPr lang="zh-CN" altLang="en-US"/>
          </a:p>
        </p:txBody>
      </p:sp>
    </p:spTree>
    <p:extLst>
      <p:ext uri="{BB962C8B-B14F-4D97-AF65-F5344CB8AC3E}">
        <p14:creationId xmlns:p14="http://schemas.microsoft.com/office/powerpoint/2010/main" val="447018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811449" y="4473348"/>
            <a:ext cx="6057363" cy="741039"/>
          </a:xfrm>
        </p:spPr>
        <p:txBody>
          <a:bodyPr>
            <a:normAutofit/>
          </a:bodyPr>
          <a:lstStyle>
            <a:lvl1pPr marL="0" indent="0" algn="ctr">
              <a:buNone/>
              <a:defRPr sz="28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单击以编辑母版副标题样式</a:t>
            </a:r>
            <a:endParaRPr lang="zh-CN" altLang="en-US" dirty="0"/>
          </a:p>
        </p:txBody>
      </p:sp>
      <p:sp>
        <p:nvSpPr>
          <p:cNvPr id="4" name="日期占位符 3"/>
          <p:cNvSpPr>
            <a:spLocks noGrp="1"/>
          </p:cNvSpPr>
          <p:nvPr>
            <p:ph type="dt" sz="half" idx="10"/>
          </p:nvPr>
        </p:nvSpPr>
        <p:spPr/>
        <p:txBody>
          <a:bodyPr/>
          <a:lstStyle/>
          <a:p>
            <a:fld id="{F7BF3E12-FF28-42C9-A7E5-8389251D3F4F}" type="datetimeFigureOut">
              <a:rPr lang="zh-CN" altLang="en-US" smtClean="0"/>
              <a:t>2019/8/27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BBA678-92FB-40D7-B56A-849A51B8AF56}" type="slidenum">
              <a:rPr lang="zh-CN" altLang="en-US" smtClean="0"/>
              <a:t>‹#›</a:t>
            </a:fld>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0438" t="5907" r="10029" b="18759"/>
          <a:stretch/>
        </p:blipFill>
        <p:spPr>
          <a:xfrm>
            <a:off x="663582" y="642435"/>
            <a:ext cx="3795728" cy="3540981"/>
          </a:xfrm>
          <a:prstGeom prst="rect">
            <a:avLst/>
          </a:prstGeom>
        </p:spPr>
      </p:pic>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557256" y="1751584"/>
            <a:ext cx="4210390" cy="1302889"/>
          </a:xfrm>
          <a:prstGeom prst="rect">
            <a:avLst/>
          </a:prstGeom>
        </p:spPr>
      </p:pic>
      <p:sp>
        <p:nvSpPr>
          <p:cNvPr id="9" name="文本框 8"/>
          <p:cNvSpPr txBox="1"/>
          <p:nvPr userDrawn="1"/>
        </p:nvSpPr>
        <p:spPr>
          <a:xfrm>
            <a:off x="5520403" y="3218821"/>
            <a:ext cx="4510627" cy="707886"/>
          </a:xfrm>
          <a:prstGeom prst="rect">
            <a:avLst/>
          </a:prstGeom>
          <a:noFill/>
        </p:spPr>
        <p:txBody>
          <a:bodyPr wrap="square" rtlCol="0">
            <a:spAutoFit/>
          </a:bodyPr>
          <a:lstStyle/>
          <a:p>
            <a:pPr algn="dist"/>
            <a:r>
              <a:rPr kumimoji="1" lang="zh-CN" altLang="en-US" sz="4000" b="1" dirty="0" smtClean="0">
                <a:solidFill>
                  <a:srgbClr val="008DFF"/>
                </a:solidFill>
                <a:latin typeface="苹方 粗体" panose="020B0600000000000000" pitchFamily="34" charset="-122"/>
                <a:ea typeface="苹方 粗体" panose="020B0600000000000000" pitchFamily="34" charset="-122"/>
                <a:cs typeface="Yuanti SC" charset="-122"/>
              </a:rPr>
              <a:t>深度</a:t>
            </a:r>
            <a:r>
              <a:rPr kumimoji="1" lang="zh-CN" altLang="en-US" sz="4000" b="1" dirty="0">
                <a:solidFill>
                  <a:srgbClr val="008DFF"/>
                </a:solidFill>
                <a:latin typeface="苹方 粗体" panose="020B0600000000000000" pitchFamily="34" charset="-122"/>
                <a:ea typeface="苹方 粗体" panose="020B0600000000000000" pitchFamily="34" charset="-122"/>
                <a:cs typeface="Yuanti SC" charset="-122"/>
              </a:rPr>
              <a:t>强化学习</a:t>
            </a:r>
          </a:p>
        </p:txBody>
      </p:sp>
      <p:sp>
        <p:nvSpPr>
          <p:cNvPr id="10" name="椭圆 9"/>
          <p:cNvSpPr/>
          <p:nvPr userDrawn="1"/>
        </p:nvSpPr>
        <p:spPr>
          <a:xfrm>
            <a:off x="4763256" y="4000242"/>
            <a:ext cx="183174" cy="183174"/>
          </a:xfrm>
          <a:prstGeom prst="ellipse">
            <a:avLst/>
          </a:prstGeom>
          <a:solidFill>
            <a:srgbClr val="008DFF"/>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cxnSp>
        <p:nvCxnSpPr>
          <p:cNvPr id="11" name="直线连接符 8"/>
          <p:cNvCxnSpPr/>
          <p:nvPr userDrawn="1"/>
        </p:nvCxnSpPr>
        <p:spPr>
          <a:xfrm flipV="1">
            <a:off x="4854843" y="4091055"/>
            <a:ext cx="5795987" cy="774"/>
          </a:xfrm>
          <a:prstGeom prst="line">
            <a:avLst/>
          </a:prstGeom>
          <a:ln w="57150">
            <a:solidFill>
              <a:srgbClr val="008DFF"/>
            </a:solidFill>
          </a:ln>
        </p:spPr>
        <p:style>
          <a:lnRef idx="3">
            <a:schemeClr val="dk1"/>
          </a:lnRef>
          <a:fillRef idx="0">
            <a:schemeClr val="dk1"/>
          </a:fillRef>
          <a:effectRef idx="2">
            <a:schemeClr val="dk1"/>
          </a:effectRef>
          <a:fontRef idx="minor">
            <a:schemeClr val="tx1"/>
          </a:fontRef>
        </p:style>
      </p:cxnSp>
      <p:sp>
        <p:nvSpPr>
          <p:cNvPr id="16" name="矩形 15"/>
          <p:cNvSpPr/>
          <p:nvPr userDrawn="1"/>
        </p:nvSpPr>
        <p:spPr>
          <a:xfrm>
            <a:off x="174171" y="136525"/>
            <a:ext cx="12017829" cy="6721475"/>
          </a:xfrm>
          <a:prstGeom prst="rect">
            <a:avLst/>
          </a:prstGeom>
          <a:noFill/>
          <a:ln w="28575" cap="flat" cmpd="sng" algn="ctr">
            <a:solidFill>
              <a:schemeClr val="accent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17" name="矩形 16"/>
          <p:cNvSpPr/>
          <p:nvPr userDrawn="1"/>
        </p:nvSpPr>
        <p:spPr>
          <a:xfrm>
            <a:off x="0" y="21771"/>
            <a:ext cx="12003314" cy="6691086"/>
          </a:xfrm>
          <a:prstGeom prst="rect">
            <a:avLst/>
          </a:prstGeom>
          <a:noFill/>
          <a:ln w="57150" cap="flat" cmpd="sng" algn="ctr">
            <a:solidFill>
              <a:srgbClr val="00A9FF"/>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pic>
        <p:nvPicPr>
          <p:cNvPr id="13" name="图片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350212" y="6274799"/>
            <a:ext cx="2271669" cy="306995"/>
          </a:xfrm>
          <a:prstGeom prst="rect">
            <a:avLst/>
          </a:prstGeom>
        </p:spPr>
      </p:pic>
    </p:spTree>
    <p:extLst>
      <p:ext uri="{BB962C8B-B14F-4D97-AF65-F5344CB8AC3E}">
        <p14:creationId xmlns:p14="http://schemas.microsoft.com/office/powerpoint/2010/main" val="17247353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811449" y="4473348"/>
            <a:ext cx="6057363" cy="741039"/>
          </a:xfrm>
        </p:spPr>
        <p:txBody>
          <a:bodyPr>
            <a:normAutofit/>
          </a:bodyPr>
          <a:lstStyle>
            <a:lvl1pPr marL="0" indent="0" algn="ctr">
              <a:buNone/>
              <a:defRPr sz="28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单击以编辑母版副标题样式</a:t>
            </a:r>
            <a:endParaRPr lang="zh-CN" altLang="en-US" dirty="0"/>
          </a:p>
        </p:txBody>
      </p:sp>
      <p:sp>
        <p:nvSpPr>
          <p:cNvPr id="4" name="日期占位符 3"/>
          <p:cNvSpPr>
            <a:spLocks noGrp="1"/>
          </p:cNvSpPr>
          <p:nvPr>
            <p:ph type="dt" sz="half" idx="10"/>
          </p:nvPr>
        </p:nvSpPr>
        <p:spPr/>
        <p:txBody>
          <a:bodyPr/>
          <a:lstStyle/>
          <a:p>
            <a:fld id="{F7BF3E12-FF28-42C9-A7E5-8389251D3F4F}" type="datetimeFigureOut">
              <a:rPr lang="zh-CN" altLang="en-US" smtClean="0"/>
              <a:t>2019/8/27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BBA678-92FB-40D7-B56A-849A51B8AF56}" type="slidenum">
              <a:rPr lang="zh-CN" altLang="en-US" smtClean="0"/>
              <a:t>‹#›</a:t>
            </a:fld>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0438" t="5907" r="10029" b="18759"/>
          <a:stretch/>
        </p:blipFill>
        <p:spPr>
          <a:xfrm>
            <a:off x="663582" y="642435"/>
            <a:ext cx="3795728" cy="3540981"/>
          </a:xfrm>
          <a:prstGeom prst="rect">
            <a:avLst/>
          </a:prstGeom>
        </p:spPr>
      </p:pic>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557256" y="1751584"/>
            <a:ext cx="4210390" cy="1302889"/>
          </a:xfrm>
          <a:prstGeom prst="rect">
            <a:avLst/>
          </a:prstGeom>
        </p:spPr>
      </p:pic>
      <p:sp>
        <p:nvSpPr>
          <p:cNvPr id="9" name="文本框 8"/>
          <p:cNvSpPr txBox="1"/>
          <p:nvPr userDrawn="1"/>
        </p:nvSpPr>
        <p:spPr>
          <a:xfrm>
            <a:off x="5520403" y="3218821"/>
            <a:ext cx="4510627" cy="707886"/>
          </a:xfrm>
          <a:prstGeom prst="rect">
            <a:avLst/>
          </a:prstGeom>
          <a:noFill/>
        </p:spPr>
        <p:txBody>
          <a:bodyPr wrap="square" rtlCol="0">
            <a:spAutoFit/>
          </a:bodyPr>
          <a:lstStyle/>
          <a:p>
            <a:pPr algn="dist"/>
            <a:r>
              <a:rPr kumimoji="1" lang="zh-CN" altLang="en-US" sz="4000" b="1" dirty="0" smtClean="0">
                <a:solidFill>
                  <a:srgbClr val="008DFF"/>
                </a:solidFill>
                <a:latin typeface="苹方 粗体" panose="020B0600000000000000" pitchFamily="34" charset="-122"/>
                <a:ea typeface="苹方 粗体" panose="020B0600000000000000" pitchFamily="34" charset="-122"/>
                <a:cs typeface="Yuanti SC" charset="-122"/>
              </a:rPr>
              <a:t>深度</a:t>
            </a:r>
            <a:r>
              <a:rPr kumimoji="1" lang="zh-CN" altLang="en-US" sz="4000" b="1" dirty="0">
                <a:solidFill>
                  <a:srgbClr val="008DFF"/>
                </a:solidFill>
                <a:latin typeface="苹方 粗体" panose="020B0600000000000000" pitchFamily="34" charset="-122"/>
                <a:ea typeface="苹方 粗体" panose="020B0600000000000000" pitchFamily="34" charset="-122"/>
                <a:cs typeface="Yuanti SC" charset="-122"/>
              </a:rPr>
              <a:t>强化学习</a:t>
            </a:r>
          </a:p>
        </p:txBody>
      </p:sp>
      <p:sp>
        <p:nvSpPr>
          <p:cNvPr id="10" name="椭圆 9"/>
          <p:cNvSpPr/>
          <p:nvPr userDrawn="1"/>
        </p:nvSpPr>
        <p:spPr>
          <a:xfrm>
            <a:off x="4763256" y="4000242"/>
            <a:ext cx="183174" cy="183174"/>
          </a:xfrm>
          <a:prstGeom prst="ellipse">
            <a:avLst/>
          </a:prstGeom>
          <a:solidFill>
            <a:srgbClr val="008DFF"/>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cxnSp>
        <p:nvCxnSpPr>
          <p:cNvPr id="11" name="直线连接符 8"/>
          <p:cNvCxnSpPr/>
          <p:nvPr userDrawn="1"/>
        </p:nvCxnSpPr>
        <p:spPr>
          <a:xfrm flipV="1">
            <a:off x="4854843" y="4091055"/>
            <a:ext cx="5795987" cy="774"/>
          </a:xfrm>
          <a:prstGeom prst="line">
            <a:avLst/>
          </a:prstGeom>
          <a:ln w="57150">
            <a:solidFill>
              <a:srgbClr val="008DFF"/>
            </a:solidFill>
          </a:ln>
        </p:spPr>
        <p:style>
          <a:lnRef idx="3">
            <a:schemeClr val="dk1"/>
          </a:lnRef>
          <a:fillRef idx="0">
            <a:schemeClr val="dk1"/>
          </a:fillRef>
          <a:effectRef idx="2">
            <a:schemeClr val="dk1"/>
          </a:effectRef>
          <a:fontRef idx="minor">
            <a:schemeClr val="tx1"/>
          </a:fontRef>
        </p:style>
      </p:cxnSp>
      <p:sp>
        <p:nvSpPr>
          <p:cNvPr id="16" name="矩形 15"/>
          <p:cNvSpPr/>
          <p:nvPr userDrawn="1"/>
        </p:nvSpPr>
        <p:spPr>
          <a:xfrm>
            <a:off x="174171" y="136525"/>
            <a:ext cx="12017829" cy="6721475"/>
          </a:xfrm>
          <a:prstGeom prst="rect">
            <a:avLst/>
          </a:prstGeom>
          <a:noFill/>
          <a:ln w="28575" cap="flat" cmpd="sng" algn="ctr">
            <a:solidFill>
              <a:schemeClr val="accent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17" name="矩形 16"/>
          <p:cNvSpPr/>
          <p:nvPr userDrawn="1"/>
        </p:nvSpPr>
        <p:spPr>
          <a:xfrm>
            <a:off x="0" y="21771"/>
            <a:ext cx="12003314" cy="6691086"/>
          </a:xfrm>
          <a:prstGeom prst="rect">
            <a:avLst/>
          </a:prstGeom>
          <a:noFill/>
          <a:ln w="57150" cap="flat" cmpd="sng" algn="ctr">
            <a:solidFill>
              <a:srgbClr val="00A9FF"/>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0609329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9" name="矩形 8"/>
          <p:cNvSpPr/>
          <p:nvPr userDrawn="1"/>
        </p:nvSpPr>
        <p:spPr>
          <a:xfrm>
            <a:off x="1" y="6581000"/>
            <a:ext cx="6194737" cy="2834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936936" y="1558173"/>
            <a:ext cx="10515600" cy="4351338"/>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文本框 7"/>
          <p:cNvSpPr txBox="1"/>
          <p:nvPr userDrawn="1"/>
        </p:nvSpPr>
        <p:spPr>
          <a:xfrm>
            <a:off x="1442970" y="6611779"/>
            <a:ext cx="3308797" cy="246221"/>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微软雅黑" panose="020B0503020204020204" pitchFamily="34" charset="-122"/>
                <a:ea typeface="微软雅黑" panose="020B0503020204020204" pitchFamily="34" charset="-122"/>
              </a:rPr>
              <a:t>机器学习</a:t>
            </a:r>
            <a:r>
              <a:rPr lang="en-US" altLang="zh-CN" sz="1000" dirty="0" smtClean="0">
                <a:solidFill>
                  <a:schemeClr val="bg1"/>
                </a:solidFill>
                <a:latin typeface="微软雅黑" panose="020B0503020204020204" pitchFamily="34" charset="-122"/>
                <a:ea typeface="微软雅黑" panose="020B0503020204020204" pitchFamily="34" charset="-122"/>
              </a:rPr>
              <a:t>-</a:t>
            </a:r>
            <a:r>
              <a:rPr lang="zh-CN" altLang="en-US" sz="1000" dirty="0" smtClean="0">
                <a:solidFill>
                  <a:schemeClr val="bg1"/>
                </a:solidFill>
                <a:latin typeface="微软雅黑" panose="020B0503020204020204" pitchFamily="34" charset="-122"/>
                <a:ea typeface="微软雅黑" panose="020B0503020204020204" pitchFamily="34" charset="-122"/>
              </a:rPr>
              <a:t>深度强化学习</a:t>
            </a:r>
          </a:p>
        </p:txBody>
      </p:sp>
      <p:sp>
        <p:nvSpPr>
          <p:cNvPr id="10" name="矩形 9"/>
          <p:cNvSpPr/>
          <p:nvPr userDrawn="1"/>
        </p:nvSpPr>
        <p:spPr>
          <a:xfrm>
            <a:off x="6194736" y="6580999"/>
            <a:ext cx="5997264" cy="283439"/>
          </a:xfrm>
          <a:prstGeom prst="rect">
            <a:avLst/>
          </a:prstGeom>
          <a:solidFill>
            <a:srgbClr val="00A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userDrawn="1"/>
        </p:nvSpPr>
        <p:spPr>
          <a:xfrm>
            <a:off x="8044107" y="6596389"/>
            <a:ext cx="4147893" cy="246221"/>
          </a:xfrm>
          <a:prstGeom prst="rect">
            <a:avLst/>
          </a:prstGeom>
          <a:noFill/>
        </p:spPr>
        <p:txBody>
          <a:bodyPr wrap="square" rtlCol="0">
            <a:spAutoFit/>
          </a:bodyPr>
          <a:lstStyle/>
          <a:p>
            <a:r>
              <a:rPr lang="zh-CN" altLang="en-US" sz="1000" dirty="0" smtClean="0">
                <a:solidFill>
                  <a:schemeClr val="tx1"/>
                </a:solidFill>
                <a:latin typeface="微软雅黑" panose="020B0503020204020204" pitchFamily="34" charset="-122"/>
                <a:ea typeface="微软雅黑" panose="020B0503020204020204" pitchFamily="34" charset="-122"/>
              </a:rPr>
              <a:t>滴滴学院</a:t>
            </a:r>
            <a:r>
              <a:rPr lang="en-US" altLang="zh-CN" sz="1000" dirty="0" smtClean="0">
                <a:solidFill>
                  <a:schemeClr val="tx1"/>
                </a:solidFill>
                <a:latin typeface="微软雅黑" panose="020B0503020204020204" pitchFamily="34" charset="-122"/>
                <a:ea typeface="微软雅黑" panose="020B0503020204020204" pitchFamily="34" charset="-122"/>
              </a:rPr>
              <a:t>-CTO</a:t>
            </a:r>
            <a:r>
              <a:rPr lang="zh-CN" altLang="en-US" sz="1000" dirty="0" smtClean="0">
                <a:solidFill>
                  <a:schemeClr val="tx1"/>
                </a:solidFill>
                <a:latin typeface="微软雅黑" panose="020B0503020204020204" pitchFamily="34" charset="-122"/>
                <a:ea typeface="微软雅黑" panose="020B0503020204020204" pitchFamily="34" charset="-122"/>
              </a:rPr>
              <a:t>线支持中心     大数据技术部</a:t>
            </a:r>
            <a:endParaRPr lang="zh-CN" altLang="en-US" sz="1000" dirty="0">
              <a:solidFill>
                <a:schemeClr val="tx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522" y="638089"/>
            <a:ext cx="2251008" cy="696566"/>
          </a:xfrm>
          <a:prstGeom prst="rect">
            <a:avLst/>
          </a:prstGeom>
        </p:spPr>
      </p:pic>
      <p:pic>
        <p:nvPicPr>
          <p:cNvPr id="5" name="图片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152" y="62026"/>
            <a:ext cx="1417814" cy="1396397"/>
          </a:xfrm>
          <a:prstGeom prst="rect">
            <a:avLst/>
          </a:prstGeom>
        </p:spPr>
      </p:pic>
    </p:spTree>
    <p:extLst>
      <p:ext uri="{BB962C8B-B14F-4D97-AF65-F5344CB8AC3E}">
        <p14:creationId xmlns:p14="http://schemas.microsoft.com/office/powerpoint/2010/main" val="213510332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矩形 8"/>
          <p:cNvSpPr/>
          <p:nvPr userDrawn="1"/>
        </p:nvSpPr>
        <p:spPr>
          <a:xfrm>
            <a:off x="1" y="6581000"/>
            <a:ext cx="6194737" cy="2834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477592" y="557167"/>
            <a:ext cx="7468673" cy="722514"/>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36936" y="1558173"/>
            <a:ext cx="10515600" cy="4351338"/>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矩形 6"/>
          <p:cNvSpPr/>
          <p:nvPr userDrawn="1"/>
        </p:nvSpPr>
        <p:spPr>
          <a:xfrm>
            <a:off x="1" y="342901"/>
            <a:ext cx="334850" cy="115104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defTabSz="914354"/>
            <a:endParaRPr lang="zh-CN" altLang="en-US" sz="1867">
              <a:solidFill>
                <a:srgbClr val="E7E6E6">
                  <a:lumMod val="50000"/>
                </a:srgbClr>
              </a:solidFill>
              <a:latin typeface="Calibri"/>
              <a:ea typeface="宋体"/>
            </a:endParaRPr>
          </a:p>
        </p:txBody>
      </p:sp>
      <p:sp>
        <p:nvSpPr>
          <p:cNvPr id="8" name="文本框 7"/>
          <p:cNvSpPr txBox="1"/>
          <p:nvPr userDrawn="1"/>
        </p:nvSpPr>
        <p:spPr>
          <a:xfrm>
            <a:off x="1442970" y="6611779"/>
            <a:ext cx="3308797" cy="246221"/>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微软雅黑" panose="020B0503020204020204" pitchFamily="34" charset="-122"/>
                <a:ea typeface="微软雅黑" panose="020B0503020204020204" pitchFamily="34" charset="-122"/>
              </a:rPr>
              <a:t>机器学习</a:t>
            </a:r>
            <a:r>
              <a:rPr lang="en-US" altLang="zh-CN" sz="1000" dirty="0" smtClean="0">
                <a:solidFill>
                  <a:schemeClr val="bg1"/>
                </a:solidFill>
                <a:latin typeface="微软雅黑" panose="020B0503020204020204" pitchFamily="34" charset="-122"/>
                <a:ea typeface="微软雅黑" panose="020B0503020204020204" pitchFamily="34" charset="-122"/>
              </a:rPr>
              <a:t>-</a:t>
            </a:r>
            <a:r>
              <a:rPr lang="zh-CN" altLang="en-US" sz="1000" dirty="0" smtClean="0">
                <a:solidFill>
                  <a:schemeClr val="bg1"/>
                </a:solidFill>
                <a:latin typeface="微软雅黑" panose="020B0503020204020204" pitchFamily="34" charset="-122"/>
                <a:ea typeface="微软雅黑" panose="020B0503020204020204" pitchFamily="34" charset="-122"/>
              </a:rPr>
              <a:t>深度强化学习</a:t>
            </a:r>
          </a:p>
        </p:txBody>
      </p:sp>
      <p:sp>
        <p:nvSpPr>
          <p:cNvPr id="10" name="矩形 9"/>
          <p:cNvSpPr/>
          <p:nvPr userDrawn="1"/>
        </p:nvSpPr>
        <p:spPr>
          <a:xfrm>
            <a:off x="6194736" y="6581000"/>
            <a:ext cx="5997264" cy="277000"/>
          </a:xfrm>
          <a:prstGeom prst="rect">
            <a:avLst/>
          </a:prstGeom>
          <a:solidFill>
            <a:srgbClr val="00A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userDrawn="1"/>
        </p:nvSpPr>
        <p:spPr>
          <a:xfrm>
            <a:off x="8044107" y="6596389"/>
            <a:ext cx="4438919" cy="246221"/>
          </a:xfrm>
          <a:prstGeom prst="rect">
            <a:avLst/>
          </a:prstGeom>
          <a:noFill/>
        </p:spPr>
        <p:txBody>
          <a:bodyPr wrap="square" rtlCol="0">
            <a:spAutoFit/>
          </a:bodyPr>
          <a:lstStyle/>
          <a:p>
            <a:r>
              <a:rPr lang="zh-CN" altLang="en-US" sz="1000" dirty="0" smtClean="0">
                <a:solidFill>
                  <a:schemeClr val="tx1"/>
                </a:solidFill>
                <a:latin typeface="微软雅黑" panose="020B0503020204020204" pitchFamily="34" charset="-122"/>
                <a:ea typeface="微软雅黑" panose="020B0503020204020204" pitchFamily="34" charset="-122"/>
              </a:rPr>
              <a:t>滴滴学院</a:t>
            </a:r>
            <a:r>
              <a:rPr lang="en-US" altLang="zh-CN" sz="1000" dirty="0" smtClean="0">
                <a:solidFill>
                  <a:schemeClr val="tx1"/>
                </a:solidFill>
                <a:latin typeface="微软雅黑" panose="020B0503020204020204" pitchFamily="34" charset="-122"/>
                <a:ea typeface="微软雅黑" panose="020B0503020204020204" pitchFamily="34" charset="-122"/>
              </a:rPr>
              <a:t>-CTO</a:t>
            </a:r>
            <a:r>
              <a:rPr lang="zh-CN" altLang="en-US" sz="1000" dirty="0" smtClean="0">
                <a:solidFill>
                  <a:schemeClr val="tx1"/>
                </a:solidFill>
                <a:latin typeface="微软雅黑" panose="020B0503020204020204" pitchFamily="34" charset="-122"/>
                <a:ea typeface="微软雅黑" panose="020B0503020204020204" pitchFamily="34" charset="-122"/>
              </a:rPr>
              <a:t>支持中心     大数据技术部</a:t>
            </a:r>
            <a:endParaRPr lang="zh-CN" altLang="en-US" sz="1000" dirty="0">
              <a:solidFill>
                <a:schemeClr val="tx1"/>
              </a:solidFill>
              <a:latin typeface="微软雅黑" panose="020B0503020204020204" pitchFamily="34" charset="-122"/>
              <a:ea typeface="微软雅黑" panose="020B0503020204020204" pitchFamily="34" charset="-122"/>
            </a:endParaRPr>
          </a:p>
        </p:txBody>
      </p:sp>
      <p:cxnSp>
        <p:nvCxnSpPr>
          <p:cNvPr id="14" name="直接连接符 13"/>
          <p:cNvCxnSpPr/>
          <p:nvPr userDrawn="1"/>
        </p:nvCxnSpPr>
        <p:spPr>
          <a:xfrm>
            <a:off x="477592" y="1306573"/>
            <a:ext cx="9265024" cy="0"/>
          </a:xfrm>
          <a:prstGeom prst="line">
            <a:avLst/>
          </a:prstGeom>
          <a:ln w="38100">
            <a:solidFill>
              <a:srgbClr val="00A9FF"/>
            </a:solidFill>
          </a:ln>
        </p:spPr>
        <p:style>
          <a:lnRef idx="2">
            <a:schemeClr val="accent1"/>
          </a:lnRef>
          <a:fillRef idx="0">
            <a:schemeClr val="accent1"/>
          </a:fillRef>
          <a:effectRef idx="1">
            <a:schemeClr val="accent1"/>
          </a:effectRef>
          <a:fontRef idx="minor">
            <a:schemeClr val="tx1"/>
          </a:fontRef>
        </p:style>
      </p:cxn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0992" y="673613"/>
            <a:ext cx="2251008" cy="696566"/>
          </a:xfrm>
          <a:prstGeom prst="rect">
            <a:avLst/>
          </a:prstGeom>
        </p:spPr>
      </p:pic>
      <p:pic>
        <p:nvPicPr>
          <p:cNvPr id="5" name="图片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27622" y="97550"/>
            <a:ext cx="1417814" cy="1396397"/>
          </a:xfrm>
          <a:prstGeom prst="rect">
            <a:avLst/>
          </a:prstGeom>
        </p:spPr>
      </p:pic>
    </p:spTree>
    <p:extLst>
      <p:ext uri="{BB962C8B-B14F-4D97-AF65-F5344CB8AC3E}">
        <p14:creationId xmlns:p14="http://schemas.microsoft.com/office/powerpoint/2010/main" val="2037978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封面">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 name="标题 21"/>
          <p:cNvSpPr>
            <a:spLocks noGrp="1"/>
          </p:cNvSpPr>
          <p:nvPr>
            <p:ph type="title" hasCustomPrompt="1"/>
          </p:nvPr>
        </p:nvSpPr>
        <p:spPr>
          <a:xfrm>
            <a:off x="1302572" y="1876926"/>
            <a:ext cx="10058400" cy="1165241"/>
          </a:xfrm>
          <a:prstGeom prst="rect">
            <a:avLst/>
          </a:prstGeom>
        </p:spPr>
        <p:txBody>
          <a:bodyPr>
            <a:noAutofit/>
          </a:bodyPr>
          <a:lstStyle>
            <a:lvl1pPr>
              <a:defRPr sz="6600">
                <a:latin typeface="FZLanTingHeiS-DB1-GB" charset="0"/>
                <a:ea typeface="FZLanTingHeiS-DB1-GB" charset="0"/>
                <a:cs typeface="FZLanTingHeiS-DB1-GB" charset="0"/>
              </a:defRPr>
            </a:lvl1pPr>
          </a:lstStyle>
          <a:p>
            <a:r>
              <a:rPr kumimoji="1" lang="zh-CN" altLang="en-US" dirty="0" smtClean="0"/>
              <a:t>滴滴</a:t>
            </a:r>
            <a:r>
              <a:rPr kumimoji="1" lang="en-US" altLang="zh-CN" dirty="0" smtClean="0"/>
              <a:t>PPT</a:t>
            </a:r>
            <a:r>
              <a:rPr kumimoji="1" lang="zh-CN" altLang="en-US" dirty="0" smtClean="0"/>
              <a:t>模板</a:t>
            </a:r>
            <a:endParaRPr kumimoji="1" lang="zh-CN" altLang="en-US" dirty="0"/>
          </a:p>
        </p:txBody>
      </p:sp>
      <p:sp>
        <p:nvSpPr>
          <p:cNvPr id="3" name="文本占位符 2"/>
          <p:cNvSpPr>
            <a:spLocks noGrp="1"/>
          </p:cNvSpPr>
          <p:nvPr>
            <p:ph type="body" sz="quarter" idx="12" hasCustomPrompt="1"/>
          </p:nvPr>
        </p:nvSpPr>
        <p:spPr>
          <a:xfrm>
            <a:off x="1430909" y="3208338"/>
            <a:ext cx="9930064" cy="593725"/>
          </a:xfrm>
        </p:spPr>
        <p:txBody>
          <a:bodyPr>
            <a:noAutofit/>
          </a:bodyPr>
          <a:lstStyle>
            <a:lvl1pPr marL="0" indent="0">
              <a:buNone/>
              <a:defRPr sz="2200">
                <a:solidFill>
                  <a:schemeClr val="tx2"/>
                </a:solidFill>
                <a:latin typeface="方正兰亭细黑简体" panose="02000000000000000000" pitchFamily="2" charset="-122"/>
                <a:ea typeface="方正兰亭细黑简体" panose="02000000000000000000" pitchFamily="2" charset="-122"/>
              </a:defRPr>
            </a:lvl1pPr>
          </a:lstStyle>
          <a:p>
            <a:pPr lvl="0"/>
            <a:r>
              <a:rPr kumimoji="1" lang="zh-CN" altLang="en-US" dirty="0" smtClean="0"/>
              <a:t>我是副标题点缀的一些小字或刁刁的英文</a:t>
            </a:r>
          </a:p>
        </p:txBody>
      </p:sp>
      <p:sp>
        <p:nvSpPr>
          <p:cNvPr id="5" name="文本占位符 4"/>
          <p:cNvSpPr>
            <a:spLocks noGrp="1"/>
          </p:cNvSpPr>
          <p:nvPr>
            <p:ph type="body" sz="quarter" idx="13" hasCustomPrompt="1"/>
          </p:nvPr>
        </p:nvSpPr>
        <p:spPr>
          <a:xfrm>
            <a:off x="1430908" y="3968234"/>
            <a:ext cx="1296250" cy="481848"/>
          </a:xfrm>
        </p:spPr>
        <p:txBody>
          <a:bodyPr>
            <a:normAutofit/>
          </a:bodyPr>
          <a:lstStyle>
            <a:lvl1pPr>
              <a:defRPr sz="2000" b="1" i="0">
                <a:solidFill>
                  <a:schemeClr val="tx1"/>
                </a:solidFill>
                <a:latin typeface="方正兰亭细黑简体" panose="02000000000000000000" pitchFamily="2" charset="-122"/>
                <a:ea typeface="方正兰亭细黑简体" panose="02000000000000000000" pitchFamily="2" charset="-122"/>
                <a:cs typeface="方正兰亭细黑简体" panose="02000000000000000000" pitchFamily="2" charset="-122"/>
              </a:defRPr>
            </a:lvl1pPr>
          </a:lstStyle>
          <a:p>
            <a:pPr lvl="0"/>
            <a:r>
              <a:rPr kumimoji="1" lang="zh-CN" altLang="en-US" dirty="0" smtClean="0"/>
              <a:t>阿翔仔</a:t>
            </a:r>
            <a:endParaRPr kumimoji="1" lang="zh-CN" altLang="en-US" dirty="0"/>
          </a:p>
        </p:txBody>
      </p:sp>
      <p:sp>
        <p:nvSpPr>
          <p:cNvPr id="7" name="文本占位符 6"/>
          <p:cNvSpPr>
            <a:spLocks noGrp="1"/>
          </p:cNvSpPr>
          <p:nvPr>
            <p:ph type="body" sz="quarter" idx="14" hasCustomPrompt="1"/>
          </p:nvPr>
        </p:nvSpPr>
        <p:spPr>
          <a:xfrm>
            <a:off x="2727158" y="3968234"/>
            <a:ext cx="2679700" cy="481848"/>
          </a:xfrm>
        </p:spPr>
        <p:txBody>
          <a:bodyPr/>
          <a:lstStyle>
            <a:lvl1pPr>
              <a:defRPr b="1" i="0">
                <a:solidFill>
                  <a:schemeClr val="tx2"/>
                </a:solidFill>
                <a:latin typeface="方正兰亭细黑简体" panose="02000000000000000000" pitchFamily="2" charset="-122"/>
                <a:ea typeface="方正兰亭细黑简体" panose="02000000000000000000" pitchFamily="2" charset="-122"/>
                <a:cs typeface="方正兰亭细黑简体" panose="02000000000000000000" pitchFamily="2" charset="-122"/>
              </a:defRPr>
            </a:lvl1pPr>
          </a:lstStyle>
          <a:p>
            <a:pPr lvl="0"/>
            <a:r>
              <a:rPr kumimoji="1" lang="en-US" altLang="zh-CN" dirty="0" smtClean="0"/>
              <a:t>2015/09/09</a:t>
            </a:r>
            <a:endParaRPr kumimoji="1" lang="zh-CN" altLang="en-US" dirty="0"/>
          </a:p>
        </p:txBody>
      </p:sp>
      <p:pic>
        <p:nvPicPr>
          <p:cNvPr id="2" name="图片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6362" y="6135686"/>
            <a:ext cx="1076034" cy="350838"/>
          </a:xfrm>
          <a:prstGeom prst="rect">
            <a:avLst/>
          </a:prstGeom>
        </p:spPr>
      </p:pic>
    </p:spTree>
    <p:extLst>
      <p:ext uri="{BB962C8B-B14F-4D97-AF65-F5344CB8AC3E}">
        <p14:creationId xmlns:p14="http://schemas.microsoft.com/office/powerpoint/2010/main" val="150335068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正文">
    <p:spTree>
      <p:nvGrpSpPr>
        <p:cNvPr id="1" name=""/>
        <p:cNvGrpSpPr/>
        <p:nvPr/>
      </p:nvGrpSpPr>
      <p:grpSpPr>
        <a:xfrm>
          <a:off x="0" y="0"/>
          <a:ext cx="0" cy="0"/>
          <a:chOff x="0" y="0"/>
          <a:chExt cx="0" cy="0"/>
        </a:xfrm>
      </p:grpSpPr>
      <p:sp>
        <p:nvSpPr>
          <p:cNvPr id="6" name="矩形 5"/>
          <p:cNvSpPr/>
          <p:nvPr userDrawn="1"/>
        </p:nvSpPr>
        <p:spPr>
          <a:xfrm>
            <a:off x="0" y="0"/>
            <a:ext cx="12192000" cy="6858000"/>
          </a:xfrm>
          <a:prstGeom prst="rect">
            <a:avLst/>
          </a:prstGeom>
          <a:solidFill>
            <a:srgbClr val="FFFFFF"/>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zh-CN" altLang="en-US" dirty="0">
              <a:latin typeface="方正兰亭细黑简体" panose="02000000000000000000" pitchFamily="2" charset="-122"/>
              <a:ea typeface="方正兰亭细黑简体" panose="02000000000000000000" pitchFamily="2" charset="-122"/>
            </a:endParaRPr>
          </a:p>
        </p:txBody>
      </p:sp>
      <p:sp>
        <p:nvSpPr>
          <p:cNvPr id="8" name="Title 7"/>
          <p:cNvSpPr>
            <a:spLocks noGrp="1"/>
          </p:cNvSpPr>
          <p:nvPr>
            <p:ph type="title"/>
          </p:nvPr>
        </p:nvSpPr>
        <p:spPr>
          <a:xfrm>
            <a:off x="1097280" y="286603"/>
            <a:ext cx="10058400" cy="755119"/>
          </a:xfrm>
          <a:prstGeom prst="rect">
            <a:avLst/>
          </a:prstGeom>
        </p:spPr>
        <p:txBody>
          <a:bodyPr/>
          <a:lstStyle>
            <a:lvl1pPr>
              <a:defRPr>
                <a:latin typeface="方正兰亭细黑简体" panose="02000000000000000000" pitchFamily="2" charset="-122"/>
                <a:ea typeface="方正兰亭细黑简体" panose="02000000000000000000" pitchFamily="2" charset="-122"/>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8" y="1527858"/>
            <a:ext cx="10058401" cy="4341236"/>
          </a:xfrm>
        </p:spPr>
        <p:txBody>
          <a:bodyPr/>
          <a:lstStyle>
            <a:lvl1pPr>
              <a:defRPr sz="1600"/>
            </a:lvl1pPr>
            <a:lvl2pPr>
              <a:defRPr sz="1400"/>
            </a:lvl2pPr>
            <a:lvl3pPr>
              <a:defRPr sz="1200"/>
            </a:lvl3pPr>
            <a:lvl4pPr>
              <a:defRPr sz="1000"/>
            </a:lvl4pPr>
            <a:lvl5pPr>
              <a:defRPr sz="800"/>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en-US" dirty="0"/>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lvl1pPr>
              <a:defRPr>
                <a:solidFill>
                  <a:schemeClr val="bg1"/>
                </a:solidFill>
              </a:defRPr>
            </a:lvl1pPr>
          </a:lstStyle>
          <a:p>
            <a:fld id="{4FAB73BC-B049-4115-A692-8D63A059BFB8}" type="slidenum">
              <a:rPr lang="en-US" smtClean="0"/>
              <a:pPr/>
              <a:t>‹#›</a:t>
            </a:fld>
            <a:endParaRPr lang="en-US" dirty="0"/>
          </a:p>
        </p:txBody>
      </p:sp>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2911"/>
            <a:ext cx="12192000" cy="782653"/>
          </a:xfrm>
          <a:prstGeom prst="rect">
            <a:avLst/>
          </a:prstGeom>
        </p:spPr>
      </p:pic>
    </p:spTree>
    <p:extLst>
      <p:ext uri="{BB962C8B-B14F-4D97-AF65-F5344CB8AC3E}">
        <p14:creationId xmlns:p14="http://schemas.microsoft.com/office/powerpoint/2010/main" val="75552351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cSld name="末尾">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574834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BF3E12-FF28-42C9-A7E5-8389251D3F4F}" type="datetimeFigureOut">
              <a:rPr lang="zh-CN" altLang="en-US" smtClean="0"/>
              <a:t>2019/8/27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BBA678-92FB-40D7-B56A-849A51B8AF56}" type="slidenum">
              <a:rPr lang="zh-CN" altLang="en-US" smtClean="0"/>
              <a:t>‹#›</a:t>
            </a:fld>
            <a:endParaRPr lang="zh-CN" altLang="en-US"/>
          </a:p>
        </p:txBody>
      </p:sp>
    </p:spTree>
    <p:extLst>
      <p:ext uri="{BB962C8B-B14F-4D97-AF65-F5344CB8AC3E}">
        <p14:creationId xmlns:p14="http://schemas.microsoft.com/office/powerpoint/2010/main" val="4180566401"/>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1" r:id="rId3"/>
    <p:sldLayoutId id="2147483650" r:id="rId4"/>
    <p:sldLayoutId id="2147483665" r:id="rId5"/>
    <p:sldLayoutId id="2147483666" r:id="rId6"/>
    <p:sldLayoutId id="2147483667"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jpeg"/><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2.tiff"/><Relationship Id="rId4"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2260" y="1930708"/>
            <a:ext cx="10058400" cy="1165241"/>
          </a:xfrm>
        </p:spPr>
        <p:txBody>
          <a:bodyPr/>
          <a:lstStyle/>
          <a:p>
            <a:r>
              <a:rPr kumimoji="1" lang="en-US" altLang="zh-CN" sz="4400" spc="-50" dirty="0" err="1" smtClean="0">
                <a:solidFill>
                  <a:schemeClr val="tx1">
                    <a:lumMod val="65000"/>
                    <a:lumOff val="35000"/>
                  </a:schemeClr>
                </a:solidFill>
                <a:latin typeface="Arial" charset="0"/>
                <a:ea typeface="Arial" charset="0"/>
                <a:cs typeface="Arial" charset="0"/>
              </a:rPr>
              <a:t>DiDi</a:t>
            </a:r>
            <a:r>
              <a:rPr kumimoji="1" lang="en-US" altLang="zh-CN" sz="4400" spc="-50" dirty="0" smtClean="0">
                <a:solidFill>
                  <a:schemeClr val="tx1">
                    <a:lumMod val="65000"/>
                    <a:lumOff val="35000"/>
                  </a:schemeClr>
                </a:solidFill>
                <a:latin typeface="Arial" charset="0"/>
                <a:ea typeface="Arial" charset="0"/>
                <a:cs typeface="Arial" charset="0"/>
              </a:rPr>
              <a:t>-Columbia Capstone Project</a:t>
            </a:r>
            <a:endParaRPr kumimoji="1" lang="zh-CN" altLang="en-US" sz="4400" spc="-50" dirty="0">
              <a:solidFill>
                <a:schemeClr val="tx1">
                  <a:lumMod val="65000"/>
                  <a:lumOff val="35000"/>
                </a:schemeClr>
              </a:solidFill>
              <a:latin typeface="Arial" charset="0"/>
              <a:ea typeface="Arial" charset="0"/>
              <a:cs typeface="Arial" charset="0"/>
            </a:endParaRPr>
          </a:p>
        </p:txBody>
      </p:sp>
      <p:sp>
        <p:nvSpPr>
          <p:cNvPr id="6" name="文本占位符 5"/>
          <p:cNvSpPr>
            <a:spLocks noGrp="1"/>
          </p:cNvSpPr>
          <p:nvPr>
            <p:ph type="body" sz="quarter" idx="14"/>
          </p:nvPr>
        </p:nvSpPr>
        <p:spPr>
          <a:xfrm>
            <a:off x="1277519" y="4444013"/>
            <a:ext cx="10158741" cy="1056234"/>
          </a:xfrm>
        </p:spPr>
        <p:txBody>
          <a:bodyPr>
            <a:normAutofit/>
          </a:bodyPr>
          <a:lstStyle/>
          <a:p>
            <a:pPr marL="0" indent="0">
              <a:buNone/>
            </a:pPr>
            <a:r>
              <a:rPr lang="en-US" altLang="zh-CN" sz="1800" b="0" dirty="0" err="1" smtClean="0">
                <a:latin typeface="Helvetica Light" charset="0"/>
                <a:ea typeface="Helvetica Light" charset="0"/>
                <a:cs typeface="Helvetica Light" charset="0"/>
              </a:rPr>
              <a:t>DiDi</a:t>
            </a:r>
            <a:r>
              <a:rPr lang="en-US" altLang="zh-CN" sz="1800" b="0" dirty="0" smtClean="0">
                <a:latin typeface="Helvetica Light" charset="0"/>
                <a:ea typeface="Helvetica Light" charset="0"/>
                <a:cs typeface="Helvetica Light" charset="0"/>
              </a:rPr>
              <a:t> AI Labs</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7749" t="24977" r="7818" b="27230"/>
          <a:stretch/>
        </p:blipFill>
        <p:spPr>
          <a:xfrm>
            <a:off x="10083450" y="6018756"/>
            <a:ext cx="1352811" cy="538619"/>
          </a:xfrm>
          <a:prstGeom prst="rect">
            <a:avLst/>
          </a:prstGeom>
          <a:solidFill>
            <a:schemeClr val="bg1"/>
          </a:solidFill>
        </p:spPr>
      </p:pic>
    </p:spTree>
    <p:extLst>
      <p:ext uri="{BB962C8B-B14F-4D97-AF65-F5344CB8AC3E}">
        <p14:creationId xmlns:p14="http://schemas.microsoft.com/office/powerpoint/2010/main" val="16699230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txBox="1">
            <a:spLocks/>
          </p:cNvSpPr>
          <p:nvPr/>
        </p:nvSpPr>
        <p:spPr>
          <a:xfrm>
            <a:off x="612371" y="286603"/>
            <a:ext cx="10058400" cy="755119"/>
          </a:xfrm>
          <a:prstGeom prst="rect">
            <a:avLst/>
          </a:prstGeom>
        </p:spPr>
        <p:txBody>
          <a:bodyPr vert="horz" lIns="91440" tIns="45720" rIns="91440" bIns="45720" rtlCol="0" anchor="b">
            <a:normAutofit/>
          </a:bodyPr>
          <a:lstStyle>
            <a:defPPr>
              <a:defRPr lang="zh-CN"/>
            </a:defPPr>
            <a:lvl1pPr>
              <a:lnSpc>
                <a:spcPct val="85000"/>
              </a:lnSpc>
              <a:spcBef>
                <a:spcPct val="0"/>
              </a:spcBef>
              <a:buNone/>
              <a:defRPr kumimoji="1" sz="2800" spc="-50" baseline="0">
                <a:solidFill>
                  <a:schemeClr val="bg2">
                    <a:lumMod val="50000"/>
                  </a:schemeClr>
                </a:solidFill>
                <a:latin typeface="Helvetica" charset="0"/>
                <a:ea typeface="Helvetica" charset="0"/>
                <a:cs typeface="Helvetica" charset="0"/>
              </a:defRPr>
            </a:lvl1pPr>
          </a:lstStyle>
          <a:p>
            <a:r>
              <a:rPr lang="en-US" altLang="zh-CN" dirty="0" smtClean="0"/>
              <a:t>Background</a:t>
            </a:r>
            <a:endParaRPr lang="zh-CN" alt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7749" t="24977" r="7818" b="27230"/>
          <a:stretch/>
        </p:blipFill>
        <p:spPr>
          <a:xfrm>
            <a:off x="10083450" y="6018756"/>
            <a:ext cx="1352811" cy="538619"/>
          </a:xfrm>
          <a:prstGeom prst="rect">
            <a:avLst/>
          </a:prstGeom>
          <a:solidFill>
            <a:schemeClr val="bg1"/>
          </a:solidFill>
        </p:spPr>
      </p:pic>
      <p:sp>
        <p:nvSpPr>
          <p:cNvPr id="2" name="Rectangle 1"/>
          <p:cNvSpPr/>
          <p:nvPr/>
        </p:nvSpPr>
        <p:spPr>
          <a:xfrm>
            <a:off x="612371" y="1483525"/>
            <a:ext cx="9916438" cy="4708981"/>
          </a:xfrm>
          <a:prstGeom prst="rect">
            <a:avLst/>
          </a:prstGeom>
        </p:spPr>
        <p:txBody>
          <a:bodyPr wrap="square">
            <a:spAutoFit/>
          </a:bodyPr>
          <a:lstStyle/>
          <a:p>
            <a:r>
              <a:rPr lang="en-US" sz="2000" dirty="0">
                <a:solidFill>
                  <a:srgbClr val="000000"/>
                </a:solidFill>
                <a:latin typeface="Arial" charset="0"/>
                <a:ea typeface="Arial" charset="0"/>
                <a:cs typeface="Arial" charset="0"/>
              </a:rPr>
              <a:t>This project is about analyzing the relationship between work behavior of drivers on a ride-hailing platform and their in-service hours.  The in-</a:t>
            </a:r>
            <a:r>
              <a:rPr lang="en-US" sz="2000" dirty="0" err="1">
                <a:solidFill>
                  <a:srgbClr val="000000"/>
                </a:solidFill>
                <a:latin typeface="Arial" charset="0"/>
                <a:ea typeface="Arial" charset="0"/>
                <a:cs typeface="Arial" charset="0"/>
              </a:rPr>
              <a:t>serice</a:t>
            </a:r>
            <a:r>
              <a:rPr lang="en-US" sz="2000" dirty="0">
                <a:solidFill>
                  <a:srgbClr val="000000"/>
                </a:solidFill>
                <a:latin typeface="Arial" charset="0"/>
                <a:ea typeface="Arial" charset="0"/>
                <a:cs typeface="Arial" charset="0"/>
              </a:rPr>
              <a:t> hours of a driver is the accumulated length of time within which the driver is serving an order.  It is closely related to his/her income, thus an important metric to monitor.  </a:t>
            </a:r>
          </a:p>
          <a:p>
            <a:endParaRPr lang="en-US" sz="2000" dirty="0" smtClean="0">
              <a:solidFill>
                <a:srgbClr val="000000"/>
              </a:solidFill>
              <a:latin typeface="Arial" charset="0"/>
              <a:ea typeface="Arial" charset="0"/>
              <a:cs typeface="Arial" charset="0"/>
            </a:endParaRPr>
          </a:p>
          <a:p>
            <a:r>
              <a:rPr lang="en-US" sz="2000" dirty="0" smtClean="0">
                <a:solidFill>
                  <a:srgbClr val="000000"/>
                </a:solidFill>
                <a:latin typeface="Arial" charset="0"/>
                <a:ea typeface="Arial" charset="0"/>
                <a:cs typeface="Arial" charset="0"/>
              </a:rPr>
              <a:t>On </a:t>
            </a:r>
            <a:r>
              <a:rPr lang="en-US" sz="2000" dirty="0">
                <a:solidFill>
                  <a:srgbClr val="000000"/>
                </a:solidFill>
                <a:latin typeface="Arial" charset="0"/>
                <a:ea typeface="Arial" charset="0"/>
                <a:cs typeface="Arial" charset="0"/>
              </a:rPr>
              <a:t>a ride-hailing platform, drivers are free to choose when to get online, how long to stay online, and where they go when they are not assigned an order, typically based on their habits and preferences.  On the other hand, it is apparent that even for drivers working over similar length of time, their in-</a:t>
            </a:r>
            <a:r>
              <a:rPr lang="en-US" sz="2000" dirty="0" err="1">
                <a:solidFill>
                  <a:srgbClr val="000000"/>
                </a:solidFill>
                <a:latin typeface="Arial" charset="0"/>
                <a:ea typeface="Arial" charset="0"/>
                <a:cs typeface="Arial" charset="0"/>
              </a:rPr>
              <a:t>serivce</a:t>
            </a:r>
            <a:r>
              <a:rPr lang="en-US" sz="2000" dirty="0">
                <a:solidFill>
                  <a:srgbClr val="000000"/>
                </a:solidFill>
                <a:latin typeface="Arial" charset="0"/>
                <a:ea typeface="Arial" charset="0"/>
                <a:cs typeface="Arial" charset="0"/>
              </a:rPr>
              <a:t> hours could show significant differences.  This project tries to tackle the problem of understanding the relationship between driver in-service hours disparity and their work patterns, if any.  The insights obtained from this task would be very useful to the platform to better serve the drivers’ need as well as to improve the efficiency of the platform. </a:t>
            </a:r>
            <a:endParaRPr lang="en-US" sz="2000" dirty="0" smtClean="0">
              <a:solidFill>
                <a:srgbClr val="000000"/>
              </a:solidFill>
              <a:latin typeface="Arial" charset="0"/>
              <a:ea typeface="Arial" charset="0"/>
              <a:cs typeface="Arial" charset="0"/>
            </a:endParaRPr>
          </a:p>
          <a:p>
            <a:endParaRPr lang="en-US" sz="2000" b="0" i="0" dirty="0">
              <a:solidFill>
                <a:srgbClr val="000000"/>
              </a:solidFill>
              <a:effectLst/>
              <a:latin typeface="Arial" charset="0"/>
              <a:ea typeface="Arial" charset="0"/>
              <a:cs typeface="Arial" charset="0"/>
            </a:endParaRPr>
          </a:p>
          <a:p>
            <a:r>
              <a:rPr lang="en-US" sz="2000" dirty="0" smtClean="0">
                <a:solidFill>
                  <a:srgbClr val="000000"/>
                </a:solidFill>
                <a:latin typeface="Arial" charset="0"/>
                <a:ea typeface="Arial" charset="0"/>
                <a:cs typeface="Arial" charset="0"/>
              </a:rPr>
              <a:t>The approach to this problem is OPEN.</a:t>
            </a:r>
            <a:endParaRPr lang="en-US" sz="2000" b="0" i="0" dirty="0">
              <a:solidFill>
                <a:srgbClr val="000000"/>
              </a:solidFill>
              <a:effectLst/>
              <a:latin typeface="Arial" charset="0"/>
              <a:ea typeface="Arial" charset="0"/>
              <a:cs typeface="Arial" charset="0"/>
            </a:endParaRPr>
          </a:p>
        </p:txBody>
      </p:sp>
    </p:spTree>
    <p:extLst>
      <p:ext uri="{BB962C8B-B14F-4D97-AF65-F5344CB8AC3E}">
        <p14:creationId xmlns:p14="http://schemas.microsoft.com/office/powerpoint/2010/main" val="19151764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txBox="1">
            <a:spLocks/>
          </p:cNvSpPr>
          <p:nvPr/>
        </p:nvSpPr>
        <p:spPr>
          <a:xfrm>
            <a:off x="612371" y="286603"/>
            <a:ext cx="10058400" cy="755119"/>
          </a:xfrm>
          <a:prstGeom prst="rect">
            <a:avLst/>
          </a:prstGeom>
        </p:spPr>
        <p:txBody>
          <a:bodyPr vert="horz" lIns="91440" tIns="45720" rIns="91440" bIns="45720" rtlCol="0" anchor="b">
            <a:normAutofit/>
          </a:bodyPr>
          <a:lstStyle>
            <a:defPPr>
              <a:defRPr lang="zh-CN"/>
            </a:defPPr>
            <a:lvl1pPr>
              <a:lnSpc>
                <a:spcPct val="85000"/>
              </a:lnSpc>
              <a:spcBef>
                <a:spcPct val="0"/>
              </a:spcBef>
              <a:buNone/>
              <a:defRPr kumimoji="1" sz="2800" spc="-50" baseline="0">
                <a:solidFill>
                  <a:schemeClr val="bg2">
                    <a:lumMod val="50000"/>
                  </a:schemeClr>
                </a:solidFill>
                <a:latin typeface="Helvetica" charset="0"/>
                <a:ea typeface="Helvetica" charset="0"/>
                <a:cs typeface="Helvetica" charset="0"/>
              </a:defRPr>
            </a:lvl1pPr>
          </a:lstStyle>
          <a:p>
            <a:r>
              <a:rPr lang="en-US" altLang="zh-CN" dirty="0" smtClean="0"/>
              <a:t>Research Questions</a:t>
            </a:r>
            <a:endParaRPr lang="zh-CN" altLang="en-US" dirty="0"/>
          </a:p>
        </p:txBody>
      </p:sp>
      <p:sp>
        <p:nvSpPr>
          <p:cNvPr id="4" name="TextBox 3"/>
          <p:cNvSpPr txBox="1"/>
          <p:nvPr/>
        </p:nvSpPr>
        <p:spPr>
          <a:xfrm>
            <a:off x="800100" y="1248439"/>
            <a:ext cx="10736371" cy="3693319"/>
          </a:xfrm>
          <a:prstGeom prst="rect">
            <a:avLst/>
          </a:prstGeom>
          <a:noFill/>
        </p:spPr>
        <p:txBody>
          <a:bodyPr wrap="square" rtlCol="0">
            <a:spAutoFit/>
          </a:bodyPr>
          <a:lstStyle/>
          <a:p>
            <a:pPr>
              <a:lnSpc>
                <a:spcPct val="150000"/>
              </a:lnSpc>
            </a:pPr>
            <a:r>
              <a:rPr lang="en-US" sz="2800" dirty="0" smtClean="0">
                <a:solidFill>
                  <a:schemeClr val="tx1">
                    <a:lumMod val="50000"/>
                    <a:lumOff val="50000"/>
                  </a:schemeClr>
                </a:solidFill>
                <a:latin typeface="Calibri" charset="0"/>
                <a:ea typeface="Calibri" charset="0"/>
                <a:cs typeface="Calibri" charset="0"/>
              </a:rPr>
              <a:t>Goal</a:t>
            </a:r>
            <a:endParaRPr lang="en-US" sz="2800" dirty="0">
              <a:solidFill>
                <a:schemeClr val="tx1">
                  <a:lumMod val="50000"/>
                  <a:lumOff val="50000"/>
                </a:schemeClr>
              </a:solidFill>
              <a:latin typeface="Calibri" charset="0"/>
              <a:ea typeface="Calibri" charset="0"/>
              <a:cs typeface="Calibri" charset="0"/>
            </a:endParaRPr>
          </a:p>
          <a:p>
            <a:pPr marL="800100" lvl="1" indent="-342900">
              <a:lnSpc>
                <a:spcPct val="150000"/>
              </a:lnSpc>
              <a:buFont typeface="Wingdings" charset="2"/>
              <a:buChar char="§"/>
            </a:pPr>
            <a:r>
              <a:rPr lang="en-US" sz="2000" dirty="0">
                <a:solidFill>
                  <a:srgbClr val="000000"/>
                </a:solidFill>
                <a:latin typeface="Arial" charset="0"/>
                <a:ea typeface="Arial" charset="0"/>
                <a:cs typeface="Arial" charset="0"/>
              </a:rPr>
              <a:t>Investigate the factors (as indicated by the trip and trajectory data) contribute to the differences in driver in-service </a:t>
            </a:r>
            <a:r>
              <a:rPr lang="en-US" sz="2000" dirty="0" smtClean="0">
                <a:solidFill>
                  <a:srgbClr val="000000"/>
                </a:solidFill>
                <a:latin typeface="Arial" charset="0"/>
                <a:ea typeface="Arial" charset="0"/>
                <a:cs typeface="Arial" charset="0"/>
              </a:rPr>
              <a:t>times</a:t>
            </a:r>
            <a:endParaRPr lang="en-US" dirty="0">
              <a:solidFill>
                <a:schemeClr val="tx1">
                  <a:lumMod val="50000"/>
                  <a:lumOff val="50000"/>
                </a:schemeClr>
              </a:solidFill>
              <a:latin typeface="Calibri" charset="0"/>
              <a:ea typeface="Calibri" charset="0"/>
              <a:cs typeface="Calibri" charset="0"/>
            </a:endParaRPr>
          </a:p>
          <a:p>
            <a:pPr>
              <a:lnSpc>
                <a:spcPct val="150000"/>
              </a:lnSpc>
            </a:pPr>
            <a:r>
              <a:rPr lang="en-US" sz="2800" dirty="0" smtClean="0">
                <a:solidFill>
                  <a:schemeClr val="tx1">
                    <a:lumMod val="50000"/>
                    <a:lumOff val="50000"/>
                  </a:schemeClr>
                </a:solidFill>
                <a:latin typeface="Calibri" charset="0"/>
                <a:ea typeface="Calibri" charset="0"/>
                <a:cs typeface="Calibri" charset="0"/>
              </a:rPr>
              <a:t>Questions</a:t>
            </a:r>
            <a:endParaRPr lang="en-US" sz="2800" dirty="0">
              <a:solidFill>
                <a:schemeClr val="tx1">
                  <a:lumMod val="50000"/>
                  <a:lumOff val="50000"/>
                </a:schemeClr>
              </a:solidFill>
              <a:latin typeface="Calibri" charset="0"/>
              <a:ea typeface="Calibri" charset="0"/>
              <a:cs typeface="Calibri" charset="0"/>
            </a:endParaRPr>
          </a:p>
          <a:p>
            <a:pPr marL="800100" lvl="1" indent="-342900">
              <a:lnSpc>
                <a:spcPct val="150000"/>
              </a:lnSpc>
              <a:buFont typeface="Wingdings" charset="2"/>
              <a:buChar char="§"/>
            </a:pPr>
            <a:r>
              <a:rPr lang="en-US" sz="2000" dirty="0">
                <a:solidFill>
                  <a:srgbClr val="000000"/>
                </a:solidFill>
                <a:latin typeface="Arial" charset="0"/>
                <a:ea typeface="Arial" charset="0"/>
                <a:cs typeface="Arial" charset="0"/>
              </a:rPr>
              <a:t>What differentiates an experienced driver on a ride-hailing platform from novices?</a:t>
            </a:r>
          </a:p>
          <a:p>
            <a:pPr marL="800100" lvl="1" indent="-342900">
              <a:lnSpc>
                <a:spcPct val="150000"/>
              </a:lnSpc>
              <a:buFont typeface="Wingdings" charset="2"/>
              <a:buChar char="§"/>
            </a:pPr>
            <a:r>
              <a:rPr lang="en-US" sz="2000" dirty="0">
                <a:solidFill>
                  <a:srgbClr val="000000"/>
                </a:solidFill>
                <a:latin typeface="Arial" charset="0"/>
                <a:ea typeface="Arial" charset="0"/>
                <a:cs typeface="Arial" charset="0"/>
              </a:rPr>
              <a:t>Are there any particular work habits that lead to gaps in driver in-service times?  If so, what are they</a:t>
            </a:r>
            <a:r>
              <a:rPr lang="en-US" sz="2000" dirty="0" smtClean="0">
                <a:solidFill>
                  <a:srgbClr val="000000"/>
                </a:solidFill>
                <a:latin typeface="Arial" charset="0"/>
                <a:ea typeface="Arial" charset="0"/>
                <a:cs typeface="Arial" charset="0"/>
              </a:rPr>
              <a:t>?</a:t>
            </a:r>
            <a:endParaRPr lang="en-US" sz="2000" dirty="0">
              <a:solidFill>
                <a:srgbClr val="000000"/>
              </a:solidFill>
              <a:latin typeface="Arial" charset="0"/>
              <a:ea typeface="Arial" charset="0"/>
              <a:cs typeface="Arial" charset="0"/>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7749" t="24977" r="7818" b="27230"/>
          <a:stretch/>
        </p:blipFill>
        <p:spPr>
          <a:xfrm>
            <a:off x="10083450" y="6018756"/>
            <a:ext cx="1352811" cy="538619"/>
          </a:xfrm>
          <a:prstGeom prst="rect">
            <a:avLst/>
          </a:prstGeom>
          <a:solidFill>
            <a:schemeClr val="bg1"/>
          </a:solidFill>
        </p:spPr>
      </p:pic>
    </p:spTree>
    <p:extLst>
      <p:ext uri="{BB962C8B-B14F-4D97-AF65-F5344CB8AC3E}">
        <p14:creationId xmlns:p14="http://schemas.microsoft.com/office/powerpoint/2010/main" val="10510084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txBox="1">
            <a:spLocks/>
          </p:cNvSpPr>
          <p:nvPr/>
        </p:nvSpPr>
        <p:spPr>
          <a:xfrm>
            <a:off x="612371" y="286603"/>
            <a:ext cx="10058400" cy="755119"/>
          </a:xfrm>
          <a:prstGeom prst="rect">
            <a:avLst/>
          </a:prstGeom>
        </p:spPr>
        <p:txBody>
          <a:bodyPr vert="horz" lIns="91440" tIns="45720" rIns="91440" bIns="45720" rtlCol="0" anchor="b">
            <a:normAutofit/>
          </a:bodyPr>
          <a:lstStyle>
            <a:defPPr>
              <a:defRPr lang="zh-CN"/>
            </a:defPPr>
            <a:lvl1pPr>
              <a:lnSpc>
                <a:spcPct val="85000"/>
              </a:lnSpc>
              <a:spcBef>
                <a:spcPct val="0"/>
              </a:spcBef>
              <a:buNone/>
              <a:defRPr kumimoji="1" sz="2800" spc="-50" baseline="0">
                <a:solidFill>
                  <a:schemeClr val="bg2">
                    <a:lumMod val="50000"/>
                  </a:schemeClr>
                </a:solidFill>
                <a:latin typeface="Helvetica" charset="0"/>
                <a:ea typeface="Helvetica" charset="0"/>
                <a:cs typeface="Helvetica" charset="0"/>
              </a:defRPr>
            </a:lvl1pPr>
          </a:lstStyle>
          <a:p>
            <a:r>
              <a:rPr lang="en-US" altLang="zh-CN" dirty="0" smtClean="0"/>
              <a:t>Suggested Reading List</a:t>
            </a:r>
            <a:endParaRPr lang="zh-CN" altLang="en-US" dirty="0"/>
          </a:p>
        </p:txBody>
      </p:sp>
      <p:sp>
        <p:nvSpPr>
          <p:cNvPr id="4" name="TextBox 3"/>
          <p:cNvSpPr txBox="1"/>
          <p:nvPr/>
        </p:nvSpPr>
        <p:spPr>
          <a:xfrm>
            <a:off x="800100" y="1248439"/>
            <a:ext cx="10736371" cy="5632311"/>
          </a:xfrm>
          <a:prstGeom prst="rect">
            <a:avLst/>
          </a:prstGeom>
          <a:noFill/>
        </p:spPr>
        <p:txBody>
          <a:bodyPr wrap="square" rtlCol="0">
            <a:spAutoFit/>
          </a:bodyPr>
          <a:lstStyle/>
          <a:p>
            <a:pPr>
              <a:lnSpc>
                <a:spcPct val="150000"/>
              </a:lnSpc>
            </a:pPr>
            <a:r>
              <a:rPr lang="en-US" sz="2400" dirty="0" smtClean="0">
                <a:solidFill>
                  <a:schemeClr val="tx1">
                    <a:lumMod val="50000"/>
                    <a:lumOff val="50000"/>
                  </a:schemeClr>
                </a:solidFill>
                <a:latin typeface="Calibri" charset="0"/>
                <a:ea typeface="Calibri" charset="0"/>
                <a:cs typeface="Calibri" charset="0"/>
              </a:rPr>
              <a:t>Inverse Reinforcement Learning</a:t>
            </a:r>
            <a:endParaRPr lang="en-US" sz="2400" dirty="0">
              <a:solidFill>
                <a:schemeClr val="tx1">
                  <a:lumMod val="50000"/>
                  <a:lumOff val="50000"/>
                </a:schemeClr>
              </a:solidFill>
              <a:latin typeface="Calibri" charset="0"/>
              <a:ea typeface="Calibri" charset="0"/>
              <a:cs typeface="Calibri" charset="0"/>
            </a:endParaRPr>
          </a:p>
          <a:p>
            <a:pPr marL="800100" lvl="1" indent="-342900">
              <a:lnSpc>
                <a:spcPct val="150000"/>
              </a:lnSpc>
              <a:buFont typeface="Wingdings" charset="2"/>
              <a:buChar char="§"/>
            </a:pPr>
            <a:r>
              <a:rPr lang="en-US" sz="1600" dirty="0" err="1"/>
              <a:t>Abbeel</a:t>
            </a:r>
            <a:r>
              <a:rPr lang="en-US" sz="1600" dirty="0"/>
              <a:t>, P. and Ng, A.Y., 2004, July. Apprenticeship learning via inverse reinforcement learning. In </a:t>
            </a:r>
            <a:r>
              <a:rPr lang="en-US" sz="1600" i="1" dirty="0"/>
              <a:t>Proceedings of the twenty-first international conference on Machine learning</a:t>
            </a:r>
            <a:r>
              <a:rPr lang="en-US" sz="1600" dirty="0"/>
              <a:t> (p. 1). ACM.</a:t>
            </a:r>
            <a:endParaRPr lang="en-US" sz="1600" dirty="0">
              <a:solidFill>
                <a:schemeClr val="tx1">
                  <a:lumMod val="50000"/>
                  <a:lumOff val="50000"/>
                </a:schemeClr>
              </a:solidFill>
              <a:latin typeface="Calibri" charset="0"/>
              <a:ea typeface="Calibri" charset="0"/>
              <a:cs typeface="Calibri" charset="0"/>
            </a:endParaRPr>
          </a:p>
          <a:p>
            <a:pPr marL="800100" lvl="1" indent="-342900">
              <a:lnSpc>
                <a:spcPct val="150000"/>
              </a:lnSpc>
              <a:buFont typeface="Wingdings" charset="2"/>
              <a:buChar char="§"/>
            </a:pPr>
            <a:r>
              <a:rPr lang="en-US" sz="1600" dirty="0"/>
              <a:t>Ng, A.Y. and Russell, S.J., 2000, June. Algorithms for inverse reinforcement learning. In </a:t>
            </a:r>
            <a:r>
              <a:rPr lang="en-US" sz="1600" i="1" dirty="0" err="1"/>
              <a:t>Icml</a:t>
            </a:r>
            <a:r>
              <a:rPr lang="en-US" sz="1600" dirty="0"/>
              <a:t> (Vol. 1, p. 2</a:t>
            </a:r>
            <a:r>
              <a:rPr lang="en-US" sz="1600" dirty="0" smtClean="0"/>
              <a:t>).</a:t>
            </a:r>
          </a:p>
          <a:p>
            <a:pPr marL="800100" lvl="1" indent="-342900">
              <a:lnSpc>
                <a:spcPct val="150000"/>
              </a:lnSpc>
              <a:buFont typeface="Wingdings" charset="2"/>
              <a:buChar char="§"/>
            </a:pPr>
            <a:r>
              <a:rPr lang="en-US" sz="1600" dirty="0"/>
              <a:t>Levine, S., </a:t>
            </a:r>
            <a:r>
              <a:rPr lang="en-US" sz="1600" dirty="0" err="1"/>
              <a:t>Popovic</a:t>
            </a:r>
            <a:r>
              <a:rPr lang="en-US" sz="1600" dirty="0"/>
              <a:t>, Z. and </a:t>
            </a:r>
            <a:r>
              <a:rPr lang="en-US" sz="1600" dirty="0" err="1"/>
              <a:t>Koltun</a:t>
            </a:r>
            <a:r>
              <a:rPr lang="en-US" sz="1600" dirty="0"/>
              <a:t>, V., 2010. Feature construction for inverse reinforcement learning. In </a:t>
            </a:r>
            <a:r>
              <a:rPr lang="en-US" sz="1600" i="1" dirty="0"/>
              <a:t>Advances in Neural Information Processing Systems</a:t>
            </a:r>
            <a:r>
              <a:rPr lang="en-US" sz="1600" dirty="0"/>
              <a:t> (pp. 1342-1350</a:t>
            </a:r>
            <a:r>
              <a:rPr lang="en-US" sz="1600" dirty="0" smtClean="0"/>
              <a:t>).</a:t>
            </a:r>
          </a:p>
          <a:p>
            <a:pPr marL="800100" lvl="1" indent="-342900">
              <a:lnSpc>
                <a:spcPct val="150000"/>
              </a:lnSpc>
              <a:buFont typeface="Wingdings" charset="2"/>
              <a:buChar char="§"/>
            </a:pPr>
            <a:r>
              <a:rPr lang="en-US" sz="1600" dirty="0"/>
              <a:t>Liu, S., Araujo, M., </a:t>
            </a:r>
            <a:r>
              <a:rPr lang="en-US" sz="1600" dirty="0" err="1"/>
              <a:t>Brunskill</a:t>
            </a:r>
            <a:r>
              <a:rPr lang="en-US" sz="1600" dirty="0"/>
              <a:t>, E., Rossetti, R., Barros, J. and Krishnan, R., 2013, June. Understanding sequential decisions via inverse reinforcement learning. In </a:t>
            </a:r>
            <a:r>
              <a:rPr lang="en-US" sz="1600" i="1" dirty="0"/>
              <a:t>2013 IEEE 14th International Conference on Mobile Data Management</a:t>
            </a:r>
            <a:r>
              <a:rPr lang="en-US" sz="1600" dirty="0"/>
              <a:t> (Vol. 1, pp. 177-186). IEEE.</a:t>
            </a:r>
            <a:endParaRPr lang="en-US" sz="1600" dirty="0">
              <a:solidFill>
                <a:schemeClr val="tx1">
                  <a:lumMod val="50000"/>
                  <a:lumOff val="50000"/>
                </a:schemeClr>
              </a:solidFill>
              <a:latin typeface="Calibri" charset="0"/>
              <a:ea typeface="Calibri" charset="0"/>
              <a:cs typeface="Calibri" charset="0"/>
            </a:endParaRPr>
          </a:p>
          <a:p>
            <a:pPr>
              <a:lnSpc>
                <a:spcPct val="150000"/>
              </a:lnSpc>
            </a:pPr>
            <a:r>
              <a:rPr lang="en-US" sz="2400" dirty="0" smtClean="0">
                <a:solidFill>
                  <a:schemeClr val="tx1">
                    <a:lumMod val="50000"/>
                    <a:lumOff val="50000"/>
                  </a:schemeClr>
                </a:solidFill>
                <a:latin typeface="Calibri" charset="0"/>
                <a:ea typeface="Calibri" charset="0"/>
                <a:cs typeface="Calibri" charset="0"/>
              </a:rPr>
              <a:t>Trip Analysis</a:t>
            </a:r>
            <a:endParaRPr lang="en-US" sz="2400" dirty="0">
              <a:solidFill>
                <a:schemeClr val="tx1">
                  <a:lumMod val="50000"/>
                  <a:lumOff val="50000"/>
                </a:schemeClr>
              </a:solidFill>
              <a:latin typeface="Calibri" charset="0"/>
              <a:ea typeface="Calibri" charset="0"/>
              <a:cs typeface="Calibri" charset="0"/>
            </a:endParaRPr>
          </a:p>
          <a:p>
            <a:pPr marL="800100" lvl="1" indent="-342900">
              <a:lnSpc>
                <a:spcPct val="150000"/>
              </a:lnSpc>
              <a:buFont typeface="Wingdings" charset="2"/>
              <a:buChar char="§"/>
            </a:pPr>
            <a:r>
              <a:rPr lang="en-US" sz="1600" dirty="0"/>
              <a:t>Dong, Y., Wang, S., Li, L. and Zhang, Z., 2018. An empirical study on travel patterns of internet based ride-sharing. </a:t>
            </a:r>
            <a:r>
              <a:rPr lang="en-US" sz="1600" i="1" dirty="0"/>
              <a:t>Transportation research part C: emerging technologies</a:t>
            </a:r>
            <a:r>
              <a:rPr lang="en-US" sz="1600" dirty="0"/>
              <a:t>, </a:t>
            </a:r>
            <a:r>
              <a:rPr lang="en-US" sz="1600" i="1" dirty="0"/>
              <a:t>86</a:t>
            </a:r>
            <a:r>
              <a:rPr lang="en-US" sz="1600" dirty="0"/>
              <a:t>, pp.1-22.</a:t>
            </a:r>
            <a:endParaRPr lang="en-US" sz="1600" dirty="0">
              <a:solidFill>
                <a:schemeClr val="tx1">
                  <a:lumMod val="50000"/>
                  <a:lumOff val="50000"/>
                </a:schemeClr>
              </a:solidFill>
              <a:latin typeface="Calibri" charset="0"/>
              <a:ea typeface="Calibri" charset="0"/>
              <a:cs typeface="Calibri" charset="0"/>
            </a:endParaRPr>
          </a:p>
          <a:p>
            <a:pPr marL="800100" lvl="1" indent="-342900">
              <a:lnSpc>
                <a:spcPct val="150000"/>
              </a:lnSpc>
              <a:buFont typeface="Wingdings" charset="2"/>
              <a:buChar char="§"/>
            </a:pPr>
            <a:r>
              <a:rPr lang="en-US" sz="1600" dirty="0"/>
              <a:t>Zhou, Z., Dou, W., </a:t>
            </a:r>
            <a:r>
              <a:rPr lang="en-US" sz="1600" dirty="0" err="1"/>
              <a:t>Jia</a:t>
            </a:r>
            <a:r>
              <a:rPr lang="en-US" sz="1600" dirty="0"/>
              <a:t>, G., Hu, C., Xu, X., Wu, X. and Pan, J., 2016. A method for real-time trajectory monitoring to improve taxi service using GPS big data. </a:t>
            </a:r>
            <a:r>
              <a:rPr lang="en-US" sz="1600" i="1" dirty="0"/>
              <a:t>Information &amp; Management</a:t>
            </a:r>
            <a:r>
              <a:rPr lang="en-US" sz="1600" dirty="0"/>
              <a:t>, </a:t>
            </a:r>
            <a:r>
              <a:rPr lang="en-US" sz="1600" i="1" dirty="0"/>
              <a:t>53</a:t>
            </a:r>
            <a:r>
              <a:rPr lang="en-US" sz="1600" dirty="0"/>
              <a:t>(8), pp.964-977</a:t>
            </a:r>
            <a:r>
              <a:rPr lang="en-US" sz="1600" dirty="0" smtClean="0"/>
              <a:t>.</a:t>
            </a:r>
            <a:endParaRPr lang="en-US" sz="1600" dirty="0" smtClean="0">
              <a:solidFill>
                <a:schemeClr val="tx1">
                  <a:lumMod val="50000"/>
                  <a:lumOff val="50000"/>
                </a:schemeClr>
              </a:solidFill>
              <a:latin typeface="Calibri" charset="0"/>
              <a:ea typeface="Calibri" charset="0"/>
              <a:cs typeface="Calibri" charset="0"/>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7749" t="24977" r="7818" b="27230"/>
          <a:stretch/>
        </p:blipFill>
        <p:spPr>
          <a:xfrm>
            <a:off x="10083450" y="6018756"/>
            <a:ext cx="1352811" cy="538619"/>
          </a:xfrm>
          <a:prstGeom prst="rect">
            <a:avLst/>
          </a:prstGeom>
          <a:solidFill>
            <a:schemeClr val="bg1"/>
          </a:solidFill>
        </p:spPr>
      </p:pic>
    </p:spTree>
    <p:extLst>
      <p:ext uri="{BB962C8B-B14F-4D97-AF65-F5344CB8AC3E}">
        <p14:creationId xmlns:p14="http://schemas.microsoft.com/office/powerpoint/2010/main" val="21286899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txBox="1">
            <a:spLocks/>
          </p:cNvSpPr>
          <p:nvPr/>
        </p:nvSpPr>
        <p:spPr>
          <a:xfrm>
            <a:off x="612371" y="286603"/>
            <a:ext cx="10058400" cy="755119"/>
          </a:xfrm>
          <a:prstGeom prst="rect">
            <a:avLst/>
          </a:prstGeom>
        </p:spPr>
        <p:txBody>
          <a:bodyPr vert="horz" lIns="91440" tIns="45720" rIns="91440" bIns="45720" rtlCol="0" anchor="b">
            <a:normAutofit/>
          </a:bodyPr>
          <a:lstStyle>
            <a:defPPr>
              <a:defRPr lang="zh-CN"/>
            </a:defPPr>
            <a:lvl1pPr>
              <a:lnSpc>
                <a:spcPct val="85000"/>
              </a:lnSpc>
              <a:spcBef>
                <a:spcPct val="0"/>
              </a:spcBef>
              <a:buNone/>
              <a:defRPr kumimoji="1" sz="2800" spc="-50" baseline="0">
                <a:solidFill>
                  <a:schemeClr val="bg2">
                    <a:lumMod val="50000"/>
                  </a:schemeClr>
                </a:solidFill>
                <a:latin typeface="Helvetica" charset="0"/>
                <a:ea typeface="Helvetica" charset="0"/>
                <a:cs typeface="Helvetica" charset="0"/>
              </a:defRPr>
            </a:lvl1pPr>
          </a:lstStyle>
          <a:p>
            <a:r>
              <a:rPr lang="en-US" altLang="zh-CN" dirty="0" smtClean="0"/>
              <a:t>Other Tools</a:t>
            </a:r>
            <a:endParaRPr lang="zh-CN" altLang="en-US" dirty="0"/>
          </a:p>
        </p:txBody>
      </p:sp>
      <p:sp>
        <p:nvSpPr>
          <p:cNvPr id="4" name="TextBox 3"/>
          <p:cNvSpPr txBox="1"/>
          <p:nvPr/>
        </p:nvSpPr>
        <p:spPr>
          <a:xfrm>
            <a:off x="800100" y="1248439"/>
            <a:ext cx="10736371" cy="3693319"/>
          </a:xfrm>
          <a:prstGeom prst="rect">
            <a:avLst/>
          </a:prstGeom>
          <a:noFill/>
        </p:spPr>
        <p:txBody>
          <a:bodyPr wrap="square" rtlCol="0">
            <a:spAutoFit/>
          </a:bodyPr>
          <a:lstStyle/>
          <a:p>
            <a:pPr>
              <a:lnSpc>
                <a:spcPct val="150000"/>
              </a:lnSpc>
            </a:pPr>
            <a:r>
              <a:rPr lang="en-US" sz="2800" dirty="0" smtClean="0">
                <a:solidFill>
                  <a:schemeClr val="tx1">
                    <a:lumMod val="50000"/>
                    <a:lumOff val="50000"/>
                  </a:schemeClr>
                </a:solidFill>
                <a:latin typeface="Calibri" charset="0"/>
                <a:ea typeface="Calibri" charset="0"/>
                <a:cs typeface="Calibri" charset="0"/>
              </a:rPr>
              <a:t>Exploratory factor analysis</a:t>
            </a:r>
            <a:endParaRPr lang="en-US" sz="2800" dirty="0">
              <a:solidFill>
                <a:schemeClr val="tx1">
                  <a:lumMod val="50000"/>
                  <a:lumOff val="50000"/>
                </a:schemeClr>
              </a:solidFill>
              <a:latin typeface="Calibri" charset="0"/>
              <a:ea typeface="Calibri" charset="0"/>
              <a:cs typeface="Calibri" charset="0"/>
            </a:endParaRPr>
          </a:p>
          <a:p>
            <a:pPr>
              <a:lnSpc>
                <a:spcPct val="150000"/>
              </a:lnSpc>
            </a:pPr>
            <a:r>
              <a:rPr lang="en-US" sz="2800" dirty="0" smtClean="0">
                <a:solidFill>
                  <a:schemeClr val="tx1">
                    <a:lumMod val="50000"/>
                    <a:lumOff val="50000"/>
                  </a:schemeClr>
                </a:solidFill>
                <a:latin typeface="Calibri" charset="0"/>
                <a:ea typeface="Calibri" charset="0"/>
                <a:cs typeface="Calibri" charset="0"/>
              </a:rPr>
              <a:t>Software tools</a:t>
            </a:r>
            <a:endParaRPr lang="en-US" sz="2800" dirty="0">
              <a:solidFill>
                <a:schemeClr val="tx1">
                  <a:lumMod val="50000"/>
                  <a:lumOff val="50000"/>
                </a:schemeClr>
              </a:solidFill>
              <a:latin typeface="Calibri" charset="0"/>
              <a:ea typeface="Calibri" charset="0"/>
              <a:cs typeface="Calibri" charset="0"/>
            </a:endParaRPr>
          </a:p>
          <a:p>
            <a:pPr marL="800100" lvl="1" indent="-342900">
              <a:lnSpc>
                <a:spcPct val="150000"/>
              </a:lnSpc>
              <a:buFont typeface="Wingdings" charset="2"/>
              <a:buChar char="§"/>
            </a:pPr>
            <a:r>
              <a:rPr lang="en-US" dirty="0" err="1" smtClean="0">
                <a:solidFill>
                  <a:schemeClr val="tx1">
                    <a:lumMod val="50000"/>
                    <a:lumOff val="50000"/>
                  </a:schemeClr>
                </a:solidFill>
                <a:latin typeface="Calibri" charset="0"/>
                <a:ea typeface="Calibri" charset="0"/>
                <a:cs typeface="Calibri" charset="0"/>
              </a:rPr>
              <a:t>Scikit</a:t>
            </a:r>
            <a:r>
              <a:rPr lang="en-US" dirty="0" smtClean="0">
                <a:solidFill>
                  <a:schemeClr val="tx1">
                    <a:lumMod val="50000"/>
                    <a:lumOff val="50000"/>
                  </a:schemeClr>
                </a:solidFill>
                <a:latin typeface="Calibri" charset="0"/>
                <a:ea typeface="Calibri" charset="0"/>
                <a:cs typeface="Calibri" charset="0"/>
              </a:rPr>
              <a:t>-learn, pandas</a:t>
            </a:r>
            <a:endParaRPr lang="en-US" dirty="0">
              <a:solidFill>
                <a:schemeClr val="tx1">
                  <a:lumMod val="50000"/>
                  <a:lumOff val="50000"/>
                </a:schemeClr>
              </a:solidFill>
              <a:latin typeface="Calibri" charset="0"/>
              <a:ea typeface="Calibri" charset="0"/>
              <a:cs typeface="Calibri" charset="0"/>
            </a:endParaRPr>
          </a:p>
          <a:p>
            <a:pPr marL="800100" lvl="1" indent="-342900">
              <a:lnSpc>
                <a:spcPct val="150000"/>
              </a:lnSpc>
              <a:buFont typeface="Wingdings" charset="2"/>
              <a:buChar char="§"/>
            </a:pPr>
            <a:r>
              <a:rPr lang="en-US" dirty="0" err="1" smtClean="0">
                <a:solidFill>
                  <a:schemeClr val="tx1">
                    <a:lumMod val="50000"/>
                    <a:lumOff val="50000"/>
                  </a:schemeClr>
                </a:solidFill>
                <a:latin typeface="Calibri" charset="0"/>
                <a:ea typeface="Calibri" charset="0"/>
                <a:cs typeface="Calibri" charset="0"/>
              </a:rPr>
              <a:t>Tensorflow</a:t>
            </a:r>
            <a:r>
              <a:rPr lang="en-US" dirty="0" smtClean="0">
                <a:solidFill>
                  <a:schemeClr val="tx1">
                    <a:lumMod val="50000"/>
                    <a:lumOff val="50000"/>
                  </a:schemeClr>
                </a:solidFill>
                <a:latin typeface="Calibri" charset="0"/>
                <a:ea typeface="Calibri" charset="0"/>
                <a:cs typeface="Calibri" charset="0"/>
              </a:rPr>
              <a:t>, </a:t>
            </a:r>
            <a:r>
              <a:rPr lang="en-US" dirty="0" err="1" smtClean="0">
                <a:solidFill>
                  <a:schemeClr val="tx1">
                    <a:lumMod val="50000"/>
                    <a:lumOff val="50000"/>
                  </a:schemeClr>
                </a:solidFill>
                <a:latin typeface="Calibri" charset="0"/>
                <a:ea typeface="Calibri" charset="0"/>
                <a:cs typeface="Calibri" charset="0"/>
              </a:rPr>
              <a:t>Keras</a:t>
            </a:r>
            <a:endParaRPr lang="en-US" sz="2800" dirty="0" smtClean="0">
              <a:solidFill>
                <a:schemeClr val="tx1">
                  <a:lumMod val="50000"/>
                  <a:lumOff val="50000"/>
                </a:schemeClr>
              </a:solidFill>
              <a:latin typeface="Calibri" charset="0"/>
              <a:ea typeface="Calibri" charset="0"/>
              <a:cs typeface="Calibri" charset="0"/>
            </a:endParaRPr>
          </a:p>
          <a:p>
            <a:pPr>
              <a:lnSpc>
                <a:spcPct val="150000"/>
              </a:lnSpc>
            </a:pPr>
            <a:r>
              <a:rPr lang="en-US" sz="2800" dirty="0" smtClean="0">
                <a:solidFill>
                  <a:schemeClr val="tx1">
                    <a:lumMod val="50000"/>
                    <a:lumOff val="50000"/>
                  </a:schemeClr>
                </a:solidFill>
                <a:latin typeface="Calibri" charset="0"/>
                <a:ea typeface="Calibri" charset="0"/>
                <a:cs typeface="Calibri" charset="0"/>
              </a:rPr>
              <a:t>Data</a:t>
            </a:r>
          </a:p>
          <a:p>
            <a:pPr marL="800100" lvl="1" indent="-342900">
              <a:lnSpc>
                <a:spcPct val="150000"/>
              </a:lnSpc>
              <a:buFont typeface="Wingdings" charset="2"/>
              <a:buChar char="§"/>
            </a:pPr>
            <a:r>
              <a:rPr lang="en-US" dirty="0" smtClean="0">
                <a:solidFill>
                  <a:schemeClr val="tx1">
                    <a:lumMod val="50000"/>
                    <a:lumOff val="50000"/>
                  </a:schemeClr>
                </a:solidFill>
                <a:latin typeface="Calibri" charset="0"/>
                <a:ea typeface="Calibri" charset="0"/>
                <a:cs typeface="Calibri" charset="0"/>
              </a:rPr>
              <a:t>GAIA data sets</a:t>
            </a:r>
          </a:p>
          <a:p>
            <a:pPr marL="800100" lvl="1" indent="-342900">
              <a:lnSpc>
                <a:spcPct val="150000"/>
              </a:lnSpc>
              <a:buFont typeface="Wingdings" charset="2"/>
              <a:buChar char="§"/>
            </a:pPr>
            <a:endParaRPr lang="en-US" dirty="0" smtClean="0">
              <a:solidFill>
                <a:schemeClr val="tx1">
                  <a:lumMod val="50000"/>
                  <a:lumOff val="50000"/>
                </a:schemeClr>
              </a:solidFill>
              <a:latin typeface="Calibri" charset="0"/>
              <a:ea typeface="Calibri" charset="0"/>
              <a:cs typeface="Calibri" charset="0"/>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7749" t="24977" r="7818" b="27230"/>
          <a:stretch/>
        </p:blipFill>
        <p:spPr>
          <a:xfrm>
            <a:off x="10083450" y="6018756"/>
            <a:ext cx="1352811" cy="538619"/>
          </a:xfrm>
          <a:prstGeom prst="rect">
            <a:avLst/>
          </a:prstGeom>
          <a:solidFill>
            <a:schemeClr val="bg1"/>
          </a:solidFill>
        </p:spPr>
      </p:pic>
    </p:spTree>
    <p:extLst>
      <p:ext uri="{BB962C8B-B14F-4D97-AF65-F5344CB8AC3E}">
        <p14:creationId xmlns:p14="http://schemas.microsoft.com/office/powerpoint/2010/main" val="17696513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fficeArt object" descr="C:\Users\manan\AppData\Local\Temp\WeChat Files\0afbb01ecda5c8588b22fd16943b005.png">
            <a:extLst>
              <a:ext uri="{FF2B5EF4-FFF2-40B4-BE49-F238E27FC236}">
                <a16:creationId xmlns:a16="http://schemas.microsoft.com/office/drawing/2014/main" xmlns="" id="{7CF13D5E-B5CE-C349-9308-C8F68B5B3C3C}"/>
              </a:ext>
            </a:extLst>
          </p:cNvPr>
          <p:cNvPicPr/>
          <p:nvPr/>
        </p:nvPicPr>
        <p:blipFill>
          <a:blip r:embed="rId3">
            <a:extLst/>
          </a:blip>
          <a:stretch>
            <a:fillRect/>
          </a:stretch>
        </p:blipFill>
        <p:spPr>
          <a:xfrm>
            <a:off x="465081" y="3559163"/>
            <a:ext cx="5215732" cy="3140443"/>
          </a:xfrm>
          <a:prstGeom prst="rect">
            <a:avLst/>
          </a:prstGeom>
          <a:ln w="12700" cap="flat">
            <a:noFill/>
            <a:miter lim="400000"/>
          </a:ln>
          <a:effectLst/>
        </p:spPr>
      </p:pic>
      <p:sp>
        <p:nvSpPr>
          <p:cNvPr id="48" name="标题 1"/>
          <p:cNvSpPr>
            <a:spLocks noGrp="1"/>
          </p:cNvSpPr>
          <p:nvPr>
            <p:ph type="title"/>
          </p:nvPr>
        </p:nvSpPr>
        <p:spPr>
          <a:xfrm>
            <a:off x="465081" y="548549"/>
            <a:ext cx="10515600" cy="1325563"/>
          </a:xfrm>
        </p:spPr>
        <p:txBody>
          <a:bodyPr/>
          <a:lstStyle/>
          <a:p>
            <a:r>
              <a:rPr kumimoji="1" lang="en-US" altLang="zh-CN" sz="2800" spc="-50" dirty="0">
                <a:solidFill>
                  <a:schemeClr val="bg2">
                    <a:lumMod val="50000"/>
                  </a:schemeClr>
                </a:solidFill>
                <a:latin typeface="Helvetica" charset="0"/>
                <a:ea typeface="Helvetica" charset="0"/>
                <a:cs typeface="Helvetica" charset="0"/>
              </a:rPr>
              <a:t>GAIA</a:t>
            </a:r>
            <a:r>
              <a:rPr kumimoji="1" lang="zh-CN" altLang="en-US" sz="2800" spc="-50" dirty="0">
                <a:solidFill>
                  <a:schemeClr val="bg2">
                    <a:lumMod val="50000"/>
                  </a:schemeClr>
                </a:solidFill>
                <a:latin typeface="Helvetica" charset="0"/>
                <a:ea typeface="Helvetica" charset="0"/>
                <a:cs typeface="Helvetica" charset="0"/>
              </a:rPr>
              <a:t> </a:t>
            </a:r>
            <a:r>
              <a:rPr kumimoji="1" lang="en-US" altLang="zh-CN" sz="2800" spc="-50" dirty="0">
                <a:solidFill>
                  <a:schemeClr val="bg2">
                    <a:lumMod val="50000"/>
                  </a:schemeClr>
                </a:solidFill>
                <a:latin typeface="Helvetica" charset="0"/>
                <a:ea typeface="Helvetica" charset="0"/>
                <a:cs typeface="Helvetica" charset="0"/>
              </a:rPr>
              <a:t>Open</a:t>
            </a:r>
            <a:r>
              <a:rPr kumimoji="1" lang="zh-CN" altLang="en-US" sz="2800" spc="-50" dirty="0">
                <a:solidFill>
                  <a:schemeClr val="bg2">
                    <a:lumMod val="50000"/>
                  </a:schemeClr>
                </a:solidFill>
                <a:latin typeface="Helvetica" charset="0"/>
                <a:ea typeface="Helvetica" charset="0"/>
                <a:cs typeface="Helvetica" charset="0"/>
              </a:rPr>
              <a:t> </a:t>
            </a:r>
            <a:r>
              <a:rPr kumimoji="1" lang="en-US" altLang="zh-CN" sz="2800" spc="-50" dirty="0">
                <a:solidFill>
                  <a:schemeClr val="bg2">
                    <a:lumMod val="50000"/>
                  </a:schemeClr>
                </a:solidFill>
                <a:latin typeface="Helvetica" charset="0"/>
                <a:ea typeface="Helvetica" charset="0"/>
                <a:cs typeface="Helvetica" charset="0"/>
              </a:rPr>
              <a:t>Dataset</a:t>
            </a:r>
            <a:endParaRPr kumimoji="1" lang="zh-CN" altLang="en-US" sz="2800" spc="-50" dirty="0">
              <a:solidFill>
                <a:schemeClr val="bg2">
                  <a:lumMod val="50000"/>
                </a:schemeClr>
              </a:solidFill>
              <a:latin typeface="Helvetica" charset="0"/>
              <a:ea typeface="Helvetica" charset="0"/>
              <a:cs typeface="Helvetica" charset="0"/>
            </a:endParaRPr>
          </a:p>
        </p:txBody>
      </p:sp>
      <p:pic>
        <p:nvPicPr>
          <p:cNvPr id="49" name="图片 10">
            <a:extLst>
              <a:ext uri="{FF2B5EF4-FFF2-40B4-BE49-F238E27FC236}">
                <a16:creationId xmlns:a16="http://schemas.microsoft.com/office/drawing/2014/main" xmlns="" id="{E11E0D6C-986F-4C4B-8211-80ADFACDC91B}"/>
              </a:ext>
            </a:extLst>
          </p:cNvPr>
          <p:cNvPicPr>
            <a:picLocks noChangeAspect="1"/>
          </p:cNvPicPr>
          <p:nvPr/>
        </p:nvPicPr>
        <p:blipFill rotWithShape="1">
          <a:blip r:embed="rId4">
            <a:extLst>
              <a:ext uri="{28A0092B-C50C-407E-A947-70E740481C1C}">
                <a14:useLocalDpi xmlns:a14="http://schemas.microsoft.com/office/drawing/2010/main" val="0"/>
              </a:ext>
            </a:extLst>
          </a:blip>
          <a:srcRect l="27448" t="-427" r="18306" b="427"/>
          <a:stretch/>
        </p:blipFill>
        <p:spPr>
          <a:xfrm>
            <a:off x="8984356" y="3527338"/>
            <a:ext cx="2636272" cy="2527122"/>
          </a:xfrm>
          <a:prstGeom prst="rect">
            <a:avLst/>
          </a:prstGeom>
          <a:ln>
            <a:solidFill>
              <a:schemeClr val="accent1"/>
            </a:solidFill>
          </a:ln>
        </p:spPr>
      </p:pic>
      <p:pic>
        <p:nvPicPr>
          <p:cNvPr id="50" name="图片 15">
            <a:extLst>
              <a:ext uri="{FF2B5EF4-FFF2-40B4-BE49-F238E27FC236}">
                <a16:creationId xmlns:a16="http://schemas.microsoft.com/office/drawing/2014/main" xmlns="" id="{4E892447-39A5-A140-A802-F567123B97A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3500" r="18087"/>
          <a:stretch/>
        </p:blipFill>
        <p:spPr>
          <a:xfrm>
            <a:off x="5962374" y="3527338"/>
            <a:ext cx="2631225" cy="2533773"/>
          </a:xfrm>
          <a:prstGeom prst="rect">
            <a:avLst/>
          </a:prstGeom>
          <a:ln>
            <a:solidFill>
              <a:schemeClr val="accent1"/>
            </a:solidFill>
          </a:ln>
        </p:spPr>
      </p:pic>
      <p:sp>
        <p:nvSpPr>
          <p:cNvPr id="51" name="矩形 11">
            <a:extLst>
              <a:ext uri="{FF2B5EF4-FFF2-40B4-BE49-F238E27FC236}">
                <a16:creationId xmlns:a16="http://schemas.microsoft.com/office/drawing/2014/main" xmlns="" id="{07BBEFE0-DC3A-4645-B7C3-A9656D6A2FEF}"/>
              </a:ext>
            </a:extLst>
          </p:cNvPr>
          <p:cNvSpPr/>
          <p:nvPr/>
        </p:nvSpPr>
        <p:spPr>
          <a:xfrm>
            <a:off x="5936356" y="6204355"/>
            <a:ext cx="6096000" cy="430887"/>
          </a:xfrm>
          <a:prstGeom prst="rect">
            <a:avLst/>
          </a:prstGeom>
        </p:spPr>
        <p:txBody>
          <a:bodyPr>
            <a:spAutoFit/>
          </a:bodyPr>
          <a:lstStyle/>
          <a:p>
            <a:r>
              <a:rPr lang="en-US" altLang="zh-CN" sz="1200" dirty="0">
                <a:latin typeface="Avenir Roman" panose="02000503020000020003" pitchFamily="2" charset="0"/>
                <a:ea typeface="Calibri Light" charset="0"/>
                <a:cs typeface="Calibri Light" charset="0"/>
              </a:rPr>
              <a:t>Vehicle</a:t>
            </a:r>
            <a:r>
              <a:rPr lang="zh-CN" altLang="en-US" sz="1200" dirty="0">
                <a:latin typeface="Avenir Roman" panose="02000503020000020003" pitchFamily="2" charset="0"/>
                <a:ea typeface="Calibri Light" charset="0"/>
                <a:cs typeface="Calibri Light" charset="0"/>
              </a:rPr>
              <a:t> </a:t>
            </a:r>
            <a:r>
              <a:rPr lang="en-US" altLang="zh-CN" sz="1200" dirty="0">
                <a:latin typeface="Avenir Roman" panose="02000503020000020003" pitchFamily="2" charset="0"/>
                <a:ea typeface="Calibri Light" charset="0"/>
                <a:cs typeface="Calibri Light" charset="0"/>
              </a:rPr>
              <a:t>Trajectory</a:t>
            </a:r>
            <a:r>
              <a:rPr lang="zh-CN" altLang="en-US" sz="1200" dirty="0">
                <a:latin typeface="Avenir Roman" panose="02000503020000020003" pitchFamily="2" charset="0"/>
                <a:ea typeface="Calibri Light" charset="0"/>
                <a:cs typeface="Calibri Light" charset="0"/>
              </a:rPr>
              <a:t> </a:t>
            </a:r>
            <a:r>
              <a:rPr lang="en-US" altLang="zh-CN" sz="1200" dirty="0">
                <a:latin typeface="Avenir Roman" panose="02000503020000020003" pitchFamily="2" charset="0"/>
                <a:ea typeface="Calibri Light" charset="0"/>
                <a:cs typeface="Calibri Light" charset="0"/>
              </a:rPr>
              <a:t>Data</a:t>
            </a:r>
          </a:p>
          <a:p>
            <a:r>
              <a:rPr lang="en-US" altLang="zh-CN" sz="1000" dirty="0">
                <a:latin typeface="Avenir Roman" panose="02000503020000020003" pitchFamily="2" charset="0"/>
                <a:ea typeface="Calibri Light" charset="0"/>
                <a:cs typeface="Calibri Light" charset="0"/>
              </a:rPr>
              <a:t>Chengdu</a:t>
            </a:r>
            <a:r>
              <a:rPr lang="zh-CN" altLang="en-US" sz="1000" dirty="0">
                <a:latin typeface="Avenir Roman" panose="02000503020000020003" pitchFamily="2" charset="0"/>
                <a:ea typeface="Calibri Light" charset="0"/>
                <a:cs typeface="Calibri Light" charset="0"/>
              </a:rPr>
              <a:t> </a:t>
            </a:r>
            <a:r>
              <a:rPr lang="en-US" altLang="zh-CN" sz="1000" dirty="0">
                <a:latin typeface="Avenir Roman" panose="02000503020000020003" pitchFamily="2" charset="0"/>
                <a:ea typeface="Calibri Light" charset="0"/>
                <a:cs typeface="Calibri Light" charset="0"/>
              </a:rPr>
              <a:t>and Xi’an,</a:t>
            </a:r>
            <a:r>
              <a:rPr lang="zh-CN" altLang="en-US" sz="1000" dirty="0">
                <a:latin typeface="Avenir Roman" panose="02000503020000020003" pitchFamily="2" charset="0"/>
                <a:ea typeface="Calibri Light" charset="0"/>
                <a:cs typeface="Calibri Light" charset="0"/>
              </a:rPr>
              <a:t> </a:t>
            </a:r>
            <a:r>
              <a:rPr lang="en-US" altLang="zh-CN" sz="1000" dirty="0">
                <a:latin typeface="Avenir Roman" panose="02000503020000020003" pitchFamily="2" charset="0"/>
                <a:ea typeface="Calibri Light" charset="0"/>
                <a:cs typeface="Calibri Light" charset="0"/>
              </a:rPr>
              <a:t>China</a:t>
            </a:r>
            <a:endParaRPr lang="zh-CN" altLang="en-US" sz="1000" dirty="0">
              <a:latin typeface="Avenir Roman" panose="02000503020000020003" pitchFamily="2" charset="0"/>
              <a:ea typeface="Calibri Light" charset="0"/>
              <a:cs typeface="Calibri Light" charset="0"/>
            </a:endParaRPr>
          </a:p>
        </p:txBody>
      </p:sp>
      <p:sp>
        <p:nvSpPr>
          <p:cNvPr id="52" name="矩形 51"/>
          <p:cNvSpPr/>
          <p:nvPr/>
        </p:nvSpPr>
        <p:spPr>
          <a:xfrm>
            <a:off x="5817595" y="1539021"/>
            <a:ext cx="2985113" cy="670183"/>
          </a:xfrm>
          <a:prstGeom prst="rect">
            <a:avLst/>
          </a:prstGeom>
        </p:spPr>
        <p:txBody>
          <a:bodyPr wrap="none">
            <a:spAutoFit/>
          </a:bodyPr>
          <a:lstStyle/>
          <a:p>
            <a:pPr>
              <a:lnSpc>
                <a:spcPts val="2260"/>
              </a:lnSpc>
            </a:pPr>
            <a:r>
              <a:rPr kumimoji="1" lang="en-US" altLang="zh-CN" dirty="0"/>
              <a:t>Visit GAIA Initiative website: </a:t>
            </a:r>
          </a:p>
          <a:p>
            <a:pPr>
              <a:lnSpc>
                <a:spcPts val="2260"/>
              </a:lnSpc>
            </a:pPr>
            <a:r>
              <a:rPr kumimoji="1" lang="en-US" altLang="zh-CN" dirty="0" err="1"/>
              <a:t>GAIA.didichuxing.com</a:t>
            </a:r>
            <a:r>
              <a:rPr kumimoji="1" lang="en-US" altLang="zh-CN" dirty="0"/>
              <a:t>/</a:t>
            </a:r>
            <a:r>
              <a:rPr kumimoji="1" lang="en-US" altLang="zh-CN" dirty="0" err="1"/>
              <a:t>en</a:t>
            </a:r>
            <a:r>
              <a:rPr kumimoji="1" lang="en-US" altLang="zh-CN" dirty="0"/>
              <a:t> </a:t>
            </a:r>
          </a:p>
        </p:txBody>
      </p:sp>
      <p:sp>
        <p:nvSpPr>
          <p:cNvPr id="53" name="TextBox 10">
            <a:extLst>
              <a:ext uri="{FF2B5EF4-FFF2-40B4-BE49-F238E27FC236}">
                <a16:creationId xmlns:a16="http://schemas.microsoft.com/office/drawing/2014/main" xmlns="" id="{8012D6DB-C72B-D044-8116-CC7092B04FA6}"/>
              </a:ext>
            </a:extLst>
          </p:cNvPr>
          <p:cNvSpPr txBox="1"/>
          <p:nvPr/>
        </p:nvSpPr>
        <p:spPr>
          <a:xfrm>
            <a:off x="5817595" y="2352448"/>
            <a:ext cx="3687245" cy="923330"/>
          </a:xfrm>
          <a:prstGeom prst="rect">
            <a:avLst/>
          </a:prstGeom>
          <a:noFill/>
        </p:spPr>
        <p:txBody>
          <a:bodyPr wrap="square" rtlCol="0">
            <a:spAutoFit/>
          </a:bodyPr>
          <a:lstStyle/>
          <a:p>
            <a:r>
              <a:rPr kumimoji="1" lang="en-US" dirty="0"/>
              <a:t>Share anonymized data to foster open and collaborative data-driven research in transportation</a:t>
            </a:r>
          </a:p>
        </p:txBody>
      </p:sp>
      <p:sp>
        <p:nvSpPr>
          <p:cNvPr id="54" name="矩形 53"/>
          <p:cNvSpPr/>
          <p:nvPr/>
        </p:nvSpPr>
        <p:spPr>
          <a:xfrm>
            <a:off x="465081" y="1539021"/>
            <a:ext cx="4259319" cy="2157001"/>
          </a:xfrm>
          <a:prstGeom prst="rect">
            <a:avLst/>
          </a:prstGeom>
        </p:spPr>
        <p:txBody>
          <a:bodyPr wrap="square">
            <a:spAutoFit/>
          </a:bodyPr>
          <a:lstStyle/>
          <a:p>
            <a:pPr>
              <a:lnSpc>
                <a:spcPts val="2260"/>
              </a:lnSpc>
            </a:pPr>
            <a:r>
              <a:rPr kumimoji="1" lang="en-US" altLang="zh-CN" dirty="0" smtClean="0"/>
              <a:t>China</a:t>
            </a:r>
            <a:r>
              <a:rPr kumimoji="1" lang="zh-CN" altLang="en-US" dirty="0" smtClean="0"/>
              <a:t>：</a:t>
            </a:r>
            <a:r>
              <a:rPr kumimoji="1" lang="en-US" altLang="zh-CN" dirty="0" smtClean="0"/>
              <a:t>200</a:t>
            </a:r>
            <a:r>
              <a:rPr kumimoji="1" lang="en-US" altLang="zh-CN" dirty="0"/>
              <a:t>+</a:t>
            </a:r>
            <a:r>
              <a:rPr kumimoji="1" lang="zh-CN" altLang="en-US" dirty="0"/>
              <a:t> </a:t>
            </a:r>
            <a:r>
              <a:rPr kumimoji="1" lang="en-US" altLang="zh-CN" dirty="0"/>
              <a:t>Research</a:t>
            </a:r>
            <a:r>
              <a:rPr kumimoji="1" lang="zh-CN" altLang="en-US" dirty="0"/>
              <a:t> </a:t>
            </a:r>
            <a:r>
              <a:rPr kumimoji="1" lang="en-US" altLang="zh-CN" dirty="0" smtClean="0"/>
              <a:t>Organizations</a:t>
            </a:r>
            <a:r>
              <a:rPr kumimoji="1" lang="zh-CN" altLang="en-US" dirty="0" smtClean="0"/>
              <a:t>，</a:t>
            </a:r>
            <a:r>
              <a:rPr kumimoji="1" lang="en-US" altLang="zh-CN" dirty="0"/>
              <a:t>1300+</a:t>
            </a:r>
            <a:r>
              <a:rPr kumimoji="1" lang="zh-CN" altLang="en-US" dirty="0"/>
              <a:t> </a:t>
            </a:r>
            <a:r>
              <a:rPr kumimoji="1" lang="en-US" altLang="zh-CN" dirty="0" smtClean="0"/>
              <a:t>Domestic </a:t>
            </a:r>
            <a:r>
              <a:rPr kumimoji="1" lang="en-US" altLang="zh-CN" dirty="0"/>
              <a:t>applicants </a:t>
            </a:r>
          </a:p>
          <a:p>
            <a:pPr>
              <a:lnSpc>
                <a:spcPts val="2260"/>
              </a:lnSpc>
            </a:pPr>
            <a:endParaRPr kumimoji="1" lang="en-US" altLang="zh-CN" dirty="0"/>
          </a:p>
          <a:p>
            <a:pPr>
              <a:lnSpc>
                <a:spcPts val="2260"/>
              </a:lnSpc>
            </a:pPr>
            <a:r>
              <a:rPr kumimoji="1" lang="en-US" altLang="zh-CN" dirty="0" smtClean="0"/>
              <a:t>Beyond</a:t>
            </a:r>
            <a:r>
              <a:rPr kumimoji="1" lang="zh-CN" altLang="en-US" dirty="0" smtClean="0"/>
              <a:t> </a:t>
            </a:r>
            <a:r>
              <a:rPr kumimoji="1" lang="en-US" altLang="zh-CN" dirty="0" smtClean="0"/>
              <a:t>China</a:t>
            </a:r>
            <a:r>
              <a:rPr kumimoji="1" lang="zh-CN" altLang="en-US" dirty="0" smtClean="0"/>
              <a:t>：</a:t>
            </a:r>
            <a:r>
              <a:rPr kumimoji="1" lang="en-US" altLang="zh-CN" dirty="0" smtClean="0"/>
              <a:t>140</a:t>
            </a:r>
            <a:r>
              <a:rPr kumimoji="1" lang="en-US" altLang="zh-CN" dirty="0"/>
              <a:t>+</a:t>
            </a:r>
            <a:r>
              <a:rPr kumimoji="1" lang="zh-CN" altLang="en-US" dirty="0"/>
              <a:t> </a:t>
            </a:r>
            <a:r>
              <a:rPr kumimoji="1" lang="en-US" altLang="zh-CN" dirty="0"/>
              <a:t>Research</a:t>
            </a:r>
            <a:r>
              <a:rPr kumimoji="1" lang="zh-CN" altLang="en-US" dirty="0"/>
              <a:t> </a:t>
            </a:r>
            <a:r>
              <a:rPr kumimoji="1" lang="en-US" altLang="zh-CN" dirty="0"/>
              <a:t>Organization from</a:t>
            </a:r>
            <a:r>
              <a:rPr kumimoji="1" lang="zh-CN" altLang="en-US" dirty="0"/>
              <a:t> </a:t>
            </a:r>
            <a:r>
              <a:rPr kumimoji="1" lang="en-US" altLang="zh-CN" dirty="0"/>
              <a:t>20+</a:t>
            </a:r>
            <a:r>
              <a:rPr kumimoji="1" lang="zh-CN" altLang="en-US" dirty="0"/>
              <a:t> </a:t>
            </a:r>
            <a:r>
              <a:rPr kumimoji="1" lang="en-US" altLang="zh-CN" dirty="0"/>
              <a:t>Countries</a:t>
            </a:r>
            <a:r>
              <a:rPr kumimoji="1" lang="zh-CN" altLang="en-US" dirty="0"/>
              <a:t>， </a:t>
            </a:r>
            <a:r>
              <a:rPr kumimoji="1" lang="en-US" altLang="zh-CN" dirty="0"/>
              <a:t>500+ Overseas </a:t>
            </a:r>
            <a:r>
              <a:rPr kumimoji="1" lang="en-US" altLang="zh-CN" dirty="0" smtClean="0"/>
              <a:t>Applicants</a:t>
            </a:r>
          </a:p>
          <a:p>
            <a:pPr>
              <a:lnSpc>
                <a:spcPts val="2260"/>
              </a:lnSpc>
            </a:pPr>
            <a:r>
              <a:rPr kumimoji="1" lang="en-US" altLang="zh-CN" sz="1100" dirty="0" smtClean="0"/>
              <a:t>* Data counts from 2016 - 2018</a:t>
            </a:r>
            <a:endParaRPr kumimoji="1" lang="en-US" altLang="zh-CN" sz="1100" dirty="0"/>
          </a:p>
        </p:txBody>
      </p:sp>
    </p:spTree>
    <p:extLst>
      <p:ext uri="{BB962C8B-B14F-4D97-AF65-F5344CB8AC3E}">
        <p14:creationId xmlns:p14="http://schemas.microsoft.com/office/powerpoint/2010/main" val="202395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025730" y="6124152"/>
            <a:ext cx="1544012" cy="261610"/>
          </a:xfrm>
          <a:prstGeom prst="rect">
            <a:avLst/>
          </a:prstGeom>
          <a:noFill/>
        </p:spPr>
        <p:txBody>
          <a:bodyPr wrap="none" rtlCol="0">
            <a:spAutoFit/>
          </a:bodyPr>
          <a:lstStyle/>
          <a:p>
            <a:r>
              <a:rPr kumimoji="1" lang="en-US" altLang="zh-CN" sz="1100" dirty="0" err="1" smtClean="0">
                <a:solidFill>
                  <a:schemeClr val="tx1">
                    <a:lumMod val="50000"/>
                    <a:lumOff val="50000"/>
                  </a:schemeClr>
                </a:solidFill>
                <a:latin typeface="Helvetica" charset="0"/>
                <a:ea typeface="Helvetica" charset="0"/>
                <a:cs typeface="Helvetica" charset="0"/>
              </a:rPr>
              <a:t>www.didichuxing.com</a:t>
            </a:r>
            <a:endParaRPr kumimoji="1" lang="zh-CN" altLang="en-US" sz="1100" dirty="0">
              <a:solidFill>
                <a:schemeClr val="tx1">
                  <a:lumMod val="50000"/>
                  <a:lumOff val="50000"/>
                </a:schemeClr>
              </a:solidFill>
              <a:latin typeface="Helvetica" charset="0"/>
              <a:ea typeface="Helvetica" charset="0"/>
              <a:cs typeface="Helvetica"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9799" y="5709365"/>
            <a:ext cx="1673352" cy="545592"/>
          </a:xfrm>
          <a:prstGeom prst="rect">
            <a:avLst/>
          </a:prstGeom>
        </p:spPr>
      </p:pic>
      <p:sp>
        <p:nvSpPr>
          <p:cNvPr id="7" name="标题 1"/>
          <p:cNvSpPr txBox="1">
            <a:spLocks/>
          </p:cNvSpPr>
          <p:nvPr/>
        </p:nvSpPr>
        <p:spPr>
          <a:xfrm>
            <a:off x="1025730" y="2240663"/>
            <a:ext cx="10058400" cy="755119"/>
          </a:xfrm>
          <a:prstGeom prst="rect">
            <a:avLst/>
          </a:prstGeom>
        </p:spPr>
        <p:txBody>
          <a:bodyPr vert="horz" lIns="91440" tIns="45720" rIns="91440" bIns="45720" rtlCol="0" anchor="b">
            <a:noAutofit/>
          </a:bodyPr>
          <a:lstStyle>
            <a:defPPr>
              <a:defRPr lang="zh-CN"/>
            </a:defPPr>
            <a:lvl1pPr>
              <a:lnSpc>
                <a:spcPct val="85000"/>
              </a:lnSpc>
              <a:spcBef>
                <a:spcPct val="0"/>
              </a:spcBef>
              <a:buNone/>
              <a:defRPr kumimoji="1" sz="2800" spc="-50" baseline="0">
                <a:solidFill>
                  <a:schemeClr val="bg2">
                    <a:lumMod val="50000"/>
                  </a:schemeClr>
                </a:solidFill>
                <a:latin typeface="Helvetica" charset="0"/>
                <a:ea typeface="Helvetica" charset="0"/>
                <a:cs typeface="Helvetica" charset="0"/>
              </a:defRPr>
            </a:lvl1pPr>
          </a:lstStyle>
          <a:p>
            <a:r>
              <a:rPr lang="en-US" altLang="zh-CN" sz="6000" dirty="0" smtClean="0"/>
              <a:t>THANK YOU</a:t>
            </a:r>
            <a:endParaRPr lang="zh-CN" altLang="en-US" sz="6000" dirty="0"/>
          </a:p>
        </p:txBody>
      </p:sp>
      <p:pic>
        <p:nvPicPr>
          <p:cNvPr id="8" name="Picture 7"/>
          <p:cNvPicPr>
            <a:picLocks noChangeAspect="1"/>
          </p:cNvPicPr>
          <p:nvPr/>
        </p:nvPicPr>
        <p:blipFill>
          <a:blip r:embed="rId3"/>
          <a:stretch>
            <a:fillRect/>
          </a:stretch>
        </p:blipFill>
        <p:spPr>
          <a:xfrm>
            <a:off x="9829799" y="5656469"/>
            <a:ext cx="1855408" cy="729293"/>
          </a:xfrm>
          <a:prstGeom prst="rect">
            <a:avLst/>
          </a:prstGeom>
        </p:spPr>
      </p:pic>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7749" t="24977" r="7818" b="27230"/>
          <a:stretch/>
        </p:blipFill>
        <p:spPr>
          <a:xfrm>
            <a:off x="9684981" y="5583968"/>
            <a:ext cx="2000226" cy="796386"/>
          </a:xfrm>
          <a:prstGeom prst="rect">
            <a:avLst/>
          </a:prstGeom>
          <a:solidFill>
            <a:schemeClr val="bg1"/>
          </a:solidFill>
        </p:spPr>
      </p:pic>
    </p:spTree>
    <p:extLst>
      <p:ext uri="{BB962C8B-B14F-4D97-AF65-F5344CB8AC3E}">
        <p14:creationId xmlns:p14="http://schemas.microsoft.com/office/powerpoint/2010/main" val="145252609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14285</TotalTime>
  <Words>432</Words>
  <Application>Microsoft Macintosh PowerPoint</Application>
  <PresentationFormat>宽屏</PresentationFormat>
  <Paragraphs>48</Paragraphs>
  <Slides>7</Slides>
  <Notes>6</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7</vt:i4>
      </vt:variant>
    </vt:vector>
  </HeadingPairs>
  <TitlesOfParts>
    <vt:vector size="22" baseType="lpstr">
      <vt:lpstr>Avenir Roman</vt:lpstr>
      <vt:lpstr>Calibri</vt:lpstr>
      <vt:lpstr>Calibri Light</vt:lpstr>
      <vt:lpstr>FZLanTingHeiS-DB1-GB</vt:lpstr>
      <vt:lpstr>Helvetica</vt:lpstr>
      <vt:lpstr>Helvetica Light</vt:lpstr>
      <vt:lpstr>Wingdings</vt:lpstr>
      <vt:lpstr>Yuanti SC</vt:lpstr>
      <vt:lpstr>等线</vt:lpstr>
      <vt:lpstr>方正兰亭细黑简体</vt:lpstr>
      <vt:lpstr>苹方 粗体</vt:lpstr>
      <vt:lpstr>宋体</vt:lpstr>
      <vt:lpstr>微软雅黑</vt:lpstr>
      <vt:lpstr>Arial</vt:lpstr>
      <vt:lpstr>Office 主题​​</vt:lpstr>
      <vt:lpstr>DiDi-Columbia Capstone Project</vt:lpstr>
      <vt:lpstr>PowerPoint 演示文稿</vt:lpstr>
      <vt:lpstr>PowerPoint 演示文稿</vt:lpstr>
      <vt:lpstr>PowerPoint 演示文稿</vt:lpstr>
      <vt:lpstr>PowerPoint 演示文稿</vt:lpstr>
      <vt:lpstr>GAIA Open Dataset</vt:lpstr>
      <vt:lpstr>PowerPoint 演示文稿</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张月溪</dc:creator>
  <cp:lastModifiedBy>Microsoft Office 用户</cp:lastModifiedBy>
  <cp:revision>415</cp:revision>
  <dcterms:created xsi:type="dcterms:W3CDTF">2017-09-06T08:08:02Z</dcterms:created>
  <dcterms:modified xsi:type="dcterms:W3CDTF">2019-08-26T21:54:23Z</dcterms:modified>
</cp:coreProperties>
</file>