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0" r:id="rId3"/>
    <p:sldId id="300" r:id="rId5"/>
    <p:sldId id="281" r:id="rId6"/>
    <p:sldId id="320" r:id="rId7"/>
    <p:sldId id="318" r:id="rId8"/>
    <p:sldId id="319" r:id="rId9"/>
    <p:sldId id="331" r:id="rId10"/>
    <p:sldId id="338" r:id="rId11"/>
    <p:sldId id="342" r:id="rId12"/>
    <p:sldId id="301" r:id="rId13"/>
    <p:sldId id="341" r:id="rId14"/>
    <p:sldId id="339" r:id="rId15"/>
    <p:sldId id="340" r:id="rId16"/>
    <p:sldId id="304" r:id="rId17"/>
    <p:sldId id="321" r:id="rId18"/>
    <p:sldId id="299" r:id="rId19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371"/>
    <a:srgbClr val="EEF2F5"/>
    <a:srgbClr val="F4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7582" autoAdjust="0"/>
  </p:normalViewPr>
  <p:slideViewPr>
    <p:cSldViewPr snapToGrid="0" showGuides="1">
      <p:cViewPr varScale="1">
        <p:scale>
          <a:sx n="137" d="100"/>
          <a:sy n="137" d="100"/>
        </p:scale>
        <p:origin x="138" y="390"/>
      </p:cViewPr>
      <p:guideLst>
        <p:guide orient="horz" pos="3192"/>
        <p:guide orient="horz" pos="32"/>
        <p:guide pos="203"/>
        <p:guide pos="2944"/>
        <p:guide pos="56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亮亮图文旗舰店</a:t>
            </a:r>
            <a:r>
              <a:rPr lang="en-US" altLang="zh-CN" dirty="0" smtClean="0"/>
              <a:t>https://liangliangtuwen.tmall.com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3090" y="1229219"/>
            <a:ext cx="3020292" cy="1768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61854" y="1219983"/>
            <a:ext cx="3020292" cy="1768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100618" y="1219983"/>
            <a:ext cx="3020292" cy="1768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09860" y="1106583"/>
            <a:ext cx="2446752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348624" y="1106583"/>
            <a:ext cx="2446752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387388" y="1106583"/>
            <a:ext cx="2446752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6" name="矩形 15"/>
          <p:cNvSpPr/>
          <p:nvPr userDrawn="1"/>
        </p:nvSpPr>
        <p:spPr>
          <a:xfrm>
            <a:off x="309860" y="2805681"/>
            <a:ext cx="2446752" cy="1587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3348624" y="2805680"/>
            <a:ext cx="2446752" cy="1587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6387388" y="2805680"/>
            <a:ext cx="2446752" cy="1587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wipe dir="r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2233142" y="286843"/>
            <a:ext cx="4667405" cy="4667405"/>
          </a:xfrm>
          <a:prstGeom prst="diamond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 bwMode="auto">
          <a:xfrm>
            <a:off x="1817929" y="1982587"/>
            <a:ext cx="5516880" cy="1014730"/>
          </a:xfrm>
          <a:prstGeom prst="rect">
            <a:avLst/>
          </a:prstGeom>
          <a:solidFill>
            <a:srgbClr val="EEF2F5"/>
          </a:solidFill>
          <a:ln w="57150">
            <a:solidFill>
              <a:srgbClr val="304371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60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双目视觉里程计</a:t>
            </a:r>
            <a:endParaRPr lang="zh-CN" altLang="en-US" sz="6000" kern="1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4441931" y="3137813"/>
            <a:ext cx="26125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8507553" y="4612193"/>
            <a:ext cx="2512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98739" y="4612193"/>
            <a:ext cx="2512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 bwMode="auto">
          <a:xfrm>
            <a:off x="278388" y="4667204"/>
            <a:ext cx="103124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2020-10-16</a:t>
            </a:r>
            <a:endParaRPr lang="zh-CN" altLang="en-US" sz="1200" kern="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956373" y="3258694"/>
            <a:ext cx="3214557" cy="860551"/>
            <a:chOff x="4665" y="4727"/>
            <a:chExt cx="5062" cy="1355"/>
          </a:xfrm>
        </p:grpSpPr>
        <p:sp>
          <p:nvSpPr>
            <p:cNvPr id="38" name="矩形 37"/>
            <p:cNvSpPr/>
            <p:nvPr/>
          </p:nvSpPr>
          <p:spPr>
            <a:xfrm>
              <a:off x="4665" y="4727"/>
              <a:ext cx="5054" cy="5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06017319 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魏宇恒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4673" y="5112"/>
              <a:ext cx="5054" cy="58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06017312 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曹     静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673" y="5502"/>
              <a:ext cx="5054" cy="5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06117102 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刘羽昭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235961" y="2094283"/>
            <a:ext cx="2672080" cy="5219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80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关键技术与难点</a:t>
            </a:r>
            <a:endParaRPr lang="zh-CN" altLang="en-US" sz="2800" kern="100" smtClean="0">
              <a:solidFill>
                <a:srgbClr val="30437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65806" y="2617504"/>
            <a:ext cx="2612390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>
                <a:solidFill>
                  <a:srgbClr val="304371"/>
                </a:solidFill>
                <a:latin typeface="Arial" panose="020B0604020202020204"/>
                <a:ea typeface="方正兰亭黑_GBK"/>
              </a:rPr>
              <a:t>KEY TECHNIQUES AND DIFFICULTIES</a:t>
            </a:r>
            <a:endParaRPr lang="en-US" altLang="zh-CN" sz="1050">
              <a:solidFill>
                <a:srgbClr val="304371"/>
              </a:solidFill>
              <a:latin typeface="Arial" panose="020B0604020202020204"/>
              <a:ea typeface="方正兰亭黑_GBK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441372" y="2961888"/>
            <a:ext cx="26125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任意多边形 22"/>
          <p:cNvSpPr/>
          <p:nvPr/>
        </p:nvSpPr>
        <p:spPr>
          <a:xfrm>
            <a:off x="2496968" y="-465601"/>
            <a:ext cx="4171119" cy="2085559"/>
          </a:xfrm>
          <a:custGeom>
            <a:avLst/>
            <a:gdLst>
              <a:gd name="connsiteX0" fmla="*/ 0 w 3557939"/>
              <a:gd name="connsiteY0" fmla="*/ 0 h 1778969"/>
              <a:gd name="connsiteX1" fmla="*/ 3557939 w 3557939"/>
              <a:gd name="connsiteY1" fmla="*/ 0 h 1778969"/>
              <a:gd name="connsiteX2" fmla="*/ 1778970 w 3557939"/>
              <a:gd name="connsiteY2" fmla="*/ 1778969 h 17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7939" h="1778969">
                <a:moveTo>
                  <a:pt x="0" y="0"/>
                </a:moveTo>
                <a:lnTo>
                  <a:pt x="3557939" y="0"/>
                </a:lnTo>
                <a:lnTo>
                  <a:pt x="1778970" y="1778969"/>
                </a:lnTo>
                <a:close/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菱形 24"/>
          <p:cNvSpPr/>
          <p:nvPr/>
        </p:nvSpPr>
        <p:spPr>
          <a:xfrm>
            <a:off x="2184101" y="229604"/>
            <a:ext cx="4775798" cy="4775798"/>
          </a:xfrm>
          <a:prstGeom prst="diamond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4316309" y="637628"/>
            <a:ext cx="511381" cy="446060"/>
            <a:chOff x="352" y="2796"/>
            <a:chExt cx="869" cy="758"/>
          </a:xfrm>
          <a:solidFill>
            <a:schemeClr val="accent1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2" y="2796"/>
              <a:ext cx="869" cy="758"/>
            </a:xfrm>
            <a:custGeom>
              <a:avLst/>
              <a:gdLst>
                <a:gd name="T0" fmla="*/ 796 w 907"/>
                <a:gd name="T1" fmla="*/ 657 h 791"/>
                <a:gd name="T2" fmla="*/ 876 w 907"/>
                <a:gd name="T3" fmla="*/ 545 h 791"/>
                <a:gd name="T4" fmla="*/ 907 w 907"/>
                <a:gd name="T5" fmla="*/ 519 h 791"/>
                <a:gd name="T6" fmla="*/ 876 w 907"/>
                <a:gd name="T7" fmla="*/ 493 h 791"/>
                <a:gd name="T8" fmla="*/ 796 w 907"/>
                <a:gd name="T9" fmla="*/ 380 h 791"/>
                <a:gd name="T10" fmla="*/ 902 w 907"/>
                <a:gd name="T11" fmla="*/ 272 h 791"/>
                <a:gd name="T12" fmla="*/ 796 w 907"/>
                <a:gd name="T13" fmla="*/ 165 h 791"/>
                <a:gd name="T14" fmla="*/ 876 w 907"/>
                <a:gd name="T15" fmla="*/ 52 h 791"/>
                <a:gd name="T16" fmla="*/ 876 w 907"/>
                <a:gd name="T17" fmla="*/ 0 h 791"/>
                <a:gd name="T18" fmla="*/ 132 w 907"/>
                <a:gd name="T19" fmla="*/ 0 h 791"/>
                <a:gd name="T20" fmla="*/ 0 w 907"/>
                <a:gd name="T21" fmla="*/ 165 h 791"/>
                <a:gd name="T22" fmla="*/ 0 w 907"/>
                <a:gd name="T23" fmla="*/ 380 h 791"/>
                <a:gd name="T24" fmla="*/ 54 w 907"/>
                <a:gd name="T25" fmla="*/ 519 h 791"/>
                <a:gd name="T26" fmla="*/ 0 w 907"/>
                <a:gd name="T27" fmla="*/ 657 h 791"/>
                <a:gd name="T28" fmla="*/ 869 w 907"/>
                <a:gd name="T29" fmla="*/ 791 h 791"/>
                <a:gd name="T30" fmla="*/ 871 w 907"/>
                <a:gd name="T31" fmla="*/ 791 h 791"/>
                <a:gd name="T32" fmla="*/ 902 w 907"/>
                <a:gd name="T33" fmla="*/ 765 h 791"/>
                <a:gd name="T34" fmla="*/ 772 w 907"/>
                <a:gd name="T35" fmla="*/ 246 h 791"/>
                <a:gd name="T36" fmla="*/ 413 w 907"/>
                <a:gd name="T37" fmla="*/ 272 h 791"/>
                <a:gd name="T38" fmla="*/ 772 w 907"/>
                <a:gd name="T39" fmla="*/ 299 h 791"/>
                <a:gd name="T40" fmla="*/ 744 w 907"/>
                <a:gd name="T41" fmla="*/ 411 h 791"/>
                <a:gd name="T42" fmla="*/ 436 w 907"/>
                <a:gd name="T43" fmla="*/ 493 h 791"/>
                <a:gd name="T44" fmla="*/ 436 w 907"/>
                <a:gd name="T45" fmla="*/ 545 h 791"/>
                <a:gd name="T46" fmla="*/ 744 w 907"/>
                <a:gd name="T47" fmla="*/ 627 h 791"/>
                <a:gd name="T48" fmla="*/ 772 w 907"/>
                <a:gd name="T49" fmla="*/ 739 h 791"/>
                <a:gd name="T50" fmla="*/ 51 w 907"/>
                <a:gd name="T51" fmla="*/ 657 h 791"/>
                <a:gd name="T52" fmla="*/ 132 w 907"/>
                <a:gd name="T53" fmla="*/ 545 h 791"/>
                <a:gd name="T54" fmla="*/ 189 w 907"/>
                <a:gd name="T55" fmla="*/ 519 h 791"/>
                <a:gd name="T56" fmla="*/ 132 w 907"/>
                <a:gd name="T57" fmla="*/ 493 h 791"/>
                <a:gd name="T58" fmla="*/ 51 w 907"/>
                <a:gd name="T59" fmla="*/ 380 h 791"/>
                <a:gd name="T60" fmla="*/ 163 w 907"/>
                <a:gd name="T61" fmla="*/ 299 h 791"/>
                <a:gd name="T62" fmla="*/ 163 w 907"/>
                <a:gd name="T63" fmla="*/ 246 h 791"/>
                <a:gd name="T64" fmla="*/ 51 w 907"/>
                <a:gd name="T65" fmla="*/ 165 h 791"/>
                <a:gd name="T66" fmla="*/ 132 w 907"/>
                <a:gd name="T67" fmla="*/ 52 h 791"/>
                <a:gd name="T68" fmla="*/ 744 w 907"/>
                <a:gd name="T69" fmla="*/ 134 h 791"/>
                <a:gd name="T70" fmla="*/ 772 w 907"/>
                <a:gd name="T71" fmla="*/ 246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07" h="791">
                  <a:moveTo>
                    <a:pt x="876" y="739"/>
                  </a:moveTo>
                  <a:cubicBezTo>
                    <a:pt x="832" y="739"/>
                    <a:pt x="796" y="702"/>
                    <a:pt x="796" y="657"/>
                  </a:cubicBezTo>
                  <a:cubicBezTo>
                    <a:pt x="796" y="627"/>
                    <a:pt x="796" y="627"/>
                    <a:pt x="796" y="627"/>
                  </a:cubicBezTo>
                  <a:cubicBezTo>
                    <a:pt x="796" y="582"/>
                    <a:pt x="832" y="545"/>
                    <a:pt x="876" y="545"/>
                  </a:cubicBezTo>
                  <a:cubicBezTo>
                    <a:pt x="882" y="545"/>
                    <a:pt x="882" y="545"/>
                    <a:pt x="882" y="545"/>
                  </a:cubicBezTo>
                  <a:cubicBezTo>
                    <a:pt x="896" y="545"/>
                    <a:pt x="907" y="533"/>
                    <a:pt x="907" y="519"/>
                  </a:cubicBezTo>
                  <a:cubicBezTo>
                    <a:pt x="907" y="504"/>
                    <a:pt x="896" y="493"/>
                    <a:pt x="882" y="493"/>
                  </a:cubicBezTo>
                  <a:cubicBezTo>
                    <a:pt x="876" y="493"/>
                    <a:pt x="876" y="493"/>
                    <a:pt x="876" y="493"/>
                  </a:cubicBezTo>
                  <a:cubicBezTo>
                    <a:pt x="832" y="493"/>
                    <a:pt x="796" y="456"/>
                    <a:pt x="796" y="411"/>
                  </a:cubicBezTo>
                  <a:cubicBezTo>
                    <a:pt x="796" y="380"/>
                    <a:pt x="796" y="380"/>
                    <a:pt x="796" y="380"/>
                  </a:cubicBezTo>
                  <a:cubicBezTo>
                    <a:pt x="796" y="335"/>
                    <a:pt x="832" y="299"/>
                    <a:pt x="876" y="299"/>
                  </a:cubicBezTo>
                  <a:cubicBezTo>
                    <a:pt x="890" y="299"/>
                    <a:pt x="902" y="287"/>
                    <a:pt x="902" y="272"/>
                  </a:cubicBezTo>
                  <a:cubicBezTo>
                    <a:pt x="902" y="258"/>
                    <a:pt x="890" y="246"/>
                    <a:pt x="876" y="246"/>
                  </a:cubicBezTo>
                  <a:cubicBezTo>
                    <a:pt x="832" y="246"/>
                    <a:pt x="796" y="210"/>
                    <a:pt x="796" y="165"/>
                  </a:cubicBezTo>
                  <a:cubicBezTo>
                    <a:pt x="796" y="134"/>
                    <a:pt x="796" y="134"/>
                    <a:pt x="796" y="134"/>
                  </a:cubicBezTo>
                  <a:cubicBezTo>
                    <a:pt x="796" y="89"/>
                    <a:pt x="832" y="52"/>
                    <a:pt x="876" y="52"/>
                  </a:cubicBezTo>
                  <a:cubicBezTo>
                    <a:pt x="890" y="52"/>
                    <a:pt x="902" y="40"/>
                    <a:pt x="902" y="26"/>
                  </a:cubicBezTo>
                  <a:cubicBezTo>
                    <a:pt x="902" y="12"/>
                    <a:pt x="890" y="0"/>
                    <a:pt x="876" y="0"/>
                  </a:cubicBezTo>
                  <a:cubicBezTo>
                    <a:pt x="875" y="0"/>
                    <a:pt x="873" y="0"/>
                    <a:pt x="87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59" y="0"/>
                    <a:pt x="0" y="60"/>
                    <a:pt x="0" y="134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208"/>
                    <a:pt x="20" y="247"/>
                    <a:pt x="54" y="272"/>
                  </a:cubicBezTo>
                  <a:cubicBezTo>
                    <a:pt x="20" y="297"/>
                    <a:pt x="0" y="337"/>
                    <a:pt x="0" y="380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54"/>
                    <a:pt x="20" y="494"/>
                    <a:pt x="54" y="519"/>
                  </a:cubicBezTo>
                  <a:cubicBezTo>
                    <a:pt x="20" y="544"/>
                    <a:pt x="0" y="583"/>
                    <a:pt x="0" y="627"/>
                  </a:cubicBezTo>
                  <a:cubicBezTo>
                    <a:pt x="0" y="657"/>
                    <a:pt x="0" y="657"/>
                    <a:pt x="0" y="657"/>
                  </a:cubicBezTo>
                  <a:cubicBezTo>
                    <a:pt x="0" y="731"/>
                    <a:pt x="59" y="791"/>
                    <a:pt x="132" y="791"/>
                  </a:cubicBezTo>
                  <a:cubicBezTo>
                    <a:pt x="869" y="791"/>
                    <a:pt x="869" y="791"/>
                    <a:pt x="869" y="791"/>
                  </a:cubicBezTo>
                  <a:cubicBezTo>
                    <a:pt x="870" y="791"/>
                    <a:pt x="871" y="791"/>
                    <a:pt x="871" y="791"/>
                  </a:cubicBezTo>
                  <a:cubicBezTo>
                    <a:pt x="871" y="791"/>
                    <a:pt x="871" y="791"/>
                    <a:pt x="871" y="791"/>
                  </a:cubicBezTo>
                  <a:cubicBezTo>
                    <a:pt x="873" y="791"/>
                    <a:pt x="875" y="791"/>
                    <a:pt x="876" y="791"/>
                  </a:cubicBezTo>
                  <a:cubicBezTo>
                    <a:pt x="890" y="791"/>
                    <a:pt x="902" y="780"/>
                    <a:pt x="902" y="765"/>
                  </a:cubicBezTo>
                  <a:cubicBezTo>
                    <a:pt x="902" y="751"/>
                    <a:pt x="890" y="739"/>
                    <a:pt x="876" y="739"/>
                  </a:cubicBezTo>
                  <a:close/>
                  <a:moveTo>
                    <a:pt x="772" y="246"/>
                  </a:moveTo>
                  <a:cubicBezTo>
                    <a:pt x="439" y="246"/>
                    <a:pt x="439" y="246"/>
                    <a:pt x="439" y="246"/>
                  </a:cubicBezTo>
                  <a:cubicBezTo>
                    <a:pt x="425" y="246"/>
                    <a:pt x="413" y="258"/>
                    <a:pt x="413" y="272"/>
                  </a:cubicBezTo>
                  <a:cubicBezTo>
                    <a:pt x="413" y="287"/>
                    <a:pt x="425" y="299"/>
                    <a:pt x="439" y="299"/>
                  </a:cubicBezTo>
                  <a:cubicBezTo>
                    <a:pt x="772" y="299"/>
                    <a:pt x="772" y="299"/>
                    <a:pt x="772" y="299"/>
                  </a:cubicBezTo>
                  <a:cubicBezTo>
                    <a:pt x="754" y="322"/>
                    <a:pt x="744" y="350"/>
                    <a:pt x="744" y="380"/>
                  </a:cubicBezTo>
                  <a:cubicBezTo>
                    <a:pt x="744" y="411"/>
                    <a:pt x="744" y="411"/>
                    <a:pt x="744" y="411"/>
                  </a:cubicBezTo>
                  <a:cubicBezTo>
                    <a:pt x="744" y="441"/>
                    <a:pt x="754" y="470"/>
                    <a:pt x="772" y="493"/>
                  </a:cubicBezTo>
                  <a:cubicBezTo>
                    <a:pt x="436" y="493"/>
                    <a:pt x="436" y="493"/>
                    <a:pt x="436" y="493"/>
                  </a:cubicBezTo>
                  <a:cubicBezTo>
                    <a:pt x="422" y="493"/>
                    <a:pt x="411" y="504"/>
                    <a:pt x="411" y="519"/>
                  </a:cubicBezTo>
                  <a:cubicBezTo>
                    <a:pt x="411" y="533"/>
                    <a:pt x="422" y="545"/>
                    <a:pt x="436" y="545"/>
                  </a:cubicBezTo>
                  <a:cubicBezTo>
                    <a:pt x="772" y="545"/>
                    <a:pt x="772" y="545"/>
                    <a:pt x="772" y="545"/>
                  </a:cubicBezTo>
                  <a:cubicBezTo>
                    <a:pt x="754" y="568"/>
                    <a:pt x="744" y="597"/>
                    <a:pt x="744" y="627"/>
                  </a:cubicBezTo>
                  <a:cubicBezTo>
                    <a:pt x="744" y="657"/>
                    <a:pt x="744" y="657"/>
                    <a:pt x="744" y="657"/>
                  </a:cubicBezTo>
                  <a:cubicBezTo>
                    <a:pt x="744" y="687"/>
                    <a:pt x="754" y="716"/>
                    <a:pt x="772" y="739"/>
                  </a:cubicBezTo>
                  <a:cubicBezTo>
                    <a:pt x="132" y="739"/>
                    <a:pt x="132" y="739"/>
                    <a:pt x="132" y="739"/>
                  </a:cubicBezTo>
                  <a:cubicBezTo>
                    <a:pt x="88" y="739"/>
                    <a:pt x="51" y="702"/>
                    <a:pt x="51" y="657"/>
                  </a:cubicBezTo>
                  <a:cubicBezTo>
                    <a:pt x="51" y="627"/>
                    <a:pt x="51" y="627"/>
                    <a:pt x="51" y="627"/>
                  </a:cubicBezTo>
                  <a:cubicBezTo>
                    <a:pt x="51" y="582"/>
                    <a:pt x="88" y="545"/>
                    <a:pt x="132" y="545"/>
                  </a:cubicBezTo>
                  <a:cubicBezTo>
                    <a:pt x="163" y="545"/>
                    <a:pt x="163" y="545"/>
                    <a:pt x="163" y="545"/>
                  </a:cubicBezTo>
                  <a:cubicBezTo>
                    <a:pt x="178" y="545"/>
                    <a:pt x="189" y="533"/>
                    <a:pt x="189" y="519"/>
                  </a:cubicBezTo>
                  <a:cubicBezTo>
                    <a:pt x="189" y="504"/>
                    <a:pt x="178" y="493"/>
                    <a:pt x="163" y="493"/>
                  </a:cubicBezTo>
                  <a:cubicBezTo>
                    <a:pt x="132" y="493"/>
                    <a:pt x="132" y="493"/>
                    <a:pt x="132" y="493"/>
                  </a:cubicBezTo>
                  <a:cubicBezTo>
                    <a:pt x="88" y="493"/>
                    <a:pt x="51" y="456"/>
                    <a:pt x="51" y="411"/>
                  </a:cubicBezTo>
                  <a:cubicBezTo>
                    <a:pt x="51" y="380"/>
                    <a:pt x="51" y="380"/>
                    <a:pt x="51" y="380"/>
                  </a:cubicBezTo>
                  <a:cubicBezTo>
                    <a:pt x="51" y="335"/>
                    <a:pt x="88" y="299"/>
                    <a:pt x="132" y="299"/>
                  </a:cubicBezTo>
                  <a:cubicBezTo>
                    <a:pt x="163" y="299"/>
                    <a:pt x="163" y="299"/>
                    <a:pt x="163" y="299"/>
                  </a:cubicBezTo>
                  <a:cubicBezTo>
                    <a:pt x="178" y="299"/>
                    <a:pt x="189" y="287"/>
                    <a:pt x="189" y="272"/>
                  </a:cubicBezTo>
                  <a:cubicBezTo>
                    <a:pt x="189" y="258"/>
                    <a:pt x="178" y="246"/>
                    <a:pt x="163" y="246"/>
                  </a:cubicBezTo>
                  <a:cubicBezTo>
                    <a:pt x="132" y="246"/>
                    <a:pt x="132" y="246"/>
                    <a:pt x="132" y="246"/>
                  </a:cubicBezTo>
                  <a:cubicBezTo>
                    <a:pt x="88" y="246"/>
                    <a:pt x="51" y="210"/>
                    <a:pt x="51" y="165"/>
                  </a:cubicBezTo>
                  <a:cubicBezTo>
                    <a:pt x="51" y="134"/>
                    <a:pt x="51" y="134"/>
                    <a:pt x="51" y="134"/>
                  </a:cubicBezTo>
                  <a:cubicBezTo>
                    <a:pt x="51" y="89"/>
                    <a:pt x="88" y="52"/>
                    <a:pt x="132" y="52"/>
                  </a:cubicBezTo>
                  <a:cubicBezTo>
                    <a:pt x="772" y="52"/>
                    <a:pt x="772" y="52"/>
                    <a:pt x="772" y="52"/>
                  </a:cubicBezTo>
                  <a:cubicBezTo>
                    <a:pt x="754" y="75"/>
                    <a:pt x="744" y="104"/>
                    <a:pt x="744" y="134"/>
                  </a:cubicBezTo>
                  <a:cubicBezTo>
                    <a:pt x="744" y="165"/>
                    <a:pt x="744" y="165"/>
                    <a:pt x="744" y="165"/>
                  </a:cubicBezTo>
                  <a:cubicBezTo>
                    <a:pt x="744" y="195"/>
                    <a:pt x="754" y="223"/>
                    <a:pt x="772" y="2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542" y="2923"/>
              <a:ext cx="187" cy="507"/>
            </a:xfrm>
            <a:custGeom>
              <a:avLst/>
              <a:gdLst>
                <a:gd name="T0" fmla="*/ 171 w 196"/>
                <a:gd name="T1" fmla="*/ 0 h 529"/>
                <a:gd name="T2" fmla="*/ 26 w 196"/>
                <a:gd name="T3" fmla="*/ 0 h 529"/>
                <a:gd name="T4" fmla="*/ 0 w 196"/>
                <a:gd name="T5" fmla="*/ 26 h 529"/>
                <a:gd name="T6" fmla="*/ 0 w 196"/>
                <a:gd name="T7" fmla="*/ 502 h 529"/>
                <a:gd name="T8" fmla="*/ 2 w 196"/>
                <a:gd name="T9" fmla="*/ 512 h 529"/>
                <a:gd name="T10" fmla="*/ 16 w 196"/>
                <a:gd name="T11" fmla="*/ 526 h 529"/>
                <a:gd name="T12" fmla="*/ 36 w 196"/>
                <a:gd name="T13" fmla="*/ 526 h 529"/>
                <a:gd name="T14" fmla="*/ 44 w 196"/>
                <a:gd name="T15" fmla="*/ 520 h 529"/>
                <a:gd name="T16" fmla="*/ 98 w 196"/>
                <a:gd name="T17" fmla="*/ 466 h 529"/>
                <a:gd name="T18" fmla="*/ 152 w 196"/>
                <a:gd name="T19" fmla="*/ 520 h 529"/>
                <a:gd name="T20" fmla="*/ 161 w 196"/>
                <a:gd name="T21" fmla="*/ 526 h 529"/>
                <a:gd name="T22" fmla="*/ 171 w 196"/>
                <a:gd name="T23" fmla="*/ 528 h 529"/>
                <a:gd name="T24" fmla="*/ 180 w 196"/>
                <a:gd name="T25" fmla="*/ 526 h 529"/>
                <a:gd name="T26" fmla="*/ 194 w 196"/>
                <a:gd name="T27" fmla="*/ 512 h 529"/>
                <a:gd name="T28" fmla="*/ 196 w 196"/>
                <a:gd name="T29" fmla="*/ 502 h 529"/>
                <a:gd name="T30" fmla="*/ 196 w 196"/>
                <a:gd name="T31" fmla="*/ 26 h 529"/>
                <a:gd name="T32" fmla="*/ 171 w 196"/>
                <a:gd name="T33" fmla="*/ 0 h 529"/>
                <a:gd name="T34" fmla="*/ 145 w 196"/>
                <a:gd name="T35" fmla="*/ 439 h 529"/>
                <a:gd name="T36" fmla="*/ 117 w 196"/>
                <a:gd name="T37" fmla="*/ 410 h 529"/>
                <a:gd name="T38" fmla="*/ 80 w 196"/>
                <a:gd name="T39" fmla="*/ 410 h 529"/>
                <a:gd name="T40" fmla="*/ 52 w 196"/>
                <a:gd name="T41" fmla="*/ 439 h 529"/>
                <a:gd name="T42" fmla="*/ 52 w 196"/>
                <a:gd name="T43" fmla="*/ 53 h 529"/>
                <a:gd name="T44" fmla="*/ 145 w 196"/>
                <a:gd name="T45" fmla="*/ 53 h 529"/>
                <a:gd name="T46" fmla="*/ 145 w 196"/>
                <a:gd name="T47" fmla="*/ 43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529">
                  <a:moveTo>
                    <a:pt x="171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502"/>
                    <a:pt x="0" y="502"/>
                    <a:pt x="0" y="502"/>
                  </a:cubicBezTo>
                  <a:cubicBezTo>
                    <a:pt x="0" y="505"/>
                    <a:pt x="1" y="509"/>
                    <a:pt x="2" y="512"/>
                  </a:cubicBezTo>
                  <a:cubicBezTo>
                    <a:pt x="5" y="518"/>
                    <a:pt x="10" y="523"/>
                    <a:pt x="16" y="526"/>
                  </a:cubicBezTo>
                  <a:cubicBezTo>
                    <a:pt x="23" y="529"/>
                    <a:pt x="30" y="529"/>
                    <a:pt x="36" y="526"/>
                  </a:cubicBezTo>
                  <a:cubicBezTo>
                    <a:pt x="39" y="525"/>
                    <a:pt x="42" y="523"/>
                    <a:pt x="44" y="520"/>
                  </a:cubicBezTo>
                  <a:cubicBezTo>
                    <a:pt x="98" y="466"/>
                    <a:pt x="98" y="466"/>
                    <a:pt x="98" y="466"/>
                  </a:cubicBezTo>
                  <a:cubicBezTo>
                    <a:pt x="152" y="520"/>
                    <a:pt x="152" y="520"/>
                    <a:pt x="152" y="520"/>
                  </a:cubicBezTo>
                  <a:cubicBezTo>
                    <a:pt x="155" y="523"/>
                    <a:pt x="158" y="525"/>
                    <a:pt x="161" y="526"/>
                  </a:cubicBezTo>
                  <a:cubicBezTo>
                    <a:pt x="164" y="527"/>
                    <a:pt x="167" y="528"/>
                    <a:pt x="171" y="528"/>
                  </a:cubicBezTo>
                  <a:cubicBezTo>
                    <a:pt x="174" y="528"/>
                    <a:pt x="177" y="527"/>
                    <a:pt x="180" y="526"/>
                  </a:cubicBezTo>
                  <a:cubicBezTo>
                    <a:pt x="187" y="523"/>
                    <a:pt x="192" y="518"/>
                    <a:pt x="194" y="512"/>
                  </a:cubicBezTo>
                  <a:cubicBezTo>
                    <a:pt x="196" y="509"/>
                    <a:pt x="196" y="505"/>
                    <a:pt x="196" y="502"/>
                  </a:cubicBezTo>
                  <a:cubicBezTo>
                    <a:pt x="196" y="26"/>
                    <a:pt x="196" y="26"/>
                    <a:pt x="196" y="26"/>
                  </a:cubicBezTo>
                  <a:cubicBezTo>
                    <a:pt x="196" y="12"/>
                    <a:pt x="185" y="0"/>
                    <a:pt x="171" y="0"/>
                  </a:cubicBezTo>
                  <a:close/>
                  <a:moveTo>
                    <a:pt x="145" y="439"/>
                  </a:moveTo>
                  <a:cubicBezTo>
                    <a:pt x="117" y="410"/>
                    <a:pt x="117" y="410"/>
                    <a:pt x="117" y="410"/>
                  </a:cubicBezTo>
                  <a:cubicBezTo>
                    <a:pt x="107" y="400"/>
                    <a:pt x="90" y="400"/>
                    <a:pt x="80" y="410"/>
                  </a:cubicBezTo>
                  <a:cubicBezTo>
                    <a:pt x="52" y="439"/>
                    <a:pt x="52" y="439"/>
                    <a:pt x="52" y="439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145" y="53"/>
                    <a:pt x="145" y="53"/>
                    <a:pt x="145" y="53"/>
                  </a:cubicBezTo>
                  <a:lnTo>
                    <a:pt x="145" y="4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90232" y="205901"/>
            <a:ext cx="29260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1800" kern="10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第三部分</a:t>
            </a:r>
            <a:r>
              <a:rPr lang="zh-CN" altLang="en-US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：关键技术与难点</a:t>
            </a:r>
            <a:endParaRPr lang="zh-CN" altLang="en-US" sz="1800" kern="1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4043" y="573963"/>
            <a:ext cx="20370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304371"/>
                </a:solidFill>
                <a:latin typeface="Arial" panose="020B0604020202020204"/>
                <a:ea typeface="方正兰亭黑_GBK"/>
                <a:sym typeface="+mn-ea"/>
              </a:rPr>
              <a:t>KEY TECHNIQUES AND DIFFICULTIES</a:t>
            </a:r>
            <a:endParaRPr lang="en-US" altLang="zh-CN" sz="800">
              <a:solidFill>
                <a:srgbClr val="304371"/>
              </a:solidFill>
              <a:latin typeface="Arial" panose="020B0604020202020204"/>
              <a:ea typeface="方正兰亭黑_GBK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800">
              <a:solidFill>
                <a:schemeClr val="accent1"/>
              </a:solidFill>
              <a:latin typeface="+mj-lt"/>
              <a:ea typeface="方正兰亭黑_GBK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4041" y="811697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1209040" y="1321435"/>
            <a:ext cx="2936240" cy="490855"/>
            <a:chOff x="518" y="1661"/>
            <a:chExt cx="4624" cy="773"/>
          </a:xfrm>
        </p:grpSpPr>
        <p:sp>
          <p:nvSpPr>
            <p:cNvPr id="17" name="矩形 16"/>
            <p:cNvSpPr/>
            <p:nvPr/>
          </p:nvSpPr>
          <p:spPr>
            <a:xfrm>
              <a:off x="518" y="1661"/>
              <a:ext cx="4624" cy="7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712" y="1733"/>
              <a:ext cx="4288" cy="62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algn="l"/>
              <a:r>
                <a:rPr lang="zh-CN" altLang="en-US" sz="2000">
                  <a:solidFill>
                    <a:schemeClr val="bg1"/>
                  </a:solidFill>
                  <a:latin typeface="+mj-ea"/>
                </a:rPr>
                <a:t>双目相机内参外参标定</a:t>
              </a:r>
              <a:endParaRPr lang="zh-CN" altLang="en-US" sz="2000">
                <a:solidFill>
                  <a:schemeClr val="bg1"/>
                </a:solidFill>
                <a:latin typeface="+mj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594225" y="1320800"/>
            <a:ext cx="3188970" cy="490855"/>
            <a:chOff x="712" y="2866"/>
            <a:chExt cx="5022" cy="773"/>
          </a:xfrm>
        </p:grpSpPr>
        <p:sp>
          <p:nvSpPr>
            <p:cNvPr id="2" name="矩形 1"/>
            <p:cNvSpPr/>
            <p:nvPr/>
          </p:nvSpPr>
          <p:spPr>
            <a:xfrm>
              <a:off x="712" y="2866"/>
              <a:ext cx="5022" cy="7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879" y="2938"/>
              <a:ext cx="4688" cy="62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algn="l"/>
              <a:r>
                <a:rPr lang="zh-CN" altLang="en-US" sz="2000">
                  <a:solidFill>
                    <a:schemeClr val="bg1"/>
                  </a:solidFill>
                  <a:latin typeface="+mj-ea"/>
                </a:rPr>
                <a:t>左右图像获得，图像校正</a:t>
              </a:r>
              <a:endParaRPr lang="zh-CN" altLang="en-US" sz="2000">
                <a:solidFill>
                  <a:schemeClr val="bg1"/>
                </a:solidFill>
                <a:latin typeface="+mj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15670" y="2079625"/>
            <a:ext cx="1943735" cy="490855"/>
            <a:chOff x="712" y="2866"/>
            <a:chExt cx="3061" cy="773"/>
          </a:xfrm>
        </p:grpSpPr>
        <p:sp>
          <p:nvSpPr>
            <p:cNvPr id="11" name="矩形 10"/>
            <p:cNvSpPr/>
            <p:nvPr/>
          </p:nvSpPr>
          <p:spPr>
            <a:xfrm>
              <a:off x="712" y="2866"/>
              <a:ext cx="3060" cy="7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879" y="2938"/>
              <a:ext cx="2894" cy="6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algn="l"/>
              <a:r>
                <a:rPr lang="zh-CN" altLang="en-US" sz="2000">
                  <a:solidFill>
                    <a:schemeClr val="bg1"/>
                  </a:solidFill>
                  <a:latin typeface="+mj-ea"/>
                </a:rPr>
                <a:t>提取SIFT特征</a:t>
              </a:r>
              <a:endParaRPr lang="zh-CN" altLang="en-US" sz="2000">
                <a:solidFill>
                  <a:schemeClr val="bg1"/>
                </a:solidFill>
                <a:latin typeface="+mj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388360" y="2078990"/>
            <a:ext cx="4726665" cy="490855"/>
            <a:chOff x="712" y="2866"/>
            <a:chExt cx="3060" cy="773"/>
          </a:xfrm>
        </p:grpSpPr>
        <p:sp>
          <p:nvSpPr>
            <p:cNvPr id="14" name="矩形 13"/>
            <p:cNvSpPr/>
            <p:nvPr/>
          </p:nvSpPr>
          <p:spPr>
            <a:xfrm>
              <a:off x="712" y="2866"/>
              <a:ext cx="3060" cy="7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712" y="2939"/>
              <a:ext cx="2968" cy="6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algn="l"/>
              <a:r>
                <a:rPr lang="zh-CN" altLang="en-US" sz="2000">
                  <a:solidFill>
                    <a:schemeClr val="bg1"/>
                  </a:solidFill>
                  <a:latin typeface="+mj-ea"/>
                </a:rPr>
                <a:t>左右图像特征匹配，获取特征点的坐标</a:t>
              </a:r>
              <a:endParaRPr lang="zh-CN" altLang="en-US" sz="2000">
                <a:solidFill>
                  <a:schemeClr val="bg1"/>
                </a:solidFill>
                <a:latin typeface="+mj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089150" y="2867025"/>
            <a:ext cx="4980236" cy="490855"/>
            <a:chOff x="712" y="2866"/>
            <a:chExt cx="2968" cy="773"/>
          </a:xfrm>
        </p:grpSpPr>
        <p:sp>
          <p:nvSpPr>
            <p:cNvPr id="18" name="矩形 17"/>
            <p:cNvSpPr/>
            <p:nvPr/>
          </p:nvSpPr>
          <p:spPr>
            <a:xfrm>
              <a:off x="712" y="2866"/>
              <a:ext cx="2968" cy="7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12" y="2939"/>
              <a:ext cx="2968" cy="6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algn="l"/>
              <a:r>
                <a:rPr lang="zh-CN" altLang="en-US" sz="2000">
                  <a:solidFill>
                    <a:schemeClr val="bg1"/>
                  </a:solidFill>
                  <a:latin typeface="+mj-ea"/>
                </a:rPr>
                <a:t>前后图像特征匹配，RANSAC剔除误匹配</a:t>
              </a:r>
              <a:endParaRPr lang="zh-CN" altLang="en-US" sz="2000">
                <a:solidFill>
                  <a:schemeClr val="bg1"/>
                </a:solidFill>
                <a:latin typeface="+mj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089150" y="3654425"/>
            <a:ext cx="1325245" cy="490855"/>
            <a:chOff x="712" y="2866"/>
            <a:chExt cx="2968" cy="773"/>
          </a:xfrm>
        </p:grpSpPr>
        <p:sp>
          <p:nvSpPr>
            <p:cNvPr id="21" name="矩形 20"/>
            <p:cNvSpPr/>
            <p:nvPr/>
          </p:nvSpPr>
          <p:spPr>
            <a:xfrm>
              <a:off x="712" y="2866"/>
              <a:ext cx="2968" cy="7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712" y="2939"/>
              <a:ext cx="2968" cy="6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algn="l"/>
              <a:r>
                <a:rPr lang="zh-CN" altLang="en-US" sz="2000">
                  <a:solidFill>
                    <a:schemeClr val="bg1"/>
                  </a:solidFill>
                  <a:latin typeface="+mj-ea"/>
                </a:rPr>
                <a:t>运动估计</a:t>
              </a:r>
              <a:endParaRPr lang="zh-CN" altLang="en-US" sz="2000">
                <a:solidFill>
                  <a:schemeClr val="bg1"/>
                </a:solidFill>
                <a:latin typeface="+mj-ea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561840" y="3654425"/>
            <a:ext cx="2507615" cy="490220"/>
            <a:chOff x="712" y="2866"/>
            <a:chExt cx="2968" cy="773"/>
          </a:xfrm>
        </p:grpSpPr>
        <p:sp>
          <p:nvSpPr>
            <p:cNvPr id="24" name="矩形 23"/>
            <p:cNvSpPr/>
            <p:nvPr/>
          </p:nvSpPr>
          <p:spPr>
            <a:xfrm>
              <a:off x="712" y="2866"/>
              <a:ext cx="2968" cy="7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712" y="2939"/>
              <a:ext cx="2968" cy="6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algn="l"/>
              <a:r>
                <a:rPr lang="zh-CN" altLang="en-US" sz="2000">
                  <a:solidFill>
                    <a:schemeClr val="bg1"/>
                  </a:solidFill>
                  <a:latin typeface="+mj-ea"/>
                </a:rPr>
                <a:t>位姿绘图，地标绘图</a:t>
              </a:r>
              <a:endParaRPr lang="zh-CN" altLang="en-US" sz="2000">
                <a:solidFill>
                  <a:schemeClr val="bg1"/>
                </a:solidFill>
                <a:latin typeface="+mj-ea"/>
              </a:endParaRPr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90232" y="205901"/>
            <a:ext cx="29260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1800" kern="10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第三部分</a:t>
            </a:r>
            <a:r>
              <a:rPr lang="zh-CN" altLang="en-US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：关键技术与难点</a:t>
            </a:r>
            <a:endParaRPr lang="zh-CN" altLang="en-US" sz="1800" kern="1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4043" y="573963"/>
            <a:ext cx="2037080" cy="213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304371"/>
                </a:solidFill>
                <a:latin typeface="Arial" panose="020B0604020202020204"/>
                <a:ea typeface="方正兰亭黑_GBK"/>
                <a:sym typeface="+mn-ea"/>
              </a:rPr>
              <a:t>KEY TECHNIQUES AND DIFFICULTIES</a:t>
            </a:r>
            <a:endParaRPr lang="en-US" altLang="zh-CN" sz="800">
              <a:solidFill>
                <a:schemeClr val="accent1"/>
              </a:solidFill>
              <a:latin typeface="+mj-lt"/>
              <a:ea typeface="方正兰亭黑_GBK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4041" y="811697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13026" t="26745" r="39322" b="21450"/>
          <a:stretch>
            <a:fillRect/>
          </a:stretch>
        </p:blipFill>
        <p:spPr>
          <a:xfrm>
            <a:off x="1194435" y="915670"/>
            <a:ext cx="6793865" cy="4152265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94310" y="869950"/>
            <a:ext cx="1811020" cy="490220"/>
            <a:chOff x="518" y="1661"/>
            <a:chExt cx="2852" cy="772"/>
          </a:xfrm>
        </p:grpSpPr>
        <p:sp>
          <p:nvSpPr>
            <p:cNvPr id="17" name="矩形 16"/>
            <p:cNvSpPr/>
            <p:nvPr/>
          </p:nvSpPr>
          <p:spPr>
            <a:xfrm>
              <a:off x="518" y="1661"/>
              <a:ext cx="2852" cy="7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518" y="1733"/>
              <a:ext cx="2688" cy="62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algn="l"/>
              <a:r>
                <a:rPr lang="zh-CN" altLang="en-US" sz="2000">
                  <a:solidFill>
                    <a:schemeClr val="bg1"/>
                  </a:solidFill>
                  <a:latin typeface="+mj-ea"/>
                </a:rPr>
                <a:t>左右图像校正</a:t>
              </a:r>
              <a:endParaRPr lang="zh-CN" altLang="en-US" sz="2000">
                <a:solidFill>
                  <a:schemeClr val="bg1"/>
                </a:solidFill>
                <a:latin typeface="+mj-ea"/>
              </a:endParaRPr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l="15349" t="33932" r="64236" b="20286"/>
          <a:stretch>
            <a:fillRect/>
          </a:stretch>
        </p:blipFill>
        <p:spPr>
          <a:xfrm>
            <a:off x="5887085" y="903605"/>
            <a:ext cx="2858135" cy="360426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 bwMode="auto">
          <a:xfrm>
            <a:off x="85152" y="205901"/>
            <a:ext cx="29260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1800" kern="10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第三部分</a:t>
            </a:r>
            <a:r>
              <a:rPr lang="zh-CN" altLang="en-US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：关键技术与难点</a:t>
            </a:r>
            <a:endParaRPr lang="zh-CN" altLang="en-US" sz="1800" kern="1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4043" y="573963"/>
            <a:ext cx="2037080" cy="213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304371"/>
                </a:solidFill>
                <a:latin typeface="Arial" panose="020B0604020202020204"/>
                <a:ea typeface="方正兰亭黑_GBK"/>
                <a:sym typeface="+mn-ea"/>
              </a:rPr>
              <a:t>KEY TECHNIQUES AND DIFFICULTIES</a:t>
            </a:r>
            <a:endParaRPr lang="en-US" altLang="zh-CN" sz="800">
              <a:solidFill>
                <a:schemeClr val="accent1"/>
              </a:solidFill>
              <a:latin typeface="+mj-lt"/>
              <a:ea typeface="方正兰亭黑_GBK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4041" y="811697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94310" y="991235"/>
            <a:ext cx="1710690" cy="452755"/>
            <a:chOff x="518" y="1661"/>
            <a:chExt cx="2084" cy="773"/>
          </a:xfrm>
        </p:grpSpPr>
        <p:sp>
          <p:nvSpPr>
            <p:cNvPr id="17" name="矩形 16"/>
            <p:cNvSpPr/>
            <p:nvPr/>
          </p:nvSpPr>
          <p:spPr>
            <a:xfrm>
              <a:off x="518" y="1661"/>
              <a:ext cx="2084" cy="7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518" y="1733"/>
              <a:ext cx="2083" cy="6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algn="l"/>
              <a:r>
                <a:rPr lang="zh-CN" altLang="en-US" sz="2000">
                  <a:solidFill>
                    <a:schemeClr val="bg1"/>
                  </a:solidFill>
                  <a:latin typeface="+mj-ea"/>
                </a:rPr>
                <a:t>图像特征匹配</a:t>
              </a:r>
              <a:endParaRPr lang="zh-CN" altLang="en-US" sz="2000">
                <a:solidFill>
                  <a:schemeClr val="bg1"/>
                </a:solidFill>
                <a:latin typeface="+mj-ea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l="50874" t="52179" r="10029" b="20278"/>
          <a:stretch>
            <a:fillRect/>
          </a:stretch>
        </p:blipFill>
        <p:spPr>
          <a:xfrm>
            <a:off x="194310" y="1788160"/>
            <a:ext cx="5549265" cy="219837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2524761" y="2094283"/>
            <a:ext cx="4094480" cy="5219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80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项目进展计划及时间安排</a:t>
            </a:r>
            <a:endParaRPr lang="zh-CN" altLang="en-US" sz="2800" kern="100">
              <a:solidFill>
                <a:srgbClr val="30437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53741" y="2617504"/>
            <a:ext cx="2636520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>
                <a:solidFill>
                  <a:srgbClr val="304371"/>
                </a:solidFill>
                <a:latin typeface="Arial" panose="020B0604020202020204"/>
                <a:ea typeface="方正兰亭黑_GBK"/>
              </a:rPr>
              <a:t>RESEARCH PLAN AND ITS SCHEDULE</a:t>
            </a:r>
            <a:endParaRPr lang="en-US" altLang="zh-CN" sz="1050">
              <a:solidFill>
                <a:srgbClr val="304371"/>
              </a:solidFill>
              <a:latin typeface="Arial" panose="020B0604020202020204"/>
              <a:ea typeface="方正兰亭黑_GBK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441372" y="2961888"/>
            <a:ext cx="26125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任意多边形 22"/>
          <p:cNvSpPr/>
          <p:nvPr/>
        </p:nvSpPr>
        <p:spPr>
          <a:xfrm>
            <a:off x="2496968" y="-465601"/>
            <a:ext cx="4171119" cy="2085559"/>
          </a:xfrm>
          <a:custGeom>
            <a:avLst/>
            <a:gdLst>
              <a:gd name="connsiteX0" fmla="*/ 0 w 3557939"/>
              <a:gd name="connsiteY0" fmla="*/ 0 h 1778969"/>
              <a:gd name="connsiteX1" fmla="*/ 3557939 w 3557939"/>
              <a:gd name="connsiteY1" fmla="*/ 0 h 1778969"/>
              <a:gd name="connsiteX2" fmla="*/ 1778970 w 3557939"/>
              <a:gd name="connsiteY2" fmla="*/ 1778969 h 17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7939" h="1778969">
                <a:moveTo>
                  <a:pt x="0" y="0"/>
                </a:moveTo>
                <a:lnTo>
                  <a:pt x="3557939" y="0"/>
                </a:lnTo>
                <a:lnTo>
                  <a:pt x="1778970" y="1778969"/>
                </a:lnTo>
                <a:close/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菱形 24"/>
          <p:cNvSpPr/>
          <p:nvPr/>
        </p:nvSpPr>
        <p:spPr>
          <a:xfrm>
            <a:off x="2184101" y="229604"/>
            <a:ext cx="4775798" cy="4775798"/>
          </a:xfrm>
          <a:prstGeom prst="diamond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auto">
          <a:xfrm>
            <a:off x="4376476" y="706188"/>
            <a:ext cx="412102" cy="487421"/>
            <a:chOff x="4732" y="1909"/>
            <a:chExt cx="383" cy="453"/>
          </a:xfrm>
          <a:solidFill>
            <a:schemeClr val="accent1"/>
          </a:solidFill>
        </p:grpSpPr>
        <p:sp>
          <p:nvSpPr>
            <p:cNvPr id="12" name="Freeform 12"/>
            <p:cNvSpPr/>
            <p:nvPr/>
          </p:nvSpPr>
          <p:spPr bwMode="auto">
            <a:xfrm>
              <a:off x="4835" y="2247"/>
              <a:ext cx="214" cy="16"/>
            </a:xfrm>
            <a:custGeom>
              <a:avLst/>
              <a:gdLst>
                <a:gd name="T0" fmla="*/ 271 w 282"/>
                <a:gd name="T1" fmla="*/ 0 h 22"/>
                <a:gd name="T2" fmla="*/ 11 w 282"/>
                <a:gd name="T3" fmla="*/ 0 h 22"/>
                <a:gd name="T4" fmla="*/ 0 w 282"/>
                <a:gd name="T5" fmla="*/ 11 h 22"/>
                <a:gd name="T6" fmla="*/ 11 w 282"/>
                <a:gd name="T7" fmla="*/ 22 h 22"/>
                <a:gd name="T8" fmla="*/ 271 w 282"/>
                <a:gd name="T9" fmla="*/ 22 h 22"/>
                <a:gd name="T10" fmla="*/ 282 w 282"/>
                <a:gd name="T11" fmla="*/ 11 h 22"/>
                <a:gd name="T12" fmla="*/ 271 w 282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" h="22">
                  <a:moveTo>
                    <a:pt x="27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271" y="22"/>
                    <a:pt x="271" y="22"/>
                    <a:pt x="271" y="22"/>
                  </a:cubicBezTo>
                  <a:cubicBezTo>
                    <a:pt x="277" y="22"/>
                    <a:pt x="282" y="17"/>
                    <a:pt x="282" y="11"/>
                  </a:cubicBezTo>
                  <a:cubicBezTo>
                    <a:pt x="282" y="5"/>
                    <a:pt x="277" y="0"/>
                    <a:pt x="27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"/>
            <p:cNvSpPr/>
            <p:nvPr/>
          </p:nvSpPr>
          <p:spPr bwMode="auto">
            <a:xfrm>
              <a:off x="4835" y="2284"/>
              <a:ext cx="214" cy="17"/>
            </a:xfrm>
            <a:custGeom>
              <a:avLst/>
              <a:gdLst>
                <a:gd name="T0" fmla="*/ 271 w 282"/>
                <a:gd name="T1" fmla="*/ 0 h 22"/>
                <a:gd name="T2" fmla="*/ 11 w 282"/>
                <a:gd name="T3" fmla="*/ 0 h 22"/>
                <a:gd name="T4" fmla="*/ 0 w 282"/>
                <a:gd name="T5" fmla="*/ 11 h 22"/>
                <a:gd name="T6" fmla="*/ 11 w 282"/>
                <a:gd name="T7" fmla="*/ 22 h 22"/>
                <a:gd name="T8" fmla="*/ 271 w 282"/>
                <a:gd name="T9" fmla="*/ 22 h 22"/>
                <a:gd name="T10" fmla="*/ 282 w 282"/>
                <a:gd name="T11" fmla="*/ 11 h 22"/>
                <a:gd name="T12" fmla="*/ 271 w 282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" h="22">
                  <a:moveTo>
                    <a:pt x="27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271" y="22"/>
                    <a:pt x="271" y="22"/>
                    <a:pt x="271" y="22"/>
                  </a:cubicBezTo>
                  <a:cubicBezTo>
                    <a:pt x="277" y="22"/>
                    <a:pt x="282" y="17"/>
                    <a:pt x="282" y="11"/>
                  </a:cubicBezTo>
                  <a:cubicBezTo>
                    <a:pt x="282" y="5"/>
                    <a:pt x="277" y="0"/>
                    <a:pt x="27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4732" y="1909"/>
              <a:ext cx="383" cy="453"/>
            </a:xfrm>
            <a:custGeom>
              <a:avLst/>
              <a:gdLst>
                <a:gd name="T0" fmla="*/ 486 w 504"/>
                <a:gd name="T1" fmla="*/ 419 h 598"/>
                <a:gd name="T2" fmla="*/ 502 w 504"/>
                <a:gd name="T3" fmla="*/ 398 h 598"/>
                <a:gd name="T4" fmla="*/ 502 w 504"/>
                <a:gd name="T5" fmla="*/ 21 h 598"/>
                <a:gd name="T6" fmla="*/ 480 w 504"/>
                <a:gd name="T7" fmla="*/ 0 h 598"/>
                <a:gd name="T8" fmla="*/ 65 w 504"/>
                <a:gd name="T9" fmla="*/ 0 h 598"/>
                <a:gd name="T10" fmla="*/ 0 w 504"/>
                <a:gd name="T11" fmla="*/ 65 h 598"/>
                <a:gd name="T12" fmla="*/ 0 w 504"/>
                <a:gd name="T13" fmla="*/ 533 h 598"/>
                <a:gd name="T14" fmla="*/ 65 w 504"/>
                <a:gd name="T15" fmla="*/ 598 h 598"/>
                <a:gd name="T16" fmla="*/ 480 w 504"/>
                <a:gd name="T17" fmla="*/ 598 h 598"/>
                <a:gd name="T18" fmla="*/ 500 w 504"/>
                <a:gd name="T19" fmla="*/ 585 h 598"/>
                <a:gd name="T20" fmla="*/ 497 w 504"/>
                <a:gd name="T21" fmla="*/ 562 h 598"/>
                <a:gd name="T22" fmla="*/ 481 w 504"/>
                <a:gd name="T23" fmla="*/ 522 h 598"/>
                <a:gd name="T24" fmla="*/ 487 w 504"/>
                <a:gd name="T25" fmla="*/ 497 h 598"/>
                <a:gd name="T26" fmla="*/ 477 w 504"/>
                <a:gd name="T27" fmla="*/ 467 h 598"/>
                <a:gd name="T28" fmla="*/ 448 w 504"/>
                <a:gd name="T29" fmla="*/ 477 h 598"/>
                <a:gd name="T30" fmla="*/ 437 w 504"/>
                <a:gd name="T31" fmla="*/ 522 h 598"/>
                <a:gd name="T32" fmla="*/ 442 w 504"/>
                <a:gd name="T33" fmla="*/ 555 h 598"/>
                <a:gd name="T34" fmla="*/ 65 w 504"/>
                <a:gd name="T35" fmla="*/ 555 h 598"/>
                <a:gd name="T36" fmla="*/ 43 w 504"/>
                <a:gd name="T37" fmla="*/ 533 h 598"/>
                <a:gd name="T38" fmla="*/ 43 w 504"/>
                <a:gd name="T39" fmla="*/ 65 h 598"/>
                <a:gd name="T40" fmla="*/ 65 w 504"/>
                <a:gd name="T41" fmla="*/ 43 h 598"/>
                <a:gd name="T42" fmla="*/ 295 w 504"/>
                <a:gd name="T43" fmla="*/ 43 h 598"/>
                <a:gd name="T44" fmla="*/ 295 w 504"/>
                <a:gd name="T45" fmla="*/ 278 h 598"/>
                <a:gd name="T46" fmla="*/ 301 w 504"/>
                <a:gd name="T47" fmla="*/ 288 h 598"/>
                <a:gd name="T48" fmla="*/ 312 w 504"/>
                <a:gd name="T49" fmla="*/ 286 h 598"/>
                <a:gd name="T50" fmla="*/ 360 w 504"/>
                <a:gd name="T51" fmla="*/ 249 h 598"/>
                <a:gd name="T52" fmla="*/ 407 w 504"/>
                <a:gd name="T53" fmla="*/ 286 h 598"/>
                <a:gd name="T54" fmla="*/ 414 w 504"/>
                <a:gd name="T55" fmla="*/ 289 h 598"/>
                <a:gd name="T56" fmla="*/ 419 w 504"/>
                <a:gd name="T57" fmla="*/ 288 h 598"/>
                <a:gd name="T58" fmla="*/ 425 w 504"/>
                <a:gd name="T59" fmla="*/ 278 h 598"/>
                <a:gd name="T60" fmla="*/ 425 w 504"/>
                <a:gd name="T61" fmla="*/ 43 h 598"/>
                <a:gd name="T62" fmla="*/ 459 w 504"/>
                <a:gd name="T63" fmla="*/ 43 h 598"/>
                <a:gd name="T64" fmla="*/ 459 w 504"/>
                <a:gd name="T65" fmla="*/ 398 h 598"/>
                <a:gd name="T66" fmla="*/ 459 w 504"/>
                <a:gd name="T67" fmla="*/ 399 h 598"/>
                <a:gd name="T68" fmla="*/ 108 w 504"/>
                <a:gd name="T69" fmla="*/ 399 h 598"/>
                <a:gd name="T70" fmla="*/ 54 w 504"/>
                <a:gd name="T71" fmla="*/ 453 h 598"/>
                <a:gd name="T72" fmla="*/ 65 w 504"/>
                <a:gd name="T73" fmla="*/ 464 h 598"/>
                <a:gd name="T74" fmla="*/ 76 w 504"/>
                <a:gd name="T75" fmla="*/ 453 h 598"/>
                <a:gd name="T76" fmla="*/ 108 w 504"/>
                <a:gd name="T77" fmla="*/ 421 h 598"/>
                <a:gd name="T78" fmla="*/ 480 w 504"/>
                <a:gd name="T79" fmla="*/ 421 h 598"/>
                <a:gd name="T80" fmla="*/ 486 w 504"/>
                <a:gd name="T81" fmla="*/ 419 h 598"/>
                <a:gd name="T82" fmla="*/ 403 w 504"/>
                <a:gd name="T83" fmla="*/ 255 h 598"/>
                <a:gd name="T84" fmla="*/ 367 w 504"/>
                <a:gd name="T85" fmla="*/ 227 h 598"/>
                <a:gd name="T86" fmla="*/ 353 w 504"/>
                <a:gd name="T87" fmla="*/ 227 h 598"/>
                <a:gd name="T88" fmla="*/ 317 w 504"/>
                <a:gd name="T89" fmla="*/ 255 h 598"/>
                <a:gd name="T90" fmla="*/ 317 w 504"/>
                <a:gd name="T91" fmla="*/ 43 h 598"/>
                <a:gd name="T92" fmla="*/ 403 w 504"/>
                <a:gd name="T93" fmla="*/ 43 h 598"/>
                <a:gd name="T94" fmla="*/ 403 w 504"/>
                <a:gd name="T95" fmla="*/ 255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4" h="598">
                  <a:moveTo>
                    <a:pt x="486" y="419"/>
                  </a:moveTo>
                  <a:cubicBezTo>
                    <a:pt x="495" y="416"/>
                    <a:pt x="502" y="408"/>
                    <a:pt x="502" y="398"/>
                  </a:cubicBezTo>
                  <a:cubicBezTo>
                    <a:pt x="502" y="21"/>
                    <a:pt x="502" y="21"/>
                    <a:pt x="502" y="21"/>
                  </a:cubicBezTo>
                  <a:cubicBezTo>
                    <a:pt x="502" y="9"/>
                    <a:pt x="493" y="0"/>
                    <a:pt x="480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29"/>
                    <a:pt x="0" y="65"/>
                  </a:cubicBezTo>
                  <a:cubicBezTo>
                    <a:pt x="0" y="533"/>
                    <a:pt x="0" y="533"/>
                    <a:pt x="0" y="533"/>
                  </a:cubicBezTo>
                  <a:cubicBezTo>
                    <a:pt x="0" y="569"/>
                    <a:pt x="29" y="598"/>
                    <a:pt x="65" y="598"/>
                  </a:cubicBezTo>
                  <a:cubicBezTo>
                    <a:pt x="480" y="598"/>
                    <a:pt x="480" y="598"/>
                    <a:pt x="480" y="598"/>
                  </a:cubicBezTo>
                  <a:cubicBezTo>
                    <a:pt x="489" y="598"/>
                    <a:pt x="497" y="593"/>
                    <a:pt x="500" y="585"/>
                  </a:cubicBezTo>
                  <a:cubicBezTo>
                    <a:pt x="504" y="577"/>
                    <a:pt x="502" y="568"/>
                    <a:pt x="497" y="562"/>
                  </a:cubicBezTo>
                  <a:cubicBezTo>
                    <a:pt x="486" y="551"/>
                    <a:pt x="481" y="537"/>
                    <a:pt x="481" y="522"/>
                  </a:cubicBezTo>
                  <a:cubicBezTo>
                    <a:pt x="481" y="513"/>
                    <a:pt x="483" y="505"/>
                    <a:pt x="487" y="497"/>
                  </a:cubicBezTo>
                  <a:cubicBezTo>
                    <a:pt x="492" y="486"/>
                    <a:pt x="488" y="473"/>
                    <a:pt x="477" y="467"/>
                  </a:cubicBezTo>
                  <a:cubicBezTo>
                    <a:pt x="466" y="462"/>
                    <a:pt x="453" y="466"/>
                    <a:pt x="448" y="477"/>
                  </a:cubicBezTo>
                  <a:cubicBezTo>
                    <a:pt x="441" y="491"/>
                    <a:pt x="437" y="506"/>
                    <a:pt x="437" y="522"/>
                  </a:cubicBezTo>
                  <a:cubicBezTo>
                    <a:pt x="437" y="533"/>
                    <a:pt x="439" y="544"/>
                    <a:pt x="442" y="555"/>
                  </a:cubicBezTo>
                  <a:cubicBezTo>
                    <a:pt x="65" y="555"/>
                    <a:pt x="65" y="555"/>
                    <a:pt x="65" y="555"/>
                  </a:cubicBezTo>
                  <a:cubicBezTo>
                    <a:pt x="53" y="555"/>
                    <a:pt x="43" y="545"/>
                    <a:pt x="43" y="533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3" y="53"/>
                    <a:pt x="53" y="43"/>
                    <a:pt x="65" y="43"/>
                  </a:cubicBezTo>
                  <a:cubicBezTo>
                    <a:pt x="295" y="43"/>
                    <a:pt x="295" y="43"/>
                    <a:pt x="295" y="43"/>
                  </a:cubicBezTo>
                  <a:cubicBezTo>
                    <a:pt x="295" y="278"/>
                    <a:pt x="295" y="278"/>
                    <a:pt x="295" y="278"/>
                  </a:cubicBezTo>
                  <a:cubicBezTo>
                    <a:pt x="295" y="282"/>
                    <a:pt x="297" y="286"/>
                    <a:pt x="301" y="288"/>
                  </a:cubicBezTo>
                  <a:cubicBezTo>
                    <a:pt x="305" y="289"/>
                    <a:pt x="309" y="289"/>
                    <a:pt x="312" y="286"/>
                  </a:cubicBezTo>
                  <a:cubicBezTo>
                    <a:pt x="360" y="249"/>
                    <a:pt x="360" y="249"/>
                    <a:pt x="360" y="249"/>
                  </a:cubicBezTo>
                  <a:cubicBezTo>
                    <a:pt x="407" y="286"/>
                    <a:pt x="407" y="286"/>
                    <a:pt x="407" y="286"/>
                  </a:cubicBezTo>
                  <a:cubicBezTo>
                    <a:pt x="409" y="288"/>
                    <a:pt x="411" y="289"/>
                    <a:pt x="414" y="289"/>
                  </a:cubicBezTo>
                  <a:cubicBezTo>
                    <a:pt x="415" y="289"/>
                    <a:pt x="417" y="288"/>
                    <a:pt x="419" y="288"/>
                  </a:cubicBezTo>
                  <a:cubicBezTo>
                    <a:pt x="422" y="286"/>
                    <a:pt x="425" y="282"/>
                    <a:pt x="425" y="278"/>
                  </a:cubicBezTo>
                  <a:cubicBezTo>
                    <a:pt x="425" y="43"/>
                    <a:pt x="425" y="43"/>
                    <a:pt x="425" y="43"/>
                  </a:cubicBezTo>
                  <a:cubicBezTo>
                    <a:pt x="459" y="43"/>
                    <a:pt x="459" y="43"/>
                    <a:pt x="459" y="43"/>
                  </a:cubicBezTo>
                  <a:cubicBezTo>
                    <a:pt x="459" y="398"/>
                    <a:pt x="459" y="398"/>
                    <a:pt x="459" y="398"/>
                  </a:cubicBezTo>
                  <a:cubicBezTo>
                    <a:pt x="459" y="398"/>
                    <a:pt x="459" y="399"/>
                    <a:pt x="459" y="399"/>
                  </a:cubicBezTo>
                  <a:cubicBezTo>
                    <a:pt x="108" y="399"/>
                    <a:pt x="108" y="399"/>
                    <a:pt x="108" y="399"/>
                  </a:cubicBezTo>
                  <a:cubicBezTo>
                    <a:pt x="78" y="399"/>
                    <a:pt x="54" y="423"/>
                    <a:pt x="54" y="453"/>
                  </a:cubicBezTo>
                  <a:cubicBezTo>
                    <a:pt x="54" y="459"/>
                    <a:pt x="59" y="464"/>
                    <a:pt x="65" y="464"/>
                  </a:cubicBezTo>
                  <a:cubicBezTo>
                    <a:pt x="71" y="464"/>
                    <a:pt x="76" y="459"/>
                    <a:pt x="76" y="453"/>
                  </a:cubicBezTo>
                  <a:cubicBezTo>
                    <a:pt x="76" y="435"/>
                    <a:pt x="90" y="421"/>
                    <a:pt x="108" y="421"/>
                  </a:cubicBezTo>
                  <a:cubicBezTo>
                    <a:pt x="480" y="421"/>
                    <a:pt x="480" y="421"/>
                    <a:pt x="480" y="421"/>
                  </a:cubicBezTo>
                  <a:cubicBezTo>
                    <a:pt x="483" y="421"/>
                    <a:pt x="485" y="420"/>
                    <a:pt x="486" y="419"/>
                  </a:cubicBezTo>
                  <a:close/>
                  <a:moveTo>
                    <a:pt x="403" y="255"/>
                  </a:moveTo>
                  <a:cubicBezTo>
                    <a:pt x="367" y="227"/>
                    <a:pt x="367" y="227"/>
                    <a:pt x="367" y="227"/>
                  </a:cubicBezTo>
                  <a:cubicBezTo>
                    <a:pt x="363" y="224"/>
                    <a:pt x="357" y="224"/>
                    <a:pt x="353" y="227"/>
                  </a:cubicBezTo>
                  <a:cubicBezTo>
                    <a:pt x="317" y="255"/>
                    <a:pt x="317" y="255"/>
                    <a:pt x="317" y="255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403" y="43"/>
                    <a:pt x="403" y="43"/>
                    <a:pt x="403" y="43"/>
                  </a:cubicBezTo>
                  <a:cubicBezTo>
                    <a:pt x="403" y="255"/>
                    <a:pt x="403" y="255"/>
                    <a:pt x="403" y="2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90232" y="205901"/>
            <a:ext cx="38404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1800" kern="10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第四部分</a:t>
            </a:r>
            <a:r>
              <a:rPr lang="zh-CN" altLang="en-US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项目进展计划及时间安排</a:t>
            </a:r>
            <a:endParaRPr lang="zh-CN" altLang="en-US" sz="1800" kern="1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835" y="573963"/>
            <a:ext cx="2055495" cy="213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304371"/>
                </a:solidFill>
                <a:latin typeface="Arial" panose="020B0604020202020204"/>
                <a:ea typeface="方正兰亭黑_GBK"/>
                <a:sym typeface="+mn-ea"/>
              </a:rPr>
              <a:t>RESEARCH PLAN AND ITS SCHEDULE</a:t>
            </a:r>
            <a:endParaRPr lang="en-US" altLang="zh-CN" sz="800">
              <a:solidFill>
                <a:schemeClr val="accent1"/>
              </a:solidFill>
              <a:latin typeface="+mj-lt"/>
              <a:ea typeface="方正兰亭黑_GBK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4041" y="811697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内容占位符 4"/>
          <p:cNvGraphicFramePr/>
          <p:nvPr>
            <p:custDataLst>
              <p:tags r:id="rId1"/>
            </p:custDataLst>
          </p:nvPr>
        </p:nvGraphicFramePr>
        <p:xfrm>
          <a:off x="842645" y="955040"/>
          <a:ext cx="7451725" cy="335407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68095"/>
                <a:gridCol w="6183630"/>
              </a:tblGrid>
              <a:tr h="375920">
                <a:tc>
                  <a:txBody>
                    <a:bodyPr/>
                    <a:p>
                      <a:r>
                        <a:rPr lang="zh-CN" altLang="en-US" sz="1800" dirty="0"/>
                        <a:t>时间</a:t>
                      </a:r>
                      <a:endParaRPr lang="zh-CN" altLang="en-US" sz="1800" dirty="0"/>
                    </a:p>
                  </a:txBody>
                  <a:tcPr marT="45726" marB="45726"/>
                </a:tc>
                <a:tc>
                  <a:txBody>
                    <a:bodyPr/>
                    <a:p>
                      <a:r>
                        <a:rPr lang="zh-CN" altLang="en-US" sz="1800" dirty="0"/>
                        <a:t>内容</a:t>
                      </a:r>
                      <a:endParaRPr lang="zh-CN" altLang="en-US" sz="1800" dirty="0"/>
                    </a:p>
                  </a:txBody>
                  <a:tcPr marT="45726" marB="45726"/>
                </a:tc>
              </a:tr>
              <a:tr h="426085">
                <a:tc>
                  <a:txBody>
                    <a:bodyPr/>
                    <a:p>
                      <a:pPr algn="ctr"/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3</a:t>
                      </a:r>
                      <a:r>
                        <a:rPr lang="zh-CN" altLang="en-US" sz="1800" dirty="0"/>
                        <a:t>周</a:t>
                      </a:r>
                      <a:endParaRPr lang="zh-CN" altLang="en-US" sz="1800" dirty="0"/>
                    </a:p>
                  </a:txBody>
                  <a:tcPr marT="45726" marB="45726"/>
                </a:tc>
                <a:tc>
                  <a:txBody>
                    <a:bodyPr/>
                    <a:p>
                      <a:r>
                        <a:rPr lang="zh-CN" altLang="en-US" sz="1800" dirty="0"/>
                        <a:t>课题选题、调研、方案设计</a:t>
                      </a:r>
                      <a:endParaRPr lang="zh-CN" altLang="en-US" sz="1800" dirty="0"/>
                    </a:p>
                  </a:txBody>
                  <a:tcPr marT="45726" marB="45726"/>
                </a:tc>
              </a:tr>
              <a:tr h="355600">
                <a:tc>
                  <a:txBody>
                    <a:bodyPr/>
                    <a:p>
                      <a:pPr marL="0" marR="0" lvl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800" dirty="0"/>
                        <a:t>第4周</a:t>
                      </a:r>
                      <a:endParaRPr lang="zh-CN" altLang="en-US" sz="1800" dirty="0"/>
                    </a:p>
                  </a:txBody>
                  <a:tcPr marT="45726" marB="45726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1800" dirty="0">
                          <a:sym typeface="+mn-ea"/>
                        </a:rPr>
                        <a:t>任务分工，编写各个模块的代码</a:t>
                      </a:r>
                      <a:endParaRPr lang="zh-CN" altLang="en-US" sz="1800" dirty="0"/>
                    </a:p>
                  </a:txBody>
                  <a:tcPr marT="45726" marB="45726"/>
                </a:tc>
              </a:tr>
              <a:tr h="393065">
                <a:tc>
                  <a:txBody>
                    <a:bodyPr/>
                    <a:p>
                      <a:pPr marL="0" marR="0" lvl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800" dirty="0"/>
                        <a:t>第5周</a:t>
                      </a:r>
                      <a:endParaRPr lang="zh-CN" altLang="en-US" sz="1800" dirty="0"/>
                    </a:p>
                  </a:txBody>
                  <a:tcPr marT="45726" marB="45726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1800" dirty="0"/>
                        <a:t>在公开的数据集（如KITTI）上调试验证代码可行性</a:t>
                      </a:r>
                      <a:endParaRPr lang="zh-CN" altLang="en-US" sz="1800" dirty="0"/>
                    </a:p>
                  </a:txBody>
                  <a:tcPr marT="45726" marB="45726"/>
                </a:tc>
              </a:tr>
              <a:tr h="640080">
                <a:tc>
                  <a:txBody>
                    <a:bodyPr/>
                    <a:p>
                      <a:pPr marL="0" marR="0" lvl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800" dirty="0"/>
                        <a:t>第6周</a:t>
                      </a:r>
                      <a:endParaRPr lang="zh-CN" altLang="en-US" sz="1800" dirty="0"/>
                    </a:p>
                  </a:txBody>
                  <a:tcPr marT="45726" marB="45726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1800" dirty="0"/>
                        <a:t>完成双目相机内外参标定，用双目相机采集周围环境，验证代码能否在真实环境下的效果</a:t>
                      </a:r>
                      <a:endParaRPr lang="zh-CN" altLang="en-US" sz="1800" dirty="0"/>
                    </a:p>
                  </a:txBody>
                  <a:tcPr marT="45726" marB="45726"/>
                </a:tc>
              </a:tr>
              <a:tr h="640080">
                <a:tc>
                  <a:txBody>
                    <a:bodyPr/>
                    <a:p>
                      <a:pPr marL="0" marR="0" lvl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800" dirty="0"/>
                        <a:t>第7周</a:t>
                      </a:r>
                      <a:endParaRPr lang="zh-CN" altLang="en-US" sz="1800" dirty="0"/>
                    </a:p>
                  </a:txBody>
                  <a:tcPr marT="45726" marB="45726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1800" dirty="0"/>
                        <a:t>继续完善系统，如果时间充裕，可以加入后端优化和回环检测等内容</a:t>
                      </a:r>
                      <a:endParaRPr lang="zh-CN" altLang="en-US" sz="1800" dirty="0"/>
                    </a:p>
                  </a:txBody>
                  <a:tcPr marT="45726" marB="45726"/>
                </a:tc>
              </a:tr>
              <a:tr h="513080">
                <a:tc>
                  <a:txBody>
                    <a:bodyPr/>
                    <a:p>
                      <a:pPr marL="0" marR="0" lvl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800" dirty="0"/>
                        <a:t>第8周</a:t>
                      </a:r>
                      <a:endParaRPr lang="zh-CN" altLang="en-US" sz="1800" dirty="0"/>
                    </a:p>
                  </a:txBody>
                  <a:tcPr marT="45726" marB="45726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1800" dirty="0"/>
                        <a:t>准备结题答辩</a:t>
                      </a:r>
                      <a:endParaRPr lang="zh-CN" altLang="en-US" sz="1800" dirty="0"/>
                    </a:p>
                  </a:txBody>
                  <a:tcPr marT="45726" marB="45726"/>
                </a:tc>
              </a:tr>
            </a:tbl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154531" y="2161708"/>
            <a:ext cx="4834939" cy="883786"/>
            <a:chOff x="3115934" y="1872088"/>
            <a:chExt cx="4834939" cy="883786"/>
          </a:xfrm>
        </p:grpSpPr>
        <p:sp>
          <p:nvSpPr>
            <p:cNvPr id="31" name="矩形 30"/>
            <p:cNvSpPr/>
            <p:nvPr/>
          </p:nvSpPr>
          <p:spPr bwMode="auto">
            <a:xfrm>
              <a:off x="4997091" y="1872088"/>
              <a:ext cx="107188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kern="100" spc="300">
                  <a:solidFill>
                    <a:srgbClr val="3043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谢谢</a:t>
              </a:r>
              <a:endParaRPr lang="zh-CN" altLang="en-US" sz="3200" kern="100" spc="300">
                <a:solidFill>
                  <a:srgbClr val="3043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115934" y="2389192"/>
              <a:ext cx="48349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spc="600">
                  <a:solidFill>
                    <a:schemeClr val="accent1"/>
                  </a:solidFill>
                  <a:latin typeface="Arial" panose="020B0604020202020204"/>
                </a:rPr>
                <a:t>THANK YOU FOR WATCHING</a:t>
              </a:r>
              <a:endParaRPr lang="en-US" altLang="zh-CN" sz="1600" spc="600">
                <a:solidFill>
                  <a:schemeClr val="accent1"/>
                </a:solidFill>
                <a:latin typeface="Arial" panose="020B0604020202020204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5402775" y="2755874"/>
              <a:ext cx="261257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等腰三角形 4"/>
          <p:cNvSpPr/>
          <p:nvPr/>
        </p:nvSpPr>
        <p:spPr>
          <a:xfrm rot="10800000">
            <a:off x="2834530" y="-157272"/>
            <a:ext cx="3474940" cy="2018887"/>
          </a:xfrm>
          <a:prstGeom prst="triangle">
            <a:avLst/>
          </a:prstGeom>
          <a:noFill/>
          <a:ln w="1143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8507553" y="4612193"/>
            <a:ext cx="2512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98739" y="4612193"/>
            <a:ext cx="2512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 bwMode="auto">
          <a:xfrm>
            <a:off x="278388" y="4667204"/>
            <a:ext cx="103124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2020-10-16</a:t>
            </a:r>
            <a:endParaRPr lang="zh-CN" altLang="en-US" sz="1200" kern="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8507553" y="4592875"/>
            <a:ext cx="2512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98739" y="4612193"/>
            <a:ext cx="2512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 bwMode="auto">
          <a:xfrm>
            <a:off x="1535206" y="1962591"/>
            <a:ext cx="14814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kern="10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 录</a:t>
            </a:r>
            <a:endParaRPr lang="zh-CN" altLang="en-US" sz="4400" kern="1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" name="文本框 6"/>
          <p:cNvSpPr txBox="1">
            <a:spLocks noChangeArrowheads="1"/>
          </p:cNvSpPr>
          <p:nvPr/>
        </p:nvSpPr>
        <p:spPr bwMode="auto">
          <a:xfrm>
            <a:off x="5665024" y="1153844"/>
            <a:ext cx="246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>
                <a:solidFill>
                  <a:schemeClr val="accent1"/>
                </a:solidFill>
                <a:latin typeface="+mj-ea"/>
                <a:ea typeface="+mj-ea"/>
              </a:rPr>
              <a:t>课题背景与研究意义</a:t>
            </a:r>
            <a:endParaRPr lang="zh-CN" altLang="en-US" sz="20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5161287" y="1133144"/>
            <a:ext cx="440872" cy="4408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+mj-lt"/>
              </a:rPr>
              <a:t>1</a:t>
            </a:r>
            <a:endParaRPr lang="zh-CN" altLang="en-US" sz="1600">
              <a:latin typeface="+mj-lt"/>
            </a:endParaRPr>
          </a:p>
        </p:txBody>
      </p:sp>
      <p:sp>
        <p:nvSpPr>
          <p:cNvPr id="64" name="文本框 6"/>
          <p:cNvSpPr txBox="1">
            <a:spLocks noChangeArrowheads="1"/>
          </p:cNvSpPr>
          <p:nvPr/>
        </p:nvSpPr>
        <p:spPr bwMode="auto">
          <a:xfrm>
            <a:off x="5665024" y="2179234"/>
            <a:ext cx="119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buClrTx/>
              <a:buSzTx/>
              <a:buFontTx/>
              <a:defRPr/>
            </a:pPr>
            <a:r>
              <a:rPr lang="zh-CN" altLang="en-US" sz="2000">
                <a:solidFill>
                  <a:schemeClr val="accent1"/>
                </a:solidFill>
                <a:latin typeface="+mj-ea"/>
                <a:ea typeface="+mj-ea"/>
              </a:rPr>
              <a:t>课题目标</a:t>
            </a:r>
            <a:endParaRPr lang="zh-CN" altLang="en-US" sz="20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5161287" y="2100703"/>
            <a:ext cx="440872" cy="4408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+mj-lt"/>
              </a:rPr>
              <a:t>2</a:t>
            </a:r>
            <a:endParaRPr lang="zh-CN" altLang="en-US" sz="1600">
              <a:latin typeface="+mj-lt"/>
            </a:endParaRPr>
          </a:p>
        </p:txBody>
      </p:sp>
      <p:sp>
        <p:nvSpPr>
          <p:cNvPr id="67" name="文本框 66"/>
          <p:cNvSpPr txBox="1">
            <a:spLocks noChangeArrowheads="1"/>
          </p:cNvSpPr>
          <p:nvPr/>
        </p:nvSpPr>
        <p:spPr bwMode="auto">
          <a:xfrm>
            <a:off x="5665024" y="4087385"/>
            <a:ext cx="241808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buClrTx/>
              <a:buSzTx/>
              <a:buFontTx/>
              <a:defRPr/>
            </a:pPr>
            <a:r>
              <a:rPr lang="zh-CN" altLang="en-US" sz="2000">
                <a:solidFill>
                  <a:schemeClr val="accent1"/>
                </a:solidFill>
                <a:latin typeface="+mj-ea"/>
                <a:ea typeface="+mj-ea"/>
              </a:rPr>
              <a:t>项目进展计划及时间安排</a:t>
            </a:r>
            <a:endParaRPr lang="zh-CN" altLang="en-US" sz="20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8" name="文本框 6"/>
          <p:cNvSpPr txBox="1">
            <a:spLocks noChangeArrowheads="1"/>
          </p:cNvSpPr>
          <p:nvPr/>
        </p:nvSpPr>
        <p:spPr bwMode="auto">
          <a:xfrm>
            <a:off x="5665024" y="3089291"/>
            <a:ext cx="1960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buClrTx/>
              <a:buSzTx/>
              <a:buFontTx/>
              <a:defRPr/>
            </a:pPr>
            <a:r>
              <a:rPr lang="zh-CN" altLang="en-US" sz="2000">
                <a:solidFill>
                  <a:schemeClr val="accent1"/>
                </a:solidFill>
                <a:latin typeface="+mj-ea"/>
                <a:ea typeface="+mj-ea"/>
              </a:rPr>
              <a:t>关键技术与难点</a:t>
            </a:r>
            <a:endParaRPr lang="zh-CN" altLang="en-US" sz="20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5161287" y="3068262"/>
            <a:ext cx="440872" cy="4408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+mj-lt"/>
              </a:rPr>
              <a:t>3</a:t>
            </a:r>
            <a:endParaRPr lang="zh-CN" altLang="en-US" sz="1600">
              <a:latin typeface="+mj-lt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5161287" y="4035821"/>
            <a:ext cx="440872" cy="4408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+mj-lt"/>
              </a:rPr>
              <a:t>4</a:t>
            </a:r>
            <a:endParaRPr lang="zh-CN" altLang="en-US" sz="1600">
              <a:latin typeface="+mj-lt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891272" y="1266456"/>
            <a:ext cx="2769365" cy="2769365"/>
          </a:xfrm>
          <a:prstGeom prst="diamond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 bwMode="auto">
          <a:xfrm>
            <a:off x="1337236" y="2676631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400" kern="100" smtClean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2400" kern="100">
              <a:solidFill>
                <a:schemeClr val="accent1"/>
              </a:solidFill>
              <a:latin typeface="+mj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278388" y="4667204"/>
            <a:ext cx="103124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2020-10-16</a:t>
            </a:r>
            <a:endParaRPr lang="zh-CN" altLang="en-US" sz="1200" kern="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235961" y="2094283"/>
            <a:ext cx="2672080" cy="5219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课题背景与意义</a:t>
            </a:r>
            <a:endParaRPr lang="zh-CN" altLang="en-US" sz="2800" kern="10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75914" y="2617504"/>
            <a:ext cx="419217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>
                <a:solidFill>
                  <a:schemeClr val="accent1"/>
                </a:solidFill>
                <a:latin typeface="+mj-lt"/>
                <a:ea typeface="方正兰亭黑_GBK"/>
              </a:rPr>
              <a:t>BACKGROUND AND SIGNIFICANCE OF THE SELECTED TOPIC</a:t>
            </a:r>
            <a:endParaRPr lang="en-US" altLang="zh-CN" sz="1050">
              <a:solidFill>
                <a:schemeClr val="accent1"/>
              </a:solidFill>
              <a:latin typeface="+mj-lt"/>
              <a:ea typeface="方正兰亭黑_GBK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441372" y="2961888"/>
            <a:ext cx="26125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任意多边形 22"/>
          <p:cNvSpPr/>
          <p:nvPr/>
        </p:nvSpPr>
        <p:spPr>
          <a:xfrm>
            <a:off x="2496968" y="-465601"/>
            <a:ext cx="4171119" cy="2085559"/>
          </a:xfrm>
          <a:custGeom>
            <a:avLst/>
            <a:gdLst>
              <a:gd name="connsiteX0" fmla="*/ 0 w 3557939"/>
              <a:gd name="connsiteY0" fmla="*/ 0 h 1778969"/>
              <a:gd name="connsiteX1" fmla="*/ 3557939 w 3557939"/>
              <a:gd name="connsiteY1" fmla="*/ 0 h 1778969"/>
              <a:gd name="connsiteX2" fmla="*/ 1778970 w 3557939"/>
              <a:gd name="connsiteY2" fmla="*/ 1778969 h 17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7939" h="1778969">
                <a:moveTo>
                  <a:pt x="0" y="0"/>
                </a:moveTo>
                <a:lnTo>
                  <a:pt x="3557939" y="0"/>
                </a:lnTo>
                <a:lnTo>
                  <a:pt x="1778970" y="1778969"/>
                </a:lnTo>
                <a:close/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菱形 24"/>
          <p:cNvSpPr/>
          <p:nvPr/>
        </p:nvSpPr>
        <p:spPr>
          <a:xfrm>
            <a:off x="2184101" y="229604"/>
            <a:ext cx="4775798" cy="4775798"/>
          </a:xfrm>
          <a:prstGeom prst="diamond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0"/>
          <a:stretch>
            <a:fillRect/>
          </a:stretch>
        </p:blipFill>
        <p:spPr>
          <a:xfrm>
            <a:off x="0" y="1280602"/>
            <a:ext cx="4250724" cy="293943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657600" y="1623445"/>
            <a:ext cx="5486400" cy="2329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 bwMode="auto">
          <a:xfrm>
            <a:off x="90232" y="205901"/>
            <a:ext cx="29260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zh-CN" altLang="en-US" sz="1800" kern="10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一部分：课题</a:t>
            </a:r>
            <a:r>
              <a:rPr lang="zh-CN" altLang="en-US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背景与意义</a:t>
            </a:r>
            <a:endParaRPr lang="zh-CN" altLang="en-US" sz="1800" kern="10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0232" y="575233"/>
            <a:ext cx="32464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chemeClr val="accent1"/>
                </a:solidFill>
                <a:latin typeface="+mj-lt"/>
                <a:ea typeface="方正兰亭黑_GBK"/>
              </a:rPr>
              <a:t>BACKGROUND AND SIGNIFICANCE OF THE SELECTED TOPIC</a:t>
            </a:r>
            <a:endParaRPr lang="en-US" altLang="zh-CN" sz="800">
              <a:solidFill>
                <a:schemeClr val="accent1"/>
              </a:solidFill>
              <a:latin typeface="+mj-lt"/>
              <a:ea typeface="方正兰亭黑_GBK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4041" y="811697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040659" y="1809234"/>
            <a:ext cx="146706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+mj-ea"/>
              </a:rPr>
              <a:t>选题的背景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18585" y="2280920"/>
            <a:ext cx="5113655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chemeClr val="bg1"/>
                </a:solidFill>
              </a:rPr>
              <a:t>近年来随着移动机器人技术和图像处理技术的发展,应用在移动机器人上的SLAM(Simultaneous Localization and Mapping)技术逐渐得到国内外学者的青睐。双目视觉系统作为最类似人眼的传感器系统,能够直接获取环境的深度信息,同时还有成本低、获取信息丰富等优点,因此双目SLAM成为当今的研究热点。</a:t>
            </a:r>
            <a:endParaRPr lang="en-US" altLang="zh-CN" sz="1200">
              <a:solidFill>
                <a:schemeClr val="bg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133324" y="2253794"/>
            <a:ext cx="1829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1855" y="1835785"/>
            <a:ext cx="7439660" cy="6502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2120" y="1480820"/>
            <a:ext cx="1626870" cy="4908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84024" y="1527294"/>
            <a:ext cx="1452880" cy="39878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/>
            <a:r>
              <a:rPr lang="zh-CN" altLang="en-US" sz="2000">
                <a:solidFill>
                  <a:schemeClr val="bg1"/>
                </a:solidFill>
                <a:latin typeface="+mj-ea"/>
              </a:rPr>
              <a:t>视觉里程计</a:t>
            </a:r>
            <a:endParaRPr lang="zh-CN" altLang="en-US" sz="2000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6635" y="1991995"/>
            <a:ext cx="729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仅利用单个或多个相机的输入信息估计智能体的运动信息的过程</a:t>
            </a:r>
            <a:endParaRPr lang="zh-CN" altLang="en-US" sz="2000"/>
          </a:p>
        </p:txBody>
      </p:sp>
      <p:sp>
        <p:nvSpPr>
          <p:cNvPr id="9" name="矩形 8"/>
          <p:cNvSpPr/>
          <p:nvPr/>
        </p:nvSpPr>
        <p:spPr>
          <a:xfrm>
            <a:off x="1484630" y="3102610"/>
            <a:ext cx="2520950" cy="698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484630" y="3252470"/>
            <a:ext cx="246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相邻两帧特征点匹配</a:t>
            </a:r>
            <a:endParaRPr lang="en-US" sz="200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980180" y="3467735"/>
            <a:ext cx="474345" cy="317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454525" y="3103245"/>
            <a:ext cx="1437005" cy="6978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573270" y="325247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000"/>
              <a:t>位置变换</a:t>
            </a:r>
            <a:endParaRPr lang="zh-CN" sz="200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891530" y="3461385"/>
            <a:ext cx="784860" cy="952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676390" y="3117215"/>
            <a:ext cx="1437005" cy="6978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795770" y="325247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000"/>
              <a:t>轨迹信息</a:t>
            </a:r>
            <a:endParaRPr lang="zh-CN" sz="2000"/>
          </a:p>
        </p:txBody>
      </p:sp>
      <p:sp>
        <p:nvSpPr>
          <p:cNvPr id="3" name="矩形 2"/>
          <p:cNvSpPr/>
          <p:nvPr/>
        </p:nvSpPr>
        <p:spPr bwMode="auto">
          <a:xfrm>
            <a:off x="90232" y="205901"/>
            <a:ext cx="2926080" cy="36830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r>
              <a:rPr lang="zh-CN" altLang="en-US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zh-CN" altLang="en-US" sz="1800" kern="10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一部分：课题</a:t>
            </a:r>
            <a:r>
              <a:rPr lang="zh-CN" altLang="en-US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背景与意义</a:t>
            </a:r>
            <a:endParaRPr lang="zh-CN" altLang="en-US" sz="1800" kern="10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0232" y="575233"/>
            <a:ext cx="3246402" cy="215444"/>
          </a:xfrm>
          <a:prstGeom prst="rect">
            <a:avLst/>
          </a:prstGeom>
        </p:spPr>
        <p:txBody>
          <a:bodyPr wrap="none">
            <a:spAutoFit/>
          </a:bodyPr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chemeClr val="accent1"/>
                </a:solidFill>
                <a:latin typeface="+mj-lt"/>
                <a:ea typeface="方正兰亭黑_GBK"/>
              </a:rPr>
              <a:t>BACKGROUND AND SIGNIFICANCE OF THE SELECTED TOPIC</a:t>
            </a:r>
            <a:endParaRPr lang="en-US" altLang="zh-CN" sz="800">
              <a:solidFill>
                <a:schemeClr val="accent1"/>
              </a:solidFill>
              <a:latin typeface="+mj-lt"/>
              <a:ea typeface="方正兰亭黑_GBK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94041" y="811697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6965" y="1533525"/>
            <a:ext cx="2684145" cy="7137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7230" y="1178560"/>
            <a:ext cx="1370330" cy="4908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83109" y="1225034"/>
            <a:ext cx="1198880" cy="39878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/>
            <a:r>
              <a:rPr lang="zh-CN" altLang="en-US" sz="2000">
                <a:solidFill>
                  <a:schemeClr val="bg1"/>
                </a:solidFill>
                <a:latin typeface="+mj-ea"/>
              </a:rPr>
              <a:t>单目视觉</a:t>
            </a:r>
            <a:endParaRPr lang="zh-CN" altLang="en-US" sz="2000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72895" y="1691005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缺少绝对尺度</a:t>
            </a:r>
            <a:endParaRPr lang="zh-CN" altLang="en-US" sz="2000"/>
          </a:p>
        </p:txBody>
      </p:sp>
      <p:sp>
        <p:nvSpPr>
          <p:cNvPr id="3" name="矩形 2"/>
          <p:cNvSpPr/>
          <p:nvPr/>
        </p:nvSpPr>
        <p:spPr>
          <a:xfrm>
            <a:off x="5412740" y="1533525"/>
            <a:ext cx="2684145" cy="7137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993005" y="1178560"/>
            <a:ext cx="1370330" cy="4908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078884" y="1225034"/>
            <a:ext cx="1198880" cy="39878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/>
            <a:r>
              <a:rPr lang="zh-CN" altLang="en-US" sz="2000">
                <a:solidFill>
                  <a:schemeClr val="bg1"/>
                </a:solidFill>
                <a:latin typeface="+mj-ea"/>
              </a:rPr>
              <a:t>双目视觉</a:t>
            </a:r>
            <a:endParaRPr lang="zh-CN" altLang="en-US" sz="200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549900" y="1691005"/>
            <a:ext cx="246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固定基线在三角测量</a:t>
            </a:r>
            <a:endParaRPr lang="zh-CN" altLang="en-US" sz="2000"/>
          </a:p>
        </p:txBody>
      </p:sp>
      <p:sp>
        <p:nvSpPr>
          <p:cNvPr id="21" name="矩形 20"/>
          <p:cNvSpPr/>
          <p:nvPr/>
        </p:nvSpPr>
        <p:spPr>
          <a:xfrm>
            <a:off x="1083945" y="2534285"/>
            <a:ext cx="2684145" cy="4826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445260" y="2576195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需要约束和假设</a:t>
            </a:r>
            <a:endParaRPr lang="zh-CN" altLang="en-US" sz="2000"/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2438400" y="2247265"/>
            <a:ext cx="20320" cy="28702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2414270" y="3016885"/>
            <a:ext cx="12065" cy="33845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078230" y="3355340"/>
            <a:ext cx="2684145" cy="7067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406525" y="3355340"/>
            <a:ext cx="196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/>
              <a:t>更多的视觉特点</a:t>
            </a:r>
            <a:endParaRPr lang="zh-CN" altLang="en-US" sz="2000"/>
          </a:p>
          <a:p>
            <a:pPr algn="ctr"/>
            <a:r>
              <a:rPr lang="zh-CN" altLang="en-US" sz="2000"/>
              <a:t>和图像帧参与</a:t>
            </a:r>
            <a:endParaRPr lang="zh-CN" altLang="en-US" sz="2000"/>
          </a:p>
        </p:txBody>
      </p:sp>
      <p:sp>
        <p:nvSpPr>
          <p:cNvPr id="27" name="矩形 26"/>
          <p:cNvSpPr/>
          <p:nvPr/>
        </p:nvSpPr>
        <p:spPr>
          <a:xfrm>
            <a:off x="5412740" y="2418715"/>
            <a:ext cx="2684145" cy="7137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668645" y="2576195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景深信息获取范围</a:t>
            </a:r>
            <a:endParaRPr lang="zh-CN" altLang="en-US" sz="2000"/>
          </a:p>
        </p:txBody>
      </p:sp>
      <p:sp>
        <p:nvSpPr>
          <p:cNvPr id="29" name="矩形 28"/>
          <p:cNvSpPr/>
          <p:nvPr/>
        </p:nvSpPr>
        <p:spPr>
          <a:xfrm>
            <a:off x="5442585" y="3355340"/>
            <a:ext cx="2684145" cy="7137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520690" y="3512820"/>
            <a:ext cx="246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精确的估计运动轨迹</a:t>
            </a:r>
            <a:endParaRPr lang="zh-CN" altLang="en-US" sz="2000"/>
          </a:p>
        </p:txBody>
      </p:sp>
      <p:sp>
        <p:nvSpPr>
          <p:cNvPr id="9" name="矩形 8"/>
          <p:cNvSpPr/>
          <p:nvPr/>
        </p:nvSpPr>
        <p:spPr bwMode="auto">
          <a:xfrm>
            <a:off x="90232" y="205901"/>
            <a:ext cx="29260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zh-CN" altLang="en-US" sz="1800" kern="10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一部分：课题</a:t>
            </a:r>
            <a:r>
              <a:rPr lang="zh-CN" altLang="en-US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背景与意义</a:t>
            </a:r>
            <a:endParaRPr lang="zh-CN" altLang="en-US" sz="1800" kern="10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0232" y="575233"/>
            <a:ext cx="32464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chemeClr val="accent1"/>
                </a:solidFill>
                <a:latin typeface="+mj-lt"/>
                <a:ea typeface="方正兰亭黑_GBK"/>
              </a:rPr>
              <a:t>BACKGROUND AND SIGNIFICANCE OF THE SELECTED TOPIC</a:t>
            </a:r>
            <a:endParaRPr lang="en-US" altLang="zh-CN" sz="800">
              <a:solidFill>
                <a:schemeClr val="accent1"/>
              </a:solidFill>
              <a:latin typeface="+mj-lt"/>
              <a:ea typeface="方正兰亭黑_GBK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94041" y="811697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769361" y="2094283"/>
            <a:ext cx="1605280" cy="5219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80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课题目标</a:t>
            </a:r>
            <a:endParaRPr lang="zh-CN" altLang="en-US" sz="2800" kern="100" smtClean="0">
              <a:solidFill>
                <a:srgbClr val="30437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80791" y="2617504"/>
            <a:ext cx="1582420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>
                <a:solidFill>
                  <a:srgbClr val="304371"/>
                </a:solidFill>
                <a:latin typeface="Arial" panose="020B0604020202020204"/>
                <a:ea typeface="方正兰亭黑_GBK"/>
              </a:rPr>
              <a:t>PROJECT OBJECTIVE</a:t>
            </a:r>
            <a:endParaRPr lang="en-US" altLang="zh-CN" sz="1050">
              <a:solidFill>
                <a:srgbClr val="304371"/>
              </a:solidFill>
              <a:latin typeface="Arial" panose="020B0604020202020204"/>
              <a:ea typeface="方正兰亭黑_GBK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441372" y="2961888"/>
            <a:ext cx="26125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任意多边形 22"/>
          <p:cNvSpPr/>
          <p:nvPr/>
        </p:nvSpPr>
        <p:spPr>
          <a:xfrm>
            <a:off x="2496968" y="-465601"/>
            <a:ext cx="4171119" cy="2085559"/>
          </a:xfrm>
          <a:custGeom>
            <a:avLst/>
            <a:gdLst>
              <a:gd name="connsiteX0" fmla="*/ 0 w 3557939"/>
              <a:gd name="connsiteY0" fmla="*/ 0 h 1778969"/>
              <a:gd name="connsiteX1" fmla="*/ 3557939 w 3557939"/>
              <a:gd name="connsiteY1" fmla="*/ 0 h 1778969"/>
              <a:gd name="connsiteX2" fmla="*/ 1778970 w 3557939"/>
              <a:gd name="connsiteY2" fmla="*/ 1778969 h 17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7939" h="1778969">
                <a:moveTo>
                  <a:pt x="0" y="0"/>
                </a:moveTo>
                <a:lnTo>
                  <a:pt x="3557939" y="0"/>
                </a:lnTo>
                <a:lnTo>
                  <a:pt x="1778970" y="1778969"/>
                </a:lnTo>
                <a:close/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菱形 24"/>
          <p:cNvSpPr/>
          <p:nvPr/>
        </p:nvSpPr>
        <p:spPr>
          <a:xfrm>
            <a:off x="2184101" y="229604"/>
            <a:ext cx="4775798" cy="4775798"/>
          </a:xfrm>
          <a:prstGeom prst="diamond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4316309" y="637628"/>
            <a:ext cx="511381" cy="446060"/>
            <a:chOff x="352" y="2796"/>
            <a:chExt cx="869" cy="758"/>
          </a:xfrm>
          <a:solidFill>
            <a:schemeClr val="accent1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2" y="2796"/>
              <a:ext cx="869" cy="758"/>
            </a:xfrm>
            <a:custGeom>
              <a:avLst/>
              <a:gdLst>
                <a:gd name="T0" fmla="*/ 796 w 907"/>
                <a:gd name="T1" fmla="*/ 657 h 791"/>
                <a:gd name="T2" fmla="*/ 876 w 907"/>
                <a:gd name="T3" fmla="*/ 545 h 791"/>
                <a:gd name="T4" fmla="*/ 907 w 907"/>
                <a:gd name="T5" fmla="*/ 519 h 791"/>
                <a:gd name="T6" fmla="*/ 876 w 907"/>
                <a:gd name="T7" fmla="*/ 493 h 791"/>
                <a:gd name="T8" fmla="*/ 796 w 907"/>
                <a:gd name="T9" fmla="*/ 380 h 791"/>
                <a:gd name="T10" fmla="*/ 902 w 907"/>
                <a:gd name="T11" fmla="*/ 272 h 791"/>
                <a:gd name="T12" fmla="*/ 796 w 907"/>
                <a:gd name="T13" fmla="*/ 165 h 791"/>
                <a:gd name="T14" fmla="*/ 876 w 907"/>
                <a:gd name="T15" fmla="*/ 52 h 791"/>
                <a:gd name="T16" fmla="*/ 876 w 907"/>
                <a:gd name="T17" fmla="*/ 0 h 791"/>
                <a:gd name="T18" fmla="*/ 132 w 907"/>
                <a:gd name="T19" fmla="*/ 0 h 791"/>
                <a:gd name="T20" fmla="*/ 0 w 907"/>
                <a:gd name="T21" fmla="*/ 165 h 791"/>
                <a:gd name="T22" fmla="*/ 0 w 907"/>
                <a:gd name="T23" fmla="*/ 380 h 791"/>
                <a:gd name="T24" fmla="*/ 54 w 907"/>
                <a:gd name="T25" fmla="*/ 519 h 791"/>
                <a:gd name="T26" fmla="*/ 0 w 907"/>
                <a:gd name="T27" fmla="*/ 657 h 791"/>
                <a:gd name="T28" fmla="*/ 869 w 907"/>
                <a:gd name="T29" fmla="*/ 791 h 791"/>
                <a:gd name="T30" fmla="*/ 871 w 907"/>
                <a:gd name="T31" fmla="*/ 791 h 791"/>
                <a:gd name="T32" fmla="*/ 902 w 907"/>
                <a:gd name="T33" fmla="*/ 765 h 791"/>
                <a:gd name="T34" fmla="*/ 772 w 907"/>
                <a:gd name="T35" fmla="*/ 246 h 791"/>
                <a:gd name="T36" fmla="*/ 413 w 907"/>
                <a:gd name="T37" fmla="*/ 272 h 791"/>
                <a:gd name="T38" fmla="*/ 772 w 907"/>
                <a:gd name="T39" fmla="*/ 299 h 791"/>
                <a:gd name="T40" fmla="*/ 744 w 907"/>
                <a:gd name="T41" fmla="*/ 411 h 791"/>
                <a:gd name="T42" fmla="*/ 436 w 907"/>
                <a:gd name="T43" fmla="*/ 493 h 791"/>
                <a:gd name="T44" fmla="*/ 436 w 907"/>
                <a:gd name="T45" fmla="*/ 545 h 791"/>
                <a:gd name="T46" fmla="*/ 744 w 907"/>
                <a:gd name="T47" fmla="*/ 627 h 791"/>
                <a:gd name="T48" fmla="*/ 772 w 907"/>
                <a:gd name="T49" fmla="*/ 739 h 791"/>
                <a:gd name="T50" fmla="*/ 51 w 907"/>
                <a:gd name="T51" fmla="*/ 657 h 791"/>
                <a:gd name="T52" fmla="*/ 132 w 907"/>
                <a:gd name="T53" fmla="*/ 545 h 791"/>
                <a:gd name="T54" fmla="*/ 189 w 907"/>
                <a:gd name="T55" fmla="*/ 519 h 791"/>
                <a:gd name="T56" fmla="*/ 132 w 907"/>
                <a:gd name="T57" fmla="*/ 493 h 791"/>
                <a:gd name="T58" fmla="*/ 51 w 907"/>
                <a:gd name="T59" fmla="*/ 380 h 791"/>
                <a:gd name="T60" fmla="*/ 163 w 907"/>
                <a:gd name="T61" fmla="*/ 299 h 791"/>
                <a:gd name="T62" fmla="*/ 163 w 907"/>
                <a:gd name="T63" fmla="*/ 246 h 791"/>
                <a:gd name="T64" fmla="*/ 51 w 907"/>
                <a:gd name="T65" fmla="*/ 165 h 791"/>
                <a:gd name="T66" fmla="*/ 132 w 907"/>
                <a:gd name="T67" fmla="*/ 52 h 791"/>
                <a:gd name="T68" fmla="*/ 744 w 907"/>
                <a:gd name="T69" fmla="*/ 134 h 791"/>
                <a:gd name="T70" fmla="*/ 772 w 907"/>
                <a:gd name="T71" fmla="*/ 246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07" h="791">
                  <a:moveTo>
                    <a:pt x="876" y="739"/>
                  </a:moveTo>
                  <a:cubicBezTo>
                    <a:pt x="832" y="739"/>
                    <a:pt x="796" y="702"/>
                    <a:pt x="796" y="657"/>
                  </a:cubicBezTo>
                  <a:cubicBezTo>
                    <a:pt x="796" y="627"/>
                    <a:pt x="796" y="627"/>
                    <a:pt x="796" y="627"/>
                  </a:cubicBezTo>
                  <a:cubicBezTo>
                    <a:pt x="796" y="582"/>
                    <a:pt x="832" y="545"/>
                    <a:pt x="876" y="545"/>
                  </a:cubicBezTo>
                  <a:cubicBezTo>
                    <a:pt x="882" y="545"/>
                    <a:pt x="882" y="545"/>
                    <a:pt x="882" y="545"/>
                  </a:cubicBezTo>
                  <a:cubicBezTo>
                    <a:pt x="896" y="545"/>
                    <a:pt x="907" y="533"/>
                    <a:pt x="907" y="519"/>
                  </a:cubicBezTo>
                  <a:cubicBezTo>
                    <a:pt x="907" y="504"/>
                    <a:pt x="896" y="493"/>
                    <a:pt x="882" y="493"/>
                  </a:cubicBezTo>
                  <a:cubicBezTo>
                    <a:pt x="876" y="493"/>
                    <a:pt x="876" y="493"/>
                    <a:pt x="876" y="493"/>
                  </a:cubicBezTo>
                  <a:cubicBezTo>
                    <a:pt x="832" y="493"/>
                    <a:pt x="796" y="456"/>
                    <a:pt x="796" y="411"/>
                  </a:cubicBezTo>
                  <a:cubicBezTo>
                    <a:pt x="796" y="380"/>
                    <a:pt x="796" y="380"/>
                    <a:pt x="796" y="380"/>
                  </a:cubicBezTo>
                  <a:cubicBezTo>
                    <a:pt x="796" y="335"/>
                    <a:pt x="832" y="299"/>
                    <a:pt x="876" y="299"/>
                  </a:cubicBezTo>
                  <a:cubicBezTo>
                    <a:pt x="890" y="299"/>
                    <a:pt x="902" y="287"/>
                    <a:pt x="902" y="272"/>
                  </a:cubicBezTo>
                  <a:cubicBezTo>
                    <a:pt x="902" y="258"/>
                    <a:pt x="890" y="246"/>
                    <a:pt x="876" y="246"/>
                  </a:cubicBezTo>
                  <a:cubicBezTo>
                    <a:pt x="832" y="246"/>
                    <a:pt x="796" y="210"/>
                    <a:pt x="796" y="165"/>
                  </a:cubicBezTo>
                  <a:cubicBezTo>
                    <a:pt x="796" y="134"/>
                    <a:pt x="796" y="134"/>
                    <a:pt x="796" y="134"/>
                  </a:cubicBezTo>
                  <a:cubicBezTo>
                    <a:pt x="796" y="89"/>
                    <a:pt x="832" y="52"/>
                    <a:pt x="876" y="52"/>
                  </a:cubicBezTo>
                  <a:cubicBezTo>
                    <a:pt x="890" y="52"/>
                    <a:pt x="902" y="40"/>
                    <a:pt x="902" y="26"/>
                  </a:cubicBezTo>
                  <a:cubicBezTo>
                    <a:pt x="902" y="12"/>
                    <a:pt x="890" y="0"/>
                    <a:pt x="876" y="0"/>
                  </a:cubicBezTo>
                  <a:cubicBezTo>
                    <a:pt x="875" y="0"/>
                    <a:pt x="873" y="0"/>
                    <a:pt x="87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59" y="0"/>
                    <a:pt x="0" y="60"/>
                    <a:pt x="0" y="134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208"/>
                    <a:pt x="20" y="247"/>
                    <a:pt x="54" y="272"/>
                  </a:cubicBezTo>
                  <a:cubicBezTo>
                    <a:pt x="20" y="297"/>
                    <a:pt x="0" y="337"/>
                    <a:pt x="0" y="380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54"/>
                    <a:pt x="20" y="494"/>
                    <a:pt x="54" y="519"/>
                  </a:cubicBezTo>
                  <a:cubicBezTo>
                    <a:pt x="20" y="544"/>
                    <a:pt x="0" y="583"/>
                    <a:pt x="0" y="627"/>
                  </a:cubicBezTo>
                  <a:cubicBezTo>
                    <a:pt x="0" y="657"/>
                    <a:pt x="0" y="657"/>
                    <a:pt x="0" y="657"/>
                  </a:cubicBezTo>
                  <a:cubicBezTo>
                    <a:pt x="0" y="731"/>
                    <a:pt x="59" y="791"/>
                    <a:pt x="132" y="791"/>
                  </a:cubicBezTo>
                  <a:cubicBezTo>
                    <a:pt x="869" y="791"/>
                    <a:pt x="869" y="791"/>
                    <a:pt x="869" y="791"/>
                  </a:cubicBezTo>
                  <a:cubicBezTo>
                    <a:pt x="870" y="791"/>
                    <a:pt x="871" y="791"/>
                    <a:pt x="871" y="791"/>
                  </a:cubicBezTo>
                  <a:cubicBezTo>
                    <a:pt x="871" y="791"/>
                    <a:pt x="871" y="791"/>
                    <a:pt x="871" y="791"/>
                  </a:cubicBezTo>
                  <a:cubicBezTo>
                    <a:pt x="873" y="791"/>
                    <a:pt x="875" y="791"/>
                    <a:pt x="876" y="791"/>
                  </a:cubicBezTo>
                  <a:cubicBezTo>
                    <a:pt x="890" y="791"/>
                    <a:pt x="902" y="780"/>
                    <a:pt x="902" y="765"/>
                  </a:cubicBezTo>
                  <a:cubicBezTo>
                    <a:pt x="902" y="751"/>
                    <a:pt x="890" y="739"/>
                    <a:pt x="876" y="739"/>
                  </a:cubicBezTo>
                  <a:close/>
                  <a:moveTo>
                    <a:pt x="772" y="246"/>
                  </a:moveTo>
                  <a:cubicBezTo>
                    <a:pt x="439" y="246"/>
                    <a:pt x="439" y="246"/>
                    <a:pt x="439" y="246"/>
                  </a:cubicBezTo>
                  <a:cubicBezTo>
                    <a:pt x="425" y="246"/>
                    <a:pt x="413" y="258"/>
                    <a:pt x="413" y="272"/>
                  </a:cubicBezTo>
                  <a:cubicBezTo>
                    <a:pt x="413" y="287"/>
                    <a:pt x="425" y="299"/>
                    <a:pt x="439" y="299"/>
                  </a:cubicBezTo>
                  <a:cubicBezTo>
                    <a:pt x="772" y="299"/>
                    <a:pt x="772" y="299"/>
                    <a:pt x="772" y="299"/>
                  </a:cubicBezTo>
                  <a:cubicBezTo>
                    <a:pt x="754" y="322"/>
                    <a:pt x="744" y="350"/>
                    <a:pt x="744" y="380"/>
                  </a:cubicBezTo>
                  <a:cubicBezTo>
                    <a:pt x="744" y="411"/>
                    <a:pt x="744" y="411"/>
                    <a:pt x="744" y="411"/>
                  </a:cubicBezTo>
                  <a:cubicBezTo>
                    <a:pt x="744" y="441"/>
                    <a:pt x="754" y="470"/>
                    <a:pt x="772" y="493"/>
                  </a:cubicBezTo>
                  <a:cubicBezTo>
                    <a:pt x="436" y="493"/>
                    <a:pt x="436" y="493"/>
                    <a:pt x="436" y="493"/>
                  </a:cubicBezTo>
                  <a:cubicBezTo>
                    <a:pt x="422" y="493"/>
                    <a:pt x="411" y="504"/>
                    <a:pt x="411" y="519"/>
                  </a:cubicBezTo>
                  <a:cubicBezTo>
                    <a:pt x="411" y="533"/>
                    <a:pt x="422" y="545"/>
                    <a:pt x="436" y="545"/>
                  </a:cubicBezTo>
                  <a:cubicBezTo>
                    <a:pt x="772" y="545"/>
                    <a:pt x="772" y="545"/>
                    <a:pt x="772" y="545"/>
                  </a:cubicBezTo>
                  <a:cubicBezTo>
                    <a:pt x="754" y="568"/>
                    <a:pt x="744" y="597"/>
                    <a:pt x="744" y="627"/>
                  </a:cubicBezTo>
                  <a:cubicBezTo>
                    <a:pt x="744" y="657"/>
                    <a:pt x="744" y="657"/>
                    <a:pt x="744" y="657"/>
                  </a:cubicBezTo>
                  <a:cubicBezTo>
                    <a:pt x="744" y="687"/>
                    <a:pt x="754" y="716"/>
                    <a:pt x="772" y="739"/>
                  </a:cubicBezTo>
                  <a:cubicBezTo>
                    <a:pt x="132" y="739"/>
                    <a:pt x="132" y="739"/>
                    <a:pt x="132" y="739"/>
                  </a:cubicBezTo>
                  <a:cubicBezTo>
                    <a:pt x="88" y="739"/>
                    <a:pt x="51" y="702"/>
                    <a:pt x="51" y="657"/>
                  </a:cubicBezTo>
                  <a:cubicBezTo>
                    <a:pt x="51" y="627"/>
                    <a:pt x="51" y="627"/>
                    <a:pt x="51" y="627"/>
                  </a:cubicBezTo>
                  <a:cubicBezTo>
                    <a:pt x="51" y="582"/>
                    <a:pt x="88" y="545"/>
                    <a:pt x="132" y="545"/>
                  </a:cubicBezTo>
                  <a:cubicBezTo>
                    <a:pt x="163" y="545"/>
                    <a:pt x="163" y="545"/>
                    <a:pt x="163" y="545"/>
                  </a:cubicBezTo>
                  <a:cubicBezTo>
                    <a:pt x="178" y="545"/>
                    <a:pt x="189" y="533"/>
                    <a:pt x="189" y="519"/>
                  </a:cubicBezTo>
                  <a:cubicBezTo>
                    <a:pt x="189" y="504"/>
                    <a:pt x="178" y="493"/>
                    <a:pt x="163" y="493"/>
                  </a:cubicBezTo>
                  <a:cubicBezTo>
                    <a:pt x="132" y="493"/>
                    <a:pt x="132" y="493"/>
                    <a:pt x="132" y="493"/>
                  </a:cubicBezTo>
                  <a:cubicBezTo>
                    <a:pt x="88" y="493"/>
                    <a:pt x="51" y="456"/>
                    <a:pt x="51" y="411"/>
                  </a:cubicBezTo>
                  <a:cubicBezTo>
                    <a:pt x="51" y="380"/>
                    <a:pt x="51" y="380"/>
                    <a:pt x="51" y="380"/>
                  </a:cubicBezTo>
                  <a:cubicBezTo>
                    <a:pt x="51" y="335"/>
                    <a:pt x="88" y="299"/>
                    <a:pt x="132" y="299"/>
                  </a:cubicBezTo>
                  <a:cubicBezTo>
                    <a:pt x="163" y="299"/>
                    <a:pt x="163" y="299"/>
                    <a:pt x="163" y="299"/>
                  </a:cubicBezTo>
                  <a:cubicBezTo>
                    <a:pt x="178" y="299"/>
                    <a:pt x="189" y="287"/>
                    <a:pt x="189" y="272"/>
                  </a:cubicBezTo>
                  <a:cubicBezTo>
                    <a:pt x="189" y="258"/>
                    <a:pt x="178" y="246"/>
                    <a:pt x="163" y="246"/>
                  </a:cubicBezTo>
                  <a:cubicBezTo>
                    <a:pt x="132" y="246"/>
                    <a:pt x="132" y="246"/>
                    <a:pt x="132" y="246"/>
                  </a:cubicBezTo>
                  <a:cubicBezTo>
                    <a:pt x="88" y="246"/>
                    <a:pt x="51" y="210"/>
                    <a:pt x="51" y="165"/>
                  </a:cubicBezTo>
                  <a:cubicBezTo>
                    <a:pt x="51" y="134"/>
                    <a:pt x="51" y="134"/>
                    <a:pt x="51" y="134"/>
                  </a:cubicBezTo>
                  <a:cubicBezTo>
                    <a:pt x="51" y="89"/>
                    <a:pt x="88" y="52"/>
                    <a:pt x="132" y="52"/>
                  </a:cubicBezTo>
                  <a:cubicBezTo>
                    <a:pt x="772" y="52"/>
                    <a:pt x="772" y="52"/>
                    <a:pt x="772" y="52"/>
                  </a:cubicBezTo>
                  <a:cubicBezTo>
                    <a:pt x="754" y="75"/>
                    <a:pt x="744" y="104"/>
                    <a:pt x="744" y="134"/>
                  </a:cubicBezTo>
                  <a:cubicBezTo>
                    <a:pt x="744" y="165"/>
                    <a:pt x="744" y="165"/>
                    <a:pt x="744" y="165"/>
                  </a:cubicBezTo>
                  <a:cubicBezTo>
                    <a:pt x="744" y="195"/>
                    <a:pt x="754" y="223"/>
                    <a:pt x="772" y="2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542" y="2923"/>
              <a:ext cx="187" cy="507"/>
            </a:xfrm>
            <a:custGeom>
              <a:avLst/>
              <a:gdLst>
                <a:gd name="T0" fmla="*/ 171 w 196"/>
                <a:gd name="T1" fmla="*/ 0 h 529"/>
                <a:gd name="T2" fmla="*/ 26 w 196"/>
                <a:gd name="T3" fmla="*/ 0 h 529"/>
                <a:gd name="T4" fmla="*/ 0 w 196"/>
                <a:gd name="T5" fmla="*/ 26 h 529"/>
                <a:gd name="T6" fmla="*/ 0 w 196"/>
                <a:gd name="T7" fmla="*/ 502 h 529"/>
                <a:gd name="T8" fmla="*/ 2 w 196"/>
                <a:gd name="T9" fmla="*/ 512 h 529"/>
                <a:gd name="T10" fmla="*/ 16 w 196"/>
                <a:gd name="T11" fmla="*/ 526 h 529"/>
                <a:gd name="T12" fmla="*/ 36 w 196"/>
                <a:gd name="T13" fmla="*/ 526 h 529"/>
                <a:gd name="T14" fmla="*/ 44 w 196"/>
                <a:gd name="T15" fmla="*/ 520 h 529"/>
                <a:gd name="T16" fmla="*/ 98 w 196"/>
                <a:gd name="T17" fmla="*/ 466 h 529"/>
                <a:gd name="T18" fmla="*/ 152 w 196"/>
                <a:gd name="T19" fmla="*/ 520 h 529"/>
                <a:gd name="T20" fmla="*/ 161 w 196"/>
                <a:gd name="T21" fmla="*/ 526 h 529"/>
                <a:gd name="T22" fmla="*/ 171 w 196"/>
                <a:gd name="T23" fmla="*/ 528 h 529"/>
                <a:gd name="T24" fmla="*/ 180 w 196"/>
                <a:gd name="T25" fmla="*/ 526 h 529"/>
                <a:gd name="T26" fmla="*/ 194 w 196"/>
                <a:gd name="T27" fmla="*/ 512 h 529"/>
                <a:gd name="T28" fmla="*/ 196 w 196"/>
                <a:gd name="T29" fmla="*/ 502 h 529"/>
                <a:gd name="T30" fmla="*/ 196 w 196"/>
                <a:gd name="T31" fmla="*/ 26 h 529"/>
                <a:gd name="T32" fmla="*/ 171 w 196"/>
                <a:gd name="T33" fmla="*/ 0 h 529"/>
                <a:gd name="T34" fmla="*/ 145 w 196"/>
                <a:gd name="T35" fmla="*/ 439 h 529"/>
                <a:gd name="T36" fmla="*/ 117 w 196"/>
                <a:gd name="T37" fmla="*/ 410 h 529"/>
                <a:gd name="T38" fmla="*/ 80 w 196"/>
                <a:gd name="T39" fmla="*/ 410 h 529"/>
                <a:gd name="T40" fmla="*/ 52 w 196"/>
                <a:gd name="T41" fmla="*/ 439 h 529"/>
                <a:gd name="T42" fmla="*/ 52 w 196"/>
                <a:gd name="T43" fmla="*/ 53 h 529"/>
                <a:gd name="T44" fmla="*/ 145 w 196"/>
                <a:gd name="T45" fmla="*/ 53 h 529"/>
                <a:gd name="T46" fmla="*/ 145 w 196"/>
                <a:gd name="T47" fmla="*/ 43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529">
                  <a:moveTo>
                    <a:pt x="171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502"/>
                    <a:pt x="0" y="502"/>
                    <a:pt x="0" y="502"/>
                  </a:cubicBezTo>
                  <a:cubicBezTo>
                    <a:pt x="0" y="505"/>
                    <a:pt x="1" y="509"/>
                    <a:pt x="2" y="512"/>
                  </a:cubicBezTo>
                  <a:cubicBezTo>
                    <a:pt x="5" y="518"/>
                    <a:pt x="10" y="523"/>
                    <a:pt x="16" y="526"/>
                  </a:cubicBezTo>
                  <a:cubicBezTo>
                    <a:pt x="23" y="529"/>
                    <a:pt x="30" y="529"/>
                    <a:pt x="36" y="526"/>
                  </a:cubicBezTo>
                  <a:cubicBezTo>
                    <a:pt x="39" y="525"/>
                    <a:pt x="42" y="523"/>
                    <a:pt x="44" y="520"/>
                  </a:cubicBezTo>
                  <a:cubicBezTo>
                    <a:pt x="98" y="466"/>
                    <a:pt x="98" y="466"/>
                    <a:pt x="98" y="466"/>
                  </a:cubicBezTo>
                  <a:cubicBezTo>
                    <a:pt x="152" y="520"/>
                    <a:pt x="152" y="520"/>
                    <a:pt x="152" y="520"/>
                  </a:cubicBezTo>
                  <a:cubicBezTo>
                    <a:pt x="155" y="523"/>
                    <a:pt x="158" y="525"/>
                    <a:pt x="161" y="526"/>
                  </a:cubicBezTo>
                  <a:cubicBezTo>
                    <a:pt x="164" y="527"/>
                    <a:pt x="167" y="528"/>
                    <a:pt x="171" y="528"/>
                  </a:cubicBezTo>
                  <a:cubicBezTo>
                    <a:pt x="174" y="528"/>
                    <a:pt x="177" y="527"/>
                    <a:pt x="180" y="526"/>
                  </a:cubicBezTo>
                  <a:cubicBezTo>
                    <a:pt x="187" y="523"/>
                    <a:pt x="192" y="518"/>
                    <a:pt x="194" y="512"/>
                  </a:cubicBezTo>
                  <a:cubicBezTo>
                    <a:pt x="196" y="509"/>
                    <a:pt x="196" y="505"/>
                    <a:pt x="196" y="502"/>
                  </a:cubicBezTo>
                  <a:cubicBezTo>
                    <a:pt x="196" y="26"/>
                    <a:pt x="196" y="26"/>
                    <a:pt x="196" y="26"/>
                  </a:cubicBezTo>
                  <a:cubicBezTo>
                    <a:pt x="196" y="12"/>
                    <a:pt x="185" y="0"/>
                    <a:pt x="171" y="0"/>
                  </a:cubicBezTo>
                  <a:close/>
                  <a:moveTo>
                    <a:pt x="145" y="439"/>
                  </a:moveTo>
                  <a:cubicBezTo>
                    <a:pt x="117" y="410"/>
                    <a:pt x="117" y="410"/>
                    <a:pt x="117" y="410"/>
                  </a:cubicBezTo>
                  <a:cubicBezTo>
                    <a:pt x="107" y="400"/>
                    <a:pt x="90" y="400"/>
                    <a:pt x="80" y="410"/>
                  </a:cubicBezTo>
                  <a:cubicBezTo>
                    <a:pt x="52" y="439"/>
                    <a:pt x="52" y="439"/>
                    <a:pt x="52" y="439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145" y="53"/>
                    <a:pt x="145" y="53"/>
                    <a:pt x="145" y="53"/>
                  </a:cubicBezTo>
                  <a:lnTo>
                    <a:pt x="145" y="4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170170" y="2766695"/>
            <a:ext cx="2655570" cy="1330325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  <a:prstDash val="lgDash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090930" y="2766060"/>
            <a:ext cx="2773045" cy="1330325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  <a:prstDash val="lgDash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5661660" y="2933700"/>
            <a:ext cx="1758499" cy="400050"/>
            <a:chOff x="8761" y="4352"/>
            <a:chExt cx="2825" cy="630"/>
          </a:xfrm>
        </p:grpSpPr>
        <p:sp>
          <p:nvSpPr>
            <p:cNvPr id="27" name="矩形 26"/>
            <p:cNvSpPr/>
            <p:nvPr/>
          </p:nvSpPr>
          <p:spPr>
            <a:xfrm>
              <a:off x="8761" y="4352"/>
              <a:ext cx="2789" cy="63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762" y="4352"/>
              <a:ext cx="28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2000"/>
                <a:t>图像位姿关系</a:t>
              </a:r>
              <a:endParaRPr lang="zh-CN" altLang="en-US" sz="2000"/>
            </a:p>
          </p:txBody>
        </p:sp>
      </p:grpSp>
      <p:sp>
        <p:nvSpPr>
          <p:cNvPr id="9" name="矩形 8"/>
          <p:cNvSpPr/>
          <p:nvPr/>
        </p:nvSpPr>
        <p:spPr bwMode="auto">
          <a:xfrm>
            <a:off x="90232" y="205901"/>
            <a:ext cx="22402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</a:t>
            </a:r>
            <a:r>
              <a:rPr lang="zh-CN" altLang="en-US" sz="1800" kern="10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部分：课题目标</a:t>
            </a:r>
            <a:endParaRPr lang="zh-CN" altLang="en-US" sz="1800" kern="10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0232" y="575233"/>
            <a:ext cx="125095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304371"/>
                </a:solidFill>
                <a:latin typeface="Arial" panose="020B0604020202020204"/>
                <a:ea typeface="方正兰亭黑_GBK"/>
                <a:sym typeface="+mn-ea"/>
              </a:rPr>
              <a:t>PROJECT OBJECTIVE</a:t>
            </a:r>
            <a:endParaRPr lang="en-US" altLang="zh-CN" sz="800">
              <a:solidFill>
                <a:srgbClr val="304371"/>
              </a:solidFill>
              <a:latin typeface="Arial" panose="020B0604020202020204"/>
              <a:ea typeface="方正兰亭黑_GBK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800">
              <a:solidFill>
                <a:schemeClr val="accent1"/>
              </a:solidFill>
              <a:latin typeface="+mj-lt"/>
              <a:ea typeface="方正兰亭黑_GBK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94041" y="811697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815340" y="2599690"/>
            <a:ext cx="790575" cy="4908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70739" y="2646164"/>
            <a:ext cx="690880" cy="39878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/>
            <a:r>
              <a:rPr lang="zh-CN" altLang="en-US" sz="2000">
                <a:solidFill>
                  <a:schemeClr val="bg1"/>
                </a:solidFill>
                <a:latin typeface="+mj-ea"/>
              </a:rPr>
              <a:t>输入</a:t>
            </a:r>
            <a:endParaRPr lang="zh-CN" altLang="en-US" sz="2000">
              <a:solidFill>
                <a:schemeClr val="bg1"/>
              </a:solidFill>
              <a:latin typeface="+mj-ea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605280" y="2933065"/>
            <a:ext cx="1708150" cy="398780"/>
            <a:chOff x="2150" y="2402"/>
            <a:chExt cx="2690" cy="628"/>
          </a:xfrm>
        </p:grpSpPr>
        <p:sp>
          <p:nvSpPr>
            <p:cNvPr id="12" name="矩形 11"/>
            <p:cNvSpPr/>
            <p:nvPr/>
          </p:nvSpPr>
          <p:spPr>
            <a:xfrm>
              <a:off x="2150" y="2402"/>
              <a:ext cx="2690" cy="62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151" y="2402"/>
              <a:ext cx="2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000"/>
                <a:t>左右图像序列</a:t>
              </a:r>
              <a:endParaRPr lang="zh-CN" altLang="en-US" sz="200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224915" y="3479800"/>
            <a:ext cx="2468880" cy="398780"/>
            <a:chOff x="1552" y="4057"/>
            <a:chExt cx="3888" cy="628"/>
          </a:xfrm>
        </p:grpSpPr>
        <p:sp>
          <p:nvSpPr>
            <p:cNvPr id="3" name="矩形 2"/>
            <p:cNvSpPr/>
            <p:nvPr/>
          </p:nvSpPr>
          <p:spPr>
            <a:xfrm>
              <a:off x="1552" y="4057"/>
              <a:ext cx="3888" cy="62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552" y="4057"/>
              <a:ext cx="3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000"/>
                <a:t>左右相机内参及外参</a:t>
              </a:r>
              <a:endParaRPr lang="zh-CN" altLang="en-US" sz="200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674870" y="2600325"/>
            <a:ext cx="896620" cy="490220"/>
            <a:chOff x="7468" y="2772"/>
            <a:chExt cx="1412" cy="772"/>
          </a:xfrm>
        </p:grpSpPr>
        <p:sp>
          <p:nvSpPr>
            <p:cNvPr id="18" name="矩形 17"/>
            <p:cNvSpPr/>
            <p:nvPr/>
          </p:nvSpPr>
          <p:spPr>
            <a:xfrm>
              <a:off x="7468" y="2772"/>
              <a:ext cx="1413" cy="7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7631" y="2844"/>
              <a:ext cx="1088" cy="62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algn="l"/>
              <a:r>
                <a:rPr lang="zh-CN" altLang="en-US" sz="2000">
                  <a:solidFill>
                    <a:schemeClr val="bg1"/>
                  </a:solidFill>
                  <a:latin typeface="+mj-ea"/>
                </a:rPr>
                <a:t>输出</a:t>
              </a:r>
              <a:endParaRPr lang="zh-CN" altLang="en-US" sz="2000">
                <a:solidFill>
                  <a:schemeClr val="bg1"/>
                </a:solidFill>
                <a:latin typeface="+mj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930265" y="3480435"/>
            <a:ext cx="1198880" cy="398780"/>
            <a:chOff x="9261" y="6041"/>
            <a:chExt cx="1888" cy="628"/>
          </a:xfrm>
        </p:grpSpPr>
        <p:sp>
          <p:nvSpPr>
            <p:cNvPr id="29" name="矩形 28"/>
            <p:cNvSpPr/>
            <p:nvPr/>
          </p:nvSpPr>
          <p:spPr>
            <a:xfrm>
              <a:off x="9261" y="6041"/>
              <a:ext cx="1888" cy="62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9261" y="6041"/>
              <a:ext cx="18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2000"/>
                <a:t>相机轨迹</a:t>
              </a:r>
              <a:endParaRPr lang="zh-CN" altLang="en-US" sz="2000"/>
            </a:p>
          </p:txBody>
        </p:sp>
      </p:grpSp>
      <p:sp>
        <p:nvSpPr>
          <p:cNvPr id="40" name="矩形 39"/>
          <p:cNvSpPr/>
          <p:nvPr/>
        </p:nvSpPr>
        <p:spPr>
          <a:xfrm>
            <a:off x="535305" y="1108075"/>
            <a:ext cx="8145780" cy="10210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615315" y="1265555"/>
            <a:ext cx="79133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000"/>
              <a:t>制</a:t>
            </a:r>
            <a:r>
              <a:rPr lang="zh-CN" altLang="en-US" sz="2000"/>
              <a:t>作一个基于双目的视觉里程计</a:t>
            </a:r>
            <a:endParaRPr lang="zh-CN" altLang="en-US" sz="2000"/>
          </a:p>
          <a:p>
            <a:pPr algn="r">
              <a:buClrTx/>
              <a:buSzTx/>
              <a:buFontTx/>
            </a:pPr>
            <a:r>
              <a:rPr lang="zh-CN" altLang="en-US" sz="2000"/>
              <a:t>可以实时估计相机位姿并绘出位姿轨迹图和特征点的稀疏3d地图</a:t>
            </a:r>
            <a:endParaRPr lang="zh-CN" altLang="en-US" sz="200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90232" y="205901"/>
            <a:ext cx="22402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</a:t>
            </a:r>
            <a:r>
              <a:rPr lang="zh-CN" altLang="en-US" sz="1800" kern="10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部分：课题目标</a:t>
            </a:r>
            <a:endParaRPr lang="zh-CN" altLang="en-US" sz="1800" kern="10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0232" y="575233"/>
            <a:ext cx="1250950" cy="213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304371"/>
                </a:solidFill>
                <a:latin typeface="Arial" panose="020B0604020202020204"/>
                <a:ea typeface="方正兰亭黑_GBK"/>
                <a:sym typeface="+mn-ea"/>
              </a:rPr>
              <a:t>PROJECT OBJECTIVE</a:t>
            </a:r>
            <a:endParaRPr lang="en-US" altLang="zh-CN" sz="800">
              <a:solidFill>
                <a:schemeClr val="accent1"/>
              </a:solidFill>
              <a:latin typeface="+mj-lt"/>
              <a:ea typeface="方正兰亭黑_GBK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94041" y="811697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1230" t="4696" r="66242" b="48542"/>
          <a:stretch>
            <a:fillRect/>
          </a:stretch>
        </p:blipFill>
        <p:spPr>
          <a:xfrm>
            <a:off x="2149475" y="1128395"/>
            <a:ext cx="4672965" cy="377698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452120" y="1082675"/>
            <a:ext cx="1424305" cy="490855"/>
            <a:chOff x="7468" y="2772"/>
            <a:chExt cx="2243" cy="773"/>
          </a:xfrm>
        </p:grpSpPr>
        <p:sp>
          <p:nvSpPr>
            <p:cNvPr id="6" name="矩形 5"/>
            <p:cNvSpPr/>
            <p:nvPr/>
          </p:nvSpPr>
          <p:spPr>
            <a:xfrm>
              <a:off x="7468" y="2772"/>
              <a:ext cx="2243" cy="7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7631" y="2844"/>
              <a:ext cx="1888" cy="62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algn="l"/>
              <a:r>
                <a:rPr lang="zh-CN" altLang="en-US" sz="2000">
                  <a:solidFill>
                    <a:schemeClr val="bg1"/>
                  </a:solidFill>
                  <a:latin typeface="+mj-ea"/>
                </a:rPr>
                <a:t>输出轨迹</a:t>
              </a:r>
              <a:endParaRPr lang="zh-CN" altLang="en-US" sz="2000">
                <a:solidFill>
                  <a:schemeClr val="bg1"/>
                </a:solidFill>
                <a:latin typeface="+mj-ea"/>
              </a:endParaRPr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{8ee1ef2a-1219-4b60-bca7-f4865c029424}"/>
</p:tagLst>
</file>

<file path=ppt/theme/theme1.xml><?xml version="1.0" encoding="utf-8"?>
<a:theme xmlns:a="http://schemas.openxmlformats.org/drawingml/2006/main" name="Office 主题">
  <a:themeElements>
    <a:clrScheme name="蓝色清新答辩1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304371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1305</Words>
  <Application>WPS 演示</Application>
  <PresentationFormat>全屏显示(16:9)</PresentationFormat>
  <Paragraphs>186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Times New Roman</vt:lpstr>
      <vt:lpstr>Calibri Light</vt:lpstr>
      <vt:lpstr>方正宋刻本秀楷简体</vt:lpstr>
      <vt:lpstr>方正兰亭黑_GBK</vt:lpstr>
      <vt:lpstr>黑体</vt:lpstr>
      <vt:lpstr>Arial</vt:lpstr>
      <vt:lpstr>微软雅黑 Light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雾白。</cp:lastModifiedBy>
  <cp:revision>273</cp:revision>
  <dcterms:created xsi:type="dcterms:W3CDTF">2017-05-01T12:27:00Z</dcterms:created>
  <dcterms:modified xsi:type="dcterms:W3CDTF">2020-10-16T05:36:16Z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