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0" r:id="rId3"/>
    <p:sldId id="300" r:id="rId5"/>
    <p:sldId id="281" r:id="rId6"/>
    <p:sldId id="320" r:id="rId7"/>
    <p:sldId id="319" r:id="rId8"/>
    <p:sldId id="331" r:id="rId9"/>
    <p:sldId id="338" r:id="rId10"/>
    <p:sldId id="342" r:id="rId11"/>
    <p:sldId id="301" r:id="rId12"/>
    <p:sldId id="341" r:id="rId13"/>
    <p:sldId id="339" r:id="rId14"/>
    <p:sldId id="353" r:id="rId15"/>
    <p:sldId id="304" r:id="rId16"/>
    <p:sldId id="321" r:id="rId17"/>
    <p:sldId id="350" r:id="rId18"/>
    <p:sldId id="354" r:id="rId19"/>
    <p:sldId id="299" r:id="rId2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4371"/>
    <a:srgbClr val="EEF2F5"/>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7582" autoAdjust="0"/>
  </p:normalViewPr>
  <p:slideViewPr>
    <p:cSldViewPr snapToGrid="0" showGuides="1">
      <p:cViewPr varScale="1">
        <p:scale>
          <a:sx n="86" d="100"/>
          <a:sy n="86" d="100"/>
        </p:scale>
        <p:origin x="84" y="258"/>
      </p:cViewPr>
      <p:guideLst>
        <p:guide orient="horz" pos="3146"/>
        <p:guide orient="horz" pos="32"/>
        <p:guide pos="204"/>
        <p:guide pos="2930"/>
        <p:guide pos="55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r>
              <a:rPr lang="en-US" altLang="zh-CN" dirty="0" smtClean="0"/>
              <a:t>https://liangliangtuwen.tmall.com</a:t>
            </a:r>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黑体" panose="02010609060101010101" charset="-122"/>
                <a:ea typeface="黑体" panose="02010609060101010101" charset="-122"/>
                <a:sym typeface="+mn-ea"/>
              </a:rPr>
              <a:t>基于双目的视觉里程计相对于单目的优势在于可以通过计算特征点的视差得到深度信息，从而可以计算出运动距离的绝对尺度。系统首先对左右图像提取特征点，提取特征点的方法有很多，考虑到计算效率和准确性的折衷，我们选用了</a:t>
            </a:r>
            <a:r>
              <a:rPr lang="en-US" altLang="zh-CN" dirty="0">
                <a:latin typeface="黑体" panose="02010609060101010101" charset="-122"/>
                <a:ea typeface="黑体" panose="02010609060101010101" charset="-122"/>
                <a:sym typeface="+mn-ea"/>
              </a:rPr>
              <a:t>ORB</a:t>
            </a:r>
            <a:r>
              <a:rPr lang="zh-CN" altLang="en-US" dirty="0">
                <a:latin typeface="黑体" panose="02010609060101010101" charset="-122"/>
                <a:ea typeface="黑体" panose="02010609060101010101" charset="-122"/>
                <a:sym typeface="+mn-ea"/>
              </a:rPr>
              <a:t>特征描述，提取完</a:t>
            </a:r>
            <a:r>
              <a:rPr lang="en-US" altLang="zh-CN" dirty="0">
                <a:latin typeface="黑体" panose="02010609060101010101" charset="-122"/>
                <a:ea typeface="黑体" panose="02010609060101010101" charset="-122"/>
                <a:sym typeface="+mn-ea"/>
              </a:rPr>
              <a:t>2d</a:t>
            </a:r>
            <a:r>
              <a:rPr lang="zh-CN" altLang="en-US" dirty="0">
                <a:latin typeface="黑体" panose="02010609060101010101" charset="-122"/>
                <a:ea typeface="黑体" panose="02010609060101010101" charset="-122"/>
                <a:sym typeface="+mn-ea"/>
              </a:rPr>
              <a:t>特征点后需要进行匹配使得三组特征点是一一对应的，接下来需要通过计算左右特征点的视差得到特征点的深度信息，最后一步是通过</a:t>
            </a:r>
            <a:r>
              <a:rPr lang="en-US" altLang="zh-CN" dirty="0">
                <a:latin typeface="黑体" panose="02010609060101010101" charset="-122"/>
                <a:ea typeface="黑体" panose="02010609060101010101" charset="-122"/>
                <a:sym typeface="+mn-ea"/>
              </a:rPr>
              <a:t>PnP</a:t>
            </a:r>
            <a:r>
              <a:rPr lang="zh-CN" altLang="en-US" dirty="0">
                <a:latin typeface="黑体" panose="02010609060101010101" charset="-122"/>
                <a:ea typeface="黑体" panose="02010609060101010101" charset="-122"/>
                <a:sym typeface="+mn-ea"/>
              </a:rPr>
              <a:t>算法求解当前帧相对上一帧的位姿变换矩阵。</a:t>
            </a:r>
            <a:endParaRPr lang="zh-CN" altLang="en-US" dirty="0"/>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p1</a:t>
            </a:r>
            <a:r>
              <a:rPr lang="zh-CN" altLang="en-US" dirty="0">
                <a:sym typeface="+mn-ea"/>
              </a:rPr>
              <a:t>表示图像上的特征点的位置，</a:t>
            </a:r>
            <a:r>
              <a:rPr lang="en-US" altLang="zh-CN" dirty="0">
                <a:sym typeface="+mn-ea"/>
              </a:rPr>
              <a:t>p2</a:t>
            </a:r>
            <a:r>
              <a:rPr lang="zh-CN" altLang="en-US" dirty="0">
                <a:sym typeface="+mn-ea"/>
              </a:rPr>
              <a:t>为上一帧中与</a:t>
            </a:r>
            <a:r>
              <a:rPr lang="en-US" altLang="zh-CN" dirty="0">
                <a:sym typeface="+mn-ea"/>
              </a:rPr>
              <a:t>p1</a:t>
            </a:r>
            <a:r>
              <a:rPr lang="zh-CN" altLang="en-US" dirty="0">
                <a:sym typeface="+mn-ea"/>
              </a:rPr>
              <a:t>匹配的点，</a:t>
            </a:r>
            <a:r>
              <a:rPr lang="en-US" altLang="zh-CN" dirty="0">
                <a:sym typeface="+mn-ea"/>
              </a:rPr>
              <a:t>P</a:t>
            </a:r>
            <a:r>
              <a:rPr lang="zh-CN" altLang="en-US" dirty="0">
                <a:sym typeface="+mn-ea"/>
              </a:rPr>
              <a:t>表示对特征点的空间位置，</a:t>
            </a:r>
            <a:r>
              <a:rPr lang="en-US" altLang="zh-CN" dirty="0">
                <a:sym typeface="+mn-ea"/>
              </a:rPr>
              <a:t>p2’</a:t>
            </a:r>
            <a:r>
              <a:rPr lang="zh-CN" altLang="en-US" dirty="0">
                <a:sym typeface="+mn-ea"/>
              </a:rPr>
              <a:t>是</a:t>
            </a:r>
            <a:r>
              <a:rPr lang="en-US" altLang="zh-CN" dirty="0">
                <a:sym typeface="+mn-ea"/>
              </a:rPr>
              <a:t>P</a:t>
            </a:r>
            <a:r>
              <a:rPr lang="zh-CN" altLang="en-US" dirty="0">
                <a:sym typeface="+mn-ea"/>
              </a:rPr>
              <a:t>在上一帧的投影位置，</a:t>
            </a:r>
            <a:r>
              <a:rPr lang="en-US" altLang="zh-CN" dirty="0">
                <a:sym typeface="+mn-ea"/>
              </a:rPr>
              <a:t>e</a:t>
            </a:r>
            <a:r>
              <a:rPr lang="zh-CN" altLang="en-US" dirty="0">
                <a:sym typeface="+mn-ea"/>
              </a:rPr>
              <a:t>就是重投影的误差，在多个特征点的情况下，需要最小化特征点们的平方和。</a:t>
            </a:r>
            <a:endParaRPr lang="zh-CN" altLang="en-US" dirty="0"/>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主要使用</a:t>
            </a:r>
            <a:r>
              <a:rPr lang="en-US" altLang="zh-CN" dirty="0" err="1">
                <a:sym typeface="+mn-ea"/>
              </a:rPr>
              <a:t>opencv</a:t>
            </a:r>
            <a:r>
              <a:rPr lang="zh-CN" altLang="en-US" dirty="0">
                <a:sym typeface="+mn-ea"/>
              </a:rPr>
              <a:t>中的</a:t>
            </a:r>
            <a:r>
              <a:rPr lang="en-US" altLang="zh-CN" dirty="0" err="1">
                <a:sym typeface="+mn-ea"/>
              </a:rPr>
              <a:t>Mat,keypoint</a:t>
            </a:r>
            <a:r>
              <a:rPr lang="zh-CN" altLang="en-US" dirty="0">
                <a:sym typeface="+mn-ea"/>
              </a:rPr>
              <a:t>等数据结构，</a:t>
            </a:r>
            <a:r>
              <a:rPr lang="en-US" altLang="zh-CN" dirty="0" err="1">
                <a:sym typeface="+mn-ea"/>
              </a:rPr>
              <a:t>opencv</a:t>
            </a:r>
            <a:r>
              <a:rPr lang="zh-CN" altLang="en-US" dirty="0">
                <a:sym typeface="+mn-ea"/>
              </a:rPr>
              <a:t>的</a:t>
            </a:r>
            <a:r>
              <a:rPr lang="en-US" altLang="zh-CN" dirty="0">
                <a:sym typeface="+mn-ea"/>
              </a:rPr>
              <a:t>3dcalib</a:t>
            </a:r>
            <a:r>
              <a:rPr lang="zh-CN" altLang="en-US" dirty="0">
                <a:sym typeface="+mn-ea"/>
              </a:rPr>
              <a:t>模块中实现了很多的位姿求解相关的函数，可以大大节省我们的时间。</a:t>
            </a:r>
            <a:endParaRPr lang="en-US" altLang="zh-CN" dirty="0"/>
          </a:p>
          <a:p>
            <a:r>
              <a:rPr lang="en-US" altLang="zh-CN" dirty="0" err="1">
                <a:sym typeface="+mn-ea"/>
              </a:rPr>
              <a:t>OpenGL</a:t>
            </a:r>
            <a:r>
              <a:rPr lang="zh-CN" altLang="en-US" dirty="0">
                <a:sym typeface="+mn-ea"/>
              </a:rPr>
              <a:t>主要完成相机位姿的绘制</a:t>
            </a:r>
            <a:endParaRPr lang="en-US" altLang="zh-CN" dirty="0"/>
          </a:p>
          <a:p>
            <a:r>
              <a:rPr lang="zh-CN" altLang="en-US" dirty="0">
                <a:sym typeface="+mn-ea"/>
              </a:rPr>
              <a:t>此外，还需要使用</a:t>
            </a:r>
            <a:r>
              <a:rPr lang="en-US" altLang="zh-CN" dirty="0">
                <a:sym typeface="+mn-ea"/>
              </a:rPr>
              <a:t>Eigen</a:t>
            </a:r>
            <a:r>
              <a:rPr lang="zh-CN" altLang="en-US" dirty="0">
                <a:sym typeface="+mn-ea"/>
              </a:rPr>
              <a:t>库</a:t>
            </a:r>
            <a:r>
              <a:rPr lang="en-US" altLang="zh-CN" dirty="0">
                <a:sym typeface="+mn-ea"/>
              </a:rPr>
              <a:t> </a:t>
            </a:r>
            <a:r>
              <a:rPr lang="zh-CN" altLang="en-US" dirty="0">
                <a:sym typeface="+mn-ea"/>
              </a:rPr>
              <a:t>做大量的矩阵变换，</a:t>
            </a:r>
            <a:r>
              <a:rPr lang="en-US" altLang="zh-CN" dirty="0">
                <a:sym typeface="+mn-ea"/>
              </a:rPr>
              <a:t>SVD</a:t>
            </a:r>
            <a:r>
              <a:rPr lang="zh-CN" altLang="en-US" dirty="0">
                <a:sym typeface="+mn-ea"/>
              </a:rPr>
              <a:t>分解等，</a:t>
            </a:r>
            <a:endParaRPr lang="en-US" altLang="zh-CN" dirty="0"/>
          </a:p>
          <a:p>
            <a:r>
              <a:rPr lang="en-US" altLang="zh-CN" dirty="0" err="1">
                <a:sym typeface="+mn-ea"/>
              </a:rPr>
              <a:t>Sohpus</a:t>
            </a:r>
            <a:r>
              <a:rPr lang="zh-CN" altLang="en-US" dirty="0">
                <a:sym typeface="+mn-ea"/>
              </a:rPr>
              <a:t>是一个李代数运算的库，相机的位姿都是用</a:t>
            </a:r>
            <a:r>
              <a:rPr lang="en-US" altLang="zh-CN" dirty="0">
                <a:sym typeface="+mn-ea"/>
              </a:rPr>
              <a:t>6x1</a:t>
            </a:r>
            <a:r>
              <a:rPr lang="zh-CN" altLang="en-US" dirty="0">
                <a:sym typeface="+mn-ea"/>
              </a:rPr>
              <a:t>的向量表示的，使用</a:t>
            </a:r>
            <a:r>
              <a:rPr lang="en-US" altLang="zh-CN" dirty="0" err="1">
                <a:sym typeface="+mn-ea"/>
              </a:rPr>
              <a:t>sophus</a:t>
            </a:r>
            <a:r>
              <a:rPr lang="zh-CN" altLang="en-US" dirty="0">
                <a:sym typeface="+mn-ea"/>
              </a:rPr>
              <a:t>可以方便的将向量转换为旋转和平移矩阵。</a:t>
            </a:r>
            <a:endParaRPr lang="zh-CN" altLang="en-US" dirty="0"/>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实现时，我们设计4个类：Frame,Camera,Mappoint,Map。Frame类：定义帧ID、时间戳、位姿、左右图像；Camera类：存储相机的内参和外参，并完成相机坐标系、像素坐标系和世界坐标系之间的坐标变换；Mappoint类： 存储路标点坐标；Map类:存储各个关键帧和路标点，为了提高随机插入和访问的效率，使用unordered_map容器。下图展示了他们相互之间的关系，Frame类中存储一个Camera对象，同时Frame类和Map类会共享多个Map point对象。</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们分别测试了kitti的06和07序列，图上分别是以kitti的06序列和07序列作输入时的输出姿态图，黑色图片是数据集提供的标准轨迹。实验表明，程序可以基本精确的输出相机的运动轨迹，与数据集提供的groudtruth轨迹基本相同。关于误差：由于实现的是一个两两帧的视觉里程计，由于每一帧的位姿计算都有微小的误差，随着时间的流逝会不断积累，最终导致轨迹无法闭环，所以这是非常正常且不可避免的现象。</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2233142" y="286843"/>
            <a:ext cx="4667405" cy="466740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bwMode="auto">
          <a:xfrm>
            <a:off x="1817929" y="1982587"/>
            <a:ext cx="5516880" cy="1014730"/>
          </a:xfrm>
          <a:prstGeom prst="rect">
            <a:avLst/>
          </a:prstGeom>
          <a:solidFill>
            <a:srgbClr val="EEF2F5"/>
          </a:solidFill>
          <a:ln w="57150">
            <a:solidFill>
              <a:srgbClr val="304371"/>
            </a:solidFill>
          </a:ln>
        </p:spPr>
        <p:txBody>
          <a:bodyPr wrap="none">
            <a:spAutoFit/>
          </a:bodyPr>
          <a:lstStyle/>
          <a:p>
            <a:pPr algn="ctr">
              <a:defRPr/>
            </a:pPr>
            <a:r>
              <a:rPr lang="zh-CN" altLang="en-US" sz="60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双目视觉里程计</a:t>
            </a:r>
            <a:endParaRPr lang="zh-CN" altLang="en-US" sz="60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0" name="直接连接符 39"/>
          <p:cNvCxnSpPr/>
          <p:nvPr/>
        </p:nvCxnSpPr>
        <p:spPr>
          <a:xfrm>
            <a:off x="4441931" y="3137813"/>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956373" y="3258694"/>
            <a:ext cx="3214557" cy="860551"/>
            <a:chOff x="4665" y="4727"/>
            <a:chExt cx="5062" cy="1355"/>
          </a:xfrm>
        </p:grpSpPr>
        <p:sp>
          <p:nvSpPr>
            <p:cNvPr id="38" name="矩形 37"/>
            <p:cNvSpPr/>
            <p:nvPr/>
          </p:nvSpPr>
          <p:spPr>
            <a:xfrm>
              <a:off x="4665" y="4727"/>
              <a:ext cx="5054" cy="580"/>
            </a:xfrm>
            <a:prstGeom prst="rect">
              <a:avLst/>
            </a:prstGeom>
          </p:spPr>
          <p:txBody>
            <a:bodyPr wrap="square">
              <a:spAutoFit/>
            </a:bodyPr>
            <a:lstStyle/>
            <a:p>
              <a:pPr lvl="0" algn="ctr">
                <a:lnSpc>
                  <a:spcPct val="150000"/>
                </a:lnSpc>
              </a:pPr>
              <a:r>
                <a:rPr lang="en-US" altLang="zh-CN" sz="1200" dirty="0">
                  <a:solidFill>
                    <a:schemeClr val="tx1">
                      <a:lumMod val="85000"/>
                      <a:lumOff val="15000"/>
                    </a:schemeClr>
                  </a:solidFill>
                </a:rPr>
                <a:t>06017319 </a:t>
              </a:r>
              <a:r>
                <a:rPr lang="zh-CN" altLang="en-US" sz="1200" dirty="0">
                  <a:solidFill>
                    <a:schemeClr val="tx1">
                      <a:lumMod val="85000"/>
                      <a:lumOff val="15000"/>
                    </a:schemeClr>
                  </a:solidFill>
                </a:rPr>
                <a:t>魏宇恒</a:t>
              </a:r>
              <a:endParaRPr lang="zh-CN" altLang="en-US" sz="1200" dirty="0">
                <a:solidFill>
                  <a:schemeClr val="tx1">
                    <a:lumMod val="85000"/>
                    <a:lumOff val="15000"/>
                  </a:schemeClr>
                </a:solidFill>
              </a:endParaRPr>
            </a:p>
          </p:txBody>
        </p:sp>
        <p:sp>
          <p:nvSpPr>
            <p:cNvPr id="3" name="矩形 2"/>
            <p:cNvSpPr/>
            <p:nvPr/>
          </p:nvSpPr>
          <p:spPr>
            <a:xfrm>
              <a:off x="4673" y="5112"/>
              <a:ext cx="5054" cy="580"/>
            </a:xfrm>
            <a:prstGeom prst="rect">
              <a:avLst/>
            </a:prstGeom>
          </p:spPr>
          <p:txBody>
            <a:bodyPr wrap="square">
              <a:spAutoFit/>
            </a:bodyPr>
            <a:lstStyle/>
            <a:p>
              <a:pPr lvl="0" algn="ctr">
                <a:lnSpc>
                  <a:spcPct val="150000"/>
                </a:lnSpc>
              </a:pPr>
              <a:r>
                <a:rPr lang="en-US" altLang="zh-CN" sz="1200" dirty="0">
                  <a:solidFill>
                    <a:schemeClr val="tx1">
                      <a:lumMod val="85000"/>
                      <a:lumOff val="15000"/>
                    </a:schemeClr>
                  </a:solidFill>
                </a:rPr>
                <a:t>06017312 </a:t>
              </a:r>
              <a:r>
                <a:rPr lang="zh-CN" altLang="en-US" sz="1200" dirty="0">
                  <a:solidFill>
                    <a:schemeClr val="tx1">
                      <a:lumMod val="85000"/>
                      <a:lumOff val="15000"/>
                    </a:schemeClr>
                  </a:solidFill>
                </a:rPr>
                <a:t>曹     静</a:t>
              </a:r>
              <a:r>
                <a:rPr lang="en-US" altLang="zh-CN" sz="1200" dirty="0">
                  <a:solidFill>
                    <a:schemeClr val="tx1">
                      <a:lumMod val="85000"/>
                      <a:lumOff val="15000"/>
                    </a:schemeClr>
                  </a:solidFill>
                </a:rPr>
                <a:t> </a:t>
              </a:r>
              <a:endParaRPr lang="zh-CN" altLang="en-US" sz="1200" dirty="0">
                <a:solidFill>
                  <a:schemeClr val="tx1">
                    <a:lumMod val="85000"/>
                    <a:lumOff val="15000"/>
                  </a:schemeClr>
                </a:solidFill>
              </a:endParaRPr>
            </a:p>
          </p:txBody>
        </p:sp>
        <p:sp>
          <p:nvSpPr>
            <p:cNvPr id="4" name="矩形 3"/>
            <p:cNvSpPr/>
            <p:nvPr/>
          </p:nvSpPr>
          <p:spPr>
            <a:xfrm>
              <a:off x="4673" y="5502"/>
              <a:ext cx="5054" cy="580"/>
            </a:xfrm>
            <a:prstGeom prst="rect">
              <a:avLst/>
            </a:prstGeom>
          </p:spPr>
          <p:txBody>
            <a:bodyPr wrap="square">
              <a:spAutoFit/>
            </a:bodyPr>
            <a:lstStyle/>
            <a:p>
              <a:pPr lvl="0" algn="ctr">
                <a:lnSpc>
                  <a:spcPct val="150000"/>
                </a:lnSpc>
              </a:pPr>
              <a:r>
                <a:rPr lang="en-US" altLang="zh-CN" sz="1200" dirty="0">
                  <a:solidFill>
                    <a:schemeClr val="tx1">
                      <a:lumMod val="85000"/>
                      <a:lumOff val="15000"/>
                    </a:schemeClr>
                  </a:solidFill>
                </a:rPr>
                <a:t>06117102 </a:t>
              </a:r>
              <a:r>
                <a:rPr lang="zh-CN" altLang="en-US" sz="1200" dirty="0">
                  <a:solidFill>
                    <a:schemeClr val="tx1">
                      <a:lumMod val="85000"/>
                      <a:lumOff val="15000"/>
                    </a:schemeClr>
                  </a:solidFill>
                </a:rPr>
                <a:t>刘羽昭</a:t>
              </a:r>
              <a:endParaRPr lang="zh-CN" altLang="en-US" sz="1200" dirty="0">
                <a:solidFill>
                  <a:schemeClr val="tx1">
                    <a:lumMod val="85000"/>
                    <a:lumOff val="1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513455" y="938530"/>
            <a:ext cx="4384040" cy="138811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84555" y="1853565"/>
            <a:ext cx="2089785" cy="185737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t>语言：</a:t>
            </a:r>
            <a:r>
              <a:rPr lang="en-US" altLang="zh-CN" sz="2000" b="1"/>
              <a:t>C++</a:t>
            </a:r>
            <a:endParaRPr lang="en-US" altLang="zh-CN" sz="2000" b="1"/>
          </a:p>
          <a:p>
            <a:pPr algn="ctr" fontAlgn="auto">
              <a:spcBef>
                <a:spcPts val="600"/>
              </a:spcBef>
            </a:pPr>
            <a:r>
              <a:rPr lang="zh-CN" altLang="en-US" sz="2000" b="1"/>
              <a:t>双线程实现</a:t>
            </a:r>
            <a:endParaRPr lang="zh-CN" altLang="en-US" sz="2000" b="1"/>
          </a:p>
        </p:txBody>
      </p:sp>
      <p:sp>
        <p:nvSpPr>
          <p:cNvPr id="4" name="矩形 3"/>
          <p:cNvSpPr/>
          <p:nvPr/>
        </p:nvSpPr>
        <p:spPr bwMode="auto">
          <a:xfrm>
            <a:off x="90232" y="205901"/>
            <a:ext cx="2240280" cy="368300"/>
          </a:xfrm>
          <a:prstGeom prst="rect">
            <a:avLst/>
          </a:prstGeom>
          <a:noFill/>
        </p:spPr>
        <p:txBody>
          <a:bodyPr wrap="none">
            <a:spAutoFit/>
          </a:bodyPr>
          <a:lstStyle/>
          <a:p>
            <a:pPr algn="l">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：实现方案</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9853" y="528989"/>
            <a:ext cx="1975485" cy="252730"/>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IMPLEMENTATION SCHEME</a:t>
            </a:r>
            <a:endParaRPr lang="en-US" altLang="zh-CN" sz="1050">
              <a:solidFill>
                <a:srgbClr val="304371"/>
              </a:solidFill>
              <a:latin typeface="Arial" panose="020B0604020202020204"/>
              <a:ea typeface="方正兰亭黑_GBK"/>
            </a:endParaRPr>
          </a:p>
        </p:txBody>
      </p:sp>
      <p:grpSp>
        <p:nvGrpSpPr>
          <p:cNvPr id="30" name="组合 29"/>
          <p:cNvGrpSpPr/>
          <p:nvPr/>
        </p:nvGrpSpPr>
        <p:grpSpPr>
          <a:xfrm>
            <a:off x="3513315" y="938530"/>
            <a:ext cx="1695407" cy="645160"/>
            <a:chOff x="336" y="1661"/>
            <a:chExt cx="5327" cy="1313"/>
          </a:xfrm>
        </p:grpSpPr>
        <p:sp>
          <p:nvSpPr>
            <p:cNvPr id="31" name="矩形 30"/>
            <p:cNvSpPr/>
            <p:nvPr/>
          </p:nvSpPr>
          <p:spPr>
            <a:xfrm>
              <a:off x="518" y="1661"/>
              <a:ext cx="4624" cy="7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36" y="1661"/>
              <a:ext cx="5327" cy="1313"/>
            </a:xfrm>
            <a:prstGeom prst="rect">
              <a:avLst/>
            </a:prstGeom>
            <a:noFill/>
          </p:spPr>
          <p:txBody>
            <a:bodyPr wrap="square">
              <a:spAutoFit/>
            </a:bodyPr>
            <a:lstStyle/>
            <a:p>
              <a:pPr algn="l"/>
              <a:r>
                <a:rPr lang="zh-CN" altLang="en-US" sz="1800" b="1" dirty="0">
                  <a:solidFill>
                    <a:schemeClr val="bg1"/>
                  </a:solidFill>
                  <a:latin typeface="黑体" panose="02010609060101010101" charset="-122"/>
                  <a:ea typeface="黑体" panose="02010609060101010101" charset="-122"/>
                </a:rPr>
                <a:t>特征提取线程</a:t>
              </a:r>
              <a:endParaRPr lang="en-US" altLang="zh-CN" sz="1800" b="1" dirty="0">
                <a:solidFill>
                  <a:schemeClr val="bg1"/>
                </a:solidFill>
                <a:latin typeface="黑体" panose="02010609060101010101" charset="-122"/>
                <a:ea typeface="黑体" panose="02010609060101010101" charset="-122"/>
              </a:endParaRPr>
            </a:p>
            <a:p>
              <a:pPr algn="l"/>
              <a:endParaRPr lang="en-US" altLang="zh-CN" sz="1800" b="1" dirty="0">
                <a:solidFill>
                  <a:schemeClr val="bg1"/>
                </a:solidFill>
                <a:latin typeface="黑体" panose="02010609060101010101" charset="-122"/>
                <a:ea typeface="黑体" panose="02010609060101010101" charset="-122"/>
              </a:endParaRPr>
            </a:p>
          </p:txBody>
        </p:sp>
      </p:grpSp>
      <p:sp>
        <p:nvSpPr>
          <p:cNvPr id="34" name="文本框 33"/>
          <p:cNvSpPr txBox="1"/>
          <p:nvPr/>
        </p:nvSpPr>
        <p:spPr>
          <a:xfrm>
            <a:off x="3513455" y="1318260"/>
            <a:ext cx="4301490" cy="1129665"/>
          </a:xfrm>
          <a:prstGeom prst="rect">
            <a:avLst/>
          </a:prstGeom>
          <a:noFill/>
        </p:spPr>
        <p:txBody>
          <a:bodyPr wrap="square" rtlCol="0">
            <a:spAutoFit/>
          </a:bodyPr>
          <a:lstStyle/>
          <a:p>
            <a:pPr algn="l"/>
            <a:r>
              <a:rPr lang="zh-CN" altLang="en-US" dirty="0">
                <a:latin typeface="微软雅黑 Light" panose="020B0502040204020203" charset="-122"/>
                <a:ea typeface="微软雅黑 Light" panose="020B0502040204020203" charset="-122"/>
                <a:cs typeface="微软雅黑 Light" panose="020B0502040204020203" charset="-122"/>
                <a:sym typeface="+mn-ea"/>
              </a:rPr>
              <a:t>负责对左右图片进行</a:t>
            </a:r>
            <a:r>
              <a:rPr lang="en-US" altLang="zh-CN" dirty="0">
                <a:latin typeface="微软雅黑 Light" panose="020B0502040204020203" charset="-122"/>
                <a:ea typeface="微软雅黑 Light" panose="020B0502040204020203" charset="-122"/>
                <a:cs typeface="微软雅黑 Light" panose="020B0502040204020203" charset="-122"/>
                <a:sym typeface="+mn-ea"/>
              </a:rPr>
              <a:t>orb</a:t>
            </a:r>
            <a:r>
              <a:rPr lang="zh-CN" altLang="en-US" dirty="0">
                <a:latin typeface="微软雅黑 Light" panose="020B0502040204020203" charset="-122"/>
                <a:ea typeface="微软雅黑 Light" panose="020B0502040204020203" charset="-122"/>
                <a:cs typeface="微软雅黑 Light" panose="020B0502040204020203" charset="-122"/>
                <a:sym typeface="+mn-ea"/>
              </a:rPr>
              <a:t>特征提取以匹配以获得进行三角化获得特征点的</a:t>
            </a:r>
            <a:r>
              <a:rPr lang="en-US" altLang="zh-CN" dirty="0">
                <a:latin typeface="微软雅黑 Light" panose="020B0502040204020203" charset="-122"/>
                <a:ea typeface="微软雅黑 Light" panose="020B0502040204020203" charset="-122"/>
                <a:cs typeface="微软雅黑 Light" panose="020B0502040204020203" charset="-122"/>
                <a:sym typeface="+mn-ea"/>
              </a:rPr>
              <a:t>3d</a:t>
            </a:r>
            <a:r>
              <a:rPr lang="zh-CN" altLang="en-US" dirty="0">
                <a:latin typeface="微软雅黑 Light" panose="020B0502040204020203" charset="-122"/>
                <a:ea typeface="微软雅黑 Light" panose="020B0502040204020203" charset="-122"/>
                <a:cs typeface="微软雅黑 Light" panose="020B0502040204020203" charset="-122"/>
                <a:sym typeface="+mn-ea"/>
              </a:rPr>
              <a:t>坐标，同时提取当前帧的</a:t>
            </a:r>
            <a:r>
              <a:rPr lang="en-US" altLang="zh-CN" dirty="0">
                <a:latin typeface="微软雅黑 Light" panose="020B0502040204020203" charset="-122"/>
                <a:ea typeface="微软雅黑 Light" panose="020B0502040204020203" charset="-122"/>
                <a:cs typeface="微软雅黑 Light" panose="020B0502040204020203" charset="-122"/>
                <a:sym typeface="+mn-ea"/>
              </a:rPr>
              <a:t>2d</a:t>
            </a:r>
            <a:r>
              <a:rPr lang="zh-CN" altLang="en-US" dirty="0">
                <a:latin typeface="微软雅黑 Light" panose="020B0502040204020203" charset="-122"/>
                <a:ea typeface="微软雅黑 Light" panose="020B0502040204020203" charset="-122"/>
                <a:cs typeface="微软雅黑 Light" panose="020B0502040204020203" charset="-122"/>
                <a:sym typeface="+mn-ea"/>
              </a:rPr>
              <a:t>特征点，先使用</a:t>
            </a:r>
            <a:r>
              <a:rPr lang="en-US" altLang="zh-CN" dirty="0" err="1">
                <a:latin typeface="微软雅黑 Light" panose="020B0502040204020203" charset="-122"/>
                <a:ea typeface="微软雅黑 Light" panose="020B0502040204020203" charset="-122"/>
                <a:cs typeface="微软雅黑 Light" panose="020B0502040204020203" charset="-122"/>
                <a:sym typeface="+mn-ea"/>
              </a:rPr>
              <a:t>solvePnPRansac</a:t>
            </a:r>
            <a:r>
              <a:rPr lang="zh-CN" altLang="en-US" dirty="0">
                <a:latin typeface="微软雅黑 Light" panose="020B0502040204020203" charset="-122"/>
                <a:ea typeface="微软雅黑 Light" panose="020B0502040204020203" charset="-122"/>
                <a:cs typeface="微软雅黑 Light" panose="020B0502040204020203" charset="-122"/>
                <a:sym typeface="+mn-ea"/>
              </a:rPr>
              <a:t>函数剔除偏差较大的</a:t>
            </a:r>
            <a:r>
              <a:rPr lang="en-US" altLang="zh-CN" dirty="0">
                <a:latin typeface="微软雅黑 Light" panose="020B0502040204020203" charset="-122"/>
                <a:ea typeface="微软雅黑 Light" panose="020B0502040204020203" charset="-122"/>
                <a:cs typeface="微软雅黑 Light" panose="020B0502040204020203" charset="-122"/>
                <a:sym typeface="+mn-ea"/>
              </a:rPr>
              <a:t>3d-2d</a:t>
            </a:r>
            <a:r>
              <a:rPr lang="zh-CN" altLang="en-US" dirty="0">
                <a:latin typeface="微软雅黑 Light" panose="020B0502040204020203" charset="-122"/>
                <a:ea typeface="微软雅黑 Light" panose="020B0502040204020203" charset="-122"/>
                <a:cs typeface="微软雅黑 Light" panose="020B0502040204020203" charset="-122"/>
                <a:sym typeface="+mn-ea"/>
              </a:rPr>
              <a:t>点对，然后用</a:t>
            </a:r>
            <a:r>
              <a:rPr lang="en-US" altLang="zh-CN" dirty="0" err="1">
                <a:latin typeface="微软雅黑 Light" panose="020B0502040204020203" charset="-122"/>
                <a:ea typeface="微软雅黑 Light" panose="020B0502040204020203" charset="-122"/>
                <a:cs typeface="微软雅黑 Light" panose="020B0502040204020203" charset="-122"/>
                <a:sym typeface="+mn-ea"/>
              </a:rPr>
              <a:t>solvePnP</a:t>
            </a:r>
            <a:r>
              <a:rPr lang="zh-CN" altLang="en-US" dirty="0">
                <a:latin typeface="微软雅黑 Light" panose="020B0502040204020203" charset="-122"/>
                <a:ea typeface="微软雅黑 Light" panose="020B0502040204020203" charset="-122"/>
                <a:cs typeface="微软雅黑 Light" panose="020B0502040204020203" charset="-122"/>
                <a:sym typeface="+mn-ea"/>
              </a:rPr>
              <a:t>计算当前帧相对上一帧的位姿。</a:t>
            </a:r>
            <a:endParaRPr lang="en-US" altLang="zh-CN" dirty="0">
              <a:latin typeface="微软雅黑 Light" panose="020B0502040204020203" charset="-122"/>
              <a:ea typeface="微软雅黑 Light" panose="020B0502040204020203" charset="-122"/>
              <a:cs typeface="微软雅黑 Light" panose="020B0502040204020203" charset="-122"/>
            </a:endParaRPr>
          </a:p>
          <a:p>
            <a:endParaRPr lang="zh-CN" altLang="en-US"/>
          </a:p>
        </p:txBody>
      </p:sp>
      <p:sp>
        <p:nvSpPr>
          <p:cNvPr id="35" name="矩形 34"/>
          <p:cNvSpPr/>
          <p:nvPr/>
        </p:nvSpPr>
        <p:spPr>
          <a:xfrm>
            <a:off x="3516630" y="2517775"/>
            <a:ext cx="4384040" cy="82486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3516490" y="2517775"/>
            <a:ext cx="1695407" cy="645160"/>
            <a:chOff x="336" y="1661"/>
            <a:chExt cx="5327" cy="1313"/>
          </a:xfrm>
        </p:grpSpPr>
        <p:sp>
          <p:nvSpPr>
            <p:cNvPr id="37" name="矩形 36"/>
            <p:cNvSpPr/>
            <p:nvPr/>
          </p:nvSpPr>
          <p:spPr>
            <a:xfrm>
              <a:off x="518" y="1661"/>
              <a:ext cx="4624" cy="7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6" y="1661"/>
              <a:ext cx="5327" cy="1313"/>
            </a:xfrm>
            <a:prstGeom prst="rect">
              <a:avLst/>
            </a:prstGeom>
            <a:noFill/>
          </p:spPr>
          <p:txBody>
            <a:bodyPr wrap="square">
              <a:spAutoFit/>
            </a:bodyPr>
            <a:lstStyle/>
            <a:p>
              <a:pPr algn="l"/>
              <a:r>
                <a:rPr lang="zh-CN" altLang="en-US" sz="1800" b="1" dirty="0">
                  <a:solidFill>
                    <a:schemeClr val="bg1"/>
                  </a:solidFill>
                  <a:latin typeface="黑体" panose="02010609060101010101" charset="-122"/>
                  <a:ea typeface="黑体" panose="02010609060101010101" charset="-122"/>
                </a:rPr>
                <a:t>建图线程</a:t>
              </a:r>
              <a:endParaRPr lang="en-US" altLang="zh-CN" sz="1800" b="1" dirty="0">
                <a:solidFill>
                  <a:schemeClr val="bg1"/>
                </a:solidFill>
                <a:latin typeface="黑体" panose="02010609060101010101" charset="-122"/>
                <a:ea typeface="黑体" panose="02010609060101010101" charset="-122"/>
              </a:endParaRPr>
            </a:p>
            <a:p>
              <a:pPr algn="l"/>
              <a:endParaRPr lang="en-US" altLang="zh-CN" sz="1800" b="1" dirty="0">
                <a:solidFill>
                  <a:schemeClr val="bg1"/>
                </a:solidFill>
                <a:latin typeface="黑体" panose="02010609060101010101" charset="-122"/>
                <a:ea typeface="黑体" panose="02010609060101010101" charset="-122"/>
              </a:endParaRPr>
            </a:p>
          </p:txBody>
        </p:sp>
      </p:grpSp>
      <p:sp>
        <p:nvSpPr>
          <p:cNvPr id="39" name="文本框 38"/>
          <p:cNvSpPr txBox="1"/>
          <p:nvPr/>
        </p:nvSpPr>
        <p:spPr>
          <a:xfrm>
            <a:off x="3516630" y="2897505"/>
            <a:ext cx="4301490" cy="506730"/>
          </a:xfrm>
          <a:prstGeom prst="rect">
            <a:avLst/>
          </a:prstGeom>
          <a:noFill/>
        </p:spPr>
        <p:txBody>
          <a:bodyPr wrap="square" rtlCol="0">
            <a:spAutoFit/>
          </a:bodyPr>
          <a:lstStyle/>
          <a:p>
            <a:pPr algn="l"/>
            <a:r>
              <a:rPr lang="zh-CN" altLang="en-US" dirty="0">
                <a:latin typeface="微软雅黑 Light" panose="020B0502040204020203" charset="-122"/>
                <a:ea typeface="微软雅黑 Light" panose="020B0502040204020203" charset="-122"/>
                <a:cs typeface="微软雅黑 Light" panose="020B0502040204020203" charset="-122"/>
                <a:sym typeface="+mn-ea"/>
              </a:rPr>
              <a:t>使用</a:t>
            </a:r>
            <a:r>
              <a:rPr lang="en-US" altLang="zh-CN" dirty="0">
                <a:latin typeface="微软雅黑 Light" panose="020B0502040204020203" charset="-122"/>
                <a:ea typeface="微软雅黑 Light" panose="020B0502040204020203" charset="-122"/>
                <a:cs typeface="微软雅黑 Light" panose="020B0502040204020203" charset="-122"/>
                <a:sym typeface="+mn-ea"/>
              </a:rPr>
              <a:t>OpenGL</a:t>
            </a:r>
            <a:r>
              <a:rPr lang="zh-CN" altLang="en-US" dirty="0">
                <a:latin typeface="微软雅黑 Light" panose="020B0502040204020203" charset="-122"/>
                <a:ea typeface="微软雅黑 Light" panose="020B0502040204020203" charset="-122"/>
                <a:cs typeface="微软雅黑 Light" panose="020B0502040204020203" charset="-122"/>
                <a:sym typeface="+mn-ea"/>
              </a:rPr>
              <a:t>提供的</a:t>
            </a:r>
            <a:r>
              <a:rPr lang="en-US" altLang="zh-CN" dirty="0">
                <a:latin typeface="微软雅黑 Light" panose="020B0502040204020203" charset="-122"/>
                <a:ea typeface="微软雅黑 Light" panose="020B0502040204020203" charset="-122"/>
                <a:cs typeface="微软雅黑 Light" panose="020B0502040204020203" charset="-122"/>
                <a:sym typeface="+mn-ea"/>
              </a:rPr>
              <a:t>API</a:t>
            </a:r>
            <a:r>
              <a:rPr lang="zh-CN" altLang="en-US" dirty="0">
                <a:latin typeface="微软雅黑 Light" panose="020B0502040204020203" charset="-122"/>
                <a:ea typeface="微软雅黑 Light" panose="020B0502040204020203" charset="-122"/>
                <a:cs typeface="微软雅黑 Light" panose="020B0502040204020203" charset="-122"/>
                <a:sym typeface="+mn-ea"/>
              </a:rPr>
              <a:t>绘制位姿。</a:t>
            </a:r>
            <a:endParaRPr lang="en-US" altLang="zh-CN" dirty="0">
              <a:latin typeface="微软雅黑 Light" panose="020B0502040204020203" charset="-122"/>
              <a:ea typeface="微软雅黑 Light" panose="020B0502040204020203" charset="-122"/>
              <a:cs typeface="微软雅黑 Light" panose="020B0502040204020203" charset="-122"/>
            </a:endParaRPr>
          </a:p>
          <a:p>
            <a:endParaRPr lang="zh-CN" altLang="en-US"/>
          </a:p>
        </p:txBody>
      </p:sp>
      <p:sp>
        <p:nvSpPr>
          <p:cNvPr id="41" name="矩形 40"/>
          <p:cNvSpPr/>
          <p:nvPr/>
        </p:nvSpPr>
        <p:spPr>
          <a:xfrm>
            <a:off x="3526155" y="3557270"/>
            <a:ext cx="4384040" cy="96964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3526015" y="3557270"/>
            <a:ext cx="1695407" cy="645160"/>
            <a:chOff x="336" y="1661"/>
            <a:chExt cx="5327" cy="1313"/>
          </a:xfrm>
        </p:grpSpPr>
        <p:sp>
          <p:nvSpPr>
            <p:cNvPr id="43" name="矩形 42"/>
            <p:cNvSpPr/>
            <p:nvPr/>
          </p:nvSpPr>
          <p:spPr>
            <a:xfrm>
              <a:off x="518" y="1661"/>
              <a:ext cx="4624" cy="7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36" y="1661"/>
              <a:ext cx="5327" cy="1313"/>
            </a:xfrm>
            <a:prstGeom prst="rect">
              <a:avLst/>
            </a:prstGeom>
            <a:noFill/>
          </p:spPr>
          <p:txBody>
            <a:bodyPr wrap="square">
              <a:spAutoFit/>
            </a:bodyPr>
            <a:lstStyle/>
            <a:p>
              <a:pPr algn="l"/>
              <a:r>
                <a:rPr lang="zh-CN" altLang="en-US" sz="1800" b="1" dirty="0">
                  <a:solidFill>
                    <a:schemeClr val="bg1"/>
                  </a:solidFill>
                  <a:latin typeface="黑体" panose="02010609060101010101" charset="-122"/>
                  <a:ea typeface="黑体" panose="02010609060101010101" charset="-122"/>
                </a:rPr>
                <a:t>互斥锁</a:t>
              </a:r>
              <a:endParaRPr lang="en-US" altLang="zh-CN" sz="1800" b="1" dirty="0">
                <a:solidFill>
                  <a:schemeClr val="bg1"/>
                </a:solidFill>
                <a:latin typeface="黑体" panose="02010609060101010101" charset="-122"/>
                <a:ea typeface="黑体" panose="02010609060101010101" charset="-122"/>
              </a:endParaRPr>
            </a:p>
            <a:p>
              <a:pPr algn="l"/>
              <a:endParaRPr lang="en-US" altLang="zh-CN" sz="1800" b="1" dirty="0">
                <a:solidFill>
                  <a:schemeClr val="bg1"/>
                </a:solidFill>
                <a:latin typeface="黑体" panose="02010609060101010101" charset="-122"/>
                <a:ea typeface="黑体" panose="02010609060101010101" charset="-122"/>
              </a:endParaRPr>
            </a:p>
          </p:txBody>
        </p:sp>
      </p:grpSp>
      <p:sp>
        <p:nvSpPr>
          <p:cNvPr id="45" name="文本框 44"/>
          <p:cNvSpPr txBox="1"/>
          <p:nvPr/>
        </p:nvSpPr>
        <p:spPr>
          <a:xfrm>
            <a:off x="3526155" y="3937000"/>
            <a:ext cx="4301490" cy="714375"/>
          </a:xfrm>
          <a:prstGeom prst="rect">
            <a:avLst/>
          </a:prstGeom>
          <a:noFill/>
        </p:spPr>
        <p:txBody>
          <a:bodyPr wrap="square" rtlCol="0">
            <a:spAutoFit/>
          </a:bodyPr>
          <a:lstStyle/>
          <a:p>
            <a:r>
              <a:rPr lang="zh-CN" altLang="en-US" dirty="0">
                <a:latin typeface="微软雅黑 Light" panose="020B0502040204020203" charset="-122"/>
                <a:ea typeface="微软雅黑 Light" panose="020B0502040204020203" charset="-122"/>
                <a:cs typeface="微软雅黑 Light" panose="020B0502040204020203" charset="-122"/>
                <a:sym typeface="+mn-ea"/>
              </a:rPr>
              <a:t>两个线程涉及到共享数据的读取，需要在进入临界区前加互斥锁。</a:t>
            </a:r>
            <a:endParaRPr lang="zh-CN" altLang="en-US" dirty="0">
              <a:latin typeface="微软雅黑 Light" panose="020B0502040204020203" charset="-122"/>
              <a:ea typeface="微软雅黑 Light" panose="020B0502040204020203" charset="-122"/>
              <a:cs typeface="微软雅黑 Light" panose="020B0502040204020203" charset="-122"/>
            </a:endParaRPr>
          </a:p>
          <a:p>
            <a:endParaRPr lang="zh-CN" altLang="en-US"/>
          </a:p>
        </p:txBody>
      </p: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90232" y="205901"/>
            <a:ext cx="2240280" cy="368300"/>
          </a:xfrm>
          <a:prstGeom prst="rect">
            <a:avLst/>
          </a:prstGeom>
          <a:noFill/>
        </p:spPr>
        <p:txBody>
          <a:bodyPr wrap="none">
            <a:spAutoFit/>
          </a:bodyPr>
          <a:lstStyle/>
          <a:p>
            <a:pPr algn="l">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：实现方案</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1" name="直接连接符 10"/>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89853" y="528989"/>
            <a:ext cx="1975485" cy="252730"/>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IMPLEMENTATION SCHEME</a:t>
            </a:r>
            <a:endParaRPr lang="en-US" altLang="zh-CN" sz="1050">
              <a:solidFill>
                <a:srgbClr val="304371"/>
              </a:solidFill>
              <a:latin typeface="Arial" panose="020B0604020202020204"/>
              <a:ea typeface="方正兰亭黑_GBK"/>
            </a:endParaRPr>
          </a:p>
        </p:txBody>
      </p:sp>
      <p:sp>
        <p:nvSpPr>
          <p:cNvPr id="40" name="矩形 39"/>
          <p:cNvSpPr/>
          <p:nvPr/>
        </p:nvSpPr>
        <p:spPr>
          <a:xfrm>
            <a:off x="699770" y="1264920"/>
            <a:ext cx="7703820" cy="339915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743534" y="1264920"/>
            <a:ext cx="2557145" cy="926871"/>
            <a:chOff x="436" y="1661"/>
            <a:chExt cx="5843" cy="1035"/>
          </a:xfrm>
        </p:grpSpPr>
        <p:sp>
          <p:nvSpPr>
            <p:cNvPr id="31" name="矩形 30"/>
            <p:cNvSpPr/>
            <p:nvPr/>
          </p:nvSpPr>
          <p:spPr>
            <a:xfrm>
              <a:off x="518" y="1661"/>
              <a:ext cx="4624" cy="7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36" y="1769"/>
              <a:ext cx="5843" cy="927"/>
            </a:xfrm>
            <a:prstGeom prst="rect">
              <a:avLst/>
            </a:prstGeom>
            <a:noFill/>
          </p:spPr>
          <p:txBody>
            <a:bodyPr wrap="square">
              <a:spAutoFit/>
            </a:bodyPr>
            <a:lstStyle/>
            <a:p>
              <a:pPr algn="l"/>
              <a:r>
                <a:rPr lang="zh-CN" altLang="en-US" sz="2400" b="1" dirty="0">
                  <a:solidFill>
                    <a:schemeClr val="bg1"/>
                  </a:solidFill>
                  <a:latin typeface="黑体" panose="02010609060101010101" charset="-122"/>
                  <a:ea typeface="黑体" panose="02010609060101010101" charset="-122"/>
                  <a:sym typeface="+mn-ea"/>
                </a:rPr>
                <a:t>编译第三方库</a:t>
              </a:r>
              <a:endParaRPr lang="zh-CN" altLang="en-US" sz="2400" b="1" dirty="0">
                <a:solidFill>
                  <a:schemeClr val="bg1"/>
                </a:solidFill>
                <a:latin typeface="黑体" panose="02010609060101010101" charset="-122"/>
                <a:ea typeface="黑体" panose="02010609060101010101" charset="-122"/>
              </a:endParaRPr>
            </a:p>
            <a:p>
              <a:pPr algn="l"/>
              <a:endParaRPr lang="zh-CN" altLang="en-US" sz="2400" b="1" dirty="0">
                <a:solidFill>
                  <a:schemeClr val="bg1"/>
                </a:solidFill>
                <a:latin typeface="黑体" panose="02010609060101010101" charset="-122"/>
                <a:ea typeface="黑体" panose="02010609060101010101" charset="-122"/>
              </a:endParaRPr>
            </a:p>
          </p:txBody>
        </p:sp>
      </p:grpSp>
      <p:sp>
        <p:nvSpPr>
          <p:cNvPr id="34" name="文本框 33"/>
          <p:cNvSpPr txBox="1"/>
          <p:nvPr/>
        </p:nvSpPr>
        <p:spPr>
          <a:xfrm>
            <a:off x="699770" y="2181225"/>
            <a:ext cx="7704455" cy="1783715"/>
          </a:xfrm>
          <a:prstGeom prst="rect">
            <a:avLst/>
          </a:prstGeom>
          <a:noFill/>
        </p:spPr>
        <p:txBody>
          <a:bodyPr wrap="square" rtlCol="0">
            <a:spAutoFit/>
          </a:bodyPr>
          <a:lstStyle/>
          <a:p>
            <a:pPr marL="342900" indent="-342900" fontAlgn="auto">
              <a:spcBef>
                <a:spcPts val="1200"/>
              </a:spcBef>
              <a:buFont typeface="Wingdings" panose="05000000000000000000" charset="0"/>
              <a:buChar char="ü"/>
            </a:pPr>
            <a:r>
              <a:rPr sz="2000">
                <a:latin typeface="+mn-ea"/>
                <a:cs typeface="+mn-ea"/>
                <a:sym typeface="+mn-ea"/>
              </a:rPr>
              <a:t>Opencv   特征提取，位姿计算，三角化路标</a:t>
            </a:r>
            <a:endParaRPr sz="2000">
              <a:latin typeface="+mn-ea"/>
              <a:cs typeface="+mn-ea"/>
              <a:sym typeface="+mn-ea"/>
            </a:endParaRPr>
          </a:p>
          <a:p>
            <a:pPr marL="342900" indent="-342900" fontAlgn="auto">
              <a:spcBef>
                <a:spcPts val="1200"/>
              </a:spcBef>
              <a:buFont typeface="Wingdings" panose="05000000000000000000" charset="0"/>
              <a:buChar char="ü"/>
            </a:pPr>
            <a:r>
              <a:rPr sz="2000">
                <a:latin typeface="+mn-ea"/>
                <a:cs typeface="+mn-ea"/>
                <a:sym typeface="+mn-ea"/>
              </a:rPr>
              <a:t>Pangolin  轻量级OpenGL，绘图</a:t>
            </a:r>
            <a:endParaRPr sz="2000">
              <a:latin typeface="+mn-ea"/>
              <a:cs typeface="+mn-ea"/>
              <a:sym typeface="+mn-ea"/>
            </a:endParaRPr>
          </a:p>
          <a:p>
            <a:pPr marL="342900" indent="-342900" fontAlgn="auto">
              <a:spcBef>
                <a:spcPts val="1200"/>
              </a:spcBef>
              <a:buFont typeface="Wingdings" panose="05000000000000000000" charset="0"/>
              <a:buChar char="ü"/>
            </a:pPr>
            <a:r>
              <a:rPr sz="2000">
                <a:latin typeface="+mn-ea"/>
                <a:cs typeface="+mn-ea"/>
                <a:sym typeface="+mn-ea"/>
              </a:rPr>
              <a:t>Eigen      线性算术的C++模板库  用来做矩阵乘法，SVD分解等</a:t>
            </a:r>
            <a:endParaRPr sz="2000">
              <a:latin typeface="+mn-ea"/>
              <a:cs typeface="+mn-ea"/>
              <a:sym typeface="+mn-ea"/>
            </a:endParaRPr>
          </a:p>
          <a:p>
            <a:pPr marL="342900" indent="-342900" fontAlgn="auto">
              <a:spcBef>
                <a:spcPts val="1200"/>
              </a:spcBef>
              <a:buFont typeface="Wingdings" panose="05000000000000000000" charset="0"/>
              <a:buChar char="ü"/>
            </a:pPr>
            <a:r>
              <a:rPr sz="2000">
                <a:latin typeface="+mn-ea"/>
                <a:cs typeface="+mn-ea"/>
                <a:sym typeface="+mn-ea"/>
              </a:rPr>
              <a:t>Sophus   李代数，用于表示相机位姿</a:t>
            </a:r>
            <a:endParaRPr sz="2000">
              <a:latin typeface="+mn-ea"/>
              <a:cs typeface="+mn-ea"/>
              <a:sym typeface="+mn-ea"/>
            </a:endParaRPr>
          </a:p>
        </p:txBody>
      </p:sp>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90232" y="205901"/>
            <a:ext cx="2240280" cy="368300"/>
          </a:xfrm>
          <a:prstGeom prst="rect">
            <a:avLst/>
          </a:prstGeom>
          <a:noFill/>
        </p:spPr>
        <p:txBody>
          <a:bodyPr wrap="none">
            <a:spAutoFit/>
          </a:bodyPr>
          <a:lstStyle/>
          <a:p>
            <a:pPr algn="l">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：实现方案</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1" name="直接连接符 10"/>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89853" y="528989"/>
            <a:ext cx="1975485" cy="252730"/>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IMPLEMENTATION SCHEME</a:t>
            </a:r>
            <a:endParaRPr lang="en-US" altLang="zh-CN" sz="1050">
              <a:solidFill>
                <a:srgbClr val="304371"/>
              </a:solidFill>
              <a:latin typeface="Arial" panose="020B0604020202020204"/>
              <a:ea typeface="方正兰亭黑_GBK"/>
            </a:endParaRPr>
          </a:p>
        </p:txBody>
      </p:sp>
      <p:sp>
        <p:nvSpPr>
          <p:cNvPr id="13" name="矩形 12"/>
          <p:cNvSpPr/>
          <p:nvPr/>
        </p:nvSpPr>
        <p:spPr>
          <a:xfrm>
            <a:off x="634365" y="986155"/>
            <a:ext cx="7933690" cy="19875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859964" y="986155"/>
            <a:ext cx="2154172" cy="706504"/>
            <a:chOff x="1159" y="1661"/>
            <a:chExt cx="6174" cy="1267"/>
          </a:xfrm>
        </p:grpSpPr>
        <p:sp>
          <p:nvSpPr>
            <p:cNvPr id="15" name="矩形 14"/>
            <p:cNvSpPr/>
            <p:nvPr/>
          </p:nvSpPr>
          <p:spPr>
            <a:xfrm>
              <a:off x="1159" y="1661"/>
              <a:ext cx="4624" cy="7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006" y="1661"/>
              <a:ext cx="5327" cy="1267"/>
            </a:xfrm>
            <a:prstGeom prst="rect">
              <a:avLst/>
            </a:prstGeom>
            <a:noFill/>
          </p:spPr>
          <p:txBody>
            <a:bodyPr wrap="square">
              <a:spAutoFit/>
            </a:bodyPr>
            <a:lstStyle/>
            <a:p>
              <a:pPr algn="l"/>
              <a:r>
                <a:rPr lang="zh-CN" altLang="en-US" sz="2000" b="1" dirty="0">
                  <a:solidFill>
                    <a:schemeClr val="bg1"/>
                  </a:solidFill>
                  <a:latin typeface="黑体" panose="02010609060101010101" charset="-122"/>
                  <a:ea typeface="黑体" panose="02010609060101010101" charset="-122"/>
                  <a:sym typeface="+mn-ea"/>
                </a:rPr>
                <a:t>类设计</a:t>
              </a:r>
              <a:endParaRPr lang="zh-CN" altLang="en-US" sz="2000" b="1" dirty="0">
                <a:solidFill>
                  <a:schemeClr val="bg1"/>
                </a:solidFill>
              </a:endParaRPr>
            </a:p>
            <a:p>
              <a:pPr algn="l"/>
              <a:endParaRPr lang="zh-CN" altLang="en-US" sz="2000" b="1" dirty="0">
                <a:solidFill>
                  <a:schemeClr val="bg1"/>
                </a:solidFill>
                <a:latin typeface="黑体" panose="02010609060101010101" charset="-122"/>
                <a:ea typeface="黑体" panose="02010609060101010101" charset="-122"/>
              </a:endParaRPr>
            </a:p>
          </p:txBody>
        </p:sp>
      </p:grpSp>
      <p:sp>
        <p:nvSpPr>
          <p:cNvPr id="18" name="文本框 17"/>
          <p:cNvSpPr txBox="1"/>
          <p:nvPr/>
        </p:nvSpPr>
        <p:spPr>
          <a:xfrm>
            <a:off x="634365" y="1536065"/>
            <a:ext cx="7990205" cy="1183640"/>
          </a:xfrm>
          <a:prstGeom prst="rect">
            <a:avLst/>
          </a:prstGeom>
          <a:noFill/>
        </p:spPr>
        <p:txBody>
          <a:bodyPr wrap="square" rtlCol="0">
            <a:spAutoFit/>
          </a:bodyPr>
          <a:lstStyle/>
          <a:p>
            <a:pPr marL="0" indent="0" fontAlgn="auto">
              <a:spcBef>
                <a:spcPts val="600"/>
              </a:spcBef>
              <a:buNone/>
            </a:pPr>
            <a:r>
              <a:rPr lang="en-US" altLang="zh-CN" sz="1400" dirty="0">
                <a:latin typeface="微软雅黑 Light" panose="020B0502040204020203" charset="-122"/>
                <a:ea typeface="微软雅黑 Light" panose="020B0502040204020203" charset="-122"/>
                <a:cs typeface="微软雅黑 Light" panose="020B0502040204020203" charset="-122"/>
                <a:sym typeface="+mn-ea"/>
              </a:rPr>
              <a:t>Frame</a:t>
            </a:r>
            <a:r>
              <a:rPr lang="zh-CN" altLang="en-US" sz="1400" dirty="0">
                <a:latin typeface="微软雅黑 Light" panose="020B0502040204020203" charset="-122"/>
                <a:ea typeface="微软雅黑 Light" panose="020B0502040204020203" charset="-122"/>
                <a:cs typeface="微软雅黑 Light" panose="020B0502040204020203" charset="-122"/>
                <a:sym typeface="+mn-ea"/>
              </a:rPr>
              <a:t>类：定义帧</a:t>
            </a:r>
            <a:r>
              <a:rPr lang="en-US" altLang="zh-CN" sz="1400" dirty="0">
                <a:latin typeface="微软雅黑 Light" panose="020B0502040204020203" charset="-122"/>
                <a:ea typeface="微软雅黑 Light" panose="020B0502040204020203" charset="-122"/>
                <a:cs typeface="微软雅黑 Light" panose="020B0502040204020203" charset="-122"/>
                <a:sym typeface="+mn-ea"/>
              </a:rPr>
              <a:t>ID</a:t>
            </a:r>
            <a:r>
              <a:rPr lang="zh-CN" altLang="en-US" sz="1400" dirty="0">
                <a:latin typeface="微软雅黑 Light" panose="020B0502040204020203" charset="-122"/>
                <a:ea typeface="微软雅黑 Light" panose="020B0502040204020203" charset="-122"/>
                <a:cs typeface="微软雅黑 Light" panose="020B0502040204020203" charset="-122"/>
                <a:sym typeface="+mn-ea"/>
              </a:rPr>
              <a:t>、时间戳、位姿、左右图像</a:t>
            </a:r>
            <a:endParaRPr lang="en-US" altLang="zh-CN" sz="1400" dirty="0">
              <a:latin typeface="微软雅黑 Light" panose="020B0502040204020203" charset="-122"/>
              <a:ea typeface="微软雅黑 Light" panose="020B0502040204020203" charset="-122"/>
              <a:cs typeface="微软雅黑 Light" panose="020B0502040204020203" charset="-122"/>
            </a:endParaRPr>
          </a:p>
          <a:p>
            <a:pPr marL="0" indent="0" fontAlgn="auto">
              <a:spcBef>
                <a:spcPts val="600"/>
              </a:spcBef>
              <a:buNone/>
            </a:pPr>
            <a:r>
              <a:rPr lang="en-US" altLang="zh-CN" sz="1400" dirty="0">
                <a:latin typeface="微软雅黑 Light" panose="020B0502040204020203" charset="-122"/>
                <a:ea typeface="微软雅黑 Light" panose="020B0502040204020203" charset="-122"/>
                <a:cs typeface="微软雅黑 Light" panose="020B0502040204020203" charset="-122"/>
                <a:sym typeface="+mn-ea"/>
              </a:rPr>
              <a:t>Camera</a:t>
            </a:r>
            <a:r>
              <a:rPr lang="zh-CN" altLang="en-US" sz="1400" dirty="0">
                <a:latin typeface="微软雅黑 Light" panose="020B0502040204020203" charset="-122"/>
                <a:ea typeface="微软雅黑 Light" panose="020B0502040204020203" charset="-122"/>
                <a:cs typeface="微软雅黑 Light" panose="020B0502040204020203" charset="-122"/>
                <a:sym typeface="+mn-ea"/>
              </a:rPr>
              <a:t>类：存储相机的内参和外参，并完成相机坐标系、像素坐标系和世界坐标系之间的坐标变换</a:t>
            </a:r>
            <a:endParaRPr lang="en-US" altLang="zh-CN" sz="1400" dirty="0">
              <a:latin typeface="微软雅黑 Light" panose="020B0502040204020203" charset="-122"/>
              <a:ea typeface="微软雅黑 Light" panose="020B0502040204020203" charset="-122"/>
              <a:cs typeface="微软雅黑 Light" panose="020B0502040204020203" charset="-122"/>
            </a:endParaRPr>
          </a:p>
          <a:p>
            <a:pPr marL="0" indent="0" fontAlgn="auto">
              <a:spcBef>
                <a:spcPts val="600"/>
              </a:spcBef>
              <a:buNone/>
            </a:pPr>
            <a:r>
              <a:rPr lang="en-US" altLang="zh-CN" sz="1400" dirty="0" err="1">
                <a:latin typeface="微软雅黑 Light" panose="020B0502040204020203" charset="-122"/>
                <a:ea typeface="微软雅黑 Light" panose="020B0502040204020203" charset="-122"/>
                <a:cs typeface="微软雅黑 Light" panose="020B0502040204020203" charset="-122"/>
                <a:sym typeface="+mn-ea"/>
              </a:rPr>
              <a:t>Mappoint</a:t>
            </a:r>
            <a:r>
              <a:rPr lang="zh-CN" altLang="en-US" sz="1400" dirty="0">
                <a:latin typeface="微软雅黑 Light" panose="020B0502040204020203" charset="-122"/>
                <a:ea typeface="微软雅黑 Light" panose="020B0502040204020203" charset="-122"/>
                <a:cs typeface="微软雅黑 Light" panose="020B0502040204020203" charset="-122"/>
                <a:sym typeface="+mn-ea"/>
              </a:rPr>
              <a:t>类： 存储路标点坐标</a:t>
            </a:r>
            <a:endParaRPr lang="en-US" altLang="zh-CN" sz="1400" dirty="0">
              <a:latin typeface="微软雅黑 Light" panose="020B0502040204020203" charset="-122"/>
              <a:ea typeface="微软雅黑 Light" panose="020B0502040204020203" charset="-122"/>
              <a:cs typeface="微软雅黑 Light" panose="020B0502040204020203" charset="-122"/>
            </a:endParaRPr>
          </a:p>
          <a:p>
            <a:pPr marL="0" indent="0" fontAlgn="auto">
              <a:spcBef>
                <a:spcPts val="600"/>
              </a:spcBef>
              <a:buNone/>
            </a:pPr>
            <a:r>
              <a:rPr lang="en-US" altLang="zh-CN" sz="1400" dirty="0">
                <a:latin typeface="微软雅黑 Light" panose="020B0502040204020203" charset="-122"/>
                <a:ea typeface="微软雅黑 Light" panose="020B0502040204020203" charset="-122"/>
                <a:cs typeface="微软雅黑 Light" panose="020B0502040204020203" charset="-122"/>
                <a:sym typeface="+mn-ea"/>
              </a:rPr>
              <a:t>Map</a:t>
            </a:r>
            <a:r>
              <a:rPr lang="zh-CN" altLang="en-US" sz="1400" dirty="0">
                <a:latin typeface="微软雅黑 Light" panose="020B0502040204020203" charset="-122"/>
                <a:ea typeface="微软雅黑 Light" panose="020B0502040204020203" charset="-122"/>
                <a:cs typeface="微软雅黑 Light" panose="020B0502040204020203" charset="-122"/>
                <a:sym typeface="+mn-ea"/>
              </a:rPr>
              <a:t>类</a:t>
            </a:r>
            <a:r>
              <a:rPr lang="en-US" altLang="zh-CN" sz="1400" dirty="0">
                <a:latin typeface="微软雅黑 Light" panose="020B0502040204020203" charset="-122"/>
                <a:ea typeface="微软雅黑 Light" panose="020B0502040204020203" charset="-122"/>
                <a:cs typeface="微软雅黑 Light" panose="020B0502040204020203" charset="-122"/>
                <a:sym typeface="+mn-ea"/>
              </a:rPr>
              <a:t>:</a:t>
            </a:r>
            <a:r>
              <a:rPr lang="zh-CN" altLang="en-US" sz="1400" dirty="0">
                <a:latin typeface="微软雅黑 Light" panose="020B0502040204020203" charset="-122"/>
                <a:ea typeface="微软雅黑 Light" panose="020B0502040204020203" charset="-122"/>
                <a:cs typeface="微软雅黑 Light" panose="020B0502040204020203" charset="-122"/>
                <a:sym typeface="+mn-ea"/>
              </a:rPr>
              <a:t>存储各个关键帧和路标点，为了提高随机插入和访问的效率，使用</a:t>
            </a:r>
            <a:r>
              <a:rPr lang="en-US" altLang="zh-CN" sz="1400" dirty="0" err="1">
                <a:latin typeface="微软雅黑 Light" panose="020B0502040204020203" charset="-122"/>
                <a:ea typeface="微软雅黑 Light" panose="020B0502040204020203" charset="-122"/>
                <a:cs typeface="微软雅黑 Light" panose="020B0502040204020203" charset="-122"/>
                <a:sym typeface="+mn-ea"/>
              </a:rPr>
              <a:t>unordered_map</a:t>
            </a:r>
            <a:r>
              <a:rPr lang="zh-CN" altLang="en-US" sz="1400" dirty="0">
                <a:latin typeface="微软雅黑 Light" panose="020B0502040204020203" charset="-122"/>
                <a:ea typeface="微软雅黑 Light" panose="020B0502040204020203" charset="-122"/>
                <a:cs typeface="微软雅黑 Light" panose="020B0502040204020203" charset="-122"/>
                <a:sym typeface="+mn-ea"/>
              </a:rPr>
              <a:t>容器</a:t>
            </a:r>
            <a:endParaRPr lang="zh-CN" altLang="en-US" sz="1400" dirty="0">
              <a:latin typeface="微软雅黑 Light" panose="020B0502040204020203" charset="-122"/>
              <a:ea typeface="微软雅黑 Light" panose="020B0502040204020203" charset="-122"/>
              <a:cs typeface="微软雅黑 Light" panose="020B0502040204020203" charset="-122"/>
              <a:sym typeface="+mn-ea"/>
            </a:endParaRPr>
          </a:p>
        </p:txBody>
      </p:sp>
      <p:sp>
        <p:nvSpPr>
          <p:cNvPr id="4" name="灯片编号占位符 3"/>
          <p:cNvSpPr>
            <a:spLocks noGrp="1"/>
          </p:cNvSpPr>
          <p:nvPr>
            <p:ph type="sldNum" sz="quarter" idx="12"/>
          </p:nvPr>
        </p:nvSpPr>
        <p:spPr>
          <a:xfrm>
            <a:off x="5239385" y="3474403"/>
            <a:ext cx="2057400" cy="273844"/>
          </a:xfrm>
        </p:spPr>
        <p:txBody>
          <a:bodyPr/>
          <a:lstStyle/>
          <a:p>
            <a:fld id="{C8AF2938-25A4-4194-9DD5-DE1B4E0D483B}" type="slidenum">
              <a:rPr lang="zh-CN" altLang="en-US" smtClean="0"/>
            </a:fld>
            <a:endParaRPr lang="zh-CN" altLang="en-US"/>
          </a:p>
        </p:txBody>
      </p:sp>
      <p:sp>
        <p:nvSpPr>
          <p:cNvPr id="6" name="矩形 5"/>
          <p:cNvSpPr/>
          <p:nvPr/>
        </p:nvSpPr>
        <p:spPr>
          <a:xfrm>
            <a:off x="987425" y="3200400"/>
            <a:ext cx="2295525" cy="7118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Frame</a:t>
            </a:r>
            <a:endParaRPr lang="zh-CN" altLang="en-US" dirty="0"/>
          </a:p>
        </p:txBody>
      </p:sp>
      <p:sp>
        <p:nvSpPr>
          <p:cNvPr id="7" name="矩形 6"/>
          <p:cNvSpPr/>
          <p:nvPr/>
        </p:nvSpPr>
        <p:spPr>
          <a:xfrm>
            <a:off x="5286375" y="3209290"/>
            <a:ext cx="1880870" cy="694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Camera</a:t>
            </a:r>
            <a:endParaRPr lang="zh-CN" altLang="en-US" dirty="0"/>
          </a:p>
        </p:txBody>
      </p:sp>
      <p:sp>
        <p:nvSpPr>
          <p:cNvPr id="8" name="矩形 7"/>
          <p:cNvSpPr/>
          <p:nvPr/>
        </p:nvSpPr>
        <p:spPr>
          <a:xfrm>
            <a:off x="987425" y="4302760"/>
            <a:ext cx="2295525" cy="583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Map</a:t>
            </a:r>
            <a:endParaRPr lang="zh-CN" altLang="en-US" dirty="0"/>
          </a:p>
        </p:txBody>
      </p:sp>
      <p:sp>
        <p:nvSpPr>
          <p:cNvPr id="2" name="矩形 1"/>
          <p:cNvSpPr/>
          <p:nvPr/>
        </p:nvSpPr>
        <p:spPr>
          <a:xfrm>
            <a:off x="5285740" y="4302760"/>
            <a:ext cx="1881505" cy="5829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Mappoint</a:t>
            </a:r>
            <a:endParaRPr lang="zh-CN" altLang="en-US" dirty="0"/>
          </a:p>
        </p:txBody>
      </p:sp>
      <p:cxnSp>
        <p:nvCxnSpPr>
          <p:cNvPr id="20" name="直接箭头连接符 19"/>
          <p:cNvCxnSpPr>
            <a:stCxn id="6" idx="3"/>
            <a:endCxn id="7" idx="1"/>
          </p:cNvCxnSpPr>
          <p:nvPr/>
        </p:nvCxnSpPr>
        <p:spPr>
          <a:xfrm>
            <a:off x="3283010" y="3556942"/>
            <a:ext cx="2003425"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直接箭头连接符 21"/>
          <p:cNvCxnSpPr>
            <a:stCxn id="8" idx="3"/>
            <a:endCxn id="2" idx="1"/>
          </p:cNvCxnSpPr>
          <p:nvPr/>
        </p:nvCxnSpPr>
        <p:spPr>
          <a:xfrm flipV="1">
            <a:off x="3272215" y="4594175"/>
            <a:ext cx="2002790" cy="635"/>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直接箭头连接符 25"/>
          <p:cNvCxnSpPr>
            <a:stCxn id="6" idx="3"/>
            <a:endCxn id="2" idx="1"/>
          </p:cNvCxnSpPr>
          <p:nvPr/>
        </p:nvCxnSpPr>
        <p:spPr>
          <a:xfrm>
            <a:off x="3283010" y="3556942"/>
            <a:ext cx="2002790" cy="103759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直接箭头连接符 28"/>
          <p:cNvCxnSpPr/>
          <p:nvPr/>
        </p:nvCxnSpPr>
        <p:spPr>
          <a:xfrm>
            <a:off x="7517680" y="4313509"/>
            <a:ext cx="120663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 name="直接箭头连接符 2"/>
          <p:cNvCxnSpPr/>
          <p:nvPr/>
        </p:nvCxnSpPr>
        <p:spPr>
          <a:xfrm>
            <a:off x="7517680" y="3674957"/>
            <a:ext cx="1206631"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文本框 32"/>
          <p:cNvSpPr txBox="1"/>
          <p:nvPr/>
        </p:nvSpPr>
        <p:spPr>
          <a:xfrm>
            <a:off x="7532605" y="3218372"/>
            <a:ext cx="1376314" cy="646331"/>
          </a:xfrm>
          <a:prstGeom prst="rect">
            <a:avLst/>
          </a:prstGeom>
          <a:noFill/>
        </p:spPr>
        <p:txBody>
          <a:bodyPr wrap="square" rtlCol="0">
            <a:spAutoFit/>
          </a:bodyPr>
          <a:lstStyle/>
          <a:p>
            <a:r>
              <a:rPr lang="en-US" altLang="zh-CN" dirty="0"/>
              <a:t>Has   many</a:t>
            </a:r>
            <a:endParaRPr lang="en-US" altLang="zh-CN" dirty="0"/>
          </a:p>
          <a:p>
            <a:endParaRPr lang="zh-CN" altLang="en-US" dirty="0"/>
          </a:p>
        </p:txBody>
      </p:sp>
      <p:sp>
        <p:nvSpPr>
          <p:cNvPr id="35" name="文本框 34"/>
          <p:cNvSpPr txBox="1"/>
          <p:nvPr/>
        </p:nvSpPr>
        <p:spPr>
          <a:xfrm>
            <a:off x="7702288" y="3955232"/>
            <a:ext cx="1206631" cy="369332"/>
          </a:xfrm>
          <a:prstGeom prst="rect">
            <a:avLst/>
          </a:prstGeom>
          <a:noFill/>
        </p:spPr>
        <p:txBody>
          <a:bodyPr wrap="square" rtlCol="0">
            <a:spAutoFit/>
          </a:bodyPr>
          <a:lstStyle/>
          <a:p>
            <a:r>
              <a:rPr lang="en-US" altLang="zh-CN" dirty="0"/>
              <a:t>Has  a</a:t>
            </a:r>
            <a:endParaRPr lang="zh-CN" altLang="en-US" dirty="0"/>
          </a:p>
        </p:txBody>
      </p:sp>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769361" y="2094283"/>
            <a:ext cx="1605280" cy="52197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项目成果</a:t>
            </a:r>
            <a:endPar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3843338" y="2617504"/>
            <a:ext cx="1457325" cy="252730"/>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PROJECT RESULTS</a:t>
            </a:r>
            <a:endParaRPr lang="en-US" altLang="zh-CN" sz="1050">
              <a:solidFill>
                <a:srgbClr val="304371"/>
              </a:solidFill>
              <a:latin typeface="Arial" panose="020B0604020202020204"/>
              <a:ea typeface="方正兰亭黑_GBK"/>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968615" y="695960"/>
            <a:ext cx="1085850" cy="963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2240280" cy="368300"/>
          </a:xfrm>
          <a:prstGeom prst="rect">
            <a:avLst/>
          </a:prstGeom>
          <a:noFill/>
        </p:spPr>
        <p:txBody>
          <a:bodyPr wrap="none">
            <a:spAutoFit/>
          </a:bodyPr>
          <a:lstStyle/>
          <a:p>
            <a:pPr algn="l">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：项目成果</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5093" y="528354"/>
            <a:ext cx="1457325" cy="252730"/>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PROJECT RESULTS</a:t>
            </a:r>
            <a:endParaRPr lang="en-US" altLang="zh-CN" sz="1050">
              <a:solidFill>
                <a:srgbClr val="304371"/>
              </a:solidFill>
              <a:latin typeface="Arial" panose="020B0604020202020204"/>
              <a:ea typeface="方正兰亭黑_GBK"/>
            </a:endParaRPr>
          </a:p>
        </p:txBody>
      </p:sp>
      <p:sp>
        <p:nvSpPr>
          <p:cNvPr id="40" name="矩形 39"/>
          <p:cNvSpPr/>
          <p:nvPr/>
        </p:nvSpPr>
        <p:spPr>
          <a:xfrm>
            <a:off x="3752215" y="1155700"/>
            <a:ext cx="4798695" cy="360870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752215" y="1375410"/>
            <a:ext cx="4699635" cy="3076575"/>
          </a:xfrm>
          <a:prstGeom prst="rect">
            <a:avLst/>
          </a:prstGeom>
          <a:noFill/>
        </p:spPr>
        <p:txBody>
          <a:bodyPr wrap="square" rtlCol="0">
            <a:spAutoFit/>
          </a:bodyPr>
          <a:lstStyle/>
          <a:p>
            <a:pPr marL="0" indent="0" algn="l">
              <a:buNone/>
            </a:pPr>
            <a:r>
              <a:rPr lang="en-US" altLang="zh-CN" sz="1400" dirty="0">
                <a:latin typeface="+mn-ea"/>
                <a:cs typeface="+mn-ea"/>
                <a:sym typeface="+mn-ea"/>
              </a:rPr>
              <a:t>KITTI</a:t>
            </a:r>
            <a:r>
              <a:rPr lang="zh-CN" altLang="en-US" sz="1400" dirty="0">
                <a:latin typeface="+mn-ea"/>
                <a:cs typeface="+mn-ea"/>
                <a:sym typeface="+mn-ea"/>
              </a:rPr>
              <a:t>数据集由德国卡尔斯鲁厄理工学院和丰田美国技术研究院联合创办，是目前国际上最大的自动驾驶场景下的计算机视觉算法评测数据集。</a:t>
            </a:r>
            <a:endParaRPr lang="en-US" altLang="zh-CN" sz="1400" dirty="0">
              <a:latin typeface="+mn-ea"/>
              <a:cs typeface="+mn-ea"/>
            </a:endParaRPr>
          </a:p>
          <a:p>
            <a:pPr marL="0" indent="0" algn="l">
              <a:buNone/>
            </a:pPr>
            <a:r>
              <a:rPr lang="en-US" altLang="zh-CN" sz="1400" dirty="0">
                <a:latin typeface="+mn-ea"/>
                <a:cs typeface="+mn-ea"/>
                <a:sym typeface="+mn-ea"/>
              </a:rPr>
              <a:t>KITTI</a:t>
            </a:r>
            <a:r>
              <a:rPr lang="zh-CN" altLang="en-US" sz="1400" dirty="0">
                <a:latin typeface="+mn-ea"/>
                <a:cs typeface="+mn-ea"/>
                <a:sym typeface="+mn-ea"/>
              </a:rPr>
              <a:t>数据集的数据采集平台装配有</a:t>
            </a:r>
            <a:r>
              <a:rPr lang="en-US" altLang="zh-CN" sz="1400" dirty="0">
                <a:latin typeface="+mn-ea"/>
                <a:cs typeface="+mn-ea"/>
                <a:sym typeface="+mn-ea"/>
              </a:rPr>
              <a:t>2</a:t>
            </a:r>
            <a:r>
              <a:rPr lang="zh-CN" altLang="en-US" sz="1400" dirty="0">
                <a:latin typeface="+mn-ea"/>
                <a:cs typeface="+mn-ea"/>
                <a:sym typeface="+mn-ea"/>
              </a:rPr>
              <a:t>个灰度摄像机，</a:t>
            </a:r>
            <a:r>
              <a:rPr lang="en-US" altLang="zh-CN" sz="1400" dirty="0">
                <a:latin typeface="+mn-ea"/>
                <a:cs typeface="+mn-ea"/>
                <a:sym typeface="+mn-ea"/>
              </a:rPr>
              <a:t>2</a:t>
            </a:r>
            <a:r>
              <a:rPr lang="zh-CN" altLang="en-US" sz="1400" dirty="0">
                <a:latin typeface="+mn-ea"/>
                <a:cs typeface="+mn-ea"/>
                <a:sym typeface="+mn-ea"/>
              </a:rPr>
              <a:t>个彩色摄像机，一个</a:t>
            </a:r>
            <a:r>
              <a:rPr lang="en-US" altLang="zh-CN" sz="1400" dirty="0" err="1">
                <a:latin typeface="+mn-ea"/>
                <a:cs typeface="+mn-ea"/>
                <a:sym typeface="+mn-ea"/>
              </a:rPr>
              <a:t>Velodyne</a:t>
            </a:r>
            <a:r>
              <a:rPr lang="en-US" altLang="zh-CN" sz="1400" dirty="0">
                <a:latin typeface="+mn-ea"/>
                <a:cs typeface="+mn-ea"/>
                <a:sym typeface="+mn-ea"/>
              </a:rPr>
              <a:t> 64</a:t>
            </a:r>
            <a:r>
              <a:rPr lang="zh-CN" altLang="en-US" sz="1400" dirty="0">
                <a:latin typeface="+mn-ea"/>
                <a:cs typeface="+mn-ea"/>
                <a:sym typeface="+mn-ea"/>
              </a:rPr>
              <a:t>线</a:t>
            </a:r>
            <a:r>
              <a:rPr lang="en-US" altLang="zh-CN" sz="1400" dirty="0">
                <a:latin typeface="+mn-ea"/>
                <a:cs typeface="+mn-ea"/>
                <a:sym typeface="+mn-ea"/>
              </a:rPr>
              <a:t>3D</a:t>
            </a:r>
            <a:r>
              <a:rPr lang="zh-CN" altLang="en-US" sz="1400" dirty="0">
                <a:latin typeface="+mn-ea"/>
                <a:cs typeface="+mn-ea"/>
                <a:sym typeface="+mn-ea"/>
              </a:rPr>
              <a:t>激光雷达，</a:t>
            </a:r>
            <a:r>
              <a:rPr lang="en-US" altLang="zh-CN" sz="1400" dirty="0">
                <a:latin typeface="+mn-ea"/>
                <a:cs typeface="+mn-ea"/>
                <a:sym typeface="+mn-ea"/>
              </a:rPr>
              <a:t>4</a:t>
            </a:r>
            <a:r>
              <a:rPr lang="zh-CN" altLang="en-US" sz="1400" dirty="0">
                <a:latin typeface="+mn-ea"/>
                <a:cs typeface="+mn-ea"/>
                <a:sym typeface="+mn-ea"/>
              </a:rPr>
              <a:t>个光学镜头，以及</a:t>
            </a:r>
            <a:r>
              <a:rPr lang="en-US" altLang="zh-CN" sz="1400" dirty="0">
                <a:latin typeface="+mn-ea"/>
                <a:cs typeface="+mn-ea"/>
                <a:sym typeface="+mn-ea"/>
              </a:rPr>
              <a:t>1</a:t>
            </a:r>
            <a:r>
              <a:rPr lang="zh-CN" altLang="en-US" sz="1400" dirty="0">
                <a:latin typeface="+mn-ea"/>
                <a:cs typeface="+mn-ea"/>
                <a:sym typeface="+mn-ea"/>
              </a:rPr>
              <a:t>个</a:t>
            </a:r>
            <a:r>
              <a:rPr lang="en-US" altLang="zh-CN" sz="1400" dirty="0">
                <a:latin typeface="+mn-ea"/>
                <a:cs typeface="+mn-ea"/>
                <a:sym typeface="+mn-ea"/>
              </a:rPr>
              <a:t>GPS</a:t>
            </a:r>
            <a:r>
              <a:rPr lang="zh-CN" altLang="en-US" sz="1400" dirty="0">
                <a:latin typeface="+mn-ea"/>
                <a:cs typeface="+mn-ea"/>
                <a:sym typeface="+mn-ea"/>
              </a:rPr>
              <a:t>导航系统。</a:t>
            </a:r>
            <a:endParaRPr lang="zh-CN" altLang="en-US" sz="1400" dirty="0">
              <a:latin typeface="+mn-ea"/>
              <a:cs typeface="+mn-ea"/>
              <a:sym typeface="+mn-ea"/>
            </a:endParaRPr>
          </a:p>
          <a:p>
            <a:pPr marL="0" indent="0" algn="l">
              <a:buNone/>
            </a:pPr>
            <a:endParaRPr lang="zh-CN" altLang="en-US" sz="1400" dirty="0">
              <a:latin typeface="+mn-ea"/>
              <a:cs typeface="+mn-ea"/>
              <a:sym typeface="+mn-ea"/>
            </a:endParaRPr>
          </a:p>
          <a:p>
            <a:pPr marL="0" indent="0" algn="l">
              <a:buNone/>
            </a:pPr>
            <a:endParaRPr lang="en-US" altLang="zh-CN" sz="1600" dirty="0">
              <a:latin typeface="+mn-ea"/>
              <a:cs typeface="+mn-ea"/>
            </a:endParaRPr>
          </a:p>
          <a:p>
            <a:pPr marL="285750" indent="-285750" algn="l">
              <a:buFont typeface="Wingdings" panose="05000000000000000000" charset="0"/>
              <a:buChar char="Ø"/>
            </a:pPr>
            <a:r>
              <a:rPr lang="zh-CN" altLang="en-US" sz="1600" dirty="0">
                <a:latin typeface="+mn-ea"/>
                <a:cs typeface="+mn-ea"/>
                <a:sym typeface="+mn-ea"/>
              </a:rPr>
              <a:t>使用</a:t>
            </a:r>
            <a:r>
              <a:rPr lang="en-US" altLang="zh-CN" sz="1600" dirty="0" err="1">
                <a:latin typeface="+mn-ea"/>
                <a:cs typeface="+mn-ea"/>
                <a:sym typeface="+mn-ea"/>
              </a:rPr>
              <a:t>kitti</a:t>
            </a:r>
            <a:r>
              <a:rPr lang="zh-CN" altLang="en-US" sz="1600" dirty="0">
                <a:latin typeface="+mn-ea"/>
                <a:cs typeface="+mn-ea"/>
                <a:sym typeface="+mn-ea"/>
              </a:rPr>
              <a:t>数据集作为输入，该数据集提供了车载双目相机数据和</a:t>
            </a:r>
            <a:r>
              <a:rPr lang="en-US" altLang="zh-CN" sz="1600" dirty="0" err="1">
                <a:latin typeface="+mn-ea"/>
                <a:cs typeface="+mn-ea"/>
                <a:sym typeface="+mn-ea"/>
              </a:rPr>
              <a:t>grandtruth</a:t>
            </a:r>
            <a:endParaRPr lang="en-US" altLang="zh-CN" sz="1600" dirty="0">
              <a:latin typeface="+mn-ea"/>
              <a:cs typeface="+mn-ea"/>
            </a:endParaRPr>
          </a:p>
          <a:p>
            <a:pPr marL="285750" indent="-285750" algn="l">
              <a:buFont typeface="Wingdings" panose="05000000000000000000" charset="0"/>
              <a:buChar char="Ø"/>
            </a:pPr>
            <a:r>
              <a:rPr lang="zh-CN" altLang="en-US" sz="1600" dirty="0">
                <a:latin typeface="+mn-ea"/>
                <a:cs typeface="+mn-ea"/>
                <a:sym typeface="+mn-ea"/>
              </a:rPr>
              <a:t>程序从</a:t>
            </a:r>
            <a:r>
              <a:rPr lang="en-US" altLang="zh-CN" sz="1600" dirty="0">
                <a:latin typeface="+mn-ea"/>
                <a:cs typeface="+mn-ea"/>
                <a:sym typeface="+mn-ea"/>
              </a:rPr>
              <a:t>/</a:t>
            </a:r>
            <a:r>
              <a:rPr lang="en-US" altLang="zh-CN" sz="1600" dirty="0" err="1">
                <a:latin typeface="+mn-ea"/>
                <a:cs typeface="+mn-ea"/>
                <a:sym typeface="+mn-ea"/>
              </a:rPr>
              <a:t>kitti</a:t>
            </a:r>
            <a:r>
              <a:rPr lang="en-US" altLang="zh-CN" sz="1600" dirty="0">
                <a:latin typeface="+mn-ea"/>
                <a:cs typeface="+mn-ea"/>
                <a:sym typeface="+mn-ea"/>
              </a:rPr>
              <a:t>/sequence/00</a:t>
            </a:r>
            <a:r>
              <a:rPr lang="zh-CN" altLang="en-US" sz="1600" dirty="0">
                <a:latin typeface="+mn-ea"/>
                <a:cs typeface="+mn-ea"/>
                <a:sym typeface="+mn-ea"/>
              </a:rPr>
              <a:t>下读取前</a:t>
            </a:r>
            <a:r>
              <a:rPr lang="en-US" altLang="zh-CN" sz="1600" dirty="0">
                <a:latin typeface="+mn-ea"/>
                <a:cs typeface="+mn-ea"/>
                <a:sym typeface="+mn-ea"/>
              </a:rPr>
              <a:t>2000</a:t>
            </a:r>
            <a:r>
              <a:rPr lang="zh-CN" altLang="en-US" sz="1600" dirty="0">
                <a:latin typeface="+mn-ea"/>
                <a:cs typeface="+mn-ea"/>
                <a:sym typeface="+mn-ea"/>
              </a:rPr>
              <a:t>帧，同时会完成相机位姿的计算和绘图</a:t>
            </a:r>
            <a:endParaRPr lang="en-US" altLang="zh-CN" sz="1600" dirty="0">
              <a:latin typeface="+mn-ea"/>
              <a:cs typeface="+mn-ea"/>
            </a:endParaRPr>
          </a:p>
          <a:p>
            <a:pPr marL="285750" indent="-285750"/>
            <a:endParaRPr lang="en-US" altLang="zh-CN" sz="1600" dirty="0">
              <a:latin typeface="+mn-ea"/>
              <a:cs typeface="+mn-ea"/>
            </a:endParaRPr>
          </a:p>
        </p:txBody>
      </p:sp>
      <p:pic>
        <p:nvPicPr>
          <p:cNvPr id="3" name="图片 2"/>
          <p:cNvPicPr>
            <a:picLocks noChangeAspect="1"/>
          </p:cNvPicPr>
          <p:nvPr/>
        </p:nvPicPr>
        <p:blipFill>
          <a:blip r:embed="rId1"/>
          <a:stretch>
            <a:fillRect/>
          </a:stretch>
        </p:blipFill>
        <p:spPr>
          <a:xfrm>
            <a:off x="452120" y="943610"/>
            <a:ext cx="3054350" cy="2035175"/>
          </a:xfrm>
          <a:prstGeom prst="rect">
            <a:avLst/>
          </a:prstGeom>
        </p:spPr>
      </p:pic>
      <p:pic>
        <p:nvPicPr>
          <p:cNvPr id="8" name="图片 7"/>
          <p:cNvPicPr>
            <a:picLocks noChangeAspect="1"/>
          </p:cNvPicPr>
          <p:nvPr/>
        </p:nvPicPr>
        <p:blipFill>
          <a:blip r:embed="rId2"/>
          <a:stretch>
            <a:fillRect/>
          </a:stretch>
        </p:blipFill>
        <p:spPr>
          <a:xfrm>
            <a:off x="451920" y="2978942"/>
            <a:ext cx="3107313" cy="2019278"/>
          </a:xfrm>
          <a:prstGeom prst="rect">
            <a:avLst/>
          </a:prstGeom>
        </p:spPr>
      </p:pic>
      <p:cxnSp>
        <p:nvCxnSpPr>
          <p:cNvPr id="13" name="直接连接符 12"/>
          <p:cNvCxnSpPr/>
          <p:nvPr/>
        </p:nvCxnSpPr>
        <p:spPr>
          <a:xfrm flipV="1">
            <a:off x="3836670" y="2856230"/>
            <a:ext cx="4457065" cy="209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240280" cy="368300"/>
          </a:xfrm>
          <a:prstGeom prst="rect">
            <a:avLst/>
          </a:prstGeom>
          <a:noFill/>
        </p:spPr>
        <p:txBody>
          <a:bodyPr wrap="none">
            <a:spAutoFit/>
          </a:bodyPr>
          <a:lstStyle/>
          <a:p>
            <a:pPr algn="l">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：项目成果</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5093" y="528354"/>
            <a:ext cx="1457325" cy="252730"/>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PROJECT RESULTS</a:t>
            </a:r>
            <a:endParaRPr lang="en-US" altLang="zh-CN" sz="1050">
              <a:solidFill>
                <a:srgbClr val="304371"/>
              </a:solidFill>
              <a:latin typeface="Arial" panose="020B0604020202020204"/>
              <a:ea typeface="方正兰亭黑_GBK"/>
            </a:endParaRPr>
          </a:p>
        </p:txBody>
      </p:sp>
      <p:pic>
        <p:nvPicPr>
          <p:cNvPr id="6" name="图片 5"/>
          <p:cNvPicPr>
            <a:picLocks noChangeAspect="1"/>
          </p:cNvPicPr>
          <p:nvPr/>
        </p:nvPicPr>
        <p:blipFill rotWithShape="1">
          <a:blip r:embed="rId1"/>
          <a:srcRect t="10818" r="398" b="2323"/>
          <a:stretch>
            <a:fillRect/>
          </a:stretch>
        </p:blipFill>
        <p:spPr>
          <a:xfrm>
            <a:off x="269817" y="979181"/>
            <a:ext cx="8603673" cy="2719016"/>
          </a:xfrm>
          <a:prstGeom prst="rect">
            <a:avLst/>
          </a:prstGeom>
        </p:spPr>
      </p:pic>
      <p:sp>
        <p:nvSpPr>
          <p:cNvPr id="9" name="矩形 8"/>
          <p:cNvSpPr/>
          <p:nvPr/>
        </p:nvSpPr>
        <p:spPr>
          <a:xfrm>
            <a:off x="740410" y="3949065"/>
            <a:ext cx="3127375" cy="502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绘制出的相机位姿图</a:t>
            </a:r>
            <a:endParaRPr lang="zh-CN" altLang="en-US" sz="1600"/>
          </a:p>
        </p:txBody>
      </p:sp>
      <p:sp>
        <p:nvSpPr>
          <p:cNvPr id="11" name="矩形 10"/>
          <p:cNvSpPr/>
          <p:nvPr/>
        </p:nvSpPr>
        <p:spPr>
          <a:xfrm>
            <a:off x="4664075" y="3797300"/>
            <a:ext cx="4208780"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2" name="文本框 1"/>
          <p:cNvSpPr txBox="1"/>
          <p:nvPr/>
        </p:nvSpPr>
        <p:spPr>
          <a:xfrm>
            <a:off x="4833620" y="3883660"/>
            <a:ext cx="3924935" cy="1153160"/>
          </a:xfrm>
          <a:prstGeom prst="rect">
            <a:avLst/>
          </a:prstGeom>
          <a:noFill/>
        </p:spPr>
        <p:txBody>
          <a:bodyPr wrap="square" rtlCol="0">
            <a:spAutoFit/>
          </a:bodyPr>
          <a:lstStyle/>
          <a:p>
            <a:pPr algn="l" fontAlgn="auto">
              <a:spcBef>
                <a:spcPts val="600"/>
              </a:spcBef>
              <a:spcAft>
                <a:spcPts val="600"/>
              </a:spcAft>
            </a:pPr>
            <a:r>
              <a:rPr lang="zh-CN" altLang="en-US" sz="1600">
                <a:solidFill>
                  <a:schemeClr val="bg1"/>
                </a:solidFill>
                <a:sym typeface="+mn-ea"/>
              </a:rPr>
              <a:t>红色圈出的点为正在跟踪的</a:t>
            </a:r>
            <a:r>
              <a:rPr lang="en-US" altLang="zh-CN" sz="1600">
                <a:solidFill>
                  <a:schemeClr val="bg1"/>
                </a:solidFill>
                <a:sym typeface="+mn-ea"/>
              </a:rPr>
              <a:t>ORB</a:t>
            </a:r>
            <a:r>
              <a:rPr lang="zh-CN" altLang="en-US" sz="1600">
                <a:solidFill>
                  <a:schemeClr val="bg1"/>
                </a:solidFill>
                <a:sym typeface="+mn-ea"/>
              </a:rPr>
              <a:t>特征点</a:t>
            </a:r>
            <a:endParaRPr lang="zh-CN" altLang="en-US" sz="1600">
              <a:solidFill>
                <a:schemeClr val="bg1"/>
              </a:solidFill>
            </a:endParaRPr>
          </a:p>
          <a:p>
            <a:pPr algn="l"/>
            <a:r>
              <a:rPr lang="zh-CN" altLang="en-US" sz="1600" dirty="0">
                <a:solidFill>
                  <a:schemeClr val="bg1"/>
                </a:solidFill>
                <a:latin typeface="黑体" panose="02010609060101010101" charset="-122"/>
                <a:ea typeface="黑体" panose="02010609060101010101" charset="-122"/>
                <a:sym typeface="+mn-ea"/>
              </a:rPr>
              <a:t>绿</a:t>
            </a:r>
            <a:r>
              <a:rPr lang="zh-CN" altLang="en-US" sz="1600">
                <a:solidFill>
                  <a:schemeClr val="bg1"/>
                </a:solidFill>
                <a:sym typeface="+mn-ea"/>
              </a:rPr>
              <a:t>色文字显示了当前帧ID、车载相机在x,y,z三个方向上的位移（单位m）等信息</a:t>
            </a:r>
            <a:endParaRPr lang="zh-CN" altLang="en-US" sz="1600">
              <a:solidFill>
                <a:schemeClr val="bg1"/>
              </a:solidFill>
            </a:endParaRPr>
          </a:p>
          <a:p>
            <a:endParaRPr lang="zh-CN" altLang="en-US" sz="1600">
              <a:solidFill>
                <a:schemeClr val="bg1"/>
              </a:solidFill>
            </a:endParaRPr>
          </a:p>
        </p:txBody>
      </p:sp>
    </p:spTree>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7045" y="3576320"/>
            <a:ext cx="7999730" cy="845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误差评估：</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程序可以基本精确的输出相机的运动轨迹，与数据集提供的groudtruth轨迹基本相同</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2" name="组合 21"/>
          <p:cNvGrpSpPr/>
          <p:nvPr/>
        </p:nvGrpSpPr>
        <p:grpSpPr>
          <a:xfrm>
            <a:off x="164465" y="1052195"/>
            <a:ext cx="8815070" cy="2309495"/>
            <a:chOff x="69512" y="2626756"/>
            <a:chExt cx="12025078" cy="3884952"/>
          </a:xfrm>
        </p:grpSpPr>
        <p:grpSp>
          <p:nvGrpSpPr>
            <p:cNvPr id="16" name="组合 15"/>
            <p:cNvGrpSpPr/>
            <p:nvPr/>
          </p:nvGrpSpPr>
          <p:grpSpPr>
            <a:xfrm>
              <a:off x="275676" y="2626756"/>
              <a:ext cx="11479549" cy="3326296"/>
              <a:chOff x="200261" y="3024286"/>
              <a:chExt cx="11479549" cy="3326296"/>
            </a:xfrm>
          </p:grpSpPr>
          <p:pic>
            <p:nvPicPr>
              <p:cNvPr id="13" name="图片 12"/>
              <p:cNvPicPr>
                <a:picLocks noChangeAspect="1"/>
              </p:cNvPicPr>
              <p:nvPr/>
            </p:nvPicPr>
            <p:blipFill>
              <a:blip r:embed="rId1"/>
              <a:srcRect b="8519"/>
              <a:stretch>
                <a:fillRect/>
              </a:stretch>
            </p:blipFill>
            <p:spPr>
              <a:xfrm>
                <a:off x="6502989" y="3024286"/>
                <a:ext cx="2385612" cy="3326296"/>
              </a:xfrm>
              <a:prstGeom prst="rect">
                <a:avLst/>
              </a:prstGeom>
            </p:spPr>
          </p:pic>
          <p:grpSp>
            <p:nvGrpSpPr>
              <p:cNvPr id="15" name="组合 14"/>
              <p:cNvGrpSpPr/>
              <p:nvPr/>
            </p:nvGrpSpPr>
            <p:grpSpPr>
              <a:xfrm>
                <a:off x="200261" y="3024929"/>
                <a:ext cx="11479549" cy="3289955"/>
                <a:chOff x="200261" y="3024929"/>
                <a:chExt cx="11479549" cy="3289955"/>
              </a:xfrm>
            </p:grpSpPr>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l="20561" t="26262" r="55298" b="25767"/>
                <a:stretch>
                  <a:fillRect/>
                </a:stretch>
              </p:blipFill>
              <p:spPr>
                <a:xfrm>
                  <a:off x="9030878" y="3024929"/>
                  <a:ext cx="2648932" cy="3289955"/>
                </a:xfrm>
                <a:prstGeom prst="rect">
                  <a:avLst/>
                </a:prstGeom>
              </p:spPr>
            </p:pic>
            <p:pic>
              <p:nvPicPr>
                <p:cNvPr id="12" name="图片 11"/>
                <p:cNvPicPr>
                  <a:picLocks noChangeAspect="1"/>
                </p:cNvPicPr>
                <p:nvPr/>
              </p:nvPicPr>
              <p:blipFill rotWithShape="1">
                <a:blip r:embed="rId3">
                  <a:extLst>
                    <a:ext uri="{28A0092B-C50C-407E-A947-70E740481C1C}">
                      <a14:useLocalDpi xmlns:a14="http://schemas.microsoft.com/office/drawing/2010/main" val="0"/>
                    </a:ext>
                  </a:extLst>
                </a:blip>
                <a:srcRect l="23139" t="26647" r="52720" b="32997"/>
                <a:stretch>
                  <a:fillRect/>
                </a:stretch>
              </p:blipFill>
              <p:spPr>
                <a:xfrm>
                  <a:off x="2975679" y="3332989"/>
                  <a:ext cx="2648947" cy="2767641"/>
                </a:xfrm>
                <a:prstGeom prst="rect">
                  <a:avLst/>
                </a:prstGeom>
              </p:spPr>
            </p:pic>
            <p:pic>
              <p:nvPicPr>
                <p:cNvPr id="6" name="图片 5"/>
                <p:cNvPicPr>
                  <a:picLocks noChangeAspect="1"/>
                </p:cNvPicPr>
                <p:nvPr/>
              </p:nvPicPr>
              <p:blipFill>
                <a:blip r:embed="rId4"/>
                <a:stretch>
                  <a:fillRect/>
                </a:stretch>
              </p:blipFill>
              <p:spPr>
                <a:xfrm>
                  <a:off x="200261" y="3299450"/>
                  <a:ext cx="2748565" cy="2739868"/>
                </a:xfrm>
                <a:prstGeom prst="rect">
                  <a:avLst/>
                </a:prstGeom>
              </p:spPr>
            </p:pic>
          </p:grpSp>
        </p:grpSp>
        <p:sp>
          <p:nvSpPr>
            <p:cNvPr id="17" name="文本框 16"/>
            <p:cNvSpPr txBox="1"/>
            <p:nvPr/>
          </p:nvSpPr>
          <p:spPr>
            <a:xfrm>
              <a:off x="69512" y="5995780"/>
              <a:ext cx="5558632" cy="515928"/>
            </a:xfrm>
            <a:prstGeom prst="rect">
              <a:avLst/>
            </a:prstGeom>
            <a:noFill/>
          </p:spPr>
          <p:txBody>
            <a:bodyPr wrap="square" rtlCol="0">
              <a:spAutoFit/>
            </a:bodyPr>
            <a:lstStyle/>
            <a:p>
              <a:r>
                <a:rPr lang="en-US" altLang="zh-CN" sz="1200" b="1" dirty="0">
                  <a:solidFill>
                    <a:schemeClr val="accent6">
                      <a:lumMod val="50000"/>
                    </a:schemeClr>
                  </a:solidFill>
                  <a:latin typeface="黑体" panose="02010609060101010101" charset="-122"/>
                  <a:ea typeface="黑体" panose="02010609060101010101" charset="-122"/>
                </a:rPr>
                <a:t>Estimated Trajectory  06        </a:t>
              </a:r>
              <a:r>
                <a:rPr lang="en-US" altLang="zh-CN" sz="1200" b="1" dirty="0" err="1">
                  <a:solidFill>
                    <a:srgbClr val="C00000"/>
                  </a:solidFill>
                  <a:latin typeface="黑体" panose="02010609060101010101" charset="-122"/>
                  <a:ea typeface="黑体" panose="02010609060101010101" charset="-122"/>
                </a:rPr>
                <a:t>Groundtruth</a:t>
              </a:r>
              <a:r>
                <a:rPr lang="en-US" altLang="zh-CN" sz="1200" b="1" dirty="0">
                  <a:solidFill>
                    <a:srgbClr val="C00000"/>
                  </a:solidFill>
                  <a:latin typeface="黑体" panose="02010609060101010101" charset="-122"/>
                  <a:ea typeface="黑体" panose="02010609060101010101" charset="-122"/>
                </a:rPr>
                <a:t>  06</a:t>
              </a:r>
              <a:r>
                <a:rPr lang="en-US" altLang="zh-CN" sz="1200" b="1" dirty="0">
                  <a:latin typeface="黑体" panose="02010609060101010101" charset="-122"/>
                  <a:ea typeface="黑体" panose="02010609060101010101" charset="-122"/>
                </a:rPr>
                <a:t>                  </a:t>
              </a:r>
              <a:r>
                <a:rPr lang="en-US" altLang="zh-CN" sz="1400" b="1" dirty="0">
                  <a:latin typeface="黑体" panose="02010609060101010101" charset="-122"/>
                  <a:ea typeface="黑体" panose="02010609060101010101" charset="-122"/>
                </a:rPr>
                <a:t>              </a:t>
              </a:r>
              <a:endParaRPr lang="zh-CN" altLang="en-US" sz="1400" b="1" dirty="0">
                <a:latin typeface="黑体" panose="02010609060101010101" charset="-122"/>
                <a:ea typeface="黑体" panose="02010609060101010101" charset="-122"/>
              </a:endParaRPr>
            </a:p>
          </p:txBody>
        </p:sp>
        <p:sp>
          <p:nvSpPr>
            <p:cNvPr id="21" name="文本框 20"/>
            <p:cNvSpPr txBox="1"/>
            <p:nvPr/>
          </p:nvSpPr>
          <p:spPr>
            <a:xfrm>
              <a:off x="5628144" y="5982536"/>
              <a:ext cx="6466446" cy="515928"/>
            </a:xfrm>
            <a:prstGeom prst="rect">
              <a:avLst/>
            </a:prstGeom>
            <a:noFill/>
          </p:spPr>
          <p:txBody>
            <a:bodyPr wrap="square" rtlCol="0">
              <a:spAutoFit/>
            </a:bodyPr>
            <a:lstStyle/>
            <a:p>
              <a:r>
                <a:rPr lang="en-US" altLang="zh-CN" sz="1400" b="1" dirty="0">
                  <a:solidFill>
                    <a:schemeClr val="accent6">
                      <a:lumMod val="50000"/>
                    </a:schemeClr>
                  </a:solidFill>
                  <a:latin typeface="黑体" panose="02010609060101010101" charset="-122"/>
                  <a:ea typeface="黑体" panose="02010609060101010101" charset="-122"/>
                </a:rPr>
                <a:t>     </a:t>
              </a:r>
              <a:r>
                <a:rPr lang="en-US" altLang="zh-CN" sz="1200" b="1" dirty="0">
                  <a:solidFill>
                    <a:schemeClr val="accent6">
                      <a:lumMod val="50000"/>
                    </a:schemeClr>
                  </a:solidFill>
                  <a:latin typeface="黑体" panose="02010609060101010101" charset="-122"/>
                  <a:ea typeface="黑体" panose="02010609060101010101" charset="-122"/>
                </a:rPr>
                <a:t>Estimated Trajectory  07         </a:t>
              </a:r>
              <a:r>
                <a:rPr lang="en-US" altLang="zh-CN" sz="1200" b="1" dirty="0" err="1">
                  <a:solidFill>
                    <a:srgbClr val="C00000"/>
                  </a:solidFill>
                  <a:latin typeface="黑体" panose="02010609060101010101" charset="-122"/>
                  <a:ea typeface="黑体" panose="02010609060101010101" charset="-122"/>
                </a:rPr>
                <a:t>Groundtruth</a:t>
              </a:r>
              <a:r>
                <a:rPr lang="en-US" altLang="zh-CN" sz="1200" b="1" dirty="0">
                  <a:solidFill>
                    <a:srgbClr val="C00000"/>
                  </a:solidFill>
                  <a:latin typeface="黑体" panose="02010609060101010101" charset="-122"/>
                  <a:ea typeface="黑体" panose="02010609060101010101" charset="-122"/>
                </a:rPr>
                <a:t>  07 </a:t>
              </a:r>
              <a:endParaRPr lang="en-US" altLang="zh-CN" sz="1200" b="1" dirty="0">
                <a:solidFill>
                  <a:srgbClr val="C00000"/>
                </a:solidFill>
                <a:latin typeface="黑体" panose="02010609060101010101" charset="-122"/>
                <a:ea typeface="黑体" panose="02010609060101010101" charset="-122"/>
              </a:endParaRPr>
            </a:p>
          </p:txBody>
        </p:sp>
      </p:grpSp>
      <p:sp>
        <p:nvSpPr>
          <p:cNvPr id="8" name="矩形 7"/>
          <p:cNvSpPr/>
          <p:nvPr/>
        </p:nvSpPr>
        <p:spPr bwMode="auto">
          <a:xfrm>
            <a:off x="90232" y="205901"/>
            <a:ext cx="2240280" cy="368300"/>
          </a:xfrm>
          <a:prstGeom prst="rect">
            <a:avLst/>
          </a:prstGeom>
          <a:noFill/>
        </p:spPr>
        <p:txBody>
          <a:bodyPr wrap="none">
            <a:spAutoFit/>
          </a:bodyPr>
          <a:lstStyle/>
          <a:p>
            <a:pPr algn="l">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：项目成果</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9" name="直接连接符 8"/>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5093" y="528354"/>
            <a:ext cx="1457325" cy="252730"/>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PROJECT RESULTS</a:t>
            </a:r>
            <a:endParaRPr lang="en-US" altLang="zh-CN" sz="1050">
              <a:solidFill>
                <a:srgbClr val="304371"/>
              </a:solidFill>
              <a:latin typeface="Arial" panose="020B0604020202020204"/>
              <a:ea typeface="方正兰亭黑_GBK"/>
            </a:endParaRPr>
          </a:p>
        </p:txBody>
      </p:sp>
      <p:sp>
        <p:nvSpPr>
          <p:cNvPr id="40" name="矩形 39"/>
          <p:cNvSpPr/>
          <p:nvPr/>
        </p:nvSpPr>
        <p:spPr>
          <a:xfrm>
            <a:off x="487045" y="4422140"/>
            <a:ext cx="8000365" cy="4597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400"/>
              <a:t>关于误差：由于实现的是一个两两帧的视觉里程计，由于每一帧的位姿计算都有微小的误差，随着时间的流逝会不断积累，最终导致轨迹无法闭环，所以这是非常正常且不可避免的现象。</a:t>
            </a:r>
            <a:endParaRPr lang="zh-CN" altLang="en-US" sz="1400"/>
          </a:p>
        </p:txBody>
      </p:sp>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54531" y="2104558"/>
            <a:ext cx="4834939" cy="940936"/>
            <a:chOff x="3115934" y="1814938"/>
            <a:chExt cx="4834939" cy="940936"/>
          </a:xfrm>
        </p:grpSpPr>
        <p:sp>
          <p:nvSpPr>
            <p:cNvPr id="31" name="矩形 30"/>
            <p:cNvSpPr/>
            <p:nvPr/>
          </p:nvSpPr>
          <p:spPr bwMode="auto">
            <a:xfrm>
              <a:off x="4494171" y="1814938"/>
              <a:ext cx="1960880" cy="583565"/>
            </a:xfrm>
            <a:prstGeom prst="rect">
              <a:avLst/>
            </a:prstGeom>
          </p:spPr>
          <p:txBody>
            <a:bodyPr wrap="none">
              <a:spAutoFit/>
            </a:bodyPr>
            <a:lstStyle/>
            <a:p>
              <a:pPr>
                <a:defRPr/>
              </a:pPr>
              <a:r>
                <a:rPr lang="zh-CN" altLang="en-US" sz="3200" kern="100" spc="3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感谢聆听</a:t>
              </a:r>
              <a:endParaRPr lang="zh-CN" altLang="en-US" sz="3200" kern="100" spc="3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p:nvPr/>
          </p:nvSpPr>
          <p:spPr>
            <a:xfrm>
              <a:off x="3115934" y="2389192"/>
              <a:ext cx="4834939" cy="338554"/>
            </a:xfrm>
            <a:prstGeom prst="rect">
              <a:avLst/>
            </a:prstGeom>
          </p:spPr>
          <p:txBody>
            <a:bodyPr wrap="square">
              <a:spAutoFit/>
            </a:bodyPr>
            <a:lstStyle/>
            <a:p>
              <a:pPr algn="ctr"/>
              <a:r>
                <a:rPr lang="en-US" altLang="zh-CN" sz="1600" spc="600">
                  <a:solidFill>
                    <a:schemeClr val="accent1"/>
                  </a:solidFill>
                  <a:latin typeface="Arial" panose="020B0604020202020204"/>
                </a:rPr>
                <a:t>THANK YOU FOR WATCHING</a:t>
              </a:r>
              <a:endParaRPr lang="en-US" altLang="zh-CN" sz="1600" spc="600">
                <a:solidFill>
                  <a:schemeClr val="accent1"/>
                </a:solidFill>
                <a:latin typeface="Arial" panose="020B0604020202020204"/>
              </a:endParaRPr>
            </a:p>
          </p:txBody>
        </p:sp>
        <p:cxnSp>
          <p:nvCxnSpPr>
            <p:cNvPr id="40" name="直接连接符 39"/>
            <p:cNvCxnSpPr/>
            <p:nvPr/>
          </p:nvCxnSpPr>
          <p:spPr>
            <a:xfrm>
              <a:off x="5402775" y="275587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p:nvSpPr>
        <p:spPr>
          <a:xfrm rot="10800000">
            <a:off x="2834530" y="-157272"/>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934523" y="3718434"/>
            <a:ext cx="3214557" cy="860551"/>
            <a:chOff x="4665" y="4727"/>
            <a:chExt cx="5062" cy="1355"/>
          </a:xfrm>
        </p:grpSpPr>
        <p:sp>
          <p:nvSpPr>
            <p:cNvPr id="38" name="矩形 37"/>
            <p:cNvSpPr/>
            <p:nvPr/>
          </p:nvSpPr>
          <p:spPr>
            <a:xfrm>
              <a:off x="4665" y="4727"/>
              <a:ext cx="5054" cy="580"/>
            </a:xfrm>
            <a:prstGeom prst="rect">
              <a:avLst/>
            </a:prstGeom>
          </p:spPr>
          <p:txBody>
            <a:bodyPr wrap="square">
              <a:spAutoFit/>
            </a:bodyPr>
            <a:lstStyle/>
            <a:p>
              <a:pPr lvl="0" algn="ctr">
                <a:lnSpc>
                  <a:spcPct val="150000"/>
                </a:lnSpc>
              </a:pPr>
              <a:r>
                <a:rPr lang="en-US" altLang="zh-CN" sz="1200" dirty="0">
                  <a:solidFill>
                    <a:schemeClr val="tx1">
                      <a:lumMod val="85000"/>
                      <a:lumOff val="15000"/>
                    </a:schemeClr>
                  </a:solidFill>
                </a:rPr>
                <a:t>06017319 </a:t>
              </a:r>
              <a:r>
                <a:rPr lang="zh-CN" altLang="en-US" sz="1200" dirty="0">
                  <a:solidFill>
                    <a:schemeClr val="tx1">
                      <a:lumMod val="85000"/>
                      <a:lumOff val="15000"/>
                    </a:schemeClr>
                  </a:solidFill>
                </a:rPr>
                <a:t>魏宇恒</a:t>
              </a:r>
              <a:endParaRPr lang="zh-CN" altLang="en-US" sz="1200" dirty="0">
                <a:solidFill>
                  <a:schemeClr val="tx1">
                    <a:lumMod val="85000"/>
                    <a:lumOff val="15000"/>
                  </a:schemeClr>
                </a:solidFill>
              </a:endParaRPr>
            </a:p>
          </p:txBody>
        </p:sp>
        <p:sp>
          <p:nvSpPr>
            <p:cNvPr id="4" name="矩形 3"/>
            <p:cNvSpPr/>
            <p:nvPr/>
          </p:nvSpPr>
          <p:spPr>
            <a:xfrm>
              <a:off x="4673" y="5112"/>
              <a:ext cx="5054" cy="580"/>
            </a:xfrm>
            <a:prstGeom prst="rect">
              <a:avLst/>
            </a:prstGeom>
          </p:spPr>
          <p:txBody>
            <a:bodyPr wrap="square">
              <a:spAutoFit/>
            </a:bodyPr>
            <a:lstStyle/>
            <a:p>
              <a:pPr lvl="0" algn="ctr">
                <a:lnSpc>
                  <a:spcPct val="150000"/>
                </a:lnSpc>
              </a:pPr>
              <a:r>
                <a:rPr lang="en-US" altLang="zh-CN" sz="1200" dirty="0">
                  <a:solidFill>
                    <a:schemeClr val="tx1">
                      <a:lumMod val="85000"/>
                      <a:lumOff val="15000"/>
                    </a:schemeClr>
                  </a:solidFill>
                </a:rPr>
                <a:t>06017312 </a:t>
              </a:r>
              <a:r>
                <a:rPr lang="zh-CN" altLang="en-US" sz="1200" dirty="0">
                  <a:solidFill>
                    <a:schemeClr val="tx1">
                      <a:lumMod val="85000"/>
                      <a:lumOff val="15000"/>
                    </a:schemeClr>
                  </a:solidFill>
                </a:rPr>
                <a:t>曹     静</a:t>
              </a:r>
              <a:r>
                <a:rPr lang="en-US" altLang="zh-CN" sz="1200" dirty="0">
                  <a:solidFill>
                    <a:schemeClr val="tx1">
                      <a:lumMod val="85000"/>
                      <a:lumOff val="15000"/>
                    </a:schemeClr>
                  </a:solidFill>
                </a:rPr>
                <a:t> </a:t>
              </a:r>
              <a:endParaRPr lang="zh-CN" altLang="en-US" sz="1200" dirty="0">
                <a:solidFill>
                  <a:schemeClr val="tx1">
                    <a:lumMod val="85000"/>
                    <a:lumOff val="15000"/>
                  </a:schemeClr>
                </a:solidFill>
              </a:endParaRPr>
            </a:p>
          </p:txBody>
        </p:sp>
        <p:sp>
          <p:nvSpPr>
            <p:cNvPr id="6" name="矩形 5"/>
            <p:cNvSpPr/>
            <p:nvPr/>
          </p:nvSpPr>
          <p:spPr>
            <a:xfrm>
              <a:off x="4673" y="5502"/>
              <a:ext cx="5054" cy="580"/>
            </a:xfrm>
            <a:prstGeom prst="rect">
              <a:avLst/>
            </a:prstGeom>
          </p:spPr>
          <p:txBody>
            <a:bodyPr wrap="square">
              <a:spAutoFit/>
            </a:bodyPr>
            <a:lstStyle/>
            <a:p>
              <a:pPr lvl="0" algn="ctr">
                <a:lnSpc>
                  <a:spcPct val="150000"/>
                </a:lnSpc>
              </a:pPr>
              <a:r>
                <a:rPr lang="en-US" altLang="zh-CN" sz="1200" dirty="0">
                  <a:solidFill>
                    <a:schemeClr val="tx1">
                      <a:lumMod val="85000"/>
                      <a:lumOff val="15000"/>
                    </a:schemeClr>
                  </a:solidFill>
                </a:rPr>
                <a:t>06117102 </a:t>
              </a:r>
              <a:r>
                <a:rPr lang="zh-CN" altLang="en-US" sz="1200" dirty="0">
                  <a:solidFill>
                    <a:schemeClr val="tx1">
                      <a:lumMod val="85000"/>
                      <a:lumOff val="15000"/>
                    </a:schemeClr>
                  </a:solidFill>
                </a:rPr>
                <a:t>刘羽昭</a:t>
              </a:r>
              <a:endParaRPr lang="zh-CN" altLang="en-US" sz="1200" dirty="0">
                <a:solidFill>
                  <a:schemeClr val="tx1">
                    <a:lumMod val="85000"/>
                    <a:lumOff val="15000"/>
                  </a:schemeClr>
                </a:solidFill>
              </a:endParaRPr>
            </a:p>
          </p:txBody>
        </p:sp>
      </p:grpSp>
      <p:sp>
        <p:nvSpPr>
          <p:cNvPr id="8" name="文本框 7"/>
          <p:cNvSpPr txBox="1"/>
          <p:nvPr/>
        </p:nvSpPr>
        <p:spPr>
          <a:xfrm>
            <a:off x="6876415" y="3546475"/>
            <a:ext cx="1040130" cy="299085"/>
          </a:xfrm>
          <a:prstGeom prst="rect">
            <a:avLst/>
          </a:prstGeom>
          <a:noFill/>
        </p:spPr>
        <p:txBody>
          <a:bodyPr wrap="none" rtlCol="0">
            <a:spAutoFit/>
          </a:bodyPr>
          <a:lstStyle/>
          <a:p>
            <a:r>
              <a:rPr lang="zh-CN" altLang="en-US"/>
              <a:t>小组成员：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507553" y="4592875"/>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endPar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文本框 6"/>
          <p:cNvSpPr txBox="1">
            <a:spLocks noChangeArrowheads="1"/>
          </p:cNvSpPr>
          <p:nvPr/>
        </p:nvSpPr>
        <p:spPr bwMode="auto">
          <a:xfrm>
            <a:off x="5665024" y="1153844"/>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a:solidFill>
                  <a:schemeClr val="accent1"/>
                </a:solidFill>
                <a:latin typeface="+mj-ea"/>
                <a:ea typeface="+mj-ea"/>
              </a:rPr>
              <a:t>项目简介</a:t>
            </a:r>
            <a:endParaRPr lang="zh-CN" altLang="en-US" sz="2000">
              <a:solidFill>
                <a:schemeClr val="accent1"/>
              </a:solidFill>
              <a:latin typeface="+mj-ea"/>
              <a:ea typeface="+mj-ea"/>
            </a:endParaRPr>
          </a:p>
        </p:txBody>
      </p:sp>
      <p:sp>
        <p:nvSpPr>
          <p:cNvPr id="63" name="椭圆 62"/>
          <p:cNvSpPr/>
          <p:nvPr/>
        </p:nvSpPr>
        <p:spPr>
          <a:xfrm>
            <a:off x="5161287"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latin typeface="+mj-lt"/>
              </a:rPr>
              <a:t>1</a:t>
            </a:r>
            <a:endParaRPr lang="zh-CN" altLang="en-US" sz="1600">
              <a:latin typeface="+mj-lt"/>
            </a:endParaRPr>
          </a:p>
        </p:txBody>
      </p:sp>
      <p:sp>
        <p:nvSpPr>
          <p:cNvPr id="64" name="文本框 6"/>
          <p:cNvSpPr txBox="1">
            <a:spLocks noChangeArrowheads="1"/>
          </p:cNvSpPr>
          <p:nvPr/>
        </p:nvSpPr>
        <p:spPr bwMode="auto">
          <a:xfrm>
            <a:off x="5682371" y="2017065"/>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buClrTx/>
              <a:buSzTx/>
              <a:buFontTx/>
              <a:defRPr/>
            </a:pPr>
            <a:r>
              <a:rPr lang="zh-CN" altLang="en-US" sz="2000" dirty="0">
                <a:solidFill>
                  <a:schemeClr val="accent1"/>
                </a:solidFill>
                <a:latin typeface="+mj-ea"/>
                <a:ea typeface="+mj-ea"/>
              </a:rPr>
              <a:t>系统介绍</a:t>
            </a:r>
            <a:endParaRPr lang="zh-CN" altLang="en-US" sz="2000" dirty="0">
              <a:solidFill>
                <a:schemeClr val="accent1"/>
              </a:solidFill>
              <a:latin typeface="+mj-ea"/>
              <a:ea typeface="+mj-ea"/>
            </a:endParaRPr>
          </a:p>
        </p:txBody>
      </p:sp>
      <p:sp>
        <p:nvSpPr>
          <p:cNvPr id="66" name="椭圆 65"/>
          <p:cNvSpPr/>
          <p:nvPr/>
        </p:nvSpPr>
        <p:spPr>
          <a:xfrm>
            <a:off x="5179067" y="197497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latin typeface="+mj-lt"/>
              </a:rPr>
              <a:t>2</a:t>
            </a:r>
            <a:endParaRPr lang="zh-CN" altLang="en-US" sz="1600">
              <a:latin typeface="+mj-lt"/>
            </a:endParaRPr>
          </a:p>
        </p:txBody>
      </p:sp>
      <p:sp>
        <p:nvSpPr>
          <p:cNvPr id="67" name="文本框 66"/>
          <p:cNvSpPr txBox="1">
            <a:spLocks noChangeArrowheads="1"/>
          </p:cNvSpPr>
          <p:nvPr/>
        </p:nvSpPr>
        <p:spPr bwMode="auto">
          <a:xfrm>
            <a:off x="5702970" y="3642885"/>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buClrTx/>
              <a:buSzTx/>
              <a:buFontTx/>
              <a:defRPr/>
            </a:pPr>
            <a:r>
              <a:rPr lang="zh-CN" altLang="en-US" sz="2000">
                <a:solidFill>
                  <a:schemeClr val="accent1"/>
                </a:solidFill>
                <a:latin typeface="+mj-ea"/>
                <a:ea typeface="+mj-ea"/>
              </a:rPr>
              <a:t>项目成果</a:t>
            </a:r>
            <a:endParaRPr lang="zh-CN" altLang="en-US" sz="2000">
              <a:solidFill>
                <a:schemeClr val="accent1"/>
              </a:solidFill>
              <a:latin typeface="+mj-ea"/>
              <a:ea typeface="+mj-ea"/>
            </a:endParaRPr>
          </a:p>
        </p:txBody>
      </p:sp>
      <p:sp>
        <p:nvSpPr>
          <p:cNvPr id="68" name="文本框 6"/>
          <p:cNvSpPr txBox="1">
            <a:spLocks noChangeArrowheads="1"/>
          </p:cNvSpPr>
          <p:nvPr/>
        </p:nvSpPr>
        <p:spPr bwMode="auto">
          <a:xfrm>
            <a:off x="5682371" y="2816241"/>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buClrTx/>
              <a:buSzTx/>
              <a:buFontTx/>
              <a:defRPr/>
            </a:pPr>
            <a:r>
              <a:rPr lang="zh-CN" altLang="en-US" sz="2000">
                <a:solidFill>
                  <a:schemeClr val="accent1"/>
                </a:solidFill>
                <a:latin typeface="+mj-ea"/>
                <a:ea typeface="+mj-ea"/>
              </a:rPr>
              <a:t>实现方案</a:t>
            </a:r>
            <a:endParaRPr lang="zh-CN" altLang="en-US" sz="2000">
              <a:solidFill>
                <a:schemeClr val="accent1"/>
              </a:solidFill>
              <a:latin typeface="+mj-ea"/>
              <a:ea typeface="+mj-ea"/>
            </a:endParaRPr>
          </a:p>
        </p:txBody>
      </p:sp>
      <p:sp>
        <p:nvSpPr>
          <p:cNvPr id="71" name="椭圆 70"/>
          <p:cNvSpPr/>
          <p:nvPr/>
        </p:nvSpPr>
        <p:spPr>
          <a:xfrm>
            <a:off x="5179067" y="280537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latin typeface="+mj-lt"/>
              </a:rPr>
              <a:t>3</a:t>
            </a:r>
            <a:endParaRPr lang="zh-CN" altLang="en-US" sz="1600">
              <a:latin typeface="+mj-lt"/>
            </a:endParaRPr>
          </a:p>
        </p:txBody>
      </p:sp>
      <p:sp>
        <p:nvSpPr>
          <p:cNvPr id="72" name="椭圆 71"/>
          <p:cNvSpPr/>
          <p:nvPr/>
        </p:nvSpPr>
        <p:spPr>
          <a:xfrm>
            <a:off x="5179067" y="3642885"/>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latin typeface="+mj-lt"/>
              </a:rPr>
              <a:t>4</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smtClean="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769361" y="2094283"/>
            <a:ext cx="1605280" cy="521970"/>
          </a:xfrm>
          <a:prstGeom prst="rect">
            <a:avLst/>
          </a:prstGeom>
          <a:noFill/>
        </p:spPr>
        <p:txBody>
          <a:bodyPr wrap="none">
            <a:spAutoFit/>
          </a:bodyPr>
          <a:lstStyle/>
          <a:p>
            <a:pPr algn="ctr">
              <a:defRPr/>
            </a:pPr>
            <a:r>
              <a:rPr lang="zh-CN" altLang="en-US" sz="2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项目简介</a:t>
            </a:r>
            <a:endParaRPr lang="zh-CN" altLang="en-US" sz="2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3391535" y="2616200"/>
            <a:ext cx="2360295" cy="252730"/>
          </a:xfrm>
          <a:prstGeom prst="rect">
            <a:avLst/>
          </a:prstGeom>
        </p:spPr>
        <p:txBody>
          <a:bodyPr wrap="square">
            <a:spAutoFit/>
          </a:bodyPr>
          <a:lstStyle/>
          <a:p>
            <a:pPr lvl="0" algn="ctr" fontAlgn="base">
              <a:spcBef>
                <a:spcPct val="0"/>
              </a:spcBef>
              <a:spcAft>
                <a:spcPct val="0"/>
              </a:spcAft>
              <a:defRPr/>
            </a:pPr>
            <a:r>
              <a:rPr lang="en-US" altLang="zh-CN" sz="1050">
                <a:solidFill>
                  <a:schemeClr val="accent1"/>
                </a:solidFill>
                <a:latin typeface="+mj-lt"/>
                <a:ea typeface="方正兰亭黑_GBK"/>
              </a:rPr>
              <a:t>PROJECT INTRODUCTION</a:t>
            </a:r>
            <a:endParaRPr lang="en-US" altLang="zh-CN" sz="1050">
              <a:solidFill>
                <a:schemeClr val="accent1"/>
              </a:solidFill>
              <a:latin typeface="+mj-lt"/>
              <a:ea typeface="方正兰亭黑_GBK"/>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0" y="1321435"/>
            <a:ext cx="4603750" cy="3029585"/>
          </a:xfrm>
          <a:prstGeom prst="rect">
            <a:avLst/>
          </a:prstGeom>
        </p:spPr>
      </p:pic>
      <p:sp>
        <p:nvSpPr>
          <p:cNvPr id="6" name="矩形 5"/>
          <p:cNvSpPr/>
          <p:nvPr/>
        </p:nvSpPr>
        <p:spPr>
          <a:xfrm>
            <a:off x="3657600" y="1623445"/>
            <a:ext cx="5486400" cy="2329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972079" y="1809234"/>
            <a:ext cx="1452880" cy="398780"/>
          </a:xfrm>
          <a:prstGeom prst="rect">
            <a:avLst/>
          </a:prstGeom>
          <a:noFill/>
        </p:spPr>
        <p:txBody>
          <a:bodyPr wrap="none">
            <a:spAutoFit/>
          </a:bodyPr>
          <a:lstStyle/>
          <a:p>
            <a:r>
              <a:rPr lang="zh-CN" altLang="en-US" sz="2000">
                <a:solidFill>
                  <a:schemeClr val="bg1"/>
                </a:solidFill>
                <a:latin typeface="+mj-ea"/>
              </a:rPr>
              <a:t>项目的背景</a:t>
            </a:r>
            <a:endParaRPr lang="zh-CN" altLang="en-US" sz="2000">
              <a:solidFill>
                <a:schemeClr val="bg1"/>
              </a:solidFill>
            </a:endParaRPr>
          </a:p>
        </p:txBody>
      </p:sp>
      <p:sp>
        <p:nvSpPr>
          <p:cNvPr id="18" name="矩形 17"/>
          <p:cNvSpPr/>
          <p:nvPr/>
        </p:nvSpPr>
        <p:spPr>
          <a:xfrm>
            <a:off x="3918585" y="2280920"/>
            <a:ext cx="5113655" cy="1476375"/>
          </a:xfrm>
          <a:prstGeom prst="rect">
            <a:avLst/>
          </a:prstGeom>
        </p:spPr>
        <p:txBody>
          <a:bodyPr wrap="square">
            <a:spAutoFit/>
          </a:bodyPr>
          <a:lstStyle/>
          <a:p>
            <a:pPr>
              <a:lnSpc>
                <a:spcPct val="150000"/>
              </a:lnSpc>
            </a:pPr>
            <a:r>
              <a:rPr lang="en-US" altLang="zh-CN" sz="1200">
                <a:solidFill>
                  <a:schemeClr val="bg1"/>
                </a:solidFill>
              </a:rPr>
              <a:t>近年来随着移动机器人技术和图像处理技术的发展,应用在移动机器人上的SLAM(Simultaneous Localization and Mapping)技术逐渐得到国内外学者的青睐。双目视觉系统作为最类似人眼的传感器系统,能够直接获取环境的深度信息,同时还有成本低、获取信息丰富等优点,因此双目SLAM成为当今的研究热点。</a:t>
            </a:r>
            <a:endParaRPr lang="en-US" altLang="zh-CN" sz="1200">
              <a:solidFill>
                <a:schemeClr val="bg1"/>
              </a:solidFill>
            </a:endParaRPr>
          </a:p>
        </p:txBody>
      </p:sp>
      <p:cxnSp>
        <p:nvCxnSpPr>
          <p:cNvPr id="11" name="直接连接符 10"/>
          <p:cNvCxnSpPr/>
          <p:nvPr/>
        </p:nvCxnSpPr>
        <p:spPr>
          <a:xfrm>
            <a:off x="4133324" y="2253794"/>
            <a:ext cx="1829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bwMode="auto">
          <a:xfrm>
            <a:off x="90232" y="205901"/>
            <a:ext cx="2240280" cy="368300"/>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a:t>
            </a: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一部分：项目简介</a:t>
            </a:r>
            <a:endPar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 name="直接连接符 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710" y="535940"/>
            <a:ext cx="2360295" cy="252730"/>
          </a:xfrm>
          <a:prstGeom prst="rect">
            <a:avLst/>
          </a:prstGeom>
        </p:spPr>
        <p:txBody>
          <a:bodyPr wrap="square">
            <a:spAutoFit/>
          </a:bodyPr>
          <a:lstStyle/>
          <a:p>
            <a:pPr lvl="0" algn="l" fontAlgn="base">
              <a:spcBef>
                <a:spcPct val="0"/>
              </a:spcBef>
              <a:spcAft>
                <a:spcPct val="0"/>
              </a:spcAft>
              <a:defRPr/>
            </a:pPr>
            <a:r>
              <a:rPr lang="en-US" altLang="zh-CN" sz="1050">
                <a:solidFill>
                  <a:schemeClr val="accent1"/>
                </a:solidFill>
                <a:latin typeface="+mj-lt"/>
                <a:ea typeface="方正兰亭黑_GBK"/>
              </a:rPr>
              <a:t>PROJECT INTRODUCTION</a:t>
            </a:r>
            <a:endParaRPr lang="en-US" altLang="zh-CN" sz="1050">
              <a:solidFill>
                <a:schemeClr val="accent1"/>
              </a:solidFill>
              <a:latin typeface="+mj-lt"/>
              <a:ea typeface="方正兰亭黑_GBK"/>
            </a:endParaRP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8835" y="1242695"/>
            <a:ext cx="7594600" cy="4749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19100" y="1006475"/>
            <a:ext cx="1336040" cy="3949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04979" y="1002784"/>
            <a:ext cx="1097280" cy="368300"/>
          </a:xfrm>
          <a:prstGeom prst="rect">
            <a:avLst/>
          </a:prstGeom>
          <a:noFill/>
        </p:spPr>
        <p:txBody>
          <a:bodyPr wrap="none">
            <a:spAutoFit/>
          </a:bodyPr>
          <a:lstStyle/>
          <a:p>
            <a:pPr algn="l"/>
            <a:r>
              <a:rPr lang="zh-CN" altLang="en-US" sz="1800">
                <a:solidFill>
                  <a:schemeClr val="bg1"/>
                </a:solidFill>
                <a:latin typeface="+mj-ea"/>
              </a:rPr>
              <a:t>单目视觉</a:t>
            </a:r>
            <a:endParaRPr lang="zh-CN" altLang="en-US" sz="1800">
              <a:solidFill>
                <a:schemeClr val="bg1"/>
              </a:solidFill>
              <a:latin typeface="+mj-ea"/>
            </a:endParaRPr>
          </a:p>
        </p:txBody>
      </p:sp>
      <p:sp>
        <p:nvSpPr>
          <p:cNvPr id="8" name="文本框 7"/>
          <p:cNvSpPr txBox="1"/>
          <p:nvPr/>
        </p:nvSpPr>
        <p:spPr>
          <a:xfrm>
            <a:off x="1160145" y="1349375"/>
            <a:ext cx="7273925" cy="337185"/>
          </a:xfrm>
          <a:prstGeom prst="rect">
            <a:avLst/>
          </a:prstGeom>
          <a:noFill/>
        </p:spPr>
        <p:txBody>
          <a:bodyPr wrap="square" rtlCol="0">
            <a:spAutoFit/>
          </a:bodyPr>
          <a:lstStyle/>
          <a:p>
            <a:pPr algn="ctr"/>
            <a:r>
              <a:rPr lang="zh-CN" altLang="en-US" sz="1600"/>
              <a:t>缺少绝对尺度    </a:t>
            </a:r>
            <a:r>
              <a:rPr lang="zh-CN" altLang="en-US" sz="1600">
                <a:sym typeface="+mn-ea"/>
              </a:rPr>
              <a:t>需要约束和假设    更多的视觉特点和图像帧参与    ×</a:t>
            </a:r>
            <a:endParaRPr lang="zh-CN" altLang="en-US" sz="1600">
              <a:sym typeface="+mn-ea"/>
            </a:endParaRPr>
          </a:p>
        </p:txBody>
      </p:sp>
      <p:sp>
        <p:nvSpPr>
          <p:cNvPr id="3" name="矩形 2"/>
          <p:cNvSpPr/>
          <p:nvPr/>
        </p:nvSpPr>
        <p:spPr>
          <a:xfrm>
            <a:off x="868680" y="2073910"/>
            <a:ext cx="7566025" cy="46863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48945" y="1780540"/>
            <a:ext cx="1306195" cy="3695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34824" y="1781294"/>
            <a:ext cx="1097280" cy="368300"/>
          </a:xfrm>
          <a:prstGeom prst="rect">
            <a:avLst/>
          </a:prstGeom>
          <a:noFill/>
        </p:spPr>
        <p:txBody>
          <a:bodyPr wrap="none">
            <a:spAutoFit/>
          </a:bodyPr>
          <a:lstStyle/>
          <a:p>
            <a:pPr algn="l"/>
            <a:r>
              <a:rPr lang="zh-CN" altLang="en-US" sz="1800">
                <a:solidFill>
                  <a:schemeClr val="bg1"/>
                </a:solidFill>
                <a:latin typeface="+mj-ea"/>
              </a:rPr>
              <a:t>双目视觉</a:t>
            </a:r>
            <a:endParaRPr lang="zh-CN" altLang="en-US" sz="1800">
              <a:solidFill>
                <a:schemeClr val="bg1"/>
              </a:solidFill>
              <a:latin typeface="+mj-ea"/>
            </a:endParaRPr>
          </a:p>
        </p:txBody>
      </p:sp>
      <p:sp>
        <p:nvSpPr>
          <p:cNvPr id="20" name="文本框 19"/>
          <p:cNvSpPr txBox="1"/>
          <p:nvPr/>
        </p:nvSpPr>
        <p:spPr>
          <a:xfrm>
            <a:off x="1744980" y="2174240"/>
            <a:ext cx="6528435" cy="337185"/>
          </a:xfrm>
          <a:prstGeom prst="rect">
            <a:avLst/>
          </a:prstGeom>
          <a:noFill/>
        </p:spPr>
        <p:txBody>
          <a:bodyPr wrap="square" rtlCol="0">
            <a:spAutoFit/>
          </a:bodyPr>
          <a:lstStyle/>
          <a:p>
            <a:pPr algn="l"/>
            <a:r>
              <a:rPr lang="zh-CN" altLang="en-US" sz="1600"/>
              <a:t>固定基线在三角测量   </a:t>
            </a:r>
            <a:r>
              <a:rPr lang="zh-CN" altLang="en-US" sz="1600">
                <a:sym typeface="+mn-ea"/>
              </a:rPr>
              <a:t>景深信息获取范围    精确的估计运动轨迹     </a:t>
            </a:r>
            <a:r>
              <a:rPr lang="zh-CN" altLang="en-US" sz="1600">
                <a:latin typeface="Arial" panose="020B0604020202020204" pitchFamily="34" charset="0"/>
                <a:cs typeface="Arial" panose="020B0604020202020204" pitchFamily="34" charset="0"/>
                <a:sym typeface="+mn-ea"/>
              </a:rPr>
              <a:t>√</a:t>
            </a:r>
            <a:r>
              <a:rPr lang="zh-CN" altLang="en-US" sz="1600">
                <a:sym typeface="+mn-ea"/>
              </a:rPr>
              <a:t>  </a:t>
            </a:r>
            <a:endParaRPr lang="zh-CN" altLang="en-US" sz="1600">
              <a:sym typeface="+mn-ea"/>
            </a:endParaRPr>
          </a:p>
        </p:txBody>
      </p:sp>
      <p:sp>
        <p:nvSpPr>
          <p:cNvPr id="5" name="矩形 4"/>
          <p:cNvSpPr/>
          <p:nvPr/>
        </p:nvSpPr>
        <p:spPr bwMode="auto">
          <a:xfrm>
            <a:off x="90232" y="205901"/>
            <a:ext cx="2240280" cy="368300"/>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a:t>
            </a: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一部分：项目简介</a:t>
            </a:r>
            <a:endPar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2" name="直接连接符 11"/>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2710" y="535940"/>
            <a:ext cx="2360295" cy="252730"/>
          </a:xfrm>
          <a:prstGeom prst="rect">
            <a:avLst/>
          </a:prstGeom>
        </p:spPr>
        <p:txBody>
          <a:bodyPr wrap="square">
            <a:spAutoFit/>
          </a:bodyPr>
          <a:lstStyle/>
          <a:p>
            <a:pPr lvl="0" algn="l" fontAlgn="base">
              <a:spcBef>
                <a:spcPct val="0"/>
              </a:spcBef>
              <a:spcAft>
                <a:spcPct val="0"/>
              </a:spcAft>
              <a:defRPr/>
            </a:pPr>
            <a:r>
              <a:rPr lang="en-US" altLang="zh-CN" sz="1050">
                <a:solidFill>
                  <a:schemeClr val="accent1"/>
                </a:solidFill>
                <a:latin typeface="+mj-lt"/>
                <a:ea typeface="方正兰亭黑_GBK"/>
              </a:rPr>
              <a:t>PROJECT INTRODUCTION</a:t>
            </a:r>
            <a:endParaRPr lang="en-US" altLang="zh-CN" sz="1050">
              <a:solidFill>
                <a:schemeClr val="accent1"/>
              </a:solidFill>
              <a:latin typeface="+mj-lt"/>
              <a:ea typeface="方正兰亭黑_GBK"/>
            </a:endParaRPr>
          </a:p>
        </p:txBody>
      </p:sp>
      <p:sp>
        <p:nvSpPr>
          <p:cNvPr id="4" name="矩形 3"/>
          <p:cNvSpPr/>
          <p:nvPr/>
        </p:nvSpPr>
        <p:spPr>
          <a:xfrm>
            <a:off x="3789680" y="2832100"/>
            <a:ext cx="4925695" cy="194754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212590" y="2920365"/>
            <a:ext cx="4060825" cy="455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304030" y="2915920"/>
            <a:ext cx="3853815" cy="460375"/>
          </a:xfrm>
          <a:prstGeom prst="rect">
            <a:avLst/>
          </a:prstGeom>
          <a:noFill/>
        </p:spPr>
        <p:txBody>
          <a:bodyPr wrap="square">
            <a:spAutoFit/>
          </a:bodyPr>
          <a:lstStyle/>
          <a:p>
            <a:pPr algn="l"/>
            <a:r>
              <a:rPr lang="zh-CN" altLang="en-US" sz="2400">
                <a:solidFill>
                  <a:schemeClr val="bg1"/>
                </a:solidFill>
                <a:latin typeface="+mj-ea"/>
              </a:rPr>
              <a:t>基于双目相机的视觉里程计</a:t>
            </a:r>
            <a:endParaRPr lang="zh-CN" altLang="en-US" sz="2400">
              <a:solidFill>
                <a:schemeClr val="bg1"/>
              </a:solidFill>
              <a:latin typeface="+mj-ea"/>
            </a:endParaRPr>
          </a:p>
        </p:txBody>
      </p:sp>
      <p:sp>
        <p:nvSpPr>
          <p:cNvPr id="15" name="文本框 14"/>
          <p:cNvSpPr txBox="1"/>
          <p:nvPr/>
        </p:nvSpPr>
        <p:spPr>
          <a:xfrm>
            <a:off x="3789680" y="3591560"/>
            <a:ext cx="4926330" cy="829945"/>
          </a:xfrm>
          <a:prstGeom prst="rect">
            <a:avLst/>
          </a:prstGeom>
          <a:noFill/>
        </p:spPr>
        <p:txBody>
          <a:bodyPr wrap="square" rtlCol="0">
            <a:spAutoFit/>
          </a:bodyPr>
          <a:lstStyle/>
          <a:p>
            <a:pPr algn="l"/>
            <a:r>
              <a:rPr lang="zh-CN" altLang="en-US" sz="1600"/>
              <a:t>本项目设计了一个以双目相机为基准的视觉里程计。选用</a:t>
            </a:r>
            <a:r>
              <a:rPr lang="en-US" altLang="zh-CN" sz="1600"/>
              <a:t>ORB</a:t>
            </a:r>
            <a:r>
              <a:rPr lang="zh-CN" altLang="en-US" sz="1600"/>
              <a:t>算法提取描述子作为信息获得视差，恢复特征点三维坐标，根据特征匹配等方法，求得最佳位姿。</a:t>
            </a:r>
            <a:endParaRPr lang="zh-CN" altLang="en-US" sz="1600"/>
          </a:p>
        </p:txBody>
      </p:sp>
      <p:pic>
        <p:nvPicPr>
          <p:cNvPr id="23" name="图片 22"/>
          <p:cNvPicPr>
            <a:picLocks noChangeAspect="1"/>
          </p:cNvPicPr>
          <p:nvPr/>
        </p:nvPicPr>
        <p:blipFill>
          <a:blip r:embed="rId1"/>
          <a:srcRect l="8847" t="20953" r="8398" b="30911"/>
          <a:stretch>
            <a:fillRect/>
          </a:stretch>
        </p:blipFill>
        <p:spPr>
          <a:xfrm>
            <a:off x="300990" y="2825750"/>
            <a:ext cx="3370580" cy="1960880"/>
          </a:xfrm>
          <a:prstGeom prst="rect">
            <a:avLst/>
          </a:prstGeom>
        </p:spPr>
      </p:pic>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769361" y="2094283"/>
            <a:ext cx="1605280" cy="521970"/>
          </a:xfrm>
          <a:prstGeom prst="rect">
            <a:avLst/>
          </a:prstGeom>
          <a:noFill/>
        </p:spPr>
        <p:txBody>
          <a:bodyPr wrap="none">
            <a:spAutoFit/>
          </a:bodyPr>
          <a:lstStyle/>
          <a:p>
            <a:pPr algn="ctr">
              <a:defRPr/>
            </a:pPr>
            <a:r>
              <a:rPr lang="zh-CN" altLang="en-US" sz="2800" kern="100" smtClean="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系统介绍</a:t>
            </a:r>
            <a:endParaRPr lang="zh-CN" altLang="en-US" sz="2800" kern="100" smtClean="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3676968" y="2617504"/>
            <a:ext cx="1790065" cy="252730"/>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SYSTEM INTRODUCTION</a:t>
            </a:r>
            <a:endParaRPr lang="en-US" altLang="zh-CN" sz="1050">
              <a:solidFill>
                <a:srgbClr val="304371"/>
              </a:solidFill>
              <a:latin typeface="Arial" panose="020B0604020202020204"/>
              <a:ea typeface="方正兰亭黑_GBK"/>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Group 4"/>
          <p:cNvGrpSpPr>
            <a:grpSpLocks noChangeAspect="1"/>
          </p:cNvGrpSpPr>
          <p:nvPr/>
        </p:nvGrpSpPr>
        <p:grpSpPr bwMode="auto">
          <a:xfrm>
            <a:off x="4316309" y="637628"/>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90232" y="205901"/>
            <a:ext cx="2240280" cy="368300"/>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a:t>
            </a: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部分：系统介绍</a:t>
            </a:r>
            <a:endPar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1" name="直接连接符 10"/>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94310" y="3244850"/>
            <a:ext cx="8675370" cy="173164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00355" y="3385185"/>
            <a:ext cx="8463280" cy="1398905"/>
          </a:xfrm>
          <a:prstGeom prst="rect">
            <a:avLst/>
          </a:prstGeom>
          <a:noFill/>
        </p:spPr>
        <p:txBody>
          <a:bodyPr wrap="square" rtlCol="0">
            <a:spAutoFit/>
          </a:bodyPr>
          <a:lstStyle/>
          <a:p>
            <a:pPr algn="l">
              <a:buClrTx/>
              <a:buSzTx/>
              <a:buFontTx/>
            </a:pPr>
            <a:r>
              <a:rPr lang="zh-CN" altLang="en-US" sz="1600" dirty="0">
                <a:latin typeface="微软雅黑 Light" panose="020B0502040204020203" charset="-122"/>
                <a:ea typeface="微软雅黑 Light" panose="020B0502040204020203" charset="-122"/>
                <a:cs typeface="微软雅黑 Light" panose="020B0502040204020203" charset="-122"/>
                <a:sym typeface="+mn-ea"/>
              </a:rPr>
              <a:t>双目相对于单目的优势在于可以</a:t>
            </a:r>
            <a:r>
              <a:rPr lang="zh-CN" altLang="en-US" sz="1600" b="1" dirty="0">
                <a:latin typeface="微软雅黑 Light" panose="020B0502040204020203" charset="-122"/>
                <a:ea typeface="微软雅黑 Light" panose="020B0502040204020203" charset="-122"/>
                <a:cs typeface="微软雅黑 Light" panose="020B0502040204020203" charset="-122"/>
                <a:sym typeface="+mn-ea"/>
              </a:rPr>
              <a:t>通过相机内参得出深度信息</a:t>
            </a:r>
            <a:r>
              <a:rPr lang="zh-CN" altLang="en-US" sz="1600" dirty="0">
                <a:latin typeface="微软雅黑 Light" panose="020B0502040204020203" charset="-122"/>
                <a:ea typeface="微软雅黑 Light" panose="020B0502040204020203" charset="-122"/>
                <a:cs typeface="微软雅黑 Light" panose="020B0502040204020203" charset="-122"/>
                <a:sym typeface="+mn-ea"/>
              </a:rPr>
              <a:t>。</a:t>
            </a:r>
            <a:endParaRPr lang="en-US" altLang="zh-CN" sz="1600" dirty="0">
              <a:latin typeface="微软雅黑 Light" panose="020B0502040204020203" charset="-122"/>
              <a:ea typeface="微软雅黑 Light" panose="020B0502040204020203" charset="-122"/>
              <a:cs typeface="微软雅黑 Light" panose="020B0502040204020203" charset="-122"/>
            </a:endParaRPr>
          </a:p>
          <a:p>
            <a:pPr algn="l">
              <a:buClrTx/>
              <a:buSzTx/>
              <a:buFontTx/>
            </a:pPr>
            <a:r>
              <a:rPr lang="zh-CN" altLang="en-US" sz="1600" dirty="0">
                <a:latin typeface="微软雅黑 Light" panose="020B0502040204020203" charset="-122"/>
                <a:ea typeface="微软雅黑 Light" panose="020B0502040204020203" charset="-122"/>
                <a:cs typeface="微软雅黑 Light" panose="020B0502040204020203" charset="-122"/>
                <a:sym typeface="+mn-ea"/>
              </a:rPr>
              <a:t>双目立体测距的基础是</a:t>
            </a:r>
            <a:r>
              <a:rPr lang="zh-CN" altLang="en-US" sz="1600" b="1" dirty="0">
                <a:latin typeface="微软雅黑 Light" panose="020B0502040204020203" charset="-122"/>
                <a:ea typeface="微软雅黑 Light" panose="020B0502040204020203" charset="-122"/>
                <a:cs typeface="微软雅黑 Light" panose="020B0502040204020203" charset="-122"/>
                <a:sym typeface="+mn-ea"/>
              </a:rPr>
              <a:t>利用视差求距离</a:t>
            </a:r>
            <a:r>
              <a:rPr lang="zh-CN" altLang="en-US" sz="1600" dirty="0">
                <a:latin typeface="微软雅黑 Light" panose="020B0502040204020203" charset="-122"/>
                <a:ea typeface="微软雅黑 Light" panose="020B0502040204020203" charset="-122"/>
                <a:cs typeface="微软雅黑 Light" panose="020B0502040204020203" charset="-122"/>
                <a:sym typeface="+mn-ea"/>
              </a:rPr>
              <a:t>，而视差就是计算左右图像中对应点的像素坐标之差。</a:t>
            </a:r>
            <a:endParaRPr lang="en-US" altLang="zh-CN" sz="1600" dirty="0">
              <a:latin typeface="微软雅黑 Light" panose="020B0502040204020203" charset="-122"/>
              <a:ea typeface="微软雅黑 Light" panose="020B0502040204020203" charset="-122"/>
              <a:cs typeface="微软雅黑 Light" panose="020B0502040204020203" charset="-122"/>
            </a:endParaRPr>
          </a:p>
          <a:p>
            <a:pPr algn="l" fontAlgn="auto">
              <a:spcBef>
                <a:spcPts val="600"/>
              </a:spcBef>
              <a:buClrTx/>
              <a:buSzTx/>
              <a:buFontTx/>
            </a:pPr>
            <a:r>
              <a:rPr lang="zh-CN" altLang="en-US" sz="1600" dirty="0">
                <a:latin typeface="微软雅黑 Light" panose="020B0502040204020203" charset="-122"/>
                <a:ea typeface="微软雅黑 Light" panose="020B0502040204020203" charset="-122"/>
                <a:cs typeface="微软雅黑 Light" panose="020B0502040204020203" charset="-122"/>
                <a:sym typeface="+mn-ea"/>
              </a:rPr>
              <a:t>为了获得</a:t>
            </a:r>
            <a:r>
              <a:rPr lang="en-US" altLang="zh-CN" sz="1600" dirty="0">
                <a:latin typeface="微软雅黑 Light" panose="020B0502040204020203" charset="-122"/>
                <a:ea typeface="微软雅黑 Light" panose="020B0502040204020203" charset="-122"/>
                <a:cs typeface="微软雅黑 Light" panose="020B0502040204020203" charset="-122"/>
                <a:sym typeface="+mn-ea"/>
              </a:rPr>
              <a:t>3d</a:t>
            </a:r>
            <a:r>
              <a:rPr lang="zh-CN" altLang="en-US" sz="1600" dirty="0">
                <a:latin typeface="微软雅黑 Light" panose="020B0502040204020203" charset="-122"/>
                <a:ea typeface="微软雅黑 Light" panose="020B0502040204020203" charset="-122"/>
                <a:cs typeface="微软雅黑 Light" panose="020B0502040204020203" charset="-122"/>
                <a:sym typeface="+mn-ea"/>
              </a:rPr>
              <a:t>坐标，系统首先对左右图像进行特征点提取及描述符计算和匹配</a:t>
            </a:r>
            <a:endParaRPr lang="en-US" altLang="zh-CN" sz="1600" dirty="0">
              <a:latin typeface="微软雅黑 Light" panose="020B0502040204020203" charset="-122"/>
              <a:ea typeface="微软雅黑 Light" panose="020B0502040204020203" charset="-122"/>
              <a:cs typeface="微软雅黑 Light" panose="020B0502040204020203" charset="-122"/>
            </a:endParaRPr>
          </a:p>
          <a:p>
            <a:pPr algn="l">
              <a:buClrTx/>
              <a:buSzTx/>
              <a:buFontTx/>
            </a:pPr>
            <a:r>
              <a:rPr lang="zh-CN" altLang="en-US" sz="1600" dirty="0">
                <a:latin typeface="微软雅黑 Light" panose="020B0502040204020203" charset="-122"/>
                <a:ea typeface="微软雅黑 Light" panose="020B0502040204020203" charset="-122"/>
                <a:cs typeface="微软雅黑 Light" panose="020B0502040204020203" charset="-122"/>
                <a:sym typeface="+mn-ea"/>
              </a:rPr>
              <a:t>常用的特征点有三种，分别是</a:t>
            </a:r>
            <a:r>
              <a:rPr lang="en-US" altLang="zh-CN" sz="1600" dirty="0">
                <a:latin typeface="微软雅黑 Light" panose="020B0502040204020203" charset="-122"/>
                <a:ea typeface="微软雅黑 Light" panose="020B0502040204020203" charset="-122"/>
                <a:cs typeface="微软雅黑 Light" panose="020B0502040204020203" charset="-122"/>
                <a:sym typeface="+mn-ea"/>
              </a:rPr>
              <a:t>SIFT</a:t>
            </a:r>
            <a:r>
              <a:rPr lang="zh-CN" altLang="en-US" sz="1600" dirty="0">
                <a:latin typeface="微软雅黑 Light" panose="020B0502040204020203" charset="-122"/>
                <a:ea typeface="微软雅黑 Light" panose="020B0502040204020203" charset="-122"/>
                <a:cs typeface="微软雅黑 Light" panose="020B0502040204020203" charset="-122"/>
                <a:sym typeface="+mn-ea"/>
              </a:rPr>
              <a:t>，</a:t>
            </a:r>
            <a:r>
              <a:rPr lang="en-US" altLang="zh-CN" sz="1600" dirty="0">
                <a:latin typeface="微软雅黑 Light" panose="020B0502040204020203" charset="-122"/>
                <a:ea typeface="微软雅黑 Light" panose="020B0502040204020203" charset="-122"/>
                <a:cs typeface="微软雅黑 Light" panose="020B0502040204020203" charset="-122"/>
                <a:sym typeface="+mn-ea"/>
              </a:rPr>
              <a:t>SURF</a:t>
            </a:r>
            <a:r>
              <a:rPr lang="zh-CN" altLang="en-US" sz="1600" dirty="0">
                <a:latin typeface="微软雅黑 Light" panose="020B0502040204020203" charset="-122"/>
                <a:ea typeface="微软雅黑 Light" panose="020B0502040204020203" charset="-122"/>
                <a:cs typeface="微软雅黑 Light" panose="020B0502040204020203" charset="-122"/>
                <a:sym typeface="+mn-ea"/>
              </a:rPr>
              <a:t>以及</a:t>
            </a:r>
            <a:r>
              <a:rPr lang="en-US" altLang="zh-CN" sz="1600" dirty="0">
                <a:latin typeface="微软雅黑 Light" panose="020B0502040204020203" charset="-122"/>
                <a:ea typeface="微软雅黑 Light" panose="020B0502040204020203" charset="-122"/>
                <a:cs typeface="微软雅黑 Light" panose="020B0502040204020203" charset="-122"/>
                <a:sym typeface="+mn-ea"/>
              </a:rPr>
              <a:t>ORB</a:t>
            </a:r>
            <a:r>
              <a:rPr lang="zh-CN" altLang="en-US" sz="1600" dirty="0">
                <a:latin typeface="微软雅黑 Light" panose="020B0502040204020203" charset="-122"/>
                <a:ea typeface="微软雅黑 Light" panose="020B0502040204020203" charset="-122"/>
                <a:cs typeface="微软雅黑 Light" panose="020B0502040204020203" charset="-122"/>
                <a:sym typeface="+mn-ea"/>
              </a:rPr>
              <a:t>，这三种方法在</a:t>
            </a:r>
            <a:r>
              <a:rPr lang="en-US" altLang="zh-CN" sz="1600" dirty="0" err="1">
                <a:latin typeface="微软雅黑 Light" panose="020B0502040204020203" charset="-122"/>
                <a:ea typeface="微软雅黑 Light" panose="020B0502040204020203" charset="-122"/>
                <a:cs typeface="微软雅黑 Light" panose="020B0502040204020203" charset="-122"/>
                <a:sym typeface="+mn-ea"/>
              </a:rPr>
              <a:t>Opencv</a:t>
            </a:r>
            <a:r>
              <a:rPr lang="zh-CN" altLang="en-US" sz="1600" dirty="0">
                <a:latin typeface="微软雅黑 Light" panose="020B0502040204020203" charset="-122"/>
                <a:ea typeface="微软雅黑 Light" panose="020B0502040204020203" charset="-122"/>
                <a:cs typeface="微软雅黑 Light" panose="020B0502040204020203" charset="-122"/>
                <a:sym typeface="+mn-ea"/>
              </a:rPr>
              <a:t>中都有实现</a:t>
            </a:r>
            <a:endParaRPr lang="en-US" altLang="zh-CN" sz="1600" dirty="0">
              <a:latin typeface="微软雅黑 Light" panose="020B0502040204020203" charset="-122"/>
              <a:ea typeface="微软雅黑 Light" panose="020B0502040204020203" charset="-122"/>
              <a:cs typeface="微软雅黑 Light" panose="020B0502040204020203" charset="-122"/>
            </a:endParaRPr>
          </a:p>
          <a:p>
            <a:pPr algn="l">
              <a:buClrTx/>
              <a:buSzTx/>
              <a:buFontTx/>
            </a:pPr>
            <a:r>
              <a:rPr lang="zh-CN" altLang="en-US" sz="1600" dirty="0">
                <a:latin typeface="微软雅黑 Light" panose="020B0502040204020203" charset="-122"/>
                <a:ea typeface="微软雅黑 Light" panose="020B0502040204020203" charset="-122"/>
                <a:cs typeface="微软雅黑 Light" panose="020B0502040204020203" charset="-122"/>
                <a:sym typeface="+mn-ea"/>
              </a:rPr>
              <a:t>考虑到实时行要求，</a:t>
            </a:r>
            <a:r>
              <a:rPr lang="zh-CN" altLang="en-US" sz="1600" b="1" dirty="0">
                <a:latin typeface="微软雅黑 Light" panose="020B0502040204020203" charset="-122"/>
                <a:ea typeface="微软雅黑 Light" panose="020B0502040204020203" charset="-122"/>
                <a:cs typeface="微软雅黑 Light" panose="020B0502040204020203" charset="-122"/>
                <a:sym typeface="+mn-ea"/>
              </a:rPr>
              <a:t>选用</a:t>
            </a:r>
            <a:r>
              <a:rPr lang="en-US" altLang="zh-CN" sz="1600" b="1" dirty="0">
                <a:latin typeface="微软雅黑 Light" panose="020B0502040204020203" charset="-122"/>
                <a:ea typeface="微软雅黑 Light" panose="020B0502040204020203" charset="-122"/>
                <a:cs typeface="微软雅黑 Light" panose="020B0502040204020203" charset="-122"/>
                <a:sym typeface="+mn-ea"/>
              </a:rPr>
              <a:t>ORB</a:t>
            </a:r>
            <a:r>
              <a:rPr lang="zh-CN" altLang="en-US" sz="1600" b="1" dirty="0">
                <a:latin typeface="微软雅黑 Light" panose="020B0502040204020203" charset="-122"/>
                <a:ea typeface="微软雅黑 Light" panose="020B0502040204020203" charset="-122"/>
                <a:cs typeface="微软雅黑 Light" panose="020B0502040204020203" charset="-122"/>
                <a:sym typeface="+mn-ea"/>
              </a:rPr>
              <a:t>特征</a:t>
            </a:r>
            <a:r>
              <a:rPr lang="zh-CN" altLang="en-US" sz="1600" dirty="0">
                <a:latin typeface="微软雅黑 Light" panose="020B0502040204020203" charset="-122"/>
                <a:ea typeface="微软雅黑 Light" panose="020B0502040204020203" charset="-122"/>
                <a:cs typeface="微软雅黑 Light" panose="020B0502040204020203" charset="-122"/>
                <a:sym typeface="+mn-ea"/>
              </a:rPr>
              <a:t>（计算速度</a:t>
            </a:r>
            <a:r>
              <a:rPr lang="en-US" altLang="zh-CN" sz="1600" dirty="0">
                <a:latin typeface="微软雅黑 Light" panose="020B0502040204020203" charset="-122"/>
                <a:ea typeface="微软雅黑 Light" panose="020B0502040204020203" charset="-122"/>
                <a:cs typeface="微软雅黑 Light" panose="020B0502040204020203" charset="-122"/>
                <a:sym typeface="+mn-ea"/>
              </a:rPr>
              <a:t> ORB&gt;&gt;SURF&gt;&gt;SIFT</a:t>
            </a:r>
            <a:r>
              <a:rPr lang="zh-CN" altLang="en-US" sz="1600" dirty="0">
                <a:latin typeface="微软雅黑 Light" panose="020B0502040204020203" charset="-122"/>
                <a:ea typeface="微软雅黑 Light" panose="020B0502040204020203" charset="-122"/>
                <a:cs typeface="微软雅黑 Light" panose="020B0502040204020203" charset="-122"/>
                <a:sym typeface="+mn-ea"/>
              </a:rPr>
              <a:t>）</a:t>
            </a:r>
            <a:endParaRPr lang="zh-CN" altLang="en-US" sz="1600" dirty="0">
              <a:latin typeface="微软雅黑 Light" panose="020B0502040204020203" charset="-122"/>
              <a:ea typeface="微软雅黑 Light" panose="020B0502040204020203" charset="-122"/>
              <a:cs typeface="微软雅黑 Light" panose="020B0502040204020203" charset="-122"/>
              <a:sym typeface="+mn-ea"/>
            </a:endParaRPr>
          </a:p>
        </p:txBody>
      </p:sp>
      <p:sp>
        <p:nvSpPr>
          <p:cNvPr id="2" name="矩形 1"/>
          <p:cNvSpPr/>
          <p:nvPr/>
        </p:nvSpPr>
        <p:spPr>
          <a:xfrm>
            <a:off x="102553" y="543594"/>
            <a:ext cx="1790065" cy="252730"/>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SYSTEM INTRODUCTION</a:t>
            </a:r>
            <a:endParaRPr lang="en-US" altLang="zh-CN" sz="1050">
              <a:solidFill>
                <a:srgbClr val="304371"/>
              </a:solidFill>
              <a:latin typeface="Arial" panose="020B0604020202020204"/>
              <a:ea typeface="方正兰亭黑_GBK"/>
            </a:endParaRPr>
          </a:p>
        </p:txBody>
      </p:sp>
      <p:pic>
        <p:nvPicPr>
          <p:cNvPr id="4" name="图片 3" descr="图片1"/>
          <p:cNvPicPr>
            <a:picLocks noChangeAspect="1"/>
          </p:cNvPicPr>
          <p:nvPr/>
        </p:nvPicPr>
        <p:blipFill>
          <a:blip r:embed="rId1"/>
          <a:stretch>
            <a:fillRect/>
          </a:stretch>
        </p:blipFill>
        <p:spPr>
          <a:xfrm>
            <a:off x="194945" y="1000760"/>
            <a:ext cx="8674735" cy="2054225"/>
          </a:xfrm>
          <a:prstGeom prst="rect">
            <a:avLst/>
          </a:prstGeom>
        </p:spPr>
      </p:pic>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90232" y="205901"/>
            <a:ext cx="2240280" cy="368300"/>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a:t>
            </a: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部分：系统介绍</a:t>
            </a:r>
            <a:endPar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3" name="直接连接符 12"/>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2553" y="543594"/>
            <a:ext cx="1790065" cy="252730"/>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SYSTEM INTRODUCTION</a:t>
            </a:r>
            <a:endParaRPr lang="en-US" altLang="zh-CN" sz="1050">
              <a:solidFill>
                <a:srgbClr val="304371"/>
              </a:solidFill>
              <a:latin typeface="Arial" panose="020B0604020202020204"/>
              <a:ea typeface="方正兰亭黑_GBK"/>
            </a:endParaRPr>
          </a:p>
        </p:txBody>
      </p:sp>
      <p:pic>
        <p:nvPicPr>
          <p:cNvPr id="15" name="图片 14"/>
          <p:cNvPicPr>
            <a:picLocks noChangeAspect="1"/>
          </p:cNvPicPr>
          <p:nvPr/>
        </p:nvPicPr>
        <p:blipFill>
          <a:blip r:embed="rId1"/>
          <a:stretch>
            <a:fillRect/>
          </a:stretch>
        </p:blipFill>
        <p:spPr>
          <a:xfrm>
            <a:off x="194310" y="2639060"/>
            <a:ext cx="3144520" cy="1995170"/>
          </a:xfrm>
          <a:prstGeom prst="rect">
            <a:avLst/>
          </a:prstGeom>
        </p:spPr>
      </p:pic>
      <p:sp>
        <p:nvSpPr>
          <p:cNvPr id="40" name="矩形 39"/>
          <p:cNvSpPr/>
          <p:nvPr/>
        </p:nvSpPr>
        <p:spPr>
          <a:xfrm>
            <a:off x="3339465" y="2638425"/>
            <a:ext cx="5525135" cy="21748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502025" y="2639060"/>
            <a:ext cx="4534535" cy="645215"/>
            <a:chOff x="518" y="1661"/>
            <a:chExt cx="5383" cy="1313"/>
          </a:xfrm>
        </p:grpSpPr>
        <p:sp>
          <p:nvSpPr>
            <p:cNvPr id="18" name="矩形 17"/>
            <p:cNvSpPr/>
            <p:nvPr/>
          </p:nvSpPr>
          <p:spPr>
            <a:xfrm>
              <a:off x="518" y="1661"/>
              <a:ext cx="4624" cy="7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74" y="1661"/>
              <a:ext cx="5327" cy="1313"/>
            </a:xfrm>
            <a:prstGeom prst="rect">
              <a:avLst/>
            </a:prstGeom>
            <a:noFill/>
          </p:spPr>
          <p:txBody>
            <a:bodyPr wrap="square">
              <a:spAutoFit/>
            </a:bodyPr>
            <a:lstStyle/>
            <a:p>
              <a:pPr algn="l"/>
              <a:r>
                <a:rPr lang="zh-CN" altLang="en-US" sz="1800" b="1" dirty="0">
                  <a:solidFill>
                    <a:schemeClr val="bg1"/>
                  </a:solidFill>
                  <a:latin typeface="黑体" panose="02010609060101010101" charset="-122"/>
                  <a:ea typeface="黑体" panose="02010609060101010101" charset="-122"/>
                  <a:sym typeface="+mn-ea"/>
                </a:rPr>
                <a:t>核心算法：</a:t>
              </a:r>
              <a:r>
                <a:rPr lang="en-US" altLang="zh-CN" sz="1800" b="1" dirty="0">
                  <a:solidFill>
                    <a:schemeClr val="bg1"/>
                  </a:solidFill>
                  <a:latin typeface="黑体" panose="02010609060101010101" charset="-122"/>
                  <a:ea typeface="黑体" panose="02010609060101010101" charset="-122"/>
                  <a:sym typeface="+mn-ea"/>
                </a:rPr>
                <a:t>PnP</a:t>
              </a:r>
              <a:r>
                <a:rPr lang="zh-CN" altLang="en-US" sz="1800" b="1" dirty="0">
                  <a:solidFill>
                    <a:schemeClr val="bg1"/>
                  </a:solidFill>
                  <a:latin typeface="黑体" panose="02010609060101010101" charset="-122"/>
                  <a:ea typeface="黑体" panose="02010609060101010101" charset="-122"/>
                  <a:sym typeface="+mn-ea"/>
                </a:rPr>
                <a:t>（</a:t>
              </a:r>
              <a:r>
                <a:rPr lang="en-US" altLang="zh-CN" sz="1800" b="1" dirty="0">
                  <a:solidFill>
                    <a:schemeClr val="bg1"/>
                  </a:solidFill>
                  <a:latin typeface="黑体" panose="02010609060101010101" charset="-122"/>
                  <a:ea typeface="黑体" panose="02010609060101010101" charset="-122"/>
                  <a:sym typeface="+mn-ea"/>
                </a:rPr>
                <a:t>Perspective N </a:t>
              </a:r>
              <a:r>
                <a:rPr lang="zh-CN" altLang="en-US" sz="1800" b="1" dirty="0">
                  <a:solidFill>
                    <a:schemeClr val="bg1"/>
                  </a:solidFill>
                  <a:latin typeface="黑体" panose="02010609060101010101" charset="-122"/>
                  <a:ea typeface="黑体" panose="02010609060101010101" charset="-122"/>
                  <a:sym typeface="+mn-ea"/>
                </a:rPr>
                <a:t>）</a:t>
              </a:r>
              <a:endParaRPr lang="en-US" altLang="zh-CN" sz="1800" b="1" dirty="0">
                <a:solidFill>
                  <a:schemeClr val="bg1"/>
                </a:solidFill>
                <a:latin typeface="黑体" panose="02010609060101010101" charset="-122"/>
                <a:ea typeface="黑体" panose="02010609060101010101" charset="-122"/>
              </a:endParaRPr>
            </a:p>
            <a:p>
              <a:pPr algn="l"/>
              <a:endParaRPr lang="en-US" altLang="zh-CN" sz="1800" b="1" dirty="0">
                <a:solidFill>
                  <a:schemeClr val="bg1"/>
                </a:solidFill>
                <a:latin typeface="黑体" panose="02010609060101010101" charset="-122"/>
                <a:ea typeface="黑体" panose="02010609060101010101" charset="-122"/>
              </a:endParaRPr>
            </a:p>
          </p:txBody>
        </p:sp>
      </p:grpSp>
      <p:sp>
        <p:nvSpPr>
          <p:cNvPr id="22" name="文本框 21"/>
          <p:cNvSpPr txBox="1"/>
          <p:nvPr/>
        </p:nvSpPr>
        <p:spPr>
          <a:xfrm>
            <a:off x="3356610" y="3026410"/>
            <a:ext cx="5546090" cy="1898650"/>
          </a:xfrm>
          <a:prstGeom prst="rect">
            <a:avLst/>
          </a:prstGeom>
          <a:noFill/>
        </p:spPr>
        <p:txBody>
          <a:bodyPr wrap="square" rtlCol="0">
            <a:spAutoFit/>
          </a:bodyPr>
          <a:lstStyle/>
          <a:p>
            <a:pPr fontAlgn="auto">
              <a:lnSpc>
                <a:spcPct val="90000"/>
              </a:lnSpc>
              <a:spcBef>
                <a:spcPts val="0"/>
              </a:spcBef>
            </a:pPr>
            <a:r>
              <a:rPr lang="en-US" altLang="zh-CN" dirty="0">
                <a:latin typeface="微软雅黑 Light" panose="020B0502040204020203" charset="-122"/>
                <a:ea typeface="微软雅黑 Light" panose="020B0502040204020203" charset="-122"/>
                <a:cs typeface="微软雅黑 Light" panose="020B0502040204020203" charset="-122"/>
              </a:rPr>
              <a:t>PnP</a:t>
            </a:r>
            <a:r>
              <a:rPr lang="zh-CN" altLang="en-US" dirty="0">
                <a:latin typeface="微软雅黑 Light" panose="020B0502040204020203" charset="-122"/>
                <a:ea typeface="微软雅黑 Light" panose="020B0502040204020203" charset="-122"/>
                <a:cs typeface="微软雅黑 Light" panose="020B0502040204020203" charset="-122"/>
              </a:rPr>
              <a:t>是求解</a:t>
            </a:r>
            <a:r>
              <a:rPr lang="en-US" altLang="zh-CN" dirty="0">
                <a:latin typeface="微软雅黑 Light" panose="020B0502040204020203" charset="-122"/>
                <a:ea typeface="微软雅黑 Light" panose="020B0502040204020203" charset="-122"/>
                <a:cs typeface="微软雅黑 Light" panose="020B0502040204020203" charset="-122"/>
              </a:rPr>
              <a:t>3D</a:t>
            </a:r>
            <a:r>
              <a:rPr lang="zh-CN" altLang="en-US" dirty="0">
                <a:latin typeface="微软雅黑 Light" panose="020B0502040204020203" charset="-122"/>
                <a:ea typeface="微软雅黑 Light" panose="020B0502040204020203" charset="-122"/>
                <a:cs typeface="微软雅黑 Light" panose="020B0502040204020203" charset="-122"/>
              </a:rPr>
              <a:t>到</a:t>
            </a:r>
            <a:r>
              <a:rPr lang="en-US" altLang="zh-CN" dirty="0">
                <a:latin typeface="微软雅黑 Light" panose="020B0502040204020203" charset="-122"/>
                <a:ea typeface="微软雅黑 Light" panose="020B0502040204020203" charset="-122"/>
                <a:cs typeface="微软雅黑 Light" panose="020B0502040204020203" charset="-122"/>
              </a:rPr>
              <a:t>2D</a:t>
            </a:r>
            <a:r>
              <a:rPr lang="zh-CN" altLang="en-US" dirty="0">
                <a:latin typeface="微软雅黑 Light" panose="020B0502040204020203" charset="-122"/>
                <a:ea typeface="微软雅黑 Light" panose="020B0502040204020203" charset="-122"/>
                <a:cs typeface="微软雅黑 Light" panose="020B0502040204020203" charset="-122"/>
              </a:rPr>
              <a:t>点对的运动的方法</a:t>
            </a:r>
            <a:r>
              <a:rPr lang="en-US" altLang="zh-CN" dirty="0">
                <a:latin typeface="微软雅黑 Light" panose="020B0502040204020203" charset="-122"/>
                <a:ea typeface="微软雅黑 Light" panose="020B0502040204020203" charset="-122"/>
                <a:cs typeface="微软雅黑 Light" panose="020B0502040204020203" charset="-122"/>
              </a:rPr>
              <a:t>:</a:t>
            </a:r>
            <a:endParaRPr lang="en-US" altLang="zh-CN" dirty="0">
              <a:latin typeface="微软雅黑 Light" panose="020B0502040204020203" charset="-122"/>
              <a:ea typeface="微软雅黑 Light" panose="020B0502040204020203" charset="-122"/>
              <a:cs typeface="微软雅黑 Light" panose="020B0502040204020203" charset="-122"/>
            </a:endParaRPr>
          </a:p>
          <a:p>
            <a:pPr fontAlgn="auto">
              <a:lnSpc>
                <a:spcPct val="90000"/>
              </a:lnSpc>
              <a:spcBef>
                <a:spcPts val="0"/>
              </a:spcBef>
              <a:spcAft>
                <a:spcPts val="1000"/>
              </a:spcAft>
            </a:pPr>
            <a:r>
              <a:rPr lang="zh-CN" altLang="en-US" dirty="0">
                <a:latin typeface="微软雅黑 Light" panose="020B0502040204020203" charset="-122"/>
                <a:ea typeface="微软雅黑 Light" panose="020B0502040204020203" charset="-122"/>
                <a:cs typeface="微软雅黑 Light" panose="020B0502040204020203" charset="-122"/>
              </a:rPr>
              <a:t>即给出</a:t>
            </a:r>
            <a:r>
              <a:rPr lang="en-US" altLang="zh-CN" dirty="0">
                <a:latin typeface="微软雅黑 Light" panose="020B0502040204020203" charset="-122"/>
                <a:ea typeface="微软雅黑 Light" panose="020B0502040204020203" charset="-122"/>
                <a:cs typeface="微软雅黑 Light" panose="020B0502040204020203" charset="-122"/>
              </a:rPr>
              <a:t>n</a:t>
            </a:r>
            <a:r>
              <a:rPr lang="zh-CN" altLang="en-US" dirty="0">
                <a:latin typeface="微软雅黑 Light" panose="020B0502040204020203" charset="-122"/>
                <a:ea typeface="微软雅黑 Light" panose="020B0502040204020203" charset="-122"/>
                <a:cs typeface="微软雅黑 Light" panose="020B0502040204020203" charset="-122"/>
              </a:rPr>
              <a:t>个</a:t>
            </a:r>
            <a:r>
              <a:rPr lang="en-US" altLang="zh-CN" dirty="0">
                <a:latin typeface="微软雅黑 Light" panose="020B0502040204020203" charset="-122"/>
                <a:ea typeface="微软雅黑 Light" panose="020B0502040204020203" charset="-122"/>
                <a:cs typeface="微软雅黑 Light" panose="020B0502040204020203" charset="-122"/>
              </a:rPr>
              <a:t>3D</a:t>
            </a:r>
            <a:r>
              <a:rPr lang="zh-CN" altLang="en-US" dirty="0">
                <a:latin typeface="微软雅黑 Light" panose="020B0502040204020203" charset="-122"/>
                <a:ea typeface="微软雅黑 Light" panose="020B0502040204020203" charset="-122"/>
                <a:cs typeface="微软雅黑 Light" panose="020B0502040204020203" charset="-122"/>
              </a:rPr>
              <a:t>空间点以及其对应的</a:t>
            </a:r>
            <a:r>
              <a:rPr lang="en-US" altLang="zh-CN" dirty="0">
                <a:latin typeface="微软雅黑 Light" panose="020B0502040204020203" charset="-122"/>
                <a:ea typeface="微软雅黑 Light" panose="020B0502040204020203" charset="-122"/>
                <a:cs typeface="微软雅黑 Light" panose="020B0502040204020203" charset="-122"/>
              </a:rPr>
              <a:t>2d</a:t>
            </a:r>
            <a:r>
              <a:rPr lang="zh-CN" altLang="en-US" dirty="0">
                <a:latin typeface="微软雅黑 Light" panose="020B0502040204020203" charset="-122"/>
                <a:ea typeface="微软雅黑 Light" panose="020B0502040204020203" charset="-122"/>
                <a:cs typeface="微软雅黑 Light" panose="020B0502040204020203" charset="-122"/>
              </a:rPr>
              <a:t>投影时，如何求解相机的位姿。</a:t>
            </a:r>
            <a:endParaRPr lang="en-US" altLang="zh-CN" dirty="0">
              <a:latin typeface="微软雅黑 Light" panose="020B0502040204020203" charset="-122"/>
              <a:ea typeface="微软雅黑 Light" panose="020B0502040204020203" charset="-122"/>
              <a:cs typeface="微软雅黑 Light" panose="020B0502040204020203" charset="-122"/>
            </a:endParaRPr>
          </a:p>
          <a:p>
            <a:pPr fontAlgn="auto">
              <a:lnSpc>
                <a:spcPct val="90000"/>
              </a:lnSpc>
              <a:spcBef>
                <a:spcPts val="0"/>
              </a:spcBef>
            </a:pPr>
            <a:r>
              <a:rPr lang="zh-CN" altLang="en-US" dirty="0">
                <a:latin typeface="微软雅黑 Light" panose="020B0502040204020203" charset="-122"/>
                <a:ea typeface="微软雅黑 Light" panose="020B0502040204020203" charset="-122"/>
                <a:cs typeface="微软雅黑 Light" panose="020B0502040204020203" charset="-122"/>
              </a:rPr>
              <a:t>算法要解决的问题就是</a:t>
            </a:r>
            <a:r>
              <a:rPr lang="zh-CN" altLang="en-US" b="1" dirty="0">
                <a:latin typeface="微软雅黑 Light" panose="020B0502040204020203" charset="-122"/>
                <a:ea typeface="微软雅黑 Light" panose="020B0502040204020203" charset="-122"/>
                <a:cs typeface="微软雅黑 Light" panose="020B0502040204020203" charset="-122"/>
              </a:rPr>
              <a:t>为相机寻找一个合适的位姿</a:t>
            </a:r>
            <a:r>
              <a:rPr lang="zh-CN" altLang="en-US" dirty="0">
                <a:latin typeface="微软雅黑 Light" panose="020B0502040204020203" charset="-122"/>
                <a:ea typeface="微软雅黑 Light" panose="020B0502040204020203" charset="-122"/>
                <a:cs typeface="微软雅黑 Light" panose="020B0502040204020203" charset="-122"/>
              </a:rPr>
              <a:t>，使得</a:t>
            </a:r>
            <a:r>
              <a:rPr lang="en-US" altLang="zh-CN" dirty="0">
                <a:latin typeface="微软雅黑 Light" panose="020B0502040204020203" charset="-122"/>
                <a:ea typeface="微软雅黑 Light" panose="020B0502040204020203" charset="-122"/>
                <a:cs typeface="微软雅黑 Light" panose="020B0502040204020203" charset="-122"/>
              </a:rPr>
              <a:t>3d</a:t>
            </a:r>
            <a:r>
              <a:rPr lang="zh-CN" altLang="en-US" dirty="0">
                <a:latin typeface="微软雅黑 Light" panose="020B0502040204020203" charset="-122"/>
                <a:ea typeface="微软雅黑 Light" panose="020B0502040204020203" charset="-122"/>
                <a:cs typeface="微软雅黑 Light" panose="020B0502040204020203" charset="-122"/>
              </a:rPr>
              <a:t>点的重投影误差最小，左图为重投影误差示意图。</a:t>
            </a:r>
            <a:endParaRPr lang="zh-CN" altLang="en-US" dirty="0">
              <a:latin typeface="微软雅黑 Light" panose="020B0502040204020203" charset="-122"/>
              <a:ea typeface="微软雅黑 Light" panose="020B0502040204020203" charset="-122"/>
              <a:cs typeface="微软雅黑 Light" panose="020B0502040204020203" charset="-122"/>
            </a:endParaRPr>
          </a:p>
          <a:p>
            <a:pPr fontAlgn="auto">
              <a:lnSpc>
                <a:spcPct val="90000"/>
              </a:lnSpc>
              <a:spcBef>
                <a:spcPts val="0"/>
              </a:spcBef>
            </a:pPr>
            <a:endParaRPr lang="zh-CN" altLang="en-US" dirty="0">
              <a:latin typeface="微软雅黑 Light" panose="020B0502040204020203" charset="-122"/>
              <a:ea typeface="微软雅黑 Light" panose="020B0502040204020203" charset="-122"/>
              <a:cs typeface="微软雅黑 Light" panose="020B0502040204020203" charset="-122"/>
            </a:endParaRPr>
          </a:p>
          <a:p>
            <a:pPr fontAlgn="auto">
              <a:lnSpc>
                <a:spcPct val="90000"/>
              </a:lnSpc>
              <a:spcBef>
                <a:spcPts val="0"/>
              </a:spcBef>
            </a:pPr>
            <a:r>
              <a:rPr lang="zh-CN" altLang="en-US" dirty="0">
                <a:latin typeface="微软雅黑 Light" panose="020B0502040204020203" charset="-122"/>
                <a:ea typeface="微软雅黑 Light" panose="020B0502040204020203" charset="-122"/>
                <a:cs typeface="微软雅黑 Light" panose="020B0502040204020203" charset="-122"/>
              </a:rPr>
              <a:t>典型求解方式有很多种，主要分为线性代数方法和非线性的迭代求解方法。</a:t>
            </a:r>
            <a:r>
              <a:rPr lang="zh-CN" altLang="en-US" dirty="0">
                <a:latin typeface="微软雅黑 Light" panose="020B0502040204020203" charset="-122"/>
                <a:ea typeface="微软雅黑 Light" panose="020B0502040204020203" charset="-122"/>
                <a:cs typeface="微软雅黑 Light" panose="020B0502040204020203" charset="-122"/>
                <a:sym typeface="+mn-ea"/>
              </a:rPr>
              <a:t>这些求解方式在Opencv中都有实现。</a:t>
            </a:r>
            <a:endParaRPr lang="zh-CN" altLang="en-US" dirty="0">
              <a:latin typeface="微软雅黑 Light" panose="020B0502040204020203" charset="-122"/>
              <a:ea typeface="微软雅黑 Light" panose="020B0502040204020203" charset="-122"/>
              <a:cs typeface="微软雅黑 Light" panose="020B0502040204020203" charset="-122"/>
            </a:endParaRPr>
          </a:p>
          <a:p>
            <a:pPr fontAlgn="auto">
              <a:lnSpc>
                <a:spcPct val="90000"/>
              </a:lnSpc>
              <a:spcBef>
                <a:spcPts val="0"/>
              </a:spcBef>
            </a:pPr>
            <a:endParaRPr lang="en-US" altLang="zh-CN" dirty="0">
              <a:latin typeface="微软雅黑 Light" panose="020B0502040204020203" charset="-122"/>
              <a:ea typeface="微软雅黑 Light" panose="020B0502040204020203" charset="-122"/>
              <a:cs typeface="微软雅黑 Light" panose="020B0502040204020203" charset="-122"/>
            </a:endParaRPr>
          </a:p>
          <a:p>
            <a:pPr fontAlgn="auto">
              <a:lnSpc>
                <a:spcPct val="90000"/>
              </a:lnSpc>
              <a:spcBef>
                <a:spcPts val="0"/>
              </a:spcBef>
            </a:pPr>
            <a:endParaRPr lang="zh-CN" altLang="en-US" dirty="0">
              <a:latin typeface="微软雅黑 Light" panose="020B0502040204020203" charset="-122"/>
              <a:ea typeface="微软雅黑 Light" panose="020B0502040204020203" charset="-122"/>
              <a:cs typeface="微软雅黑 Light" panose="020B0502040204020203" charset="-122"/>
            </a:endParaRPr>
          </a:p>
        </p:txBody>
      </p:sp>
      <p:pic>
        <p:nvPicPr>
          <p:cNvPr id="3" name="图片 2" descr="图片2"/>
          <p:cNvPicPr>
            <a:picLocks noChangeAspect="1"/>
          </p:cNvPicPr>
          <p:nvPr/>
        </p:nvPicPr>
        <p:blipFill>
          <a:blip r:embed="rId2"/>
          <a:stretch>
            <a:fillRect/>
          </a:stretch>
        </p:blipFill>
        <p:spPr>
          <a:xfrm>
            <a:off x="194310" y="965835"/>
            <a:ext cx="8654415" cy="1518920"/>
          </a:xfrm>
          <a:prstGeom prst="rect">
            <a:avLst/>
          </a:prstGeom>
        </p:spPr>
      </p:pic>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769361" y="2094283"/>
            <a:ext cx="1605280" cy="521970"/>
          </a:xfrm>
          <a:prstGeom prst="rect">
            <a:avLst/>
          </a:prstGeom>
          <a:noFill/>
        </p:spPr>
        <p:txBody>
          <a:bodyPr wrap="none">
            <a:spAutoFit/>
          </a:bodyPr>
          <a:lstStyle/>
          <a:p>
            <a:pPr algn="ctr">
              <a:defRPr/>
            </a:pPr>
            <a:r>
              <a:rPr lang="zh-CN" altLang="en-US" sz="2800" kern="100" smtClean="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实现方案</a:t>
            </a:r>
            <a:endParaRPr lang="zh-CN" altLang="en-US" sz="2800" kern="100" smtClean="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3584258" y="2617504"/>
            <a:ext cx="1975485" cy="252730"/>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IMPLEMENTATION SCHEME</a:t>
            </a:r>
            <a:endParaRPr lang="en-US" altLang="zh-CN" sz="1050">
              <a:solidFill>
                <a:srgbClr val="304371"/>
              </a:solidFill>
              <a:latin typeface="Arial" panose="020B0604020202020204"/>
              <a:ea typeface="方正兰亭黑_GBK"/>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Group 4"/>
          <p:cNvGrpSpPr>
            <a:grpSpLocks noChangeAspect="1"/>
          </p:cNvGrpSpPr>
          <p:nvPr/>
        </p:nvGrpSpPr>
        <p:grpSpPr bwMode="auto">
          <a:xfrm>
            <a:off x="4316309" y="637628"/>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timing>
    <p:tnLst>
      <p:par>
        <p:cTn id="1" dur="indefinite" restart="never" nodeType="tmRoot"/>
      </p:par>
    </p:tnLst>
  </p:timing>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2244</Words>
  <Application>WPS 演示</Application>
  <PresentationFormat>全屏显示(16:9)</PresentationFormat>
  <Paragraphs>204</Paragraphs>
  <Slides>17</Slides>
  <Notes>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宋体</vt:lpstr>
      <vt:lpstr>Wingdings</vt:lpstr>
      <vt:lpstr>微软雅黑</vt:lpstr>
      <vt:lpstr>Times New Roman</vt:lpstr>
      <vt:lpstr>Calibri Light</vt:lpstr>
      <vt:lpstr>方正宋刻本秀楷简体</vt:lpstr>
      <vt:lpstr>方正兰亭黑_GBK</vt:lpstr>
      <vt:lpstr>黑体</vt:lpstr>
      <vt:lpstr>Arial</vt:lpstr>
      <vt:lpstr>微软雅黑 Light</vt:lpstr>
      <vt:lpstr>Wingdings</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雾白。</cp:lastModifiedBy>
  <cp:revision>287</cp:revision>
  <dcterms:created xsi:type="dcterms:W3CDTF">2017-05-01T12:27:00Z</dcterms:created>
  <dcterms:modified xsi:type="dcterms:W3CDTF">2020-11-19T02:05:08Z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