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09" autoAdjust="0"/>
    <p:restoredTop sz="94660"/>
  </p:normalViewPr>
  <p:slideViewPr>
    <p:cSldViewPr>
      <p:cViewPr>
        <p:scale>
          <a:sx n="71" d="100"/>
          <a:sy n="71" d="100"/>
        </p:scale>
        <p:origin x="-6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1F57-314B-4131-A02B-0FF5DE1E13E0}" type="datetimeFigureOut">
              <a:rPr lang="uk-UA" smtClean="0"/>
              <a:pPr/>
              <a:t>03.05.2018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06CE-E91A-40C1-B3AA-A218D6B7BF8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1F57-314B-4131-A02B-0FF5DE1E13E0}" type="datetimeFigureOut">
              <a:rPr lang="uk-UA" smtClean="0"/>
              <a:pPr/>
              <a:t>03.05.2018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06CE-E91A-40C1-B3AA-A218D6B7BF8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1F57-314B-4131-A02B-0FF5DE1E13E0}" type="datetimeFigureOut">
              <a:rPr lang="uk-UA" smtClean="0"/>
              <a:pPr/>
              <a:t>03.05.2018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06CE-E91A-40C1-B3AA-A218D6B7BF8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1F57-314B-4131-A02B-0FF5DE1E13E0}" type="datetimeFigureOut">
              <a:rPr lang="uk-UA" smtClean="0"/>
              <a:pPr/>
              <a:t>03.05.2018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06CE-E91A-40C1-B3AA-A218D6B7BF8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1F57-314B-4131-A02B-0FF5DE1E13E0}" type="datetimeFigureOut">
              <a:rPr lang="uk-UA" smtClean="0"/>
              <a:pPr/>
              <a:t>03.05.2018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06CE-E91A-40C1-B3AA-A218D6B7BF8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1F57-314B-4131-A02B-0FF5DE1E13E0}" type="datetimeFigureOut">
              <a:rPr lang="uk-UA" smtClean="0"/>
              <a:pPr/>
              <a:t>03.05.2018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06CE-E91A-40C1-B3AA-A218D6B7BF8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1F57-314B-4131-A02B-0FF5DE1E13E0}" type="datetimeFigureOut">
              <a:rPr lang="uk-UA" smtClean="0"/>
              <a:pPr/>
              <a:t>03.05.2018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06CE-E91A-40C1-B3AA-A218D6B7BF8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1F57-314B-4131-A02B-0FF5DE1E13E0}" type="datetimeFigureOut">
              <a:rPr lang="uk-UA" smtClean="0"/>
              <a:pPr/>
              <a:t>03.05.2018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06CE-E91A-40C1-B3AA-A218D6B7BF8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1F57-314B-4131-A02B-0FF5DE1E13E0}" type="datetimeFigureOut">
              <a:rPr lang="uk-UA" smtClean="0"/>
              <a:pPr/>
              <a:t>03.05.2018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06CE-E91A-40C1-B3AA-A218D6B7BF8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1F57-314B-4131-A02B-0FF5DE1E13E0}" type="datetimeFigureOut">
              <a:rPr lang="uk-UA" smtClean="0"/>
              <a:pPr/>
              <a:t>03.05.2018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06CE-E91A-40C1-B3AA-A218D6B7BF8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1F57-314B-4131-A02B-0FF5DE1E13E0}" type="datetimeFigureOut">
              <a:rPr lang="uk-UA" smtClean="0"/>
              <a:pPr/>
              <a:t>03.05.2018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06CE-E91A-40C1-B3AA-A218D6B7BF8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51F57-314B-4131-A02B-0FF5DE1E13E0}" type="datetimeFigureOut">
              <a:rPr lang="uk-UA" smtClean="0"/>
              <a:pPr/>
              <a:t>03.05.2018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06CE-E91A-40C1-B3AA-A218D6B7BF80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Области и Классы</a:t>
            </a:r>
            <a:endParaRPr lang="uk-UA" sz="4000" dirty="0"/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1328710" y="2041502"/>
            <a:ext cx="6400800" cy="4673646"/>
          </a:xfrm>
        </p:spPr>
        <p:txBody>
          <a:bodyPr>
            <a:normAutofit lnSpcReduction="10000"/>
          </a:bodyPr>
          <a:lstStyle/>
          <a:p>
            <a:pPr algn="l"/>
            <a:r>
              <a:rPr lang="uk-UA" dirty="0" smtClean="0">
                <a:solidFill>
                  <a:schemeClr val="tx1"/>
                </a:solidFill>
              </a:rPr>
              <a:t>	</a:t>
            </a:r>
            <a:r>
              <a:rPr lang="uk-UA" b="1" dirty="0" err="1" smtClean="0">
                <a:solidFill>
                  <a:schemeClr val="tx1"/>
                </a:solidFill>
              </a:rPr>
              <a:t>Длина</a:t>
            </a:r>
            <a:endParaRPr lang="uk-UA" b="1" dirty="0" smtClean="0">
              <a:solidFill>
                <a:schemeClr val="tx1"/>
              </a:solidFill>
            </a:endParaRPr>
          </a:p>
          <a:p>
            <a:pPr algn="l"/>
            <a:r>
              <a:rPr lang="uk-UA" sz="2000" b="1" i="1" dirty="0" smtClean="0">
                <a:solidFill>
                  <a:srgbClr val="FF0000"/>
                </a:solidFill>
              </a:rPr>
              <a:t>0 – 2</a:t>
            </a:r>
          </a:p>
          <a:p>
            <a:pPr algn="l"/>
            <a:r>
              <a:rPr lang="uk-UA" sz="2000" b="1" i="1" dirty="0" smtClean="0">
                <a:solidFill>
                  <a:schemeClr val="tx1"/>
                </a:solidFill>
              </a:rPr>
              <a:t>3 – 30</a:t>
            </a:r>
          </a:p>
          <a:p>
            <a:pPr algn="l"/>
            <a:r>
              <a:rPr lang="uk-UA" sz="2000" b="1" i="1" dirty="0" smtClean="0">
                <a:solidFill>
                  <a:srgbClr val="FF0000"/>
                </a:solidFill>
              </a:rPr>
              <a:t>31 - +∞</a:t>
            </a:r>
          </a:p>
          <a:p>
            <a:pPr algn="l"/>
            <a:r>
              <a:rPr lang="uk-UA" sz="2000" b="1" i="1" dirty="0" smtClean="0">
                <a:solidFill>
                  <a:schemeClr val="tx1"/>
                </a:solidFill>
              </a:rPr>
              <a:t>	</a:t>
            </a:r>
            <a:r>
              <a:rPr lang="uk-UA" b="1" dirty="0" err="1" smtClean="0">
                <a:solidFill>
                  <a:schemeClr val="tx1"/>
                </a:solidFill>
              </a:rPr>
              <a:t>Символы</a:t>
            </a:r>
            <a:endParaRPr lang="uk-UA" b="1" dirty="0" smtClean="0">
              <a:solidFill>
                <a:schemeClr val="tx1"/>
              </a:solidFill>
            </a:endParaRPr>
          </a:p>
          <a:p>
            <a:pPr algn="l"/>
            <a:r>
              <a:rPr lang="uk-UA" sz="2000" b="1" i="1" dirty="0" err="1" smtClean="0">
                <a:solidFill>
                  <a:schemeClr val="tx1"/>
                </a:solidFill>
              </a:rPr>
              <a:t>Английский</a:t>
            </a:r>
            <a:r>
              <a:rPr lang="uk-UA" sz="2000" b="1" i="1" dirty="0" smtClean="0">
                <a:solidFill>
                  <a:schemeClr val="tx1"/>
                </a:solidFill>
              </a:rPr>
              <a:t>, цифр</a:t>
            </a:r>
            <a:r>
              <a:rPr lang="ru-RU" sz="2000" b="1" i="1" dirty="0" err="1" smtClean="0">
                <a:solidFill>
                  <a:schemeClr val="tx1"/>
                </a:solidFill>
              </a:rPr>
              <a:t>ы</a:t>
            </a:r>
            <a:r>
              <a:rPr lang="ru-RU" sz="2000" b="1" i="1" dirty="0" smtClean="0">
                <a:solidFill>
                  <a:schemeClr val="tx1"/>
                </a:solidFill>
              </a:rPr>
              <a:t>, </a:t>
            </a:r>
            <a:r>
              <a:rPr lang="en-US" sz="2000" b="1" i="1" dirty="0" smtClean="0">
                <a:solidFill>
                  <a:schemeClr val="tx1"/>
                </a:solidFill>
              </a:rPr>
              <a:t>@</a:t>
            </a:r>
          </a:p>
          <a:p>
            <a:pPr algn="l"/>
            <a:r>
              <a:rPr lang="uk-UA" sz="2000" b="1" i="1" dirty="0" smtClean="0">
                <a:solidFill>
                  <a:srgbClr val="FF0000"/>
                </a:solidFill>
              </a:rPr>
              <a:t>Все </a:t>
            </a:r>
            <a:r>
              <a:rPr lang="ru-RU" sz="2000" b="1" i="1" dirty="0" smtClean="0">
                <a:solidFill>
                  <a:srgbClr val="FF0000"/>
                </a:solidFill>
              </a:rPr>
              <a:t>остальное</a:t>
            </a:r>
            <a:endParaRPr lang="en-US" sz="2000" b="1" i="1" dirty="0" smtClean="0">
              <a:solidFill>
                <a:srgbClr val="FF0000"/>
              </a:solidFill>
            </a:endParaRPr>
          </a:p>
          <a:p>
            <a:pPr algn="l"/>
            <a:r>
              <a:rPr lang="ru-RU" sz="2000" b="1" i="1" dirty="0" smtClean="0">
                <a:solidFill>
                  <a:schemeClr val="tx1"/>
                </a:solidFill>
              </a:rPr>
              <a:t>	</a:t>
            </a:r>
            <a:r>
              <a:rPr lang="uk-UA" sz="2000" b="1" dirty="0" smtClean="0">
                <a:solidFill>
                  <a:schemeClr val="tx1"/>
                </a:solidFill>
              </a:rPr>
              <a:t> </a:t>
            </a:r>
            <a:r>
              <a:rPr lang="uk-UA" b="1" dirty="0" smtClean="0">
                <a:solidFill>
                  <a:schemeClr val="tx1"/>
                </a:solidFill>
              </a:rPr>
              <a:t>Структура</a:t>
            </a:r>
          </a:p>
          <a:p>
            <a:pPr algn="l"/>
            <a:r>
              <a:rPr lang="ru-RU" sz="2000" b="1" dirty="0" smtClean="0">
                <a:solidFill>
                  <a:schemeClr val="tx1"/>
                </a:solidFill>
              </a:rPr>
              <a:t>Начинается/Заканчивается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символом </a:t>
            </a:r>
            <a:r>
              <a:rPr lang="en-US" sz="2000" b="1" dirty="0" smtClean="0">
                <a:solidFill>
                  <a:srgbClr val="FF0000"/>
                </a:solidFill>
              </a:rPr>
              <a:t>@</a:t>
            </a:r>
            <a:r>
              <a:rPr lang="uk-UA" sz="2000" b="1" dirty="0" smtClean="0">
                <a:solidFill>
                  <a:schemeClr val="tx1"/>
                </a:solidFill>
              </a:rPr>
              <a:t>/!</a:t>
            </a:r>
            <a:r>
              <a:rPr lang="en-US" sz="2000" b="1" dirty="0" smtClean="0">
                <a:solidFill>
                  <a:schemeClr val="tx1"/>
                </a:solidFill>
              </a:rPr>
              <a:t>@</a:t>
            </a:r>
            <a:endParaRPr lang="ru-RU" sz="2000" b="1" dirty="0" smtClean="0">
              <a:solidFill>
                <a:schemeClr val="tx1"/>
              </a:solidFill>
            </a:endParaRPr>
          </a:p>
          <a:p>
            <a:pPr algn="l"/>
            <a:r>
              <a:rPr lang="ru-RU" sz="2000" b="1" dirty="0" smtClean="0">
                <a:solidFill>
                  <a:srgbClr val="FF0000"/>
                </a:solidFill>
              </a:rPr>
              <a:t>Ввод 2-х символов подряд </a:t>
            </a:r>
            <a:r>
              <a:rPr lang="en-US" sz="2000" b="1" dirty="0" smtClean="0">
                <a:solidFill>
                  <a:srgbClr val="FF0000"/>
                </a:solidFill>
              </a:rPr>
              <a:t>@</a:t>
            </a:r>
          </a:p>
          <a:p>
            <a:pPr algn="l"/>
            <a:r>
              <a:rPr lang="uk-UA" sz="2000" b="1" dirty="0" smtClean="0">
                <a:solidFill>
                  <a:srgbClr val="FF0000"/>
                </a:solidFill>
              </a:rPr>
              <a:t>В</a:t>
            </a:r>
            <a:r>
              <a:rPr lang="ru-RU" sz="2000" b="1" dirty="0" smtClean="0">
                <a:solidFill>
                  <a:srgbClr val="FF0000"/>
                </a:solidFill>
              </a:rPr>
              <a:t>вод цифры в начале имени</a:t>
            </a:r>
            <a:endParaRPr lang="uk-UA" sz="2000" b="1" dirty="0" smtClean="0">
              <a:solidFill>
                <a:srgbClr val="FF0000"/>
              </a:solidFill>
            </a:endParaRPr>
          </a:p>
          <a:p>
            <a:pPr algn="l"/>
            <a:endParaRPr lang="uk-UA" sz="2000" b="1" i="1" dirty="0" smtClean="0">
              <a:solidFill>
                <a:schemeClr val="tx1"/>
              </a:solidFill>
            </a:endParaRPr>
          </a:p>
          <a:p>
            <a:pPr algn="l"/>
            <a:endParaRPr lang="uk-UA" sz="2000" b="1" dirty="0" smtClean="0">
              <a:solidFill>
                <a:schemeClr val="tx1"/>
              </a:solidFill>
            </a:endParaRPr>
          </a:p>
          <a:p>
            <a:pPr algn="l"/>
            <a:endParaRPr lang="uk-UA" sz="2000" dirty="0" smtClean="0">
              <a:solidFill>
                <a:schemeClr val="tx1"/>
              </a:solidFill>
            </a:endParaRPr>
          </a:p>
          <a:p>
            <a:pPr algn="l"/>
            <a:endParaRPr lang="uk-UA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Диаграмма покрытия и разбиения</a:t>
            </a:r>
            <a:endParaRPr lang="uk-UA" sz="3600" dirty="0"/>
          </a:p>
        </p:txBody>
      </p:sp>
      <p:sp>
        <p:nvSpPr>
          <p:cNvPr id="6" name="Овал 5"/>
          <p:cNvSpPr/>
          <p:nvPr/>
        </p:nvSpPr>
        <p:spPr>
          <a:xfrm>
            <a:off x="1357290" y="3357562"/>
            <a:ext cx="3214710" cy="278608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@</a:t>
            </a:r>
            <a:endParaRPr lang="uk-UA" sz="3200" dirty="0"/>
          </a:p>
        </p:txBody>
      </p:sp>
      <p:sp>
        <p:nvSpPr>
          <p:cNvPr id="7" name="Овал 6"/>
          <p:cNvSpPr/>
          <p:nvPr/>
        </p:nvSpPr>
        <p:spPr>
          <a:xfrm>
            <a:off x="3714744" y="3357562"/>
            <a:ext cx="3214710" cy="285752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Цифры</a:t>
            </a:r>
            <a:endParaRPr lang="uk-UA" sz="2000" dirty="0"/>
          </a:p>
        </p:txBody>
      </p:sp>
      <p:sp>
        <p:nvSpPr>
          <p:cNvPr id="8" name="Овал 7"/>
          <p:cNvSpPr/>
          <p:nvPr/>
        </p:nvSpPr>
        <p:spPr>
          <a:xfrm>
            <a:off x="3428992" y="1714488"/>
            <a:ext cx="1428760" cy="342902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smtClean="0"/>
              <a:t>Букв</a:t>
            </a:r>
            <a:r>
              <a:rPr lang="ru-RU" sz="2000" dirty="0" err="1" smtClean="0"/>
              <a:t>ы</a:t>
            </a:r>
            <a:endParaRPr lang="uk-UA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Диаграмма КЭ и граничных значений</a:t>
            </a:r>
            <a:endParaRPr lang="uk-UA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4348" y="1428736"/>
            <a:ext cx="771530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угольник 7"/>
          <p:cNvSpPr/>
          <p:nvPr/>
        </p:nvSpPr>
        <p:spPr>
          <a:xfrm>
            <a:off x="1857356" y="1428736"/>
            <a:ext cx="571504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6000760" y="1428736"/>
            <a:ext cx="571504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571472" y="178592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1714480" y="178592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2285984" y="178592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uk-UA" dirty="0"/>
          </a:p>
        </p:txBody>
      </p:sp>
      <p:sp>
        <p:nvSpPr>
          <p:cNvPr id="17" name="TextBox 16"/>
          <p:cNvSpPr txBox="1"/>
          <p:nvPr/>
        </p:nvSpPr>
        <p:spPr>
          <a:xfrm>
            <a:off x="5786446" y="17859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30</a:t>
            </a:r>
            <a:endParaRPr lang="uk-UA" dirty="0"/>
          </a:p>
        </p:txBody>
      </p:sp>
      <p:sp>
        <p:nvSpPr>
          <p:cNvPr id="18" name="TextBox 17"/>
          <p:cNvSpPr txBox="1"/>
          <p:nvPr/>
        </p:nvSpPr>
        <p:spPr>
          <a:xfrm>
            <a:off x="6357950" y="17859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31</a:t>
            </a:r>
            <a:endParaRPr lang="uk-UA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428860" y="1428736"/>
            <a:ext cx="3571900" cy="3571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57158" y="2071678"/>
            <a:ext cx="8229600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Матрица перекрытия двойных символов</a:t>
            </a:r>
            <a:endParaRPr kumimoji="0" lang="uk-UA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/>
        </p:nvGraphicFramePr>
        <p:xfrm>
          <a:off x="928662" y="2857496"/>
          <a:ext cx="6215106" cy="393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2071702"/>
                <a:gridCol w="2071702"/>
              </a:tblGrid>
              <a:tr h="1143008"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4000" dirty="0" smtClean="0"/>
                        <a:t>@</a:t>
                      </a:r>
                      <a:endParaRPr lang="uk-UA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4000" dirty="0" smtClean="0"/>
                        <a:t>!@</a:t>
                      </a:r>
                      <a:endParaRPr lang="uk-UA" sz="4000" dirty="0"/>
                    </a:p>
                  </a:txBody>
                  <a:tcPr/>
                </a:tc>
              </a:tr>
              <a:tr h="12689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@</a:t>
                      </a:r>
                      <a:endParaRPr lang="uk-UA" sz="4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uk-UA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1523281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!@</a:t>
                      </a:r>
                      <a:endParaRPr lang="uk-UA" sz="4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928662" y="2857496"/>
            <a:ext cx="2071702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928662" y="2857496"/>
            <a:ext cx="2071702" cy="114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928662" y="2857496"/>
            <a:ext cx="2071702" cy="114300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ый треугольник 29"/>
          <p:cNvSpPr/>
          <p:nvPr/>
        </p:nvSpPr>
        <p:spPr>
          <a:xfrm>
            <a:off x="928662" y="2857496"/>
            <a:ext cx="2071702" cy="114300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1" name="Прямоугольный треугольник 30"/>
          <p:cNvSpPr/>
          <p:nvPr/>
        </p:nvSpPr>
        <p:spPr>
          <a:xfrm rot="10800000">
            <a:off x="928662" y="2857496"/>
            <a:ext cx="2071702" cy="114300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2" name="TextBox 31"/>
          <p:cNvSpPr txBox="1"/>
          <p:nvPr/>
        </p:nvSpPr>
        <p:spPr>
          <a:xfrm>
            <a:off x="1928794" y="30003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начало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85852" y="350043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конец</a:t>
            </a:r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-142900"/>
            <a:ext cx="8229600" cy="785794"/>
          </a:xfrm>
        </p:spPr>
        <p:txBody>
          <a:bodyPr/>
          <a:lstStyle/>
          <a:p>
            <a:r>
              <a:rPr lang="ru-RU" sz="4000" dirty="0" smtClean="0"/>
              <a:t>Таблица</a:t>
            </a:r>
            <a:endParaRPr lang="uk-UA" sz="4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461163"/>
          <a:ext cx="9001156" cy="6812280"/>
        </p:xfrm>
        <a:graphic>
          <a:graphicData uri="http://schemas.openxmlformats.org/drawingml/2006/table">
            <a:tbl>
              <a:tblPr/>
              <a:tblGrid>
                <a:gridCol w="3766839"/>
                <a:gridCol w="2662549"/>
                <a:gridCol w="2571768"/>
              </a:tblGrid>
              <a:tr h="10037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1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Измерения</a:t>
                      </a:r>
                      <a:endParaRPr lang="uk-UA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1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КЭ </a:t>
                      </a:r>
                      <a:r>
                        <a:rPr lang="ru-RU" sz="2000" b="1" dirty="0">
                          <a:latin typeface="Times New Roman"/>
                          <a:ea typeface="Calibri"/>
                          <a:cs typeface="Times New Roman"/>
                        </a:rPr>
                        <a:t>и граничные условия</a:t>
                      </a:r>
                      <a:endParaRPr lang="uk-UA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Конкретные </a:t>
                      </a:r>
                      <a:r>
                        <a:rPr lang="ru-RU" sz="2000" b="1" dirty="0">
                          <a:latin typeface="Times New Roman"/>
                          <a:ea typeface="Calibri"/>
                          <a:cs typeface="Times New Roman"/>
                        </a:rPr>
                        <a:t>данные для тестирования</a:t>
                      </a:r>
                      <a:endParaRPr lang="uk-UA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63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endParaRPr lang="ru-RU" sz="14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Calibri"/>
                          <a:cs typeface="Times New Roman"/>
                        </a:rPr>
                        <a:t>Длина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0 - 2</a:t>
                      </a:r>
                      <a:endParaRPr lang="ru-RU" sz="1400" dirty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Calibri"/>
                          <a:cs typeface="Times New Roman"/>
                        </a:rPr>
                        <a:t>Ab</a:t>
                      </a: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, 0</a:t>
                      </a:r>
                      <a:r>
                        <a:rPr lang="ru-RU" sz="1400" dirty="0" smtClean="0">
                          <a:latin typeface="Times New Roman"/>
                          <a:ea typeface="Calibri"/>
                          <a:cs typeface="Times New Roman"/>
                        </a:rPr>
                        <a:t> символов, 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8949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Calibri"/>
                          <a:cs typeface="Times New Roman"/>
                        </a:rPr>
                        <a:t>3 -30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Calibri"/>
                          <a:cs typeface="Times New Roman"/>
                        </a:rPr>
                        <a:t>Fgk</a:t>
                      </a: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 min = 3,</a:t>
                      </a:r>
                      <a:r>
                        <a:rPr lang="en-US" sz="1400" baseline="0" dirty="0" smtClean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400" dirty="0" err="1" smtClean="0">
                          <a:latin typeface="Times New Roman"/>
                          <a:ea typeface="Calibri"/>
                          <a:cs typeface="Times New Roman"/>
                        </a:rPr>
                        <a:t>arcearvjvnkvnekraLKOIUJhtgecb</a:t>
                      </a: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aseline="0" dirty="0" smtClean="0">
                          <a:latin typeface="Times New Roman"/>
                          <a:ea typeface="Calibri"/>
                          <a:cs typeface="Times New Roman"/>
                        </a:rPr>
                        <a:t> - max = 30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85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31 - +</a:t>
                      </a:r>
                      <a:r>
                        <a:rPr lang="uk-UA" sz="1400" b="1" i="1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  <a:endParaRPr lang="ru-RU" sz="1400" dirty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Calibri"/>
                          <a:cs typeface="Times New Roman"/>
                        </a:rPr>
                        <a:t>ekfgnmdlvkmdlGHTRHmdlbvkmdlkbvmdgvldkgmblkbvljkjhiblPk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63">
                <a:tc row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Calibri"/>
                          <a:cs typeface="Times New Roman"/>
                        </a:rPr>
                        <a:t>Символы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Calibri"/>
                          <a:cs typeface="Times New Roman"/>
                        </a:rPr>
                        <a:t>Английский</a:t>
                      </a: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 +</a:t>
                      </a:r>
                      <a:r>
                        <a:rPr lang="ru-RU" sz="1400" dirty="0" smtClean="0">
                          <a:latin typeface="Times New Roman"/>
                          <a:ea typeface="Calibri"/>
                          <a:cs typeface="Times New Roman"/>
                        </a:rPr>
                        <a:t> цифры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DFkl1234567890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85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/>
                          <a:ea typeface="Calibri"/>
                          <a:cs typeface="Times New Roman"/>
                        </a:rPr>
                        <a:t>Английский</a:t>
                      </a: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ru-RU" sz="1400" dirty="0" smtClean="0">
                          <a:latin typeface="Times New Roman"/>
                          <a:ea typeface="Calibri"/>
                          <a:cs typeface="Times New Roman"/>
                        </a:rPr>
                        <a:t> цифры</a:t>
                      </a: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 + @</a:t>
                      </a:r>
                      <a:endParaRPr lang="ru-RU" sz="14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Bni@om1234lm@m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6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Спец.</a:t>
                      </a:r>
                      <a:r>
                        <a:rPr lang="ru-RU" sz="14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символы</a:t>
                      </a:r>
                      <a:endParaRPr lang="ru-RU" sz="1400" dirty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[]!@</a:t>
                      </a:r>
                      <a:r>
                        <a:rPr lang="ru-RU" sz="1400" dirty="0" smtClean="0">
                          <a:latin typeface="Times New Roman"/>
                          <a:ea typeface="Calibri"/>
                          <a:cs typeface="Times New Roman"/>
                        </a:rPr>
                        <a:t>№</a:t>
                      </a: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@</a:t>
                      </a:r>
                      <a:r>
                        <a:rPr lang="ru-RU" sz="1400" dirty="0" smtClean="0">
                          <a:latin typeface="Times New Roman"/>
                          <a:ea typeface="Calibri"/>
                          <a:cs typeface="Times New Roman"/>
                        </a:rPr>
                        <a:t>:?*</a:t>
                      </a: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#|\</a:t>
                      </a:r>
                      <a:r>
                        <a:rPr lang="uk-UA" sz="1400" dirty="0" smtClean="0">
                          <a:latin typeface="Times New Roman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$%^%$^{}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6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Не английский</a:t>
                      </a:r>
                      <a:endParaRPr lang="ru-RU" sz="1400" dirty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latin typeface="Times New Roman"/>
                          <a:ea typeface="Calibri"/>
                          <a:cs typeface="Times New Roman"/>
                        </a:rPr>
                        <a:t>фукаёЁпернкеУКЕ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63">
                <a:tc rowSpan="5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Calibri"/>
                          <a:cs typeface="Times New Roman"/>
                        </a:rPr>
                        <a:t>Структура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Начинается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символом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@</a:t>
                      </a:r>
                      <a:endParaRPr lang="ru-RU" sz="1400" dirty="0" smtClean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@</a:t>
                      </a:r>
                      <a:r>
                        <a:rPr lang="en-US" sz="1400" dirty="0" err="1" smtClean="0">
                          <a:latin typeface="Times New Roman"/>
                          <a:ea typeface="Calibri"/>
                          <a:cs typeface="Times New Roman"/>
                        </a:rPr>
                        <a:t>refgerfgtgt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6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Заканчивается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символом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@</a:t>
                      </a:r>
                      <a:endParaRPr lang="ru-RU" sz="1400" dirty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Calibri"/>
                          <a:cs typeface="Times New Roman"/>
                        </a:rPr>
                        <a:t>kjhrobmitoi</a:t>
                      </a: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@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85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</a:t>
                      </a:r>
                      <a:r>
                        <a:rPr lang="ru-RU" sz="1400" dirty="0" err="1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ачинается</a:t>
                      </a:r>
                      <a:r>
                        <a:rPr lang="ru-RU" sz="14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и заканчивается </a:t>
                      </a:r>
                      <a:r>
                        <a:rPr lang="ru-RU" sz="140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символом</a:t>
                      </a:r>
                      <a:r>
                        <a:rPr lang="ru-RU" sz="14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@</a:t>
                      </a:r>
                      <a:endParaRPr lang="ru-RU" sz="1400" dirty="0" smtClean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@123tgbsb@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6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Ввод цифры в начале имени</a:t>
                      </a:r>
                      <a:endParaRPr lang="ru-RU" sz="1400" dirty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9vftgtqRF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85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Ввод 2-х</a:t>
                      </a:r>
                      <a:r>
                        <a:rPr lang="ru-RU" sz="14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символов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@ </a:t>
                      </a:r>
                      <a:r>
                        <a:rPr lang="uk-UA" sz="1400" baseline="0" dirty="0" err="1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внутри</a:t>
                      </a:r>
                      <a:r>
                        <a:rPr lang="uk-UA" sz="14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uk-UA" sz="1400" baseline="0" dirty="0" err="1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имени</a:t>
                      </a:r>
                      <a:endParaRPr lang="ru-RU" sz="1400" dirty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Calibri"/>
                          <a:cs typeface="Times New Roman"/>
                        </a:rPr>
                        <a:t>GTsdf</a:t>
                      </a: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@@</a:t>
                      </a:r>
                      <a:r>
                        <a:rPr lang="en-US" sz="1400" dirty="0" err="1" smtClean="0">
                          <a:latin typeface="Times New Roman"/>
                          <a:ea typeface="Calibri"/>
                          <a:cs typeface="Times New Roman"/>
                        </a:rPr>
                        <a:t>rgrr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Words>128</Words>
  <Application>Microsoft Office PowerPoint</Application>
  <PresentationFormat>Экран (4:3)</PresentationFormat>
  <Paragraphs>71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Области и Классы</vt:lpstr>
      <vt:lpstr>Диаграмма покрытия и разбиения</vt:lpstr>
      <vt:lpstr>Диаграмма КЭ и граничных значений</vt:lpstr>
      <vt:lpstr>Таблица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Bilyi</dc:creator>
  <cp:lastModifiedBy>Bilyi</cp:lastModifiedBy>
  <cp:revision>52</cp:revision>
  <dcterms:created xsi:type="dcterms:W3CDTF">2018-04-24T21:25:16Z</dcterms:created>
  <dcterms:modified xsi:type="dcterms:W3CDTF">2018-05-03T10:33:43Z</dcterms:modified>
</cp:coreProperties>
</file>