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80" r:id="rId8"/>
    <p:sldId id="262" r:id="rId9"/>
    <p:sldId id="264" r:id="rId10"/>
    <p:sldId id="265" r:id="rId11"/>
    <p:sldId id="266" r:id="rId12"/>
    <p:sldId id="267" r:id="rId13"/>
    <p:sldId id="268" r:id="rId14"/>
    <p:sldId id="263" r:id="rId15"/>
    <p:sldId id="277" r:id="rId16"/>
    <p:sldId id="276" r:id="rId17"/>
    <p:sldId id="269" r:id="rId18"/>
    <p:sldId id="270" r:id="rId19"/>
    <p:sldId id="271" r:id="rId20"/>
    <p:sldId id="272" r:id="rId21"/>
    <p:sldId id="273" r:id="rId22"/>
    <p:sldId id="274" r:id="rId23"/>
    <p:sldId id="278" r:id="rId24"/>
    <p:sldId id="279" r:id="rId25"/>
    <p:sldId id="27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1A10C-5BEE-52D5-49F5-3691299919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D78256-D41B-6634-2D9A-736EAAAD6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E01657-5016-5FE8-8DAD-DE3ECC79AB8F}"/>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4B66BA0E-FEF2-E1FF-40FF-658B6A4C1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5EA8E4-9F2D-A330-7822-DC6258B76679}"/>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38392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DC501-C127-2EC3-39A1-DED2FB8101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D26F1F-B4B2-476E-203B-9716CE1ED2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2F0A5D-BFBF-16FD-D480-AE27FEA87E9A}"/>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C8AA2B64-7C5C-AD33-FCE3-BDE9A09588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AC12D1-D6BD-D98C-A415-A5818278BCC9}"/>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194773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535BDC-13CC-A935-E560-D2DF261E51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77EFF4-379C-9230-66EE-83EB47DB34A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8D6566-6E98-342D-C92F-82D732C1CDDB}"/>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938447F1-FA61-44B5-2640-6F6425B5DF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F2B009-B5FC-D63B-B686-E6C83FAE43C4}"/>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186605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48970-80D8-6C15-5EED-D27A7C044B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858410-BF86-DCC0-A9D2-CF9F8A2AF4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4E3C52-DA53-723F-D4D3-1CA87DCAF90D}"/>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1E61B3BB-94B5-3142-792D-4A0876E845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DD15E-F4E6-6A04-C078-7355E1451AF2}"/>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265522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3E07A-2924-263E-BB4A-3EE0726055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C01029-6D97-22BF-D18B-17ED1B070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D8AF4B9-F627-94EB-2974-70B11C9FEE14}"/>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7F8F51DB-A877-F590-B076-DB6E42BDCB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E17069-3141-D814-8A53-ABDFBF30FA33}"/>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188348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04003-EA4F-79A5-7F91-B12A5CAC06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4A0114-2425-A7F9-22CA-C7969C2006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1F9E7F-2848-03E7-DF3A-D5893A833F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FF419B1-C820-0CA3-E08B-2A15148BBCBB}"/>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47B67589-FB4C-94EF-38CD-091A93CEEB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71937A-D2B3-C128-F9DC-EB0E163B0A82}"/>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318719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3204A-8905-0582-F132-C3107C05391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CCB5DC-8965-5A64-E3E2-7AEBF93E81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4146D5-9586-DC59-89D5-22A3A52FDD3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481B7A7-D932-7EBD-9AA1-1DE463B13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56853B-2417-1681-5F25-68F721D2302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6E5890-830E-1659-B2BA-1C7D0E54DC87}"/>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8" name="页脚占位符 7">
            <a:extLst>
              <a:ext uri="{FF2B5EF4-FFF2-40B4-BE49-F238E27FC236}">
                <a16:creationId xmlns:a16="http://schemas.microsoft.com/office/drawing/2014/main" id="{742DD100-D7A6-A986-2505-BDC5B07EE80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B77F35-C097-D442-9C47-2C8D2A7D111B}"/>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17922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ECF6F-605C-64BB-3CA0-4306ACCC4B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25CC29-D9C0-7B64-D595-999B617AD8BD}"/>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4" name="页脚占位符 3">
            <a:extLst>
              <a:ext uri="{FF2B5EF4-FFF2-40B4-BE49-F238E27FC236}">
                <a16:creationId xmlns:a16="http://schemas.microsoft.com/office/drawing/2014/main" id="{3017AE52-F8EB-BB7D-9898-3185FEF1C2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50F15E-FAF0-A136-3198-1966E59E2D0C}"/>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279695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50F2DD-3D44-15F4-43F1-05DBE9AB23D9}"/>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3" name="页脚占位符 2">
            <a:extLst>
              <a:ext uri="{FF2B5EF4-FFF2-40B4-BE49-F238E27FC236}">
                <a16:creationId xmlns:a16="http://schemas.microsoft.com/office/drawing/2014/main" id="{456EE9C0-A508-BA6F-2D10-AA27FA0409B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8C0B13-440C-69B5-0E56-79217CD1DF0A}"/>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27888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A0F4B-08A0-AFF3-0EEB-E4B5FF7F6F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14C617-A8B9-F690-D9D5-E2C15529B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88F46D-46F2-3188-7138-939A5FBED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4CE1D0-44F6-C815-7704-D4CA938ACA6D}"/>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8D8FE59A-0267-416A-8668-E5C27E4D39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2E28EA-9E9A-9CD7-2095-3D3380E78055}"/>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410650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2BD07-5400-450B-03F7-03066794BB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B4215C-443A-CB07-AD1F-EA392E2C2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F9081D-443B-3ABB-DA87-73AE8D817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373919-7798-FAB2-E185-06BC0C56D8EA}"/>
              </a:ext>
            </a:extLst>
          </p:cNvPr>
          <p:cNvSpPr>
            <a:spLocks noGrp="1"/>
          </p:cNvSpPr>
          <p:nvPr>
            <p:ph type="dt" sz="half" idx="10"/>
          </p:nvPr>
        </p:nvSpPr>
        <p:spPr/>
        <p:txBody>
          <a:bodyPr/>
          <a:lstStyle/>
          <a:p>
            <a:fld id="{6F7BC548-8CE1-4AC0-8EDA-4DC9E576061A}"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567B7CE5-A5D2-A3CF-C823-6A7116F236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B9219-24BB-1708-0AB3-B808EC472281}"/>
              </a:ext>
            </a:extLst>
          </p:cNvPr>
          <p:cNvSpPr>
            <a:spLocks noGrp="1"/>
          </p:cNvSpPr>
          <p:nvPr>
            <p:ph type="sldNum" sz="quarter" idx="12"/>
          </p:nvPr>
        </p:nvSpPr>
        <p:spPr/>
        <p:txBody>
          <a:body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230364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515FC0-0570-9D76-D8F6-584101E9D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94CD07-D8CA-13E2-551A-F3C14D031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6055B1-FBF1-2401-8228-6D35AF116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BC548-8CE1-4AC0-8EDA-4DC9E576061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AC447251-33E6-EB76-14C2-A2309422E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1C5A07-71EB-1CC1-FE29-9EE075921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636B4-310C-45FC-A517-8DA24CFF4992}" type="slidenum">
              <a:rPr lang="zh-CN" altLang="en-US" smtClean="0"/>
              <a:t>‹#›</a:t>
            </a:fld>
            <a:endParaRPr lang="zh-CN" altLang="en-US"/>
          </a:p>
        </p:txBody>
      </p:sp>
    </p:spTree>
    <p:extLst>
      <p:ext uri="{BB962C8B-B14F-4D97-AF65-F5344CB8AC3E}">
        <p14:creationId xmlns:p14="http://schemas.microsoft.com/office/powerpoint/2010/main" val="218632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 11 Telecom Companies Providing SD-WAN Services | FE">
            <a:extLst>
              <a:ext uri="{FF2B5EF4-FFF2-40B4-BE49-F238E27FC236}">
                <a16:creationId xmlns:a16="http://schemas.microsoft.com/office/drawing/2014/main" id="{123714A7-E38D-9401-309C-076118050F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49" t="9091" r="22482"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0D78E0BA-899F-E526-12D9-E5C3A8E13A75}"/>
              </a:ext>
            </a:extLst>
          </p:cNvPr>
          <p:cNvSpPr>
            <a:spLocks noGrp="1"/>
          </p:cNvSpPr>
          <p:nvPr>
            <p:ph type="ctrTitle"/>
          </p:nvPr>
        </p:nvSpPr>
        <p:spPr>
          <a:xfrm>
            <a:off x="477981" y="1122363"/>
            <a:ext cx="4023360" cy="3204134"/>
          </a:xfrm>
        </p:spPr>
        <p:txBody>
          <a:bodyPr anchor="b">
            <a:normAutofit/>
          </a:bodyPr>
          <a:lstStyle/>
          <a:p>
            <a:pPr algn="l"/>
            <a:r>
              <a:rPr lang="en-US" altLang="zh-CN" sz="4400" dirty="0">
                <a:solidFill>
                  <a:schemeClr val="bg1"/>
                </a:solidFill>
              </a:rPr>
              <a:t>Telco Customer Churn Analysis</a:t>
            </a:r>
            <a:endParaRPr lang="zh-CN" altLang="en-US" sz="4400" dirty="0">
              <a:solidFill>
                <a:schemeClr val="bg1"/>
              </a:solidFill>
            </a:endParaRPr>
          </a:p>
        </p:txBody>
      </p:sp>
      <p:sp>
        <p:nvSpPr>
          <p:cNvPr id="3" name="副标题 2">
            <a:extLst>
              <a:ext uri="{FF2B5EF4-FFF2-40B4-BE49-F238E27FC236}">
                <a16:creationId xmlns:a16="http://schemas.microsoft.com/office/drawing/2014/main" id="{4DDAC6F7-E0D9-C957-4BBD-B582173F9ABA}"/>
              </a:ext>
            </a:extLst>
          </p:cNvPr>
          <p:cNvSpPr>
            <a:spLocks noGrp="1"/>
          </p:cNvSpPr>
          <p:nvPr>
            <p:ph type="subTitle" idx="1"/>
          </p:nvPr>
        </p:nvSpPr>
        <p:spPr>
          <a:xfrm>
            <a:off x="477980" y="4872922"/>
            <a:ext cx="4023359" cy="1208141"/>
          </a:xfrm>
        </p:spPr>
        <p:txBody>
          <a:bodyPr>
            <a:normAutofit/>
          </a:bodyPr>
          <a:lstStyle/>
          <a:p>
            <a:pPr algn="l"/>
            <a:r>
              <a:rPr lang="en-US" altLang="zh-CN" sz="2000" dirty="0">
                <a:solidFill>
                  <a:schemeClr val="bg1"/>
                </a:solidFill>
              </a:rPr>
              <a:t>Academic Year 2022-2023</a:t>
            </a:r>
          </a:p>
          <a:p>
            <a:pPr algn="l"/>
            <a:r>
              <a:rPr lang="en-US" altLang="zh-CN" sz="2000" dirty="0">
                <a:solidFill>
                  <a:schemeClr val="bg1"/>
                </a:solidFill>
              </a:rPr>
              <a:t>Liu Chang</a:t>
            </a:r>
            <a:endParaRPr lang="zh-CN" altLang="en-US" sz="2000" dirty="0">
              <a:solidFill>
                <a:schemeClr val="bg1"/>
              </a:solidFill>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8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Naïve Bayes</a:t>
            </a:r>
          </a:p>
        </p:txBody>
      </p:sp>
      <p:sp>
        <p:nvSpPr>
          <p:cNvPr id="39" name="Rectangle 3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图片 3" descr="图表, 树状图&#10;&#10;描述已自动生成">
            <a:extLst>
              <a:ext uri="{FF2B5EF4-FFF2-40B4-BE49-F238E27FC236}">
                <a16:creationId xmlns:a16="http://schemas.microsoft.com/office/drawing/2014/main" id="{3F872B98-8EC8-4EAA-CA07-8C5A3698E90F}"/>
              </a:ext>
            </a:extLst>
          </p:cNvPr>
          <p:cNvPicPr>
            <a:picLocks noChangeAspect="1"/>
          </p:cNvPicPr>
          <p:nvPr/>
        </p:nvPicPr>
        <p:blipFill>
          <a:blip r:embed="rId2"/>
          <a:stretch>
            <a:fillRect/>
          </a:stretch>
        </p:blipFill>
        <p:spPr>
          <a:xfrm>
            <a:off x="753638" y="2091095"/>
            <a:ext cx="5022376" cy="4206240"/>
          </a:xfrm>
          <a:prstGeom prst="rect">
            <a:avLst/>
          </a:prstGeom>
        </p:spPr>
      </p:pic>
      <p:pic>
        <p:nvPicPr>
          <p:cNvPr id="8" name="图片 7" descr="图表, 折线图&#10;&#10;描述已自动生成">
            <a:extLst>
              <a:ext uri="{FF2B5EF4-FFF2-40B4-BE49-F238E27FC236}">
                <a16:creationId xmlns:a16="http://schemas.microsoft.com/office/drawing/2014/main" id="{054EF5C1-2457-3F28-0508-75AE8B44F721}"/>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118058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K-Neighbors</a:t>
            </a:r>
          </a:p>
        </p:txBody>
      </p:sp>
      <p:sp>
        <p:nvSpPr>
          <p:cNvPr id="38" name="Rectangle 3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7AABBA45-3E32-1324-F815-E0C56BF379BB}"/>
              </a:ext>
            </a:extLst>
          </p:cNvPr>
          <p:cNvPicPr>
            <a:picLocks noChangeAspect="1"/>
          </p:cNvPicPr>
          <p:nvPr/>
        </p:nvPicPr>
        <p:blipFill>
          <a:blip r:embed="rId2"/>
          <a:stretch>
            <a:fillRect/>
          </a:stretch>
        </p:blipFill>
        <p:spPr>
          <a:xfrm>
            <a:off x="752766" y="2091095"/>
            <a:ext cx="5024120" cy="4206240"/>
          </a:xfrm>
          <a:prstGeom prst="rect">
            <a:avLst/>
          </a:prstGeom>
        </p:spPr>
      </p:pic>
      <p:pic>
        <p:nvPicPr>
          <p:cNvPr id="7" name="图片 6">
            <a:extLst>
              <a:ext uri="{FF2B5EF4-FFF2-40B4-BE49-F238E27FC236}">
                <a16:creationId xmlns:a16="http://schemas.microsoft.com/office/drawing/2014/main" id="{ED1D862C-1FEC-C89E-9D25-E30596444996}"/>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3077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SVC</a:t>
            </a:r>
          </a:p>
        </p:txBody>
      </p:sp>
      <p:sp>
        <p:nvSpPr>
          <p:cNvPr id="39" name="Rectangle 3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图片 3">
            <a:extLst>
              <a:ext uri="{FF2B5EF4-FFF2-40B4-BE49-F238E27FC236}">
                <a16:creationId xmlns:a16="http://schemas.microsoft.com/office/drawing/2014/main" id="{22CBF8FA-32B1-DF4C-0FCA-D1DA46BB8F62}"/>
              </a:ext>
            </a:extLst>
          </p:cNvPr>
          <p:cNvPicPr>
            <a:picLocks noChangeAspect="1"/>
          </p:cNvPicPr>
          <p:nvPr/>
        </p:nvPicPr>
        <p:blipFill>
          <a:blip r:embed="rId2"/>
          <a:stretch>
            <a:fillRect/>
          </a:stretch>
        </p:blipFill>
        <p:spPr>
          <a:xfrm>
            <a:off x="752766" y="2091095"/>
            <a:ext cx="5024120" cy="4206240"/>
          </a:xfrm>
          <a:prstGeom prst="rect">
            <a:avLst/>
          </a:prstGeom>
        </p:spPr>
      </p:pic>
      <p:pic>
        <p:nvPicPr>
          <p:cNvPr id="8" name="图片 7">
            <a:extLst>
              <a:ext uri="{FF2B5EF4-FFF2-40B4-BE49-F238E27FC236}">
                <a16:creationId xmlns:a16="http://schemas.microsoft.com/office/drawing/2014/main" id="{241BD900-0397-1CC1-A179-0F21EDE5F579}"/>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239384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Ada Boost</a:t>
            </a:r>
          </a:p>
        </p:txBody>
      </p:sp>
      <p:sp>
        <p:nvSpPr>
          <p:cNvPr id="38" name="Rectangle 3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6DCE6D5F-0515-0686-88C7-DC09CB22278A}"/>
              </a:ext>
            </a:extLst>
          </p:cNvPr>
          <p:cNvPicPr>
            <a:picLocks noChangeAspect="1"/>
          </p:cNvPicPr>
          <p:nvPr/>
        </p:nvPicPr>
        <p:blipFill>
          <a:blip r:embed="rId2"/>
          <a:stretch>
            <a:fillRect/>
          </a:stretch>
        </p:blipFill>
        <p:spPr>
          <a:xfrm>
            <a:off x="752766" y="2091095"/>
            <a:ext cx="5024120" cy="4206240"/>
          </a:xfrm>
          <a:prstGeom prst="rect">
            <a:avLst/>
          </a:prstGeom>
        </p:spPr>
      </p:pic>
      <p:pic>
        <p:nvPicPr>
          <p:cNvPr id="7" name="图片 6">
            <a:extLst>
              <a:ext uri="{FF2B5EF4-FFF2-40B4-BE49-F238E27FC236}">
                <a16:creationId xmlns:a16="http://schemas.microsoft.com/office/drawing/2014/main" id="{EE41CD56-600D-CE38-967B-72E4FBA673B8}"/>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61243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35974CB-407D-8CB0-6126-8230FCBBD27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altLang="zh-CN" sz="5600" kern="1200">
                <a:solidFill>
                  <a:schemeClr val="tx1"/>
                </a:solidFill>
                <a:latin typeface="+mj-lt"/>
                <a:ea typeface="+mj-ea"/>
                <a:cs typeface="+mj-cs"/>
              </a:rPr>
              <a:t>Result with 10-fold Cross validation</a:t>
            </a:r>
          </a:p>
        </p:txBody>
      </p:sp>
      <p:sp>
        <p:nvSpPr>
          <p:cNvPr id="5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363BE0F4-7106-959A-B089-1AC6830AB26F}"/>
              </a:ext>
            </a:extLst>
          </p:cNvPr>
          <p:cNvPicPr>
            <a:picLocks noChangeAspect="1"/>
          </p:cNvPicPr>
          <p:nvPr/>
        </p:nvPicPr>
        <p:blipFill>
          <a:blip r:embed="rId2"/>
          <a:stretch>
            <a:fillRect/>
          </a:stretch>
        </p:blipFill>
        <p:spPr>
          <a:xfrm>
            <a:off x="320040" y="3055220"/>
            <a:ext cx="11548872" cy="2742856"/>
          </a:xfrm>
          <a:prstGeom prst="rect">
            <a:avLst/>
          </a:prstGeom>
        </p:spPr>
      </p:pic>
    </p:spTree>
    <p:extLst>
      <p:ext uri="{BB962C8B-B14F-4D97-AF65-F5344CB8AC3E}">
        <p14:creationId xmlns:p14="http://schemas.microsoft.com/office/powerpoint/2010/main" val="32317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BFE6A4-3740-0BA7-7F8D-04799A94536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ltLang="zh-CN" sz="4600" kern="1200">
                <a:latin typeface="+mj-lt"/>
                <a:ea typeface="+mj-ea"/>
                <a:cs typeface="+mj-cs"/>
              </a:rPr>
              <a:t>Wilcoxon Statical Test (Threshold=5% f1)</a:t>
            </a:r>
          </a:p>
        </p:txBody>
      </p:sp>
      <p:sp>
        <p:nvSpPr>
          <p:cNvPr id="3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805BDBEA-3B30-BDD1-7214-01CD75C900AF}"/>
              </a:ext>
            </a:extLst>
          </p:cNvPr>
          <p:cNvGraphicFramePr>
            <a:graphicFrameLocks noGrp="1"/>
          </p:cNvGraphicFramePr>
          <p:nvPr>
            <p:ph idx="1"/>
            <p:extLst>
              <p:ext uri="{D42A27DB-BD31-4B8C-83A1-F6EECF244321}">
                <p14:modId xmlns:p14="http://schemas.microsoft.com/office/powerpoint/2010/main" val="3143665263"/>
              </p:ext>
            </p:extLst>
          </p:nvPr>
        </p:nvGraphicFramePr>
        <p:xfrm>
          <a:off x="1252103" y="2228087"/>
          <a:ext cx="9687795" cy="3948879"/>
        </p:xfrm>
        <a:graphic>
          <a:graphicData uri="http://schemas.openxmlformats.org/drawingml/2006/table">
            <a:tbl>
              <a:tblPr firstRow="1" bandRow="1">
                <a:solidFill>
                  <a:srgbClr val="F2F2F2">
                    <a:alpha val="45098"/>
                  </a:srgbClr>
                </a:solidFill>
                <a:tableStyleId>{5C22544A-7EE6-4342-B048-85BDC9FD1C3A}</a:tableStyleId>
              </a:tblPr>
              <a:tblGrid>
                <a:gridCol w="5596387">
                  <a:extLst>
                    <a:ext uri="{9D8B030D-6E8A-4147-A177-3AD203B41FA5}">
                      <a16:colId xmlns:a16="http://schemas.microsoft.com/office/drawing/2014/main" val="3293171756"/>
                    </a:ext>
                  </a:extLst>
                </a:gridCol>
                <a:gridCol w="4091408">
                  <a:extLst>
                    <a:ext uri="{9D8B030D-6E8A-4147-A177-3AD203B41FA5}">
                      <a16:colId xmlns:a16="http://schemas.microsoft.com/office/drawing/2014/main" val="3945848794"/>
                    </a:ext>
                  </a:extLst>
                </a:gridCol>
              </a:tblGrid>
              <a:tr h="597957">
                <a:tc>
                  <a:txBody>
                    <a:bodyPr/>
                    <a:lstStyle/>
                    <a:p>
                      <a:r>
                        <a:rPr lang="en-US" altLang="zh-CN" sz="1600" b="0" cap="none" spc="0">
                          <a:solidFill>
                            <a:schemeClr val="bg1"/>
                          </a:solidFill>
                        </a:rPr>
                        <a:t>Classifier Comparison</a:t>
                      </a:r>
                      <a:endParaRPr lang="zh-CN" altLang="en-US" sz="1600" b="0" cap="none" spc="0">
                        <a:solidFill>
                          <a:schemeClr val="bg1"/>
                        </a:solidFill>
                      </a:endParaRPr>
                    </a:p>
                  </a:txBody>
                  <a:tcPr marL="459659" marR="487114" marT="104468" marB="229829" anchor="ctr">
                    <a:lnL w="12700" cmpd="sng">
                      <a:noFill/>
                    </a:lnL>
                    <a:lnR w="12700" cmpd="sng">
                      <a:noFill/>
                    </a:lnR>
                    <a:lnT w="19050" cap="flat" cmpd="sng" algn="ctr">
                      <a:noFill/>
                      <a:prstDash val="solid"/>
                    </a:lnT>
                    <a:lnB w="38100" cmpd="sng">
                      <a:noFill/>
                    </a:lnB>
                    <a:solidFill>
                      <a:schemeClr val="tx1"/>
                    </a:solidFill>
                  </a:tcPr>
                </a:tc>
                <a:tc>
                  <a:txBody>
                    <a:bodyPr/>
                    <a:lstStyle/>
                    <a:p>
                      <a:r>
                        <a:rPr lang="en-US" altLang="zh-CN" sz="1600" b="0" cap="none" spc="0">
                          <a:solidFill>
                            <a:schemeClr val="bg1"/>
                          </a:solidFill>
                        </a:rPr>
                        <a:t>P-value</a:t>
                      </a:r>
                      <a:endParaRPr lang="zh-CN" altLang="en-US" sz="1600" b="0" cap="none" spc="0">
                        <a:solidFill>
                          <a:schemeClr val="bg1"/>
                        </a:solidFill>
                      </a:endParaRPr>
                    </a:p>
                  </a:txBody>
                  <a:tcPr marL="459659" marR="487114" marT="104468" marB="22982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606779021"/>
                  </a:ext>
                </a:extLst>
              </a:tr>
              <a:tr h="558487">
                <a:tc>
                  <a:txBody>
                    <a:bodyPr/>
                    <a:lstStyle/>
                    <a:p>
                      <a:r>
                        <a:rPr lang="en-US" altLang="zh-CN" sz="1300" cap="none" spc="0">
                          <a:solidFill>
                            <a:schemeClr val="tx1"/>
                          </a:solidFill>
                        </a:rPr>
                        <a:t>AdaBoost-SVM</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altLang="zh-CN" sz="1300" cap="none" spc="0">
                          <a:solidFill>
                            <a:schemeClr val="tx1"/>
                          </a:solidFill>
                        </a:rPr>
                        <a:t>0.001953125</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89760044"/>
                  </a:ext>
                </a:extLst>
              </a:tr>
              <a:tr h="558487">
                <a:tc>
                  <a:txBody>
                    <a:bodyPr/>
                    <a:lstStyle/>
                    <a:p>
                      <a:r>
                        <a:rPr lang="en-US" altLang="zh-CN" sz="1300" cap="none" spc="0">
                          <a:solidFill>
                            <a:schemeClr val="tx1"/>
                          </a:solidFill>
                        </a:rPr>
                        <a:t>Random Forest-AdaBoost</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altLang="zh-CN" sz="1300" cap="none" spc="0">
                          <a:solidFill>
                            <a:schemeClr val="tx1"/>
                          </a:solidFill>
                        </a:rPr>
                        <a:t>0.010862224</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440799884"/>
                  </a:ext>
                </a:extLst>
              </a:tr>
              <a:tr h="558487">
                <a:tc>
                  <a:txBody>
                    <a:bodyPr/>
                    <a:lstStyle/>
                    <a:p>
                      <a:r>
                        <a:rPr lang="en-US" altLang="zh-CN" sz="1300" cap="none" spc="0">
                          <a:solidFill>
                            <a:schemeClr val="tx1"/>
                          </a:solidFill>
                        </a:rPr>
                        <a:t>Random Forest-SVC</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altLang="zh-CN" sz="1300" cap="none" spc="0">
                          <a:solidFill>
                            <a:schemeClr val="tx1"/>
                          </a:solidFill>
                        </a:rPr>
                        <a:t>0.048828125</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947711337"/>
                  </a:ext>
                </a:extLst>
              </a:tr>
              <a:tr h="558487">
                <a:tc>
                  <a:txBody>
                    <a:bodyPr/>
                    <a:lstStyle/>
                    <a:p>
                      <a:r>
                        <a:rPr lang="en-US" altLang="zh-CN" sz="1300" cap="none" spc="0">
                          <a:solidFill>
                            <a:schemeClr val="tx1"/>
                          </a:solidFill>
                        </a:rPr>
                        <a:t>AdaBoost-KNN</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cap="none" spc="0">
                          <a:solidFill>
                            <a:schemeClr val="tx1"/>
                          </a:solidFill>
                        </a:rPr>
                        <a:t>0.001953125</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626089923"/>
                  </a:ext>
                </a:extLst>
              </a:tr>
              <a:tr h="558487">
                <a:tc>
                  <a:txBody>
                    <a:bodyPr/>
                    <a:lstStyle/>
                    <a:p>
                      <a:r>
                        <a:rPr lang="en-US" altLang="zh-CN" sz="1300" cap="none" spc="0">
                          <a:solidFill>
                            <a:schemeClr val="tx1"/>
                          </a:solidFill>
                        </a:rPr>
                        <a:t>KNN-SVC</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altLang="zh-CN" sz="1300" cap="none" spc="0">
                          <a:solidFill>
                            <a:schemeClr val="tx1"/>
                          </a:solidFill>
                        </a:rPr>
                        <a:t>0.625</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020758563"/>
                  </a:ext>
                </a:extLst>
              </a:tr>
              <a:tr h="558487">
                <a:tc>
                  <a:txBody>
                    <a:bodyPr/>
                    <a:lstStyle/>
                    <a:p>
                      <a:r>
                        <a:rPr lang="en-US" altLang="zh-CN" sz="1300" cap="none" spc="0">
                          <a:solidFill>
                            <a:schemeClr val="tx1"/>
                          </a:solidFill>
                        </a:rPr>
                        <a:t>Random Forest-KNN</a:t>
                      </a:r>
                      <a:endParaRPr lang="zh-CN" altLang="en-US" sz="1300" cap="none" spc="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altLang="zh-CN" sz="1300" cap="none" spc="0" dirty="0">
                          <a:solidFill>
                            <a:schemeClr val="tx1"/>
                          </a:solidFill>
                        </a:rPr>
                        <a:t>0.009765625</a:t>
                      </a:r>
                      <a:endParaRPr lang="zh-CN" altLang="en-US" sz="1300" cap="none" spc="0" dirty="0">
                        <a:solidFill>
                          <a:schemeClr val="tx1"/>
                        </a:solidFill>
                      </a:endParaRPr>
                    </a:p>
                  </a:txBody>
                  <a:tcPr marL="459659" marR="487114" marT="104468" marB="229829">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706909576"/>
                  </a:ext>
                </a:extLst>
              </a:tr>
            </a:tbl>
          </a:graphicData>
        </a:graphic>
      </p:graphicFrame>
    </p:spTree>
    <p:extLst>
      <p:ext uri="{BB962C8B-B14F-4D97-AF65-F5344CB8AC3E}">
        <p14:creationId xmlns:p14="http://schemas.microsoft.com/office/powerpoint/2010/main" val="369149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55" name="Rectangle 415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DD5BFCD-2E2F-E13A-ACCF-D404E315881C}"/>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altLang="zh-CN" sz="5400"/>
              <a:t>SMOTE Oversampling</a:t>
            </a:r>
          </a:p>
        </p:txBody>
      </p:sp>
      <p:sp>
        <p:nvSpPr>
          <p:cNvPr id="41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BC7FFDF7-2DB6-5F1A-F744-E202DC14E5F1}"/>
              </a:ext>
            </a:extLst>
          </p:cNvPr>
          <p:cNvSpPr txBox="1"/>
          <p:nvPr/>
        </p:nvSpPr>
        <p:spPr>
          <a:xfrm>
            <a:off x="640080"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200"/>
              <a:t>Pipeline: SMOTE</a:t>
            </a:r>
            <a:r>
              <a:rPr lang="en-US" altLang="zh-CN" sz="2200">
                <a:sym typeface="Wingdings" panose="05000000000000000000" pitchFamily="2" charset="2"/>
              </a:rPr>
              <a:t>,MinMaxScaler,SelectKbestClassifier</a:t>
            </a:r>
            <a:endParaRPr lang="en-US" altLang="zh-CN" sz="2200"/>
          </a:p>
        </p:txBody>
      </p:sp>
      <p:pic>
        <p:nvPicPr>
          <p:cNvPr id="4" name="图片 3" descr="图表, 饼图&#10;&#10;描述已自动生成">
            <a:extLst>
              <a:ext uri="{FF2B5EF4-FFF2-40B4-BE49-F238E27FC236}">
                <a16:creationId xmlns:a16="http://schemas.microsoft.com/office/drawing/2014/main" id="{A14DDAAC-DD88-7E41-628A-744A6CDCD334}"/>
              </a:ext>
            </a:extLst>
          </p:cNvPr>
          <p:cNvPicPr>
            <a:picLocks noChangeAspect="1"/>
          </p:cNvPicPr>
          <p:nvPr/>
        </p:nvPicPr>
        <p:blipFill>
          <a:blip r:embed="rId2"/>
          <a:stretch>
            <a:fillRect/>
          </a:stretch>
        </p:blipFill>
        <p:spPr>
          <a:xfrm>
            <a:off x="7863840" y="423428"/>
            <a:ext cx="4014216" cy="3241478"/>
          </a:xfrm>
          <a:prstGeom prst="rect">
            <a:avLst/>
          </a:prstGeom>
        </p:spPr>
      </p:pic>
      <p:pic>
        <p:nvPicPr>
          <p:cNvPr id="4098" name="Picture 2" descr="Information | Free Full-Text | A Comparison of Undersampling, Oversampling,  and SMOTE Methods for Dealing with Imbalanced Classification in Educational Data  Mining">
            <a:extLst>
              <a:ext uri="{FF2B5EF4-FFF2-40B4-BE49-F238E27FC236}">
                <a16:creationId xmlns:a16="http://schemas.microsoft.com/office/drawing/2014/main" id="{4B160F53-52B3-90ED-6496-696A8F4A58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4448062"/>
            <a:ext cx="3995928" cy="1438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42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Random Forest</a:t>
            </a:r>
          </a:p>
        </p:txBody>
      </p:sp>
      <p:sp>
        <p:nvSpPr>
          <p:cNvPr id="39" name="Rectangle 3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图片 3">
            <a:extLst>
              <a:ext uri="{FF2B5EF4-FFF2-40B4-BE49-F238E27FC236}">
                <a16:creationId xmlns:a16="http://schemas.microsoft.com/office/drawing/2014/main" id="{7C45AFDB-0A3F-702A-51E7-0357B95BEB14}"/>
              </a:ext>
            </a:extLst>
          </p:cNvPr>
          <p:cNvPicPr>
            <a:picLocks noChangeAspect="1"/>
          </p:cNvPicPr>
          <p:nvPr/>
        </p:nvPicPr>
        <p:blipFill>
          <a:blip r:embed="rId2"/>
          <a:stretch>
            <a:fillRect/>
          </a:stretch>
        </p:blipFill>
        <p:spPr>
          <a:xfrm>
            <a:off x="761112" y="2091095"/>
            <a:ext cx="5007428" cy="4206240"/>
          </a:xfrm>
          <a:prstGeom prst="rect">
            <a:avLst/>
          </a:prstGeom>
        </p:spPr>
      </p:pic>
      <p:pic>
        <p:nvPicPr>
          <p:cNvPr id="8" name="图片 7">
            <a:extLst>
              <a:ext uri="{FF2B5EF4-FFF2-40B4-BE49-F238E27FC236}">
                <a16:creationId xmlns:a16="http://schemas.microsoft.com/office/drawing/2014/main" id="{31D7F6E7-D6EC-146A-A4FB-DB930A36E23C}"/>
              </a:ext>
            </a:extLst>
          </p:cNvPr>
          <p:cNvPicPr>
            <a:picLocks noChangeAspect="1"/>
          </p:cNvPicPr>
          <p:nvPr/>
        </p:nvPicPr>
        <p:blipFill>
          <a:blip r:embed="rId3"/>
          <a:stretch>
            <a:fillRect/>
          </a:stretch>
        </p:blipFill>
        <p:spPr>
          <a:xfrm>
            <a:off x="6222198" y="2110795"/>
            <a:ext cx="5409956" cy="4206240"/>
          </a:xfrm>
          <a:prstGeom prst="rect">
            <a:avLst/>
          </a:prstGeom>
        </p:spPr>
      </p:pic>
    </p:spTree>
    <p:extLst>
      <p:ext uri="{BB962C8B-B14F-4D97-AF65-F5344CB8AC3E}">
        <p14:creationId xmlns:p14="http://schemas.microsoft.com/office/powerpoint/2010/main" val="110517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Naïve Bayes</a:t>
            </a:r>
          </a:p>
        </p:txBody>
      </p:sp>
      <p:sp>
        <p:nvSpPr>
          <p:cNvPr id="38" name="Rectangle 3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AD869DAF-006D-BA9F-9A25-367E5A6B5DC0}"/>
              </a:ext>
            </a:extLst>
          </p:cNvPr>
          <p:cNvPicPr>
            <a:picLocks noChangeAspect="1"/>
          </p:cNvPicPr>
          <p:nvPr/>
        </p:nvPicPr>
        <p:blipFill>
          <a:blip r:embed="rId2"/>
          <a:stretch>
            <a:fillRect/>
          </a:stretch>
        </p:blipFill>
        <p:spPr>
          <a:xfrm>
            <a:off x="753638" y="2091095"/>
            <a:ext cx="5022376" cy="4206240"/>
          </a:xfrm>
          <a:prstGeom prst="rect">
            <a:avLst/>
          </a:prstGeom>
        </p:spPr>
      </p:pic>
      <p:pic>
        <p:nvPicPr>
          <p:cNvPr id="7" name="图片 6">
            <a:extLst>
              <a:ext uri="{FF2B5EF4-FFF2-40B4-BE49-F238E27FC236}">
                <a16:creationId xmlns:a16="http://schemas.microsoft.com/office/drawing/2014/main" id="{143803E3-EB84-2E9A-697C-1F211CD352E2}"/>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15504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K-Neighbors</a:t>
            </a:r>
          </a:p>
        </p:txBody>
      </p:sp>
      <p:sp>
        <p:nvSpPr>
          <p:cNvPr id="39" name="Rectangle 3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图片 3">
            <a:extLst>
              <a:ext uri="{FF2B5EF4-FFF2-40B4-BE49-F238E27FC236}">
                <a16:creationId xmlns:a16="http://schemas.microsoft.com/office/drawing/2014/main" id="{3653C23F-0AF4-A8AA-6C92-17A451FB28EB}"/>
              </a:ext>
            </a:extLst>
          </p:cNvPr>
          <p:cNvPicPr>
            <a:picLocks noChangeAspect="1"/>
          </p:cNvPicPr>
          <p:nvPr/>
        </p:nvPicPr>
        <p:blipFill>
          <a:blip r:embed="rId2"/>
          <a:stretch>
            <a:fillRect/>
          </a:stretch>
        </p:blipFill>
        <p:spPr>
          <a:xfrm>
            <a:off x="775812" y="2091095"/>
            <a:ext cx="4978027" cy="4206240"/>
          </a:xfrm>
          <a:prstGeom prst="rect">
            <a:avLst/>
          </a:prstGeom>
        </p:spPr>
      </p:pic>
      <p:pic>
        <p:nvPicPr>
          <p:cNvPr id="8" name="图片 7">
            <a:extLst>
              <a:ext uri="{FF2B5EF4-FFF2-40B4-BE49-F238E27FC236}">
                <a16:creationId xmlns:a16="http://schemas.microsoft.com/office/drawing/2014/main" id="{E9B5ACFF-203F-F7BC-F4C4-47B88508558A}"/>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18852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E477517-AED2-1A1A-F732-7D168B9169FA}"/>
              </a:ext>
            </a:extLst>
          </p:cNvPr>
          <p:cNvSpPr>
            <a:spLocks noGrp="1"/>
          </p:cNvSpPr>
          <p:nvPr>
            <p:ph type="title"/>
          </p:nvPr>
        </p:nvSpPr>
        <p:spPr>
          <a:xfrm>
            <a:off x="1115568" y="548640"/>
            <a:ext cx="10168128" cy="1179576"/>
          </a:xfrm>
        </p:spPr>
        <p:txBody>
          <a:bodyPr>
            <a:normAutofit/>
          </a:bodyPr>
          <a:lstStyle/>
          <a:p>
            <a:r>
              <a:rPr lang="en-US" altLang="zh-CN" sz="4000"/>
              <a:t>Introduction</a:t>
            </a:r>
            <a:endParaRPr lang="zh-CN" altLang="en-US" sz="4000"/>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3D5D5ED0-FB1B-FB7B-D6B8-1C8C0DD96BFF}"/>
              </a:ext>
            </a:extLst>
          </p:cNvPr>
          <p:cNvSpPr>
            <a:spLocks noGrp="1"/>
          </p:cNvSpPr>
          <p:nvPr>
            <p:ph idx="1"/>
          </p:nvPr>
        </p:nvSpPr>
        <p:spPr>
          <a:xfrm>
            <a:off x="1115568" y="2481943"/>
            <a:ext cx="10168128" cy="3695020"/>
          </a:xfrm>
        </p:spPr>
        <p:txBody>
          <a:bodyPr>
            <a:normAutofit/>
          </a:bodyPr>
          <a:lstStyle/>
          <a:p>
            <a:pPr marL="0" indent="0">
              <a:buNone/>
            </a:pPr>
            <a:r>
              <a:rPr lang="en-US" altLang="zh-CN" sz="2200"/>
              <a:t>Telco Customer Churn Predictor is a tool that allow the manager of a telecommunication company to prevent a possible churn from customers by letting the manager to know in advance and have a time to implement a market strategy to prevent the churn from customers</a:t>
            </a:r>
            <a:endParaRPr lang="zh-CN" altLang="en-US" sz="2200"/>
          </a:p>
        </p:txBody>
      </p:sp>
    </p:spTree>
    <p:extLst>
      <p:ext uri="{BB962C8B-B14F-4D97-AF65-F5344CB8AC3E}">
        <p14:creationId xmlns:p14="http://schemas.microsoft.com/office/powerpoint/2010/main" val="418971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SVC</a:t>
            </a:r>
          </a:p>
        </p:txBody>
      </p:sp>
      <p:sp>
        <p:nvSpPr>
          <p:cNvPr id="38" name="Rectangle 3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ED58898B-392C-DA08-4F52-42394C0D1117}"/>
              </a:ext>
            </a:extLst>
          </p:cNvPr>
          <p:cNvPicPr>
            <a:picLocks noChangeAspect="1"/>
          </p:cNvPicPr>
          <p:nvPr/>
        </p:nvPicPr>
        <p:blipFill>
          <a:blip r:embed="rId2"/>
          <a:stretch>
            <a:fillRect/>
          </a:stretch>
        </p:blipFill>
        <p:spPr>
          <a:xfrm>
            <a:off x="761112" y="2091095"/>
            <a:ext cx="5007428" cy="4206240"/>
          </a:xfrm>
          <a:prstGeom prst="rect">
            <a:avLst/>
          </a:prstGeom>
        </p:spPr>
      </p:pic>
      <p:pic>
        <p:nvPicPr>
          <p:cNvPr id="7" name="图片 6">
            <a:extLst>
              <a:ext uri="{FF2B5EF4-FFF2-40B4-BE49-F238E27FC236}">
                <a16:creationId xmlns:a16="http://schemas.microsoft.com/office/drawing/2014/main" id="{74836D6A-834D-6A6E-F39A-BA12D73E9FE9}"/>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63072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dirty="0"/>
              <a:t>Ada Boost</a:t>
            </a:r>
          </a:p>
        </p:txBody>
      </p:sp>
      <p:sp>
        <p:nvSpPr>
          <p:cNvPr id="39" name="Rectangle 3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图片 3">
            <a:extLst>
              <a:ext uri="{FF2B5EF4-FFF2-40B4-BE49-F238E27FC236}">
                <a16:creationId xmlns:a16="http://schemas.microsoft.com/office/drawing/2014/main" id="{15C62672-3438-48E5-11F8-43B1D2EB4E50}"/>
              </a:ext>
            </a:extLst>
          </p:cNvPr>
          <p:cNvPicPr>
            <a:picLocks noChangeAspect="1"/>
          </p:cNvPicPr>
          <p:nvPr/>
        </p:nvPicPr>
        <p:blipFill>
          <a:blip r:embed="rId2"/>
          <a:stretch>
            <a:fillRect/>
          </a:stretch>
        </p:blipFill>
        <p:spPr>
          <a:xfrm>
            <a:off x="752766" y="2091095"/>
            <a:ext cx="5024120" cy="4206240"/>
          </a:xfrm>
          <a:prstGeom prst="rect">
            <a:avLst/>
          </a:prstGeom>
        </p:spPr>
      </p:pic>
      <p:pic>
        <p:nvPicPr>
          <p:cNvPr id="8" name="图片 7">
            <a:extLst>
              <a:ext uri="{FF2B5EF4-FFF2-40B4-BE49-F238E27FC236}">
                <a16:creationId xmlns:a16="http://schemas.microsoft.com/office/drawing/2014/main" id="{595E2137-B71C-A6D4-697E-6E1F88F09BA3}"/>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116816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35974CB-407D-8CB0-6126-8230FCBBD27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altLang="zh-CN" sz="5600" kern="1200">
                <a:solidFill>
                  <a:schemeClr val="tx1"/>
                </a:solidFill>
                <a:latin typeface="+mj-lt"/>
                <a:ea typeface="+mj-ea"/>
                <a:cs typeface="+mj-cs"/>
              </a:rPr>
              <a:t>Result with 10-fold Cross validation</a:t>
            </a:r>
          </a:p>
        </p:txBody>
      </p:sp>
      <p:sp>
        <p:nvSpPr>
          <p:cNvPr id="3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屏幕上有字&#10;&#10;描述已自动生成">
            <a:extLst>
              <a:ext uri="{FF2B5EF4-FFF2-40B4-BE49-F238E27FC236}">
                <a16:creationId xmlns:a16="http://schemas.microsoft.com/office/drawing/2014/main" id="{2370972D-BFEC-3D32-AEFE-9CC4F3470315}"/>
              </a:ext>
            </a:extLst>
          </p:cNvPr>
          <p:cNvPicPr>
            <a:picLocks noChangeAspect="1"/>
          </p:cNvPicPr>
          <p:nvPr/>
        </p:nvPicPr>
        <p:blipFill>
          <a:blip r:embed="rId2"/>
          <a:stretch>
            <a:fillRect/>
          </a:stretch>
        </p:blipFill>
        <p:spPr>
          <a:xfrm>
            <a:off x="320040" y="2766497"/>
            <a:ext cx="11548872" cy="3320302"/>
          </a:xfrm>
          <a:prstGeom prst="rect">
            <a:avLst/>
          </a:prstGeom>
        </p:spPr>
      </p:pic>
    </p:spTree>
    <p:extLst>
      <p:ext uri="{BB962C8B-B14F-4D97-AF65-F5344CB8AC3E}">
        <p14:creationId xmlns:p14="http://schemas.microsoft.com/office/powerpoint/2010/main" val="400321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FE6A4-3740-0BA7-7F8D-04799A94536A}"/>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altLang="zh-CN" kern="1200" dirty="0">
                <a:latin typeface="+mj-lt"/>
                <a:ea typeface="+mj-ea"/>
                <a:cs typeface="+mj-cs"/>
              </a:rPr>
              <a:t>Wilcoxon Statical Test (Threshold=5% f1)</a:t>
            </a:r>
          </a:p>
        </p:txBody>
      </p:sp>
      <p:graphicFrame>
        <p:nvGraphicFramePr>
          <p:cNvPr id="4" name="表格 4">
            <a:extLst>
              <a:ext uri="{FF2B5EF4-FFF2-40B4-BE49-F238E27FC236}">
                <a16:creationId xmlns:a16="http://schemas.microsoft.com/office/drawing/2014/main" id="{805BDBEA-3B30-BDD1-7214-01CD75C900AF}"/>
              </a:ext>
            </a:extLst>
          </p:cNvPr>
          <p:cNvGraphicFramePr>
            <a:graphicFrameLocks noGrp="1"/>
          </p:cNvGraphicFramePr>
          <p:nvPr>
            <p:ph idx="1"/>
            <p:extLst>
              <p:ext uri="{D42A27DB-BD31-4B8C-83A1-F6EECF244321}">
                <p14:modId xmlns:p14="http://schemas.microsoft.com/office/powerpoint/2010/main" val="539827038"/>
              </p:ext>
            </p:extLst>
          </p:nvPr>
        </p:nvGraphicFramePr>
        <p:xfrm>
          <a:off x="1104593" y="1650222"/>
          <a:ext cx="9973670" cy="4584948"/>
        </p:xfrm>
        <a:graphic>
          <a:graphicData uri="http://schemas.openxmlformats.org/drawingml/2006/table">
            <a:tbl>
              <a:tblPr firstRow="1" bandRow="1">
                <a:solidFill>
                  <a:srgbClr val="F2F2F2">
                    <a:alpha val="45098"/>
                  </a:srgbClr>
                </a:solidFill>
                <a:tableStyleId>{5C22544A-7EE6-4342-B048-85BDC9FD1C3A}</a:tableStyleId>
              </a:tblPr>
              <a:tblGrid>
                <a:gridCol w="5949735">
                  <a:extLst>
                    <a:ext uri="{9D8B030D-6E8A-4147-A177-3AD203B41FA5}">
                      <a16:colId xmlns:a16="http://schemas.microsoft.com/office/drawing/2014/main" val="3293171756"/>
                    </a:ext>
                  </a:extLst>
                </a:gridCol>
                <a:gridCol w="4023935">
                  <a:extLst>
                    <a:ext uri="{9D8B030D-6E8A-4147-A177-3AD203B41FA5}">
                      <a16:colId xmlns:a16="http://schemas.microsoft.com/office/drawing/2014/main" val="3945848794"/>
                    </a:ext>
                  </a:extLst>
                </a:gridCol>
              </a:tblGrid>
              <a:tr h="1196658">
                <a:tc>
                  <a:txBody>
                    <a:bodyPr/>
                    <a:lstStyle/>
                    <a:p>
                      <a:r>
                        <a:rPr lang="en-US" altLang="zh-CN" sz="3100" b="0" cap="none" spc="0">
                          <a:solidFill>
                            <a:schemeClr val="bg1"/>
                          </a:solidFill>
                        </a:rPr>
                        <a:t>Classifier Comparison</a:t>
                      </a:r>
                      <a:endParaRPr lang="zh-CN" altLang="en-US" sz="3100" b="0" cap="none" spc="0">
                        <a:solidFill>
                          <a:schemeClr val="bg1"/>
                        </a:solidFill>
                      </a:endParaRPr>
                    </a:p>
                  </a:txBody>
                  <a:tcPr marL="887409" marR="940413" marT="201684" marB="443704" anchor="ctr">
                    <a:lnL w="12700" cmpd="sng">
                      <a:noFill/>
                    </a:lnL>
                    <a:lnR w="12700" cmpd="sng">
                      <a:noFill/>
                    </a:lnR>
                    <a:lnT w="19050" cap="flat" cmpd="sng" algn="ctr">
                      <a:noFill/>
                      <a:prstDash val="solid"/>
                    </a:lnT>
                    <a:lnB w="38100" cmpd="sng">
                      <a:noFill/>
                    </a:lnB>
                    <a:solidFill>
                      <a:schemeClr val="tx1"/>
                    </a:solidFill>
                  </a:tcPr>
                </a:tc>
                <a:tc>
                  <a:txBody>
                    <a:bodyPr/>
                    <a:lstStyle/>
                    <a:p>
                      <a:r>
                        <a:rPr lang="en-US" altLang="zh-CN" sz="3100" b="0" cap="none" spc="0">
                          <a:solidFill>
                            <a:schemeClr val="bg1"/>
                          </a:solidFill>
                        </a:rPr>
                        <a:t>P-value</a:t>
                      </a:r>
                      <a:endParaRPr lang="zh-CN" altLang="en-US" sz="3100" b="0" cap="none" spc="0">
                        <a:solidFill>
                          <a:schemeClr val="bg1"/>
                        </a:solidFill>
                      </a:endParaRPr>
                    </a:p>
                  </a:txBody>
                  <a:tcPr marL="887409" marR="940413" marT="201684" marB="44370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606779021"/>
                  </a:ext>
                </a:extLst>
              </a:tr>
              <a:tr h="1129430">
                <a:tc>
                  <a:txBody>
                    <a:bodyPr/>
                    <a:lstStyle/>
                    <a:p>
                      <a:r>
                        <a:rPr lang="en-US" altLang="zh-CN" sz="2600" cap="none" spc="0">
                          <a:solidFill>
                            <a:schemeClr val="tx1"/>
                          </a:solidFill>
                        </a:rPr>
                        <a:t>AdaBoost-SVM</a:t>
                      </a:r>
                      <a:endParaRPr lang="zh-CN" altLang="en-US" sz="2600" cap="none" spc="0">
                        <a:solidFill>
                          <a:schemeClr val="tx1"/>
                        </a:solidFill>
                      </a:endParaRPr>
                    </a:p>
                  </a:txBody>
                  <a:tcPr marL="887409" marR="940413" marT="201684" marB="44370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altLang="zh-CN" sz="2600" cap="none" spc="0" dirty="0">
                          <a:solidFill>
                            <a:schemeClr val="tx1"/>
                          </a:solidFill>
                        </a:rPr>
                        <a:t>0.001953125</a:t>
                      </a:r>
                      <a:endParaRPr lang="zh-CN" altLang="en-US" sz="2600" cap="none" spc="0" dirty="0">
                        <a:solidFill>
                          <a:schemeClr val="tx1"/>
                        </a:solidFill>
                      </a:endParaRPr>
                    </a:p>
                  </a:txBody>
                  <a:tcPr marL="887409" marR="940413" marT="201684" marB="44370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89760044"/>
                  </a:ext>
                </a:extLst>
              </a:tr>
              <a:tr h="1129430">
                <a:tc>
                  <a:txBody>
                    <a:bodyPr/>
                    <a:lstStyle/>
                    <a:p>
                      <a:r>
                        <a:rPr lang="en-US" altLang="zh-CN" sz="2600" cap="none" spc="0">
                          <a:solidFill>
                            <a:schemeClr val="tx1"/>
                          </a:solidFill>
                        </a:rPr>
                        <a:t>Random Forest-AdaBoost</a:t>
                      </a:r>
                      <a:endParaRPr lang="zh-CN" altLang="en-US" sz="2600" cap="none" spc="0">
                        <a:solidFill>
                          <a:schemeClr val="tx1"/>
                        </a:solidFill>
                      </a:endParaRPr>
                    </a:p>
                  </a:txBody>
                  <a:tcPr marL="887409" marR="940413" marT="201684" marB="44370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altLang="zh-CN" sz="2600" cap="none" spc="0" dirty="0">
                          <a:solidFill>
                            <a:schemeClr val="tx1"/>
                          </a:solidFill>
                        </a:rPr>
                        <a:t>0.001953125</a:t>
                      </a:r>
                      <a:endParaRPr lang="zh-CN" altLang="en-US" sz="2600" cap="none" spc="0" dirty="0">
                        <a:solidFill>
                          <a:schemeClr val="tx1"/>
                        </a:solidFill>
                      </a:endParaRPr>
                    </a:p>
                  </a:txBody>
                  <a:tcPr marL="887409" marR="940413" marT="201684" marB="44370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440799884"/>
                  </a:ext>
                </a:extLst>
              </a:tr>
              <a:tr h="1129430">
                <a:tc>
                  <a:txBody>
                    <a:bodyPr/>
                    <a:lstStyle/>
                    <a:p>
                      <a:r>
                        <a:rPr lang="en-US" altLang="zh-CN" sz="2600" cap="none" spc="0">
                          <a:solidFill>
                            <a:schemeClr val="tx1"/>
                          </a:solidFill>
                        </a:rPr>
                        <a:t>Random Forest-SVM</a:t>
                      </a:r>
                      <a:endParaRPr lang="zh-CN" altLang="en-US" sz="2600" cap="none" spc="0">
                        <a:solidFill>
                          <a:schemeClr val="tx1"/>
                        </a:solidFill>
                      </a:endParaRPr>
                    </a:p>
                  </a:txBody>
                  <a:tcPr marL="887409" marR="940413" marT="201684" marB="44370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altLang="zh-CN" sz="2600" cap="none" spc="0" dirty="0">
                          <a:solidFill>
                            <a:schemeClr val="tx1"/>
                          </a:solidFill>
                        </a:rPr>
                        <a:t>0.375</a:t>
                      </a:r>
                      <a:endParaRPr lang="zh-CN" altLang="en-US" sz="2600" cap="none" spc="0" dirty="0">
                        <a:solidFill>
                          <a:schemeClr val="tx1"/>
                        </a:solidFill>
                      </a:endParaRPr>
                    </a:p>
                  </a:txBody>
                  <a:tcPr marL="887409" marR="940413" marT="201684" marB="44370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947711337"/>
                  </a:ext>
                </a:extLst>
              </a:tr>
            </a:tbl>
          </a:graphicData>
        </a:graphic>
      </p:graphicFrame>
    </p:spTree>
    <p:extLst>
      <p:ext uri="{BB962C8B-B14F-4D97-AF65-F5344CB8AC3E}">
        <p14:creationId xmlns:p14="http://schemas.microsoft.com/office/powerpoint/2010/main" val="1979093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5BFE6A4-3740-0BA7-7F8D-04799A94536A}"/>
              </a:ext>
            </a:extLst>
          </p:cNvPr>
          <p:cNvSpPr>
            <a:spLocks noGrp="1"/>
          </p:cNvSpPr>
          <p:nvPr>
            <p:ph type="title"/>
          </p:nvPr>
        </p:nvSpPr>
        <p:spPr>
          <a:xfrm>
            <a:off x="901689" y="405575"/>
            <a:ext cx="6725927" cy="1371600"/>
          </a:xfrm>
        </p:spPr>
        <p:txBody>
          <a:bodyPr vert="horz" lIns="91440" tIns="45720" rIns="91440" bIns="45720" rtlCol="0" anchor="ctr">
            <a:normAutofit/>
          </a:bodyPr>
          <a:lstStyle/>
          <a:p>
            <a:r>
              <a:rPr lang="en-US" altLang="zh-CN" sz="3100" kern="1200" dirty="0">
                <a:solidFill>
                  <a:schemeClr val="tx1"/>
                </a:solidFill>
                <a:latin typeface="+mj-lt"/>
                <a:ea typeface="+mj-ea"/>
                <a:cs typeface="+mj-cs"/>
              </a:rPr>
              <a:t>Wilcoxon Statical Test (Threshold=5% f1) Before and After Resampling</a:t>
            </a:r>
          </a:p>
        </p:txBody>
      </p:sp>
      <p:sp>
        <p:nvSpPr>
          <p:cNvPr id="36" name="Rectangle 2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表格 4">
            <a:extLst>
              <a:ext uri="{FF2B5EF4-FFF2-40B4-BE49-F238E27FC236}">
                <a16:creationId xmlns:a16="http://schemas.microsoft.com/office/drawing/2014/main" id="{805BDBEA-3B30-BDD1-7214-01CD75C900AF}"/>
              </a:ext>
            </a:extLst>
          </p:cNvPr>
          <p:cNvGraphicFramePr>
            <a:graphicFrameLocks noGrp="1"/>
          </p:cNvGraphicFramePr>
          <p:nvPr>
            <p:ph idx="1"/>
            <p:extLst>
              <p:ext uri="{D42A27DB-BD31-4B8C-83A1-F6EECF244321}">
                <p14:modId xmlns:p14="http://schemas.microsoft.com/office/powerpoint/2010/main" val="2856635817"/>
              </p:ext>
            </p:extLst>
          </p:nvPr>
        </p:nvGraphicFramePr>
        <p:xfrm>
          <a:off x="676549" y="2091095"/>
          <a:ext cx="10842368" cy="4206241"/>
        </p:xfrm>
        <a:graphic>
          <a:graphicData uri="http://schemas.openxmlformats.org/drawingml/2006/table">
            <a:tbl>
              <a:tblPr firstRow="1" bandRow="1">
                <a:solidFill>
                  <a:srgbClr val="F2F2F2">
                    <a:alpha val="45098"/>
                  </a:srgbClr>
                </a:solidFill>
                <a:tableStyleId>{5C22544A-7EE6-4342-B048-85BDC9FD1C3A}</a:tableStyleId>
              </a:tblPr>
              <a:tblGrid>
                <a:gridCol w="5005211">
                  <a:extLst>
                    <a:ext uri="{9D8B030D-6E8A-4147-A177-3AD203B41FA5}">
                      <a16:colId xmlns:a16="http://schemas.microsoft.com/office/drawing/2014/main" val="3293171756"/>
                    </a:ext>
                  </a:extLst>
                </a:gridCol>
                <a:gridCol w="5837157">
                  <a:extLst>
                    <a:ext uri="{9D8B030D-6E8A-4147-A177-3AD203B41FA5}">
                      <a16:colId xmlns:a16="http://schemas.microsoft.com/office/drawing/2014/main" val="3945848794"/>
                    </a:ext>
                  </a:extLst>
                </a:gridCol>
              </a:tblGrid>
              <a:tr h="706423">
                <a:tc>
                  <a:txBody>
                    <a:bodyPr/>
                    <a:lstStyle/>
                    <a:p>
                      <a:r>
                        <a:rPr lang="en-US" altLang="zh-CN" sz="1900" b="0" cap="none" spc="0">
                          <a:solidFill>
                            <a:schemeClr val="bg1"/>
                          </a:solidFill>
                        </a:rPr>
                        <a:t>Classifier</a:t>
                      </a:r>
                      <a:endParaRPr lang="zh-CN" altLang="en-US" sz="1900" b="0" cap="none" spc="0">
                        <a:solidFill>
                          <a:schemeClr val="bg1"/>
                        </a:solidFill>
                      </a:endParaRPr>
                    </a:p>
                  </a:txBody>
                  <a:tcPr marL="536151" marR="568175" marT="121852" marB="268075" anchor="ctr">
                    <a:lnL w="12700" cmpd="sng">
                      <a:noFill/>
                    </a:lnL>
                    <a:lnR w="12700" cmpd="sng">
                      <a:noFill/>
                    </a:lnR>
                    <a:lnT w="19050" cap="flat" cmpd="sng" algn="ctr">
                      <a:noFill/>
                      <a:prstDash val="solid"/>
                    </a:lnT>
                    <a:lnB w="38100" cmpd="sng">
                      <a:noFill/>
                    </a:lnB>
                    <a:solidFill>
                      <a:schemeClr val="tx1"/>
                    </a:solidFill>
                  </a:tcPr>
                </a:tc>
                <a:tc>
                  <a:txBody>
                    <a:bodyPr/>
                    <a:lstStyle/>
                    <a:p>
                      <a:r>
                        <a:rPr lang="en-US" altLang="zh-CN" sz="1900" b="0" cap="none" spc="0" dirty="0">
                          <a:solidFill>
                            <a:schemeClr val="bg1"/>
                          </a:solidFill>
                        </a:rPr>
                        <a:t>P-value</a:t>
                      </a:r>
                      <a:endParaRPr lang="zh-CN" altLang="en-US" sz="1900" b="0" cap="none" spc="0" dirty="0">
                        <a:solidFill>
                          <a:schemeClr val="bg1"/>
                        </a:solidFill>
                      </a:endParaRPr>
                    </a:p>
                  </a:txBody>
                  <a:tcPr marL="536151" marR="568175" marT="121852" marB="268075"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606779021"/>
                  </a:ext>
                </a:extLst>
              </a:tr>
              <a:tr h="652597">
                <a:tc>
                  <a:txBody>
                    <a:bodyPr/>
                    <a:lstStyle/>
                    <a:p>
                      <a:r>
                        <a:rPr lang="en-US" altLang="zh-CN" sz="1600" cap="none" spc="0">
                          <a:solidFill>
                            <a:schemeClr val="tx1"/>
                          </a:solidFill>
                        </a:rPr>
                        <a:t>Random Forest</a:t>
                      </a:r>
                      <a:endParaRPr lang="zh-CN" altLang="en-US" sz="1600" cap="none" spc="0">
                        <a:solidFill>
                          <a:schemeClr val="tx1"/>
                        </a:solidFill>
                      </a:endParaRPr>
                    </a:p>
                  </a:txBody>
                  <a:tcPr marL="536151" marR="568175" marT="121852" marB="26807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altLang="zh-CN" sz="1600" cap="none" spc="0" dirty="0">
                          <a:solidFill>
                            <a:schemeClr val="tx1"/>
                          </a:solidFill>
                        </a:rPr>
                        <a:t>0.005859375</a:t>
                      </a:r>
                      <a:endParaRPr lang="zh-CN" altLang="en-US" sz="1600" cap="none" spc="0" dirty="0">
                        <a:solidFill>
                          <a:schemeClr val="tx1"/>
                        </a:solidFill>
                      </a:endParaRPr>
                    </a:p>
                  </a:txBody>
                  <a:tcPr marL="536151" marR="568175" marT="121852" marB="26807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89760044"/>
                  </a:ext>
                </a:extLst>
              </a:tr>
              <a:tr h="652597">
                <a:tc>
                  <a:txBody>
                    <a:bodyPr/>
                    <a:lstStyle/>
                    <a:p>
                      <a:r>
                        <a:rPr lang="en-US" altLang="zh-CN" sz="1600" cap="none" spc="0">
                          <a:solidFill>
                            <a:schemeClr val="tx1"/>
                          </a:solidFill>
                        </a:rPr>
                        <a:t>Naïve Bayes</a:t>
                      </a:r>
                      <a:endParaRPr lang="zh-CN" altLang="en-US" sz="1600" cap="none" spc="0">
                        <a:solidFill>
                          <a:schemeClr val="tx1"/>
                        </a:solidFill>
                      </a:endParaRPr>
                    </a:p>
                  </a:txBody>
                  <a:tcPr marL="536151" marR="568175" marT="121852" marB="26807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altLang="zh-CN" sz="1600" cap="none" spc="0" dirty="0">
                          <a:solidFill>
                            <a:schemeClr val="tx1"/>
                          </a:solidFill>
                        </a:rPr>
                        <a:t>0.845703125</a:t>
                      </a:r>
                      <a:endParaRPr lang="zh-CN" altLang="en-US" sz="1600" cap="none" spc="0" dirty="0">
                        <a:solidFill>
                          <a:schemeClr val="tx1"/>
                        </a:solidFill>
                      </a:endParaRPr>
                    </a:p>
                  </a:txBody>
                  <a:tcPr marL="536151" marR="568175" marT="121852" marB="26807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440799884"/>
                  </a:ext>
                </a:extLst>
              </a:tr>
              <a:tr h="652597">
                <a:tc>
                  <a:txBody>
                    <a:bodyPr/>
                    <a:lstStyle/>
                    <a:p>
                      <a:r>
                        <a:rPr lang="en-US" altLang="zh-CN" sz="1600" cap="none" spc="0">
                          <a:solidFill>
                            <a:schemeClr val="tx1"/>
                          </a:solidFill>
                        </a:rPr>
                        <a:t>SVC</a:t>
                      </a:r>
                      <a:endParaRPr lang="zh-CN" altLang="en-US" sz="1600" cap="none" spc="0">
                        <a:solidFill>
                          <a:schemeClr val="tx1"/>
                        </a:solidFill>
                      </a:endParaRPr>
                    </a:p>
                  </a:txBody>
                  <a:tcPr marL="536151" marR="568175" marT="121852" marB="26807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altLang="zh-CN" sz="1600" cap="none" spc="0" dirty="0">
                          <a:solidFill>
                            <a:schemeClr val="tx1"/>
                          </a:solidFill>
                        </a:rPr>
                        <a:t>0.275390625</a:t>
                      </a:r>
                      <a:endParaRPr lang="zh-CN" altLang="en-US" sz="1600" cap="none" spc="0" dirty="0">
                        <a:solidFill>
                          <a:schemeClr val="tx1"/>
                        </a:solidFill>
                      </a:endParaRPr>
                    </a:p>
                  </a:txBody>
                  <a:tcPr marL="536151" marR="568175" marT="121852" marB="26807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947711337"/>
                  </a:ext>
                </a:extLst>
              </a:tr>
              <a:tr h="652597">
                <a:tc>
                  <a:txBody>
                    <a:bodyPr/>
                    <a:lstStyle/>
                    <a:p>
                      <a:r>
                        <a:rPr lang="en-US" altLang="zh-CN" sz="1600" cap="none" spc="0">
                          <a:solidFill>
                            <a:schemeClr val="tx1"/>
                          </a:solidFill>
                        </a:rPr>
                        <a:t>KNN</a:t>
                      </a:r>
                      <a:endParaRPr lang="zh-CN" altLang="en-US" sz="1600" cap="none" spc="0">
                        <a:solidFill>
                          <a:schemeClr val="tx1"/>
                        </a:solidFill>
                      </a:endParaRPr>
                    </a:p>
                  </a:txBody>
                  <a:tcPr marL="536151" marR="568175" marT="121852" marB="26807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altLang="zh-CN" sz="1600" cap="none" spc="0" dirty="0">
                          <a:solidFill>
                            <a:schemeClr val="tx1"/>
                          </a:solidFill>
                        </a:rPr>
                        <a:t>0.001953125</a:t>
                      </a:r>
                      <a:endParaRPr lang="zh-CN" altLang="en-US" sz="1600" cap="none" spc="0" dirty="0">
                        <a:solidFill>
                          <a:schemeClr val="tx1"/>
                        </a:solidFill>
                      </a:endParaRPr>
                    </a:p>
                  </a:txBody>
                  <a:tcPr marL="536151" marR="568175" marT="121852" marB="26807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484117845"/>
                  </a:ext>
                </a:extLst>
              </a:tr>
              <a:tr h="889430">
                <a:tc>
                  <a:txBody>
                    <a:bodyPr/>
                    <a:lstStyle/>
                    <a:p>
                      <a:r>
                        <a:rPr lang="en-US" altLang="zh-CN" sz="1600" cap="none" spc="0">
                          <a:solidFill>
                            <a:schemeClr val="tx1"/>
                          </a:solidFill>
                        </a:rPr>
                        <a:t>AdaBoost</a:t>
                      </a:r>
                      <a:endParaRPr lang="zh-CN" altLang="en-US" sz="1600" cap="none" spc="0">
                        <a:solidFill>
                          <a:schemeClr val="tx1"/>
                        </a:solidFill>
                      </a:endParaRPr>
                    </a:p>
                  </a:txBody>
                  <a:tcPr marL="536151" marR="568175" marT="121852" marB="26807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cap="none" spc="0" dirty="0">
                          <a:solidFill>
                            <a:schemeClr val="tx1"/>
                          </a:solidFill>
                        </a:rPr>
                        <a:t>0.001953125</a:t>
                      </a:r>
                      <a:endParaRPr lang="zh-CN" altLang="en-US" sz="1600" cap="none" spc="0" dirty="0">
                        <a:solidFill>
                          <a:schemeClr val="tx1"/>
                        </a:solidFill>
                      </a:endParaRPr>
                    </a:p>
                    <a:p>
                      <a:endParaRPr lang="zh-CN" altLang="en-US" sz="1600" cap="none" spc="0" dirty="0">
                        <a:solidFill>
                          <a:schemeClr val="tx1"/>
                        </a:solidFill>
                      </a:endParaRPr>
                    </a:p>
                  </a:txBody>
                  <a:tcPr marL="536151" marR="568175" marT="121852" marB="26807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844966882"/>
                  </a:ext>
                </a:extLst>
              </a:tr>
            </a:tbl>
          </a:graphicData>
        </a:graphic>
      </p:graphicFrame>
    </p:spTree>
    <p:extLst>
      <p:ext uri="{BB962C8B-B14F-4D97-AF65-F5344CB8AC3E}">
        <p14:creationId xmlns:p14="http://schemas.microsoft.com/office/powerpoint/2010/main" val="2210221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41D0C497-F6FE-4D77-C92E-68E00D259419}"/>
              </a:ext>
            </a:extLst>
          </p:cNvPr>
          <p:cNvSpPr>
            <a:spLocks noGrp="1"/>
          </p:cNvSpPr>
          <p:nvPr>
            <p:ph type="title"/>
          </p:nvPr>
        </p:nvSpPr>
        <p:spPr>
          <a:xfrm>
            <a:off x="1115568" y="548640"/>
            <a:ext cx="10168128" cy="1179576"/>
          </a:xfrm>
        </p:spPr>
        <p:txBody>
          <a:bodyPr>
            <a:normAutofit/>
          </a:bodyPr>
          <a:lstStyle/>
          <a:p>
            <a:r>
              <a:rPr lang="en-US" altLang="zh-CN" sz="4000" dirty="0"/>
              <a:t>Conclusion</a:t>
            </a:r>
            <a:endParaRPr lang="zh-CN" altLang="en-US" sz="4000" dirty="0"/>
          </a:p>
        </p:txBody>
      </p:sp>
      <p:sp>
        <p:nvSpPr>
          <p:cNvPr id="39" name="Rectangle 3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17B58FD5-4A22-13CF-0BCB-6CFE61DFCEB9}"/>
              </a:ext>
            </a:extLst>
          </p:cNvPr>
          <p:cNvSpPr>
            <a:spLocks noGrp="1"/>
          </p:cNvSpPr>
          <p:nvPr>
            <p:ph idx="1"/>
          </p:nvPr>
        </p:nvSpPr>
        <p:spPr>
          <a:xfrm>
            <a:off x="1115568" y="2481943"/>
            <a:ext cx="10168128" cy="3695020"/>
          </a:xfrm>
        </p:spPr>
        <p:txBody>
          <a:bodyPr>
            <a:normAutofit/>
          </a:bodyPr>
          <a:lstStyle/>
          <a:p>
            <a:r>
              <a:rPr lang="en-US" altLang="zh-CN" sz="2200" dirty="0"/>
              <a:t>Best Classifier is Random Forest in the case without sampling, with SMOTE there are Random Forest and SVC because we can’t reject the null hypothesis</a:t>
            </a:r>
          </a:p>
          <a:p>
            <a:r>
              <a:rPr lang="en-US" altLang="zh-CN" sz="2200" dirty="0"/>
              <a:t>Only AdaBoost reject the null hypothesis for before after resampling, we can choose the version with SMOTE with improvement of 0.2% in f1 </a:t>
            </a:r>
          </a:p>
          <a:p>
            <a:r>
              <a:rPr lang="en-US" altLang="zh-CN" sz="2200" dirty="0"/>
              <a:t>The operation of SMOTE deteriorate the performance of almost all classifiers in term of f1 score, even if for </a:t>
            </a:r>
            <a:r>
              <a:rPr lang="en-US" altLang="zh-CN" sz="2200" dirty="0" err="1"/>
              <a:t>Adaboost</a:t>
            </a:r>
            <a:r>
              <a:rPr lang="en-US" altLang="zh-CN" sz="2200" dirty="0"/>
              <a:t> there are only 0.2% of improvement, so the cost of SMOTE is not justified so the simplest pipeline should be chosen</a:t>
            </a:r>
            <a:endParaRPr lang="zh-CN" altLang="en-US" sz="2200" dirty="0"/>
          </a:p>
        </p:txBody>
      </p:sp>
    </p:spTree>
    <p:extLst>
      <p:ext uri="{BB962C8B-B14F-4D97-AF65-F5344CB8AC3E}">
        <p14:creationId xmlns:p14="http://schemas.microsoft.com/office/powerpoint/2010/main" val="420076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BBC94C1-BC38-75AA-4FCA-D64761597F6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altLang="zh-CN" sz="6600" kern="1200">
                <a:solidFill>
                  <a:schemeClr val="tx1"/>
                </a:solidFill>
                <a:latin typeface="+mj-lt"/>
                <a:ea typeface="+mj-ea"/>
                <a:cs typeface="+mj-cs"/>
              </a:rPr>
              <a:t>Dataset</a:t>
            </a:r>
          </a:p>
        </p:txBody>
      </p:sp>
      <p:sp>
        <p:nvSpPr>
          <p:cNvPr id="3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E3774206-5482-01AD-5A1B-00516091E4FF}"/>
              </a:ext>
            </a:extLst>
          </p:cNvPr>
          <p:cNvPicPr>
            <a:picLocks noChangeAspect="1"/>
          </p:cNvPicPr>
          <p:nvPr/>
        </p:nvPicPr>
        <p:blipFill>
          <a:blip r:embed="rId2"/>
          <a:stretch>
            <a:fillRect/>
          </a:stretch>
        </p:blipFill>
        <p:spPr>
          <a:xfrm>
            <a:off x="320040" y="3185145"/>
            <a:ext cx="11548872" cy="2483006"/>
          </a:xfrm>
          <a:prstGeom prst="rect">
            <a:avLst/>
          </a:prstGeom>
        </p:spPr>
      </p:pic>
    </p:spTree>
    <p:extLst>
      <p:ext uri="{BB962C8B-B14F-4D97-AF65-F5344CB8AC3E}">
        <p14:creationId xmlns:p14="http://schemas.microsoft.com/office/powerpoint/2010/main" val="93603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4" name="Rectangle 208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59CF466-0FEA-7D64-126A-06A191961E0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ltLang="zh-CN" sz="4800" kern="1200">
                <a:solidFill>
                  <a:schemeClr val="tx1"/>
                </a:solidFill>
                <a:latin typeface="+mj-lt"/>
                <a:ea typeface="+mj-ea"/>
                <a:cs typeface="+mj-cs"/>
              </a:rPr>
              <a:t>Analysis</a:t>
            </a:r>
          </a:p>
        </p:txBody>
      </p:sp>
      <p:sp>
        <p:nvSpPr>
          <p:cNvPr id="2086" name="Rectangle 208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8" name="Rectangle 208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descr="Classification Technique - TechGuruSpeaks">
            <a:extLst>
              <a:ext uri="{FF2B5EF4-FFF2-40B4-BE49-F238E27FC236}">
                <a16:creationId xmlns:a16="http://schemas.microsoft.com/office/drawing/2014/main" id="{C8F96B7F-5544-8146-DCA6-D4375D8F4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450111"/>
            <a:ext cx="6846363" cy="380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87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B84B048-4070-B132-5CB1-7C0DBD5146EC}"/>
              </a:ext>
            </a:extLst>
          </p:cNvPr>
          <p:cNvSpPr>
            <a:spLocks noGrp="1"/>
          </p:cNvSpPr>
          <p:nvPr>
            <p:ph type="title"/>
          </p:nvPr>
        </p:nvSpPr>
        <p:spPr>
          <a:xfrm>
            <a:off x="857086" y="415635"/>
            <a:ext cx="5013362" cy="1361539"/>
          </a:xfrm>
        </p:spPr>
        <p:txBody>
          <a:bodyPr vert="horz" lIns="91440" tIns="45720" rIns="91440" bIns="45720" rtlCol="0" anchor="ctr">
            <a:normAutofit/>
          </a:bodyPr>
          <a:lstStyle/>
          <a:p>
            <a:r>
              <a:rPr lang="en-US" altLang="zh-CN" sz="3600" dirty="0"/>
              <a:t>Correlation matrix pre</a:t>
            </a:r>
          </a:p>
        </p:txBody>
      </p:sp>
      <p:sp>
        <p:nvSpPr>
          <p:cNvPr id="29" name="Rectangle 2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标题 1">
            <a:extLst>
              <a:ext uri="{FF2B5EF4-FFF2-40B4-BE49-F238E27FC236}">
                <a16:creationId xmlns:a16="http://schemas.microsoft.com/office/drawing/2014/main" id="{FC3665CE-E6A7-E65A-B2BD-D712FACB4797}"/>
              </a:ext>
            </a:extLst>
          </p:cNvPr>
          <p:cNvSpPr txBox="1">
            <a:spLocks/>
          </p:cNvSpPr>
          <p:nvPr/>
        </p:nvSpPr>
        <p:spPr>
          <a:xfrm>
            <a:off x="6137075" y="395638"/>
            <a:ext cx="5013362" cy="1361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t>Correlation matrix after</a:t>
            </a:r>
          </a:p>
        </p:txBody>
      </p:sp>
      <p:pic>
        <p:nvPicPr>
          <p:cNvPr id="4" name="图片 3">
            <a:extLst>
              <a:ext uri="{FF2B5EF4-FFF2-40B4-BE49-F238E27FC236}">
                <a16:creationId xmlns:a16="http://schemas.microsoft.com/office/drawing/2014/main" id="{26AC9030-F433-156D-756F-D89E6299DF3E}"/>
              </a:ext>
            </a:extLst>
          </p:cNvPr>
          <p:cNvPicPr>
            <a:picLocks noChangeAspect="1"/>
          </p:cNvPicPr>
          <p:nvPr/>
        </p:nvPicPr>
        <p:blipFill>
          <a:blip r:embed="rId2"/>
          <a:stretch>
            <a:fillRect/>
          </a:stretch>
        </p:blipFill>
        <p:spPr>
          <a:xfrm>
            <a:off x="622800" y="2440942"/>
            <a:ext cx="4359849" cy="3854066"/>
          </a:xfrm>
          <a:prstGeom prst="rect">
            <a:avLst/>
          </a:prstGeom>
        </p:spPr>
      </p:pic>
      <p:pic>
        <p:nvPicPr>
          <p:cNvPr id="8" name="图片 7">
            <a:extLst>
              <a:ext uri="{FF2B5EF4-FFF2-40B4-BE49-F238E27FC236}">
                <a16:creationId xmlns:a16="http://schemas.microsoft.com/office/drawing/2014/main" id="{444D1664-30F1-5005-1B57-53B47857DD85}"/>
              </a:ext>
            </a:extLst>
          </p:cNvPr>
          <p:cNvPicPr>
            <a:picLocks noChangeAspect="1"/>
          </p:cNvPicPr>
          <p:nvPr/>
        </p:nvPicPr>
        <p:blipFill>
          <a:blip r:embed="rId3"/>
          <a:stretch>
            <a:fillRect/>
          </a:stretch>
        </p:blipFill>
        <p:spPr>
          <a:xfrm>
            <a:off x="6572869" y="2485479"/>
            <a:ext cx="4259087" cy="3764993"/>
          </a:xfrm>
          <a:prstGeom prst="rect">
            <a:avLst/>
          </a:prstGeom>
        </p:spPr>
      </p:pic>
    </p:spTree>
    <p:extLst>
      <p:ext uri="{BB962C8B-B14F-4D97-AF65-F5344CB8AC3E}">
        <p14:creationId xmlns:p14="http://schemas.microsoft.com/office/powerpoint/2010/main" val="35549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3D3BEBD-ACA4-7FBE-36D5-91D604A741BE}"/>
              </a:ext>
            </a:extLst>
          </p:cNvPr>
          <p:cNvSpPr>
            <a:spLocks noGrp="1"/>
          </p:cNvSpPr>
          <p:nvPr>
            <p:ph type="title"/>
          </p:nvPr>
        </p:nvSpPr>
        <p:spPr>
          <a:xfrm>
            <a:off x="838200" y="365125"/>
            <a:ext cx="10515600" cy="1325563"/>
          </a:xfrm>
        </p:spPr>
        <p:txBody>
          <a:bodyPr>
            <a:normAutofit/>
          </a:bodyPr>
          <a:lstStyle/>
          <a:p>
            <a:r>
              <a:rPr lang="en-US" altLang="zh-CN" sz="5400"/>
              <a:t>Pre-processing</a:t>
            </a:r>
            <a:endParaRPr lang="zh-CN" altLang="en-US" sz="5400"/>
          </a:p>
        </p:txBody>
      </p:sp>
      <p:sp>
        <p:nvSpPr>
          <p:cNvPr id="30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0FF5345-8CF4-E60D-3688-4EDCC0EF7D0D}"/>
              </a:ext>
            </a:extLst>
          </p:cNvPr>
          <p:cNvSpPr>
            <a:spLocks noGrp="1"/>
          </p:cNvSpPr>
          <p:nvPr>
            <p:ph idx="1"/>
          </p:nvPr>
        </p:nvSpPr>
        <p:spPr>
          <a:xfrm>
            <a:off x="838200" y="1929384"/>
            <a:ext cx="10515600" cy="4251960"/>
          </a:xfrm>
        </p:spPr>
        <p:txBody>
          <a:bodyPr>
            <a:normAutofit/>
          </a:bodyPr>
          <a:lstStyle/>
          <a:p>
            <a:r>
              <a:rPr lang="en-US" altLang="zh-CN" sz="2000" dirty="0"/>
              <a:t>Categorical data </a:t>
            </a:r>
            <a:r>
              <a:rPr lang="en-US" altLang="zh-CN" sz="2000" dirty="0">
                <a:sym typeface="Wingdings" panose="05000000000000000000" pitchFamily="2" charset="2"/>
              </a:rPr>
              <a:t>: yes 1 , no 0, no phone service0 , no internet service0 </a:t>
            </a:r>
          </a:p>
          <a:p>
            <a:r>
              <a:rPr lang="en-US" altLang="zh-CN" sz="2000" dirty="0">
                <a:effectLst/>
                <a:latin typeface="等线" panose="02010600030101010101" pitchFamily="2" charset="-122"/>
                <a:cs typeface="Times New Roman" panose="02020603050405020304" pitchFamily="18" charset="0"/>
              </a:rPr>
              <a:t>Partner Dependents </a:t>
            </a:r>
            <a:r>
              <a:rPr lang="en-US" altLang="zh-CN" sz="2000" dirty="0" err="1">
                <a:effectLst/>
                <a:latin typeface="等线" panose="02010600030101010101" pitchFamily="2" charset="-122"/>
                <a:cs typeface="Times New Roman" panose="02020603050405020304" pitchFamily="18" charset="0"/>
              </a:rPr>
              <a:t>PhoneService</a:t>
            </a:r>
            <a:r>
              <a:rPr lang="en-US" altLang="zh-CN" sz="2000" dirty="0">
                <a:effectLst/>
                <a:latin typeface="等线" panose="02010600030101010101" pitchFamily="2" charset="-122"/>
                <a:cs typeface="Times New Roman" panose="02020603050405020304" pitchFamily="18" charset="0"/>
              </a:rPr>
              <a:t> </a:t>
            </a:r>
            <a:r>
              <a:rPr lang="en-US" altLang="zh-CN" sz="2000" dirty="0" err="1">
                <a:effectLst/>
                <a:latin typeface="等线" panose="02010600030101010101" pitchFamily="2" charset="-122"/>
                <a:cs typeface="Times New Roman" panose="02020603050405020304" pitchFamily="18" charset="0"/>
              </a:rPr>
              <a:t>MultipleLines</a:t>
            </a:r>
            <a:r>
              <a:rPr lang="en-US" altLang="zh-CN" sz="2000" dirty="0">
                <a:effectLst/>
                <a:latin typeface="等线" panose="02010600030101010101" pitchFamily="2" charset="-122"/>
                <a:cs typeface="Times New Roman" panose="02020603050405020304" pitchFamily="18" charset="0"/>
              </a:rPr>
              <a:t> Online Security Online Backup </a:t>
            </a:r>
            <a:r>
              <a:rPr lang="en-US" altLang="zh-CN" sz="2000" dirty="0" err="1">
                <a:effectLst/>
                <a:latin typeface="等线" panose="02010600030101010101" pitchFamily="2" charset="-122"/>
                <a:cs typeface="Times New Roman" panose="02020603050405020304" pitchFamily="18" charset="0"/>
              </a:rPr>
              <a:t>StreamingTV</a:t>
            </a:r>
            <a:r>
              <a:rPr lang="en-US" altLang="zh-CN" sz="2000" dirty="0">
                <a:effectLst/>
                <a:latin typeface="等线" panose="02010600030101010101" pitchFamily="2" charset="-122"/>
                <a:cs typeface="Times New Roman" panose="02020603050405020304" pitchFamily="18" charset="0"/>
              </a:rPr>
              <a:t> </a:t>
            </a:r>
            <a:r>
              <a:rPr lang="en-US" altLang="zh-CN" sz="2000" dirty="0" err="1">
                <a:effectLst/>
                <a:latin typeface="等线" panose="02010600030101010101" pitchFamily="2" charset="-122"/>
                <a:cs typeface="Times New Roman" panose="02020603050405020304" pitchFamily="18" charset="0"/>
              </a:rPr>
              <a:t>StreamingMovie</a:t>
            </a:r>
            <a:r>
              <a:rPr lang="en-US" altLang="zh-CN" sz="2000" dirty="0">
                <a:effectLst/>
                <a:latin typeface="等线" panose="02010600030101010101" pitchFamily="2" charset="-122"/>
                <a:cs typeface="Times New Roman" panose="02020603050405020304" pitchFamily="18" charset="0"/>
              </a:rPr>
              <a:t> </a:t>
            </a:r>
            <a:r>
              <a:rPr lang="en-US" altLang="zh-CN" sz="2000" dirty="0" err="1">
                <a:effectLst/>
                <a:latin typeface="等线" panose="02010600030101010101" pitchFamily="2" charset="-122"/>
                <a:cs typeface="Times New Roman" panose="02020603050405020304" pitchFamily="18" charset="0"/>
              </a:rPr>
              <a:t>DeviceProtection</a:t>
            </a:r>
            <a:r>
              <a:rPr lang="en-US" altLang="zh-CN" sz="2000" dirty="0">
                <a:effectLst/>
                <a:latin typeface="等线" panose="02010600030101010101" pitchFamily="2" charset="-122"/>
                <a:cs typeface="Times New Roman" panose="02020603050405020304" pitchFamily="18" charset="0"/>
              </a:rPr>
              <a:t> Tech Support </a:t>
            </a:r>
            <a:r>
              <a:rPr lang="en-US" altLang="zh-CN" sz="2000" dirty="0" err="1">
                <a:effectLst/>
                <a:latin typeface="等线" panose="02010600030101010101" pitchFamily="2" charset="-122"/>
                <a:cs typeface="Times New Roman" panose="02020603050405020304" pitchFamily="18" charset="0"/>
              </a:rPr>
              <a:t>PaperlessBilling</a:t>
            </a:r>
            <a:r>
              <a:rPr lang="en-US" altLang="zh-CN" sz="2000" dirty="0">
                <a:effectLst/>
                <a:latin typeface="等线" panose="02010600030101010101" pitchFamily="2" charset="-122"/>
                <a:cs typeface="Times New Roman" panose="02020603050405020304" pitchFamily="18" charset="0"/>
              </a:rPr>
              <a:t> Streaming Music Under30 </a:t>
            </a:r>
            <a:r>
              <a:rPr lang="en-US" altLang="zh-CN" sz="2000" dirty="0" err="1">
                <a:effectLst/>
                <a:latin typeface="等线" panose="02010600030101010101" pitchFamily="2" charset="-122"/>
                <a:cs typeface="Times New Roman" panose="02020603050405020304" pitchFamily="18" charset="0"/>
              </a:rPr>
              <a:t>Maried</a:t>
            </a:r>
            <a:r>
              <a:rPr lang="en-US" altLang="zh-CN" sz="2000" dirty="0">
                <a:effectLst/>
                <a:latin typeface="等线" panose="02010600030101010101" pitchFamily="2" charset="-122"/>
                <a:cs typeface="Times New Roman" panose="02020603050405020304" pitchFamily="18" charset="0"/>
              </a:rPr>
              <a:t> Referred a Friend Unlimited Data and Premium Tech Support</a:t>
            </a:r>
            <a:endParaRPr lang="en-US" altLang="zh-CN" sz="2000" dirty="0">
              <a:effectLst/>
              <a:latin typeface="等线" panose="02010600030101010101" pitchFamily="2" charset="-122"/>
              <a:cs typeface="Times New Roman" panose="02020603050405020304" pitchFamily="18" charset="0"/>
              <a:sym typeface="Wingdings" panose="05000000000000000000" pitchFamily="2" charset="2"/>
            </a:endParaRPr>
          </a:p>
          <a:p>
            <a:r>
              <a:rPr lang="en-US" altLang="zh-CN" sz="2000" dirty="0">
                <a:latin typeface="等线" panose="02010600030101010101" pitchFamily="2" charset="-122"/>
                <a:cs typeface="Times New Roman" panose="02020603050405020304" pitchFamily="18" charset="0"/>
                <a:sym typeface="Wingdings" panose="05000000000000000000" pitchFamily="2" charset="2"/>
              </a:rPr>
              <a:t>Drop by math long distance</a:t>
            </a:r>
            <a:r>
              <a:rPr lang="en-US" altLang="zh-CN" sz="2000" dirty="0">
                <a:effectLst/>
                <a:latin typeface="等线" panose="02010600030101010101" pitchFamily="2" charset="-122"/>
                <a:cs typeface="Times New Roman" panose="02020603050405020304" pitchFamily="18" charset="0"/>
              </a:rPr>
              <a:t> charge=Avg charge*tenure</a:t>
            </a:r>
            <a:r>
              <a:rPr lang="en-US" altLang="zh-CN" sz="2000" dirty="0">
                <a:sym typeface="Wingdings" panose="05000000000000000000" pitchFamily="2" charset="2"/>
              </a:rPr>
              <a:t> , Married and Partner by equality</a:t>
            </a:r>
          </a:p>
          <a:p>
            <a:r>
              <a:rPr lang="en-US" altLang="zh-CN" sz="2000" dirty="0">
                <a:sym typeface="Wingdings" panose="05000000000000000000" pitchFamily="2" charset="2"/>
              </a:rPr>
              <a:t>Drop feature that have equal value like count, or irrelevant like </a:t>
            </a:r>
            <a:r>
              <a:rPr lang="en-US" altLang="zh-CN" sz="2000" dirty="0" err="1">
                <a:sym typeface="Wingdings" panose="05000000000000000000" pitchFamily="2" charset="2"/>
              </a:rPr>
              <a:t>customerID</a:t>
            </a:r>
            <a:r>
              <a:rPr lang="en-US" altLang="zh-CN" sz="2000" dirty="0">
                <a:sym typeface="Wingdings" panose="05000000000000000000" pitchFamily="2" charset="2"/>
              </a:rPr>
              <a:t> and </a:t>
            </a:r>
            <a:r>
              <a:rPr lang="en-US" altLang="zh-CN" sz="2000" dirty="0" err="1">
                <a:sym typeface="Wingdings" panose="05000000000000000000" pitchFamily="2" charset="2"/>
              </a:rPr>
              <a:t>abitation</a:t>
            </a:r>
            <a:r>
              <a:rPr lang="en-US" altLang="zh-CN" sz="2000" dirty="0">
                <a:sym typeface="Wingdings" panose="05000000000000000000" pitchFamily="2" charset="2"/>
              </a:rPr>
              <a:t> (all things about it)</a:t>
            </a:r>
          </a:p>
          <a:p>
            <a:r>
              <a:rPr lang="en-US" altLang="zh-CN" sz="2000" dirty="0">
                <a:sym typeface="Wingdings" panose="05000000000000000000" pitchFamily="2" charset="2"/>
              </a:rPr>
              <a:t>Remove tuples where churn is caused by major forces(decease, moved) and joined now</a:t>
            </a:r>
          </a:p>
          <a:p>
            <a:r>
              <a:rPr lang="en-US" altLang="zh-CN" sz="2000" dirty="0">
                <a:sym typeface="Wingdings" panose="05000000000000000000" pitchFamily="2" charset="2"/>
              </a:rPr>
              <a:t>Map gender to 0 and 1</a:t>
            </a:r>
          </a:p>
          <a:p>
            <a:r>
              <a:rPr lang="en-US" altLang="zh-CN" sz="2000" dirty="0">
                <a:sym typeface="Wingdings" panose="05000000000000000000" pitchFamily="2" charset="2"/>
              </a:rPr>
              <a:t>Dummy cells for </a:t>
            </a:r>
            <a:r>
              <a:rPr lang="en-US" altLang="zh-CN" sz="2000" dirty="0" err="1">
                <a:effectLst/>
                <a:latin typeface="等线" panose="02010600030101010101" pitchFamily="2" charset="-122"/>
                <a:cs typeface="Times New Roman" panose="02020603050405020304" pitchFamily="18" charset="0"/>
              </a:rPr>
              <a:t>InternetService</a:t>
            </a:r>
            <a:r>
              <a:rPr lang="en-US" altLang="zh-CN" sz="2000" dirty="0">
                <a:effectLst/>
                <a:latin typeface="等线" panose="02010600030101010101" pitchFamily="2" charset="-122"/>
                <a:cs typeface="Times New Roman" panose="02020603050405020304" pitchFamily="18" charset="0"/>
              </a:rPr>
              <a:t>, Offer, </a:t>
            </a:r>
            <a:r>
              <a:rPr lang="en-US" altLang="zh-CN" sz="2000" dirty="0" err="1">
                <a:effectLst/>
                <a:latin typeface="等线" panose="02010600030101010101" pitchFamily="2" charset="-122"/>
                <a:cs typeface="Times New Roman" panose="02020603050405020304" pitchFamily="18" charset="0"/>
              </a:rPr>
              <a:t>PaymentMethod</a:t>
            </a:r>
            <a:r>
              <a:rPr lang="en-US" altLang="zh-CN" sz="2000" dirty="0">
                <a:effectLst/>
                <a:latin typeface="等线" panose="02010600030101010101" pitchFamily="2" charset="-122"/>
                <a:cs typeface="Times New Roman" panose="02020603050405020304" pitchFamily="18" charset="0"/>
              </a:rPr>
              <a:t> and Contract</a:t>
            </a:r>
            <a:endParaRPr lang="en-US" altLang="zh-CN" sz="2000" dirty="0">
              <a:sym typeface="Wingdings" panose="05000000000000000000" pitchFamily="2" charset="2"/>
            </a:endParaRPr>
          </a:p>
          <a:p>
            <a:endParaRPr lang="zh-CN" altLang="en-US" sz="2000" dirty="0"/>
          </a:p>
        </p:txBody>
      </p:sp>
    </p:spTree>
    <p:extLst>
      <p:ext uri="{BB962C8B-B14F-4D97-AF65-F5344CB8AC3E}">
        <p14:creationId xmlns:p14="http://schemas.microsoft.com/office/powerpoint/2010/main" val="32005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AC409DC-AC56-E26E-BF97-481457A4FF61}"/>
              </a:ext>
            </a:extLst>
          </p:cNvPr>
          <p:cNvSpPr>
            <a:spLocks noGrp="1"/>
          </p:cNvSpPr>
          <p:nvPr>
            <p:ph type="title"/>
          </p:nvPr>
        </p:nvSpPr>
        <p:spPr>
          <a:xfrm>
            <a:off x="1115568" y="548640"/>
            <a:ext cx="10168128" cy="1179576"/>
          </a:xfrm>
        </p:spPr>
        <p:txBody>
          <a:bodyPr>
            <a:normAutofit/>
          </a:bodyPr>
          <a:lstStyle/>
          <a:p>
            <a:r>
              <a:rPr lang="en-US" altLang="zh-CN" sz="4000" dirty="0"/>
              <a:t>X &amp; Y Features</a:t>
            </a:r>
            <a:endParaRPr lang="zh-CN" alt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74548CD0-B02D-4C01-F844-2DD4B7A23D56}"/>
              </a:ext>
            </a:extLst>
          </p:cNvPr>
          <p:cNvSpPr>
            <a:spLocks noGrp="1"/>
          </p:cNvSpPr>
          <p:nvPr>
            <p:ph idx="1"/>
          </p:nvPr>
        </p:nvSpPr>
        <p:spPr>
          <a:xfrm>
            <a:off x="1115568" y="2481943"/>
            <a:ext cx="10168128" cy="3695020"/>
          </a:xfrm>
        </p:spPr>
        <p:txBody>
          <a:bodyPr>
            <a:normAutofit/>
          </a:bodyPr>
          <a:lstStyle/>
          <a:p>
            <a:pPr marL="342900" indent="-342900">
              <a:buFont typeface="Arial" panose="020B0604020202020204" pitchFamily="34" charset="0"/>
              <a:buChar char="•"/>
            </a:pPr>
            <a:r>
              <a:rPr lang="en-US" altLang="zh-CN" sz="2200" dirty="0"/>
              <a:t>X feature based on </a:t>
            </a:r>
            <a:r>
              <a:rPr lang="en-US" altLang="zh-CN" sz="2200" dirty="0">
                <a:effectLst/>
                <a:latin typeface="等线" panose="02010600030101010101" pitchFamily="2" charset="-122"/>
                <a:cs typeface="Times New Roman" panose="02020603050405020304" pitchFamily="18" charset="0"/>
              </a:rPr>
              <a:t>the gender of the person, the age, the type of services subscribed such as type of line and online services, or if they have tech support, the type of contract, payment method and if they requested an addition service like if they charged extra GB</a:t>
            </a:r>
          </a:p>
          <a:p>
            <a:pPr marL="342900" indent="-342900">
              <a:buFont typeface="Arial" panose="020B0604020202020204" pitchFamily="34" charset="0"/>
              <a:buChar char="•"/>
            </a:pPr>
            <a:r>
              <a:rPr lang="en-US" altLang="zh-CN" sz="2200" dirty="0"/>
              <a:t>Y feature : churned or stayed</a:t>
            </a:r>
            <a:endParaRPr lang="zh-CN" altLang="en-US" sz="2200" dirty="0"/>
          </a:p>
          <a:p>
            <a:endParaRPr lang="zh-CN" altLang="en-US" sz="2200" dirty="0"/>
          </a:p>
        </p:txBody>
      </p:sp>
    </p:spTree>
    <p:extLst>
      <p:ext uri="{BB962C8B-B14F-4D97-AF65-F5344CB8AC3E}">
        <p14:creationId xmlns:p14="http://schemas.microsoft.com/office/powerpoint/2010/main" val="76350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8AED244-3488-F6FE-F36A-6C30A30DB995}"/>
              </a:ext>
            </a:extLst>
          </p:cNvPr>
          <p:cNvSpPr>
            <a:spLocks noGrp="1"/>
          </p:cNvSpPr>
          <p:nvPr>
            <p:ph type="title"/>
          </p:nvPr>
        </p:nvSpPr>
        <p:spPr>
          <a:xfrm>
            <a:off x="838200" y="253397"/>
            <a:ext cx="10515600" cy="1273233"/>
          </a:xfrm>
        </p:spPr>
        <p:txBody>
          <a:bodyPr>
            <a:normAutofit/>
          </a:bodyPr>
          <a:lstStyle/>
          <a:p>
            <a:r>
              <a:rPr lang="en-US" altLang="zh-CN" sz="4000"/>
              <a:t>Classifiers</a:t>
            </a:r>
            <a:endParaRPr lang="zh-CN" alt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46F81E6F-5955-825D-9BA9-4F6E0282BA0F}"/>
              </a:ext>
            </a:extLst>
          </p:cNvPr>
          <p:cNvSpPr>
            <a:spLocks noGrp="1"/>
          </p:cNvSpPr>
          <p:nvPr>
            <p:ph idx="1"/>
          </p:nvPr>
        </p:nvSpPr>
        <p:spPr>
          <a:xfrm>
            <a:off x="838200" y="2478024"/>
            <a:ext cx="5257800" cy="3694176"/>
          </a:xfrm>
        </p:spPr>
        <p:txBody>
          <a:bodyPr>
            <a:normAutofit/>
          </a:bodyPr>
          <a:lstStyle/>
          <a:p>
            <a:r>
              <a:rPr lang="en-US" altLang="zh-CN" sz="2200" dirty="0"/>
              <a:t>Random Forest Classifier</a:t>
            </a:r>
          </a:p>
          <a:p>
            <a:r>
              <a:rPr lang="en-US" altLang="zh-CN" sz="2200" dirty="0"/>
              <a:t>Naïve Bayes</a:t>
            </a:r>
          </a:p>
          <a:p>
            <a:r>
              <a:rPr lang="en-US" altLang="zh-CN" sz="2200" dirty="0"/>
              <a:t>SVC</a:t>
            </a:r>
          </a:p>
          <a:p>
            <a:r>
              <a:rPr lang="en-US" altLang="zh-CN" sz="2200" dirty="0"/>
              <a:t>K-Neighbors</a:t>
            </a:r>
          </a:p>
          <a:p>
            <a:r>
              <a:rPr lang="en-US" altLang="zh-CN" sz="2200" dirty="0"/>
              <a:t>Ada Boost</a:t>
            </a:r>
            <a:endParaRPr lang="zh-CN" altLang="en-US" sz="2200" dirty="0"/>
          </a:p>
        </p:txBody>
      </p:sp>
      <p:sp>
        <p:nvSpPr>
          <p:cNvPr id="4" name="文本框 3">
            <a:extLst>
              <a:ext uri="{FF2B5EF4-FFF2-40B4-BE49-F238E27FC236}">
                <a16:creationId xmlns:a16="http://schemas.microsoft.com/office/drawing/2014/main" id="{DDC5F4E3-1AA1-521F-4652-733C389BF42C}"/>
              </a:ext>
            </a:extLst>
          </p:cNvPr>
          <p:cNvSpPr txBox="1"/>
          <p:nvPr/>
        </p:nvSpPr>
        <p:spPr>
          <a:xfrm>
            <a:off x="2428646" y="5213909"/>
            <a:ext cx="7680960" cy="523220"/>
          </a:xfrm>
          <a:prstGeom prst="rect">
            <a:avLst/>
          </a:prstGeom>
          <a:noFill/>
        </p:spPr>
        <p:txBody>
          <a:bodyPr wrap="square" rtlCol="0">
            <a:spAutoFit/>
          </a:bodyPr>
          <a:lstStyle/>
          <a:p>
            <a:r>
              <a:rPr lang="en-US" altLang="zh-CN" sz="2800" dirty="0"/>
              <a:t>Pipeline: </a:t>
            </a:r>
            <a:r>
              <a:rPr lang="en-US" altLang="zh-CN" sz="2800" dirty="0" err="1"/>
              <a:t>MinMaxScaler,SelectKBest</a:t>
            </a:r>
            <a:r>
              <a:rPr lang="en-US" altLang="zh-CN" sz="2800" dirty="0"/>
              <a:t> </a:t>
            </a:r>
            <a:r>
              <a:rPr lang="en-US" altLang="zh-CN" sz="2800" dirty="0">
                <a:sym typeface="Wingdings" panose="05000000000000000000" pitchFamily="2" charset="2"/>
              </a:rPr>
              <a:t> Classifier</a:t>
            </a:r>
            <a:endParaRPr lang="zh-CN" altLang="en-US" sz="2800" dirty="0"/>
          </a:p>
        </p:txBody>
      </p:sp>
    </p:spTree>
    <p:extLst>
      <p:ext uri="{BB962C8B-B14F-4D97-AF65-F5344CB8AC3E}">
        <p14:creationId xmlns:p14="http://schemas.microsoft.com/office/powerpoint/2010/main" val="256495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8BD64C-2A70-D20A-97F2-F6E462D2AB6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a:t>Random Forest</a:t>
            </a:r>
          </a:p>
        </p:txBody>
      </p:sp>
      <p:sp>
        <p:nvSpPr>
          <p:cNvPr id="38" name="Rectangle 3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74D2B314-95D5-359B-1562-5587318BAE27}"/>
              </a:ext>
            </a:extLst>
          </p:cNvPr>
          <p:cNvPicPr>
            <a:picLocks noChangeAspect="1"/>
          </p:cNvPicPr>
          <p:nvPr/>
        </p:nvPicPr>
        <p:blipFill>
          <a:blip r:embed="rId2"/>
          <a:stretch>
            <a:fillRect/>
          </a:stretch>
        </p:blipFill>
        <p:spPr>
          <a:xfrm>
            <a:off x="752766" y="2091095"/>
            <a:ext cx="5024120" cy="4206240"/>
          </a:xfrm>
          <a:prstGeom prst="rect">
            <a:avLst/>
          </a:prstGeom>
        </p:spPr>
      </p:pic>
      <p:pic>
        <p:nvPicPr>
          <p:cNvPr id="7" name="图片 6">
            <a:extLst>
              <a:ext uri="{FF2B5EF4-FFF2-40B4-BE49-F238E27FC236}">
                <a16:creationId xmlns:a16="http://schemas.microsoft.com/office/drawing/2014/main" id="{6070C6DB-4CC9-64C3-040D-2B53BC472254}"/>
              </a:ext>
            </a:extLst>
          </p:cNvPr>
          <p:cNvPicPr>
            <a:picLocks noChangeAspect="1"/>
          </p:cNvPicPr>
          <p:nvPr/>
        </p:nvPicPr>
        <p:blipFill>
          <a:blip r:embed="rId3"/>
          <a:stretch>
            <a:fillRect/>
          </a:stretch>
        </p:blipFill>
        <p:spPr>
          <a:xfrm>
            <a:off x="6222198" y="2086081"/>
            <a:ext cx="5409956" cy="4206240"/>
          </a:xfrm>
          <a:prstGeom prst="rect">
            <a:avLst/>
          </a:prstGeom>
        </p:spPr>
      </p:pic>
    </p:spTree>
    <p:extLst>
      <p:ext uri="{BB962C8B-B14F-4D97-AF65-F5344CB8AC3E}">
        <p14:creationId xmlns:p14="http://schemas.microsoft.com/office/powerpoint/2010/main" val="26385033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475</Words>
  <Application>Microsoft Office PowerPoint</Application>
  <PresentationFormat>宽屏</PresentationFormat>
  <Paragraphs>82</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Calibri</vt:lpstr>
      <vt:lpstr>Office 主题​​</vt:lpstr>
      <vt:lpstr>Telco Customer Churn Analysis</vt:lpstr>
      <vt:lpstr>Introduction</vt:lpstr>
      <vt:lpstr>Dataset</vt:lpstr>
      <vt:lpstr>Analysis</vt:lpstr>
      <vt:lpstr>Correlation matrix pre</vt:lpstr>
      <vt:lpstr>Pre-processing</vt:lpstr>
      <vt:lpstr>X &amp; Y Features</vt:lpstr>
      <vt:lpstr>Classifiers</vt:lpstr>
      <vt:lpstr>Random Forest</vt:lpstr>
      <vt:lpstr>Naïve Bayes</vt:lpstr>
      <vt:lpstr>K-Neighbors</vt:lpstr>
      <vt:lpstr>SVC</vt:lpstr>
      <vt:lpstr>Ada Boost</vt:lpstr>
      <vt:lpstr>Result with 10-fold Cross validation</vt:lpstr>
      <vt:lpstr>Wilcoxon Statical Test (Threshold=5% f1)</vt:lpstr>
      <vt:lpstr>SMOTE Oversampling</vt:lpstr>
      <vt:lpstr>Random Forest</vt:lpstr>
      <vt:lpstr>Naïve Bayes</vt:lpstr>
      <vt:lpstr>K-Neighbors</vt:lpstr>
      <vt:lpstr>SVC</vt:lpstr>
      <vt:lpstr>Ada Boost</vt:lpstr>
      <vt:lpstr>Result with 10-fold Cross validation</vt:lpstr>
      <vt:lpstr>Wilcoxon Statical Test (Threshold=5% f1)</vt:lpstr>
      <vt:lpstr>Wilcoxon Statical Test (Threshold=5% f1) Before and After Resampling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 Analysis</dc:title>
  <dc:creator>Chang Liu</dc:creator>
  <cp:lastModifiedBy>Chang Liu</cp:lastModifiedBy>
  <cp:revision>6</cp:revision>
  <dcterms:created xsi:type="dcterms:W3CDTF">2023-08-12T11:45:29Z</dcterms:created>
  <dcterms:modified xsi:type="dcterms:W3CDTF">2023-09-17T12:39:16Z</dcterms:modified>
</cp:coreProperties>
</file>