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E8DEB-9093-20E4-A82A-84B2A37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FE4D519-926B-8096-1788-8776C38F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altLang="zh-CN"/>
              <a:t>Fare clic per modificare lo stile del sottotitolo dello schema</a:t>
            </a:r>
            <a:endParaRPr lang="zh-CN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4A39A1-4E6F-CD8C-934C-E60B72CD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A00862-2521-04F0-45E7-2553E271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EDF521-DB2D-F22A-5182-0F47C0F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4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0E579-578F-F420-6D80-64C10C63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0DD80C-7824-5C34-8DD7-C82D70C7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29EB57-3638-298C-FF2D-A873739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640F9F-7A45-A91E-9BC4-CB4125B2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FD77B6-4946-BF4D-9275-12C58A3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5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BE23FD-00A8-A9B8-696F-01D8559BC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1FD379-B9EF-2CE2-957C-0EF7644C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5093BE-AD83-DB55-1371-4FB40F67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8B4D7-AFFB-B049-1336-3AAFCB32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F0D2D6-4D05-5106-1C37-115387B9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8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0CBB9-89ED-24D1-985F-F43CF68F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402F43-9D32-9466-E35C-D4570013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4E4DDD-21C3-93C2-26B7-2718C405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B90F51-44FC-F0DA-8C46-D24B9973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30C76E-949A-F02F-0C30-B9606655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8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E2E3B4-4325-B9E0-3E34-06C21608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7BC243-3444-214D-1CCD-67CBE81F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altLang="zh-CN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E3D9A2-C815-26C4-B602-8F90B9F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4B4FA4-7D91-B395-B1C9-B1EC843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A73E51-8289-572A-461E-495BBAC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2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1F58C-0CED-B192-116E-DB097D45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B0CC46-D201-EF03-5F46-C858C73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0700D0-6A06-96F4-08EC-6C796986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BE0AA6-3A57-C201-35A6-02D4EA24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1F2CDD-62F8-4255-CFB5-7972B49B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98913A-4B83-5A62-2C42-10597DA1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AC61B-6842-902F-E588-B03DD8B5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32AB71-B961-1C5E-7C8C-98705AE8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zh-CN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99655E-BA63-21E2-2343-EA2DE1DE1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9F1290-2FF7-6B14-38EE-171E33E1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zh-CN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B39675-7BD9-C07B-4990-0326AE9C5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54490D-4AB7-FA46-8C48-AD7F377A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77E1D8-C1A6-9F3D-EFAA-4D454623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095B961-859B-9063-1E6A-635AB2C8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3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62585-392F-CCEA-1145-DB7D6436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403D18-29BD-880C-82A3-E3E73F85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AB59AE-F3D3-B5C5-E727-9FB6192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92C723-2D4F-BE79-1CFC-6403C18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2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FF46F6D-390D-C06F-6CFE-2FD658C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FF811B-F020-319A-F280-DF42AAE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6912F1-D2DF-8139-2BA1-43690A54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9D9C3-97C3-3F99-62DC-51613E6A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D96031-6ED0-9F01-E851-FC3DD4E5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CB3EBB-E1F4-6CD7-06AF-751804D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altLang="zh-CN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4CFD0-7BEF-15C1-5C4D-87A17509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C60116-042A-F4EE-E048-E5DD0EA8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1CABAC-3B0B-F705-42BD-3F50833E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E41C2-8520-CA9D-68F5-4FB66F0D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122B8D-9653-130C-CAD2-6F3E33BF4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5CABDF-E030-403C-2013-33BBDAE4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altLang="zh-CN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31C013-24A5-CC5B-4C91-A6B5BF80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91014E-46A0-3FE2-3AA9-D7F3A591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8D5C29-6517-038C-A713-499FB508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DE7B3F-B3A1-3125-D5BF-AE5E516C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altLang="zh-CN"/>
              <a:t>Fare clic per modificare lo stile del titolo dello schema</a:t>
            </a:r>
            <a:endParaRPr lang="zh-CN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50E854-04C9-47BC-F0D4-FDD3741B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altLang="zh-CN"/>
              <a:t>Fare clic per modificare gli stili del testo dello schema</a:t>
            </a:r>
          </a:p>
          <a:p>
            <a:pPr lvl="1"/>
            <a:r>
              <a:rPr lang="it-IT" altLang="zh-CN"/>
              <a:t>Secondo livello</a:t>
            </a:r>
          </a:p>
          <a:p>
            <a:pPr lvl="2"/>
            <a:r>
              <a:rPr lang="it-IT" altLang="zh-CN"/>
              <a:t>Terzo livello</a:t>
            </a:r>
          </a:p>
          <a:p>
            <a:pPr lvl="3"/>
            <a:r>
              <a:rPr lang="it-IT" altLang="zh-CN"/>
              <a:t>Quarto livello</a:t>
            </a:r>
          </a:p>
          <a:p>
            <a:pPr lvl="4"/>
            <a:r>
              <a:rPr lang="it-IT" altLang="zh-CN"/>
              <a:t>Quinto livello</a:t>
            </a:r>
            <a:endParaRPr lang="zh-CN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68B1DE-5C79-DBFC-59F6-D1C919029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51EC-54E1-4CFB-AFC5-CBDF4DA697A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31531-5EE4-028C-81BB-10A8E79E8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DE745C-1459-ADCA-4E0B-754B6313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5E59-A0C7-4904-9638-A1606208F22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2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griculture – DW">
            <a:extLst>
              <a:ext uri="{FF2B5EF4-FFF2-40B4-BE49-F238E27FC236}">
                <a16:creationId xmlns:a16="http://schemas.microsoft.com/office/drawing/2014/main" id="{046332D3-F8C5-3D5F-B3E9-9A43CAB9F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9091" r="37448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518C44-C2C2-C17F-F596-8A21005F3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859" y="1244911"/>
            <a:ext cx="4621920" cy="2668908"/>
          </a:xfrm>
        </p:spPr>
        <p:txBody>
          <a:bodyPr anchor="b">
            <a:normAutofit/>
          </a:bodyPr>
          <a:lstStyle/>
          <a:p>
            <a:r>
              <a:rPr lang="it-IT" altLang="zh-CN" sz="6600" b="1" dirty="0"/>
              <a:t>Smart</a:t>
            </a:r>
            <a:br>
              <a:rPr lang="it-IT" altLang="zh-CN" sz="6600" b="1" dirty="0"/>
            </a:br>
            <a:r>
              <a:rPr lang="it-IT" altLang="zh-CN" sz="6600" b="1" dirty="0" err="1"/>
              <a:t>Agriculture</a:t>
            </a:r>
            <a:endParaRPr lang="zh-CN" altLang="en-US" sz="66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F50377-3164-8D00-0EAE-71A45210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it-IT" altLang="zh-CN" sz="2000" dirty="0"/>
              <a:t>LIU CHANG</a:t>
            </a:r>
            <a:endParaRPr lang="zh-CN" altLang="en-US" sz="20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73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9825EEB4-E185-4371-A8FF-AF57010F7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7D1AB3-620F-FAC8-0470-17383972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23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b="1"/>
              <a:t>Introduction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mperature Symbol Vector Art, Icons, and Graphics for Free Download">
            <a:extLst>
              <a:ext uri="{FF2B5EF4-FFF2-40B4-BE49-F238E27FC236}">
                <a16:creationId xmlns:a16="http://schemas.microsoft.com/office/drawing/2014/main" id="{9C646F49-BA82-6CD8-2BFD-BD7004D1C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2078" y="578974"/>
            <a:ext cx="2340864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rinkler - Free farming and gardening icons">
            <a:extLst>
              <a:ext uri="{FF2B5EF4-FFF2-40B4-BE49-F238E27FC236}">
                <a16:creationId xmlns:a16="http://schemas.microsoft.com/office/drawing/2014/main" id="{F95087EC-9DDD-BAA0-7AB7-14D6A7AA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0190" y="578974"/>
            <a:ext cx="2340864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Copy Air humidity icon as SVG — Bunch of free, paid icons">
            <a:extLst>
              <a:ext uri="{FF2B5EF4-FFF2-40B4-BE49-F238E27FC236}">
                <a16:creationId xmlns:a16="http://schemas.microsoft.com/office/drawing/2014/main" id="{9B4940A7-228B-D940-A6DB-15F0A7FD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2154" y="3122302"/>
            <a:ext cx="3044364" cy="30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7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55AD08-EC72-1B35-5A6E-566F9C16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169AD-2FB5-1DD3-6111-5750FA37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100"/>
              <a:t>A network with </a:t>
            </a:r>
            <a:r>
              <a:rPr lang="en-US" altLang="zh-CN" sz="1100" b="1"/>
              <a:t>two </a:t>
            </a:r>
            <a:r>
              <a:rPr lang="en-US" altLang="zh-CN" sz="1100"/>
              <a:t>type of Protocols</a:t>
            </a:r>
            <a:r>
              <a:rPr lang="en-US" altLang="zh-CN" sz="1100" b="1"/>
              <a:t>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 sz="1100" b="1"/>
              <a:t>MQTT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altLang="zh-CN" sz="1100"/>
              <a:t>Humidity Sensors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altLang="zh-CN" sz="1100"/>
              <a:t>Temperature Sensors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altLang="zh-CN" sz="1100" b="1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 sz="1100" b="1"/>
              <a:t>CoAP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altLang="zh-CN" sz="1100"/>
              <a:t>Sprinklers Actuators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100"/>
              <a:t>A </a:t>
            </a:r>
            <a:r>
              <a:rPr lang="en-US" altLang="zh-CN" sz="1100" b="1"/>
              <a:t>Java Collector </a:t>
            </a:r>
            <a:r>
              <a:rPr lang="en-US" altLang="zh-CN" sz="1100"/>
              <a:t>that</a:t>
            </a:r>
            <a:r>
              <a:rPr lang="en-US" altLang="zh-CN" sz="1100" b="1"/>
              <a:t>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 sz="1100"/>
              <a:t>Receives data from sensors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 sz="1100"/>
              <a:t>Executes control logic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 sz="1100"/>
              <a:t>Writes to a MySQL database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 sz="1100"/>
              <a:t>Exposes a CLI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CN" sz="1100"/>
              <a:t>A </a:t>
            </a:r>
            <a:r>
              <a:rPr lang="en-US" altLang="zh-CN" sz="1100" b="1"/>
              <a:t>Web interface </a:t>
            </a:r>
            <a:r>
              <a:rPr lang="en-US" altLang="zh-CN" sz="1100"/>
              <a:t>Using Grafana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altLang="zh-CN" sz="11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altLang="zh-CN" sz="11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altLang="zh-CN" sz="11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altLang="zh-CN" sz="11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altLang="zh-CN" sz="11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26B963C-4C1B-C129-32F2-6BA45A01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412842"/>
            <a:ext cx="6440424" cy="39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41D582-AF19-5786-FFB2-61E1C882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MQTT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 descr="Temperature Symbol Vector Art, Icons, and Graphics for Free Download">
            <a:extLst>
              <a:ext uri="{FF2B5EF4-FFF2-40B4-BE49-F238E27FC236}">
                <a16:creationId xmlns:a16="http://schemas.microsoft.com/office/drawing/2014/main" id="{BB6B74B5-4F2D-8FE3-3D65-A4D5AC1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202" y="2477230"/>
            <a:ext cx="1752267" cy="175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B72F79D-F5F0-9FB5-1C50-E2BEDE8F3B0A}"/>
              </a:ext>
            </a:extLst>
          </p:cNvPr>
          <p:cNvSpPr txBox="1">
            <a:spLocks/>
          </p:cNvSpPr>
          <p:nvPr/>
        </p:nvSpPr>
        <p:spPr>
          <a:xfrm rot="16200000">
            <a:off x="2714367" y="4346035"/>
            <a:ext cx="1862831" cy="2546604"/>
          </a:xfrm>
          <a:prstGeom prst="rect">
            <a:avLst/>
          </a:prstGeom>
        </p:spPr>
        <p:txBody>
          <a:bodyPr vert="eaVert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Temperature(pub=device, sub=controller):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Publish temperature(C) measurements periodically</a:t>
            </a:r>
            <a:endParaRPr lang="en-US" altLang="zh-CN" sz="2000" dirty="0"/>
          </a:p>
        </p:txBody>
      </p:sp>
      <p:pic>
        <p:nvPicPr>
          <p:cNvPr id="6" name="Picture 4" descr="Copy Air humidity icon as SVG — Bunch of free, paid icons">
            <a:extLst>
              <a:ext uri="{FF2B5EF4-FFF2-40B4-BE49-F238E27FC236}">
                <a16:creationId xmlns:a16="http://schemas.microsoft.com/office/drawing/2014/main" id="{24C9BFEC-FB0E-6F62-02BD-7D3C19DE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1564" y="2567446"/>
            <a:ext cx="1906898" cy="190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61C46FD9-40D9-7895-F6FE-FADC6B3628A0}"/>
              </a:ext>
            </a:extLst>
          </p:cNvPr>
          <p:cNvSpPr txBox="1">
            <a:spLocks/>
          </p:cNvSpPr>
          <p:nvPr/>
        </p:nvSpPr>
        <p:spPr>
          <a:xfrm>
            <a:off x="6841275" y="4703439"/>
            <a:ext cx="2807476" cy="16214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Humidity(pub=device, sub=controller):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Publish humidity(%) measurements periodically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40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3A3953-51FF-3D9B-E1A6-AB8A5E0B1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/>
              <a:t>CoAP</a:t>
            </a:r>
            <a:endParaRPr lang="zh-CN" altLang="en-US" sz="48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787186-D046-246D-3D7D-E76697C4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/>
              <a:t>WaterSpurt</a:t>
            </a:r>
          </a:p>
          <a:p>
            <a:pPr algn="l"/>
            <a:r>
              <a:rPr lang="en-US" altLang="zh-CN" sz="2000"/>
              <a:t>PUT mode=on/off : turns on or off the sprinkler</a:t>
            </a:r>
            <a:endParaRPr lang="zh-CN" alt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prinkler - Free farming and gardening icons">
            <a:extLst>
              <a:ext uri="{FF2B5EF4-FFF2-40B4-BE49-F238E27FC236}">
                <a16:creationId xmlns:a16="http://schemas.microsoft.com/office/drawing/2014/main" id="{8F0FAD89-0044-CC07-BFC8-BED75785B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1084" y="625684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11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481378-B020-1E2C-743E-A473B27D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Encoding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A48F9F-3A9D-B7D4-9FDE-EE5EEF5D6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5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0" indent="0">
              <a:buNone/>
            </a:pPr>
            <a:r>
              <a:rPr lang="en-US" altLang="zh-CN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“node”:”NodeID”</a:t>
            </a:r>
          </a:p>
          <a:p>
            <a:pPr marL="0" indent="0">
              <a:buNone/>
            </a:pPr>
            <a:r>
              <a:rPr lang="en-US" altLang="zh-CN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“temperature”:”temperature”</a:t>
            </a:r>
          </a:p>
          <a:p>
            <a:pPr marL="0" indent="0">
              <a:buNone/>
            </a:pPr>
            <a:r>
              <a:rPr lang="en-US" altLang="zh-CN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US" altLang="zh-CN" sz="2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marL="0" indent="0">
              <a:buNone/>
            </a:pPr>
            <a:r>
              <a:rPr lang="en-US" altLang="zh-CN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“node”:”NodeID”</a:t>
            </a:r>
          </a:p>
          <a:p>
            <a:pPr marL="0" indent="0">
              <a:buNone/>
            </a:pPr>
            <a:r>
              <a:rPr lang="en-US" altLang="zh-CN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“humidity”:”humidityLevel”</a:t>
            </a:r>
          </a:p>
          <a:p>
            <a:pPr marL="0" indent="0">
              <a:buNone/>
            </a:pPr>
            <a:r>
              <a:rPr lang="en-US" altLang="zh-CN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zh-CN" altLang="en-US" sz="260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FBEB16-A932-56D4-CBC4-9A0DE38EC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5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sensors return the data they have collected in </a:t>
            </a:r>
            <a:r>
              <a:rPr lang="en-US" altLang="zh-C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format.</a:t>
            </a:r>
          </a:p>
          <a:p>
            <a:pPr marL="0" indent="0">
              <a:buNone/>
            </a:pP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more flexible and less verbose than </a:t>
            </a:r>
            <a:r>
              <a:rPr lang="en-US" altLang="zh-C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</a:p>
          <a:p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 </a:t>
            </a:r>
            <a:r>
              <a:rPr lang="en-US" altLang="zh-CN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</a:t>
            </a: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critical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067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Tema di Office</vt:lpstr>
      <vt:lpstr>Smart Agriculture</vt:lpstr>
      <vt:lpstr>Introduction</vt:lpstr>
      <vt:lpstr>System Architecture</vt:lpstr>
      <vt:lpstr>MQTT</vt:lpstr>
      <vt:lpstr>CoAP</vt:lpstr>
      <vt:lpstr>Data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</dc:title>
  <dc:creator>Chang Liu</dc:creator>
  <cp:lastModifiedBy>Chang Liu</cp:lastModifiedBy>
  <cp:revision>2</cp:revision>
  <cp:lastPrinted>2023-05-29T13:37:57Z</cp:lastPrinted>
  <dcterms:created xsi:type="dcterms:W3CDTF">2023-05-22T15:25:51Z</dcterms:created>
  <dcterms:modified xsi:type="dcterms:W3CDTF">2023-05-29T13:38:00Z</dcterms:modified>
</cp:coreProperties>
</file>