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3" r:id="rId3"/>
    <p:sldId id="271" r:id="rId4"/>
    <p:sldId id="289" r:id="rId5"/>
    <p:sldId id="291" r:id="rId6"/>
    <p:sldId id="292" r:id="rId7"/>
    <p:sldId id="293" r:id="rId8"/>
    <p:sldId id="28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3B3B3B"/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89930" autoAdjust="0"/>
  </p:normalViewPr>
  <p:slideViewPr>
    <p:cSldViewPr>
      <p:cViewPr varScale="1">
        <p:scale>
          <a:sx n="103" d="100"/>
          <a:sy n="103" d="100"/>
        </p:scale>
        <p:origin x="17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59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6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~gottlieb/courses/2000s/2007-08-fall/arch/lectures/lecture-2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veintosystems.org/book/C11-MemHierarchy/caching.html" TargetMode="External"/><Relationship Id="rId4" Type="http://schemas.openxmlformats.org/officeDocument/2006/relationships/hyperlink" Target="https://www.cs.swarthmore.edu/~kwebb/cs31/f18/memhierarchy/cach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Cache basic example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43372" y="4169639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Chen-Hsiung Liu</a:t>
            </a:r>
          </a:p>
          <a:p>
            <a:pPr algn="r"/>
            <a:r>
              <a:rPr lang="en-US" altLang="zh-TW" sz="2400" dirty="0"/>
              <a:t>2024/5/18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Cache basic example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Assume cache architecture as following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line is 64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Depth of cache is 1024 entries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Use 32-bit address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2-way set-associative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With valid bit and dirty bit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replacement policy is LRU (least recently used)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Initialize whole cache SRAM as 0 (represent as blank)</a:t>
            </a:r>
          </a:p>
        </p:txBody>
      </p:sp>
    </p:spTree>
    <p:extLst>
      <p:ext uri="{BB962C8B-B14F-4D97-AF65-F5344CB8AC3E}">
        <p14:creationId xmlns:p14="http://schemas.microsoft.com/office/powerpoint/2010/main" val="61175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1097ED1-EE76-8A69-D04D-A2879CE0C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1802"/>
              </p:ext>
            </p:extLst>
          </p:nvPr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04074"/>
              </p:ext>
            </p:extLst>
          </p:nvPr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521E66D-9070-8897-81AE-3B635BE26F51}"/>
              </a:ext>
            </a:extLst>
          </p:cNvPr>
          <p:cNvCxnSpPr>
            <a:cxnSpLocks/>
          </p:cNvCxnSpPr>
          <p:nvPr/>
        </p:nvCxnSpPr>
        <p:spPr>
          <a:xfrm>
            <a:off x="1038469" y="4112639"/>
            <a:ext cx="145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7B12F2-A4B7-0317-ECF0-2FF243DCABE8}"/>
              </a:ext>
            </a:extLst>
          </p:cNvPr>
          <p:cNvCxnSpPr>
            <a:cxnSpLocks/>
          </p:cNvCxnSpPr>
          <p:nvPr/>
        </p:nvCxnSpPr>
        <p:spPr>
          <a:xfrm flipH="1">
            <a:off x="1043608" y="1052639"/>
            <a:ext cx="0" cy="30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85F61C6-76C3-9629-14F5-F3F5FA407589}"/>
              </a:ext>
            </a:extLst>
          </p:cNvPr>
          <p:cNvCxnSpPr>
            <a:cxnSpLocks/>
          </p:cNvCxnSpPr>
          <p:nvPr/>
        </p:nvCxnSpPr>
        <p:spPr>
          <a:xfrm>
            <a:off x="6136748" y="4107876"/>
            <a:ext cx="324000" cy="3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B57A390-0CEF-EAE6-693B-44E73AA2C48E}"/>
              </a:ext>
            </a:extLst>
          </p:cNvPr>
          <p:cNvCxnSpPr>
            <a:cxnSpLocks/>
          </p:cNvCxnSpPr>
          <p:nvPr/>
        </p:nvCxnSpPr>
        <p:spPr>
          <a:xfrm>
            <a:off x="2932804" y="4107876"/>
            <a:ext cx="324000" cy="3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23FB81F4-DBB9-06A3-DDC8-2CE956F09BF8}"/>
              </a:ext>
            </a:extLst>
          </p:cNvPr>
          <p:cNvSpPr/>
          <p:nvPr/>
        </p:nvSpPr>
        <p:spPr>
          <a:xfrm>
            <a:off x="3336119" y="404222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0651A08-B27B-0299-9FC5-B49758D0D855}"/>
              </a:ext>
            </a:extLst>
          </p:cNvPr>
          <p:cNvCxnSpPr>
            <a:cxnSpLocks/>
          </p:cNvCxnSpPr>
          <p:nvPr/>
        </p:nvCxnSpPr>
        <p:spPr>
          <a:xfrm>
            <a:off x="3476944" y="4112639"/>
            <a:ext cx="12456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>
            <a:extLst>
              <a:ext uri="{FF2B5EF4-FFF2-40B4-BE49-F238E27FC236}">
                <a16:creationId xmlns:a16="http://schemas.microsoft.com/office/drawing/2014/main" id="{5A5EA172-2CEA-4D22-D295-85C9FB7E9B29}"/>
              </a:ext>
            </a:extLst>
          </p:cNvPr>
          <p:cNvSpPr/>
          <p:nvPr/>
        </p:nvSpPr>
        <p:spPr>
          <a:xfrm>
            <a:off x="2484914" y="4039051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52F5D01-DD07-D9FD-5FD2-A28D129179ED}"/>
              </a:ext>
            </a:extLst>
          </p:cNvPr>
          <p:cNvCxnSpPr>
            <a:cxnSpLocks/>
          </p:cNvCxnSpPr>
          <p:nvPr/>
        </p:nvCxnSpPr>
        <p:spPr>
          <a:xfrm>
            <a:off x="2622564" y="4112639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弧形 47">
            <a:extLst>
              <a:ext uri="{FF2B5EF4-FFF2-40B4-BE49-F238E27FC236}">
                <a16:creationId xmlns:a16="http://schemas.microsoft.com/office/drawing/2014/main" id="{3CC59B4E-D24A-1E62-145A-ED81CFDCC5E4}"/>
              </a:ext>
            </a:extLst>
          </p:cNvPr>
          <p:cNvSpPr/>
          <p:nvPr/>
        </p:nvSpPr>
        <p:spPr>
          <a:xfrm>
            <a:off x="5697312" y="404222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4D85561-C337-5000-C2EC-E3A76B7B7439}"/>
              </a:ext>
            </a:extLst>
          </p:cNvPr>
          <p:cNvCxnSpPr>
            <a:cxnSpLocks/>
          </p:cNvCxnSpPr>
          <p:nvPr/>
        </p:nvCxnSpPr>
        <p:spPr>
          <a:xfrm>
            <a:off x="5836983" y="4112639"/>
            <a:ext cx="306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3A2EA88-ED2C-2C49-FC36-609BA2321C43}"/>
              </a:ext>
            </a:extLst>
          </p:cNvPr>
          <p:cNvCxnSpPr>
            <a:cxnSpLocks/>
          </p:cNvCxnSpPr>
          <p:nvPr/>
        </p:nvCxnSpPr>
        <p:spPr>
          <a:xfrm>
            <a:off x="3489499" y="5738018"/>
            <a:ext cx="86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B8F6FA7-6616-65C7-C841-EB4F65BE0D8B}"/>
              </a:ext>
            </a:extLst>
          </p:cNvPr>
          <p:cNvCxnSpPr>
            <a:cxnSpLocks/>
          </p:cNvCxnSpPr>
          <p:nvPr/>
        </p:nvCxnSpPr>
        <p:spPr>
          <a:xfrm>
            <a:off x="3491880" y="5733256"/>
            <a:ext cx="0" cy="254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41DE908-81DD-68E1-83B9-15AB142AE9BB}"/>
              </a:ext>
            </a:extLst>
          </p:cNvPr>
          <p:cNvCxnSpPr>
            <a:cxnSpLocks/>
          </p:cNvCxnSpPr>
          <p:nvPr/>
        </p:nvCxnSpPr>
        <p:spPr>
          <a:xfrm>
            <a:off x="6468423" y="5267869"/>
            <a:ext cx="0" cy="46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Miss/Hit</a:t>
            </a:r>
            <a:endParaRPr lang="zh-TW" altLang="en-US" sz="12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05A0EAD-B43D-38D3-3D50-61C3747DB0FC}"/>
              </a:ext>
            </a:extLst>
          </p:cNvPr>
          <p:cNvCxnSpPr>
            <a:cxnSpLocks/>
          </p:cNvCxnSpPr>
          <p:nvPr/>
        </p:nvCxnSpPr>
        <p:spPr>
          <a:xfrm>
            <a:off x="1462552" y="1338290"/>
            <a:ext cx="0" cy="11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D57F5BB-FF4D-259B-EC51-ADA36AA61190}"/>
              </a:ext>
            </a:extLst>
          </p:cNvPr>
          <p:cNvCxnSpPr>
            <a:cxnSpLocks/>
          </p:cNvCxnSpPr>
          <p:nvPr/>
        </p:nvCxnSpPr>
        <p:spPr>
          <a:xfrm>
            <a:off x="2465059" y="105263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788015C-CEF8-9F86-85FC-07FD59749A93}"/>
              </a:ext>
            </a:extLst>
          </p:cNvPr>
          <p:cNvCxnSpPr>
            <a:cxnSpLocks/>
          </p:cNvCxnSpPr>
          <p:nvPr/>
        </p:nvCxnSpPr>
        <p:spPr>
          <a:xfrm flipV="1">
            <a:off x="1459101" y="1339522"/>
            <a:ext cx="100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27C18A95-5680-0696-94CB-7AA245E909E8}"/>
              </a:ext>
            </a:extLst>
          </p:cNvPr>
          <p:cNvCxnSpPr>
            <a:cxnSpLocks/>
          </p:cNvCxnSpPr>
          <p:nvPr/>
        </p:nvCxnSpPr>
        <p:spPr>
          <a:xfrm flipV="1">
            <a:off x="1453455" y="2491663"/>
            <a:ext cx="2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6CBAD50-EF80-514D-6487-78E26F37833D}"/>
              </a:ext>
            </a:extLst>
          </p:cNvPr>
          <p:cNvSpPr txBox="1"/>
          <p:nvPr/>
        </p:nvSpPr>
        <p:spPr>
          <a:xfrm>
            <a:off x="7506336" y="6556010"/>
            <a:ext cx="75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Data (64B)</a:t>
            </a:r>
            <a:endParaRPr lang="zh-TW" altLang="en-US" sz="1200" dirty="0"/>
          </a:p>
        </p:txBody>
      </p:sp>
      <p:sp>
        <p:nvSpPr>
          <p:cNvPr id="91" name="弧形 90">
            <a:extLst>
              <a:ext uri="{FF2B5EF4-FFF2-40B4-BE49-F238E27FC236}">
                <a16:creationId xmlns:a16="http://schemas.microsoft.com/office/drawing/2014/main" id="{7319F3FD-35A8-2423-A766-82C57AD11241}"/>
              </a:ext>
            </a:extLst>
          </p:cNvPr>
          <p:cNvSpPr/>
          <p:nvPr/>
        </p:nvSpPr>
        <p:spPr>
          <a:xfrm>
            <a:off x="4720111" y="404222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5CF613E-B47E-A997-04D0-616A28853890}"/>
              </a:ext>
            </a:extLst>
          </p:cNvPr>
          <p:cNvCxnSpPr>
            <a:cxnSpLocks/>
          </p:cNvCxnSpPr>
          <p:nvPr/>
        </p:nvCxnSpPr>
        <p:spPr>
          <a:xfrm>
            <a:off x="4861730" y="4112639"/>
            <a:ext cx="842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弧形 97">
            <a:extLst>
              <a:ext uri="{FF2B5EF4-FFF2-40B4-BE49-F238E27FC236}">
                <a16:creationId xmlns:a16="http://schemas.microsoft.com/office/drawing/2014/main" id="{8833BE9F-B44A-DC87-526B-D83EE45CF70D}"/>
              </a:ext>
            </a:extLst>
          </p:cNvPr>
          <p:cNvSpPr/>
          <p:nvPr/>
        </p:nvSpPr>
        <p:spPr>
          <a:xfrm>
            <a:off x="4358561" y="566760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54D22EFC-574A-10D3-7377-05E361132716}"/>
              </a:ext>
            </a:extLst>
          </p:cNvPr>
          <p:cNvCxnSpPr>
            <a:cxnSpLocks/>
          </p:cNvCxnSpPr>
          <p:nvPr/>
        </p:nvCxnSpPr>
        <p:spPr>
          <a:xfrm>
            <a:off x="4496817" y="5738018"/>
            <a:ext cx="198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DF9C1350-D8C6-9290-8061-EBC486191EA7}"/>
              </a:ext>
            </a:extLst>
          </p:cNvPr>
          <p:cNvSpPr txBox="1"/>
          <p:nvPr/>
        </p:nvSpPr>
        <p:spPr>
          <a:xfrm>
            <a:off x="146299" y="4447495"/>
            <a:ext cx="1512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1200" dirty="0"/>
              <a:t>R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=0x12340080</a:t>
            </a:r>
          </a:p>
          <a:p>
            <a:pPr algn="r"/>
            <a:r>
              <a:rPr lang="en-US" altLang="zh-TW" sz="1200" dirty="0"/>
              <a:t>R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=0x12350080</a:t>
            </a:r>
          </a:p>
          <a:p>
            <a:pPr algn="r"/>
            <a:r>
              <a:rPr lang="en-US" altLang="zh-TW" sz="1200" dirty="0"/>
              <a:t>W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=0x12340084</a:t>
            </a:r>
          </a:p>
          <a:p>
            <a:pPr algn="r"/>
            <a:r>
              <a:rPr lang="en-US" altLang="zh-TW" sz="1200" dirty="0"/>
              <a:t>R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=0x12360080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R  0x12340080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78078"/>
              </p:ext>
            </p:extLst>
          </p:nvPr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1DBA901-5EED-16D2-7F60-1B2B25E59A68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0xFEDCBA9876543210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42BC98C-17C9-73CB-AA35-EEB4626EF825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89" grpId="0"/>
      <p:bldP spid="89" grpId="1"/>
      <p:bldP spid="95" grpId="0"/>
      <p:bldP spid="97" grpId="0"/>
      <p:bldP spid="100" grpId="0"/>
      <p:bldP spid="103" grpId="0" animBg="1"/>
      <p:bldP spid="104" grpId="0"/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R  0x12350080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16'h1235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/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0xFEDCBA9876543210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E3365-B0BE-BE31-E382-5FD6C759E358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BDF5C2-FF5B-2E37-CD01-F3EE06335866}"/>
              </a:ext>
            </a:extLst>
          </p:cNvPr>
          <p:cNvGrpSpPr/>
          <p:nvPr/>
        </p:nvGrpSpPr>
        <p:grpSpPr>
          <a:xfrm>
            <a:off x="1038052" y="1053530"/>
            <a:ext cx="5422279" cy="3379237"/>
            <a:chOff x="1038469" y="1052639"/>
            <a:chExt cx="5422279" cy="3379237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E48AF7C-0AB3-BAF8-7E9D-6E89FAFC3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CA93ED-B21A-ECFA-7D2D-890B915C8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E242EAE-1DDB-FC5D-A873-E0E6B133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7574B9E-2489-B379-D5A3-DCA2E532C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68F3FFD-1397-BDC3-C242-DF18C8FD52AA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9F10E9F-5A46-2841-5B0F-3A7FA82FA15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5D4DA1-7F35-6A82-2E89-0229C83416A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48B71F6-3E3E-678F-77AF-AEBD3F02F8C5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5F2D0A6E-4022-5113-3299-C2CE4157D7AF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E6A88C4C-5920-CBA2-5B97-19401ACDB8AE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F56D318F-F62B-EC3C-34C8-FBF73060895A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4167C0C-2BCC-EE7B-1805-8C205741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77FA0FFE-1D23-4FB7-A142-E1073E6C31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4675" y="4001509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527E9D7-338A-7F75-C9CB-C9922A88C365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1864A2D-D04A-CC65-3A94-007B481DBCA6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E5A5AF6-A2E8-C868-1087-F3892243EA7B}"/>
              </a:ext>
            </a:extLst>
          </p:cNvPr>
          <p:cNvSpPr txBox="1"/>
          <p:nvPr/>
        </p:nvSpPr>
        <p:spPr>
          <a:xfrm>
            <a:off x="596001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3BC1C19-01F3-8816-53E4-DA07BF7FBBCC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0x....CAFEBEEF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1BD9A4-4CE4-2C2B-14D4-566063638185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0x1235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7598E48-1EEA-9F45-384C-B60AAABDECD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12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95" grpId="0"/>
      <p:bldP spid="104" grpId="0"/>
      <p:bldP spid="71" grpId="0"/>
      <p:bldP spid="73" grpId="0"/>
      <p:bldP spid="74" grpId="0" animBg="1"/>
      <p:bldP spid="90" grpId="0" animBg="1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Hit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dirty="0"/>
              <a:t>W</a:t>
            </a:r>
            <a:r>
              <a:rPr lang="en-US" altLang="zh-TW" sz="1200" dirty="0"/>
              <a:t>  0x12340084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6'h4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/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0xFEDCBA9876543210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E3365-B0BE-BE31-E382-5FD6C759E358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BDF5C2-FF5B-2E37-CD01-F3EE06335866}"/>
              </a:ext>
            </a:extLst>
          </p:cNvPr>
          <p:cNvGrpSpPr/>
          <p:nvPr/>
        </p:nvGrpSpPr>
        <p:grpSpPr>
          <a:xfrm>
            <a:off x="1038052" y="1053530"/>
            <a:ext cx="5422279" cy="3379237"/>
            <a:chOff x="1038469" y="1052639"/>
            <a:chExt cx="5422279" cy="3379237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E48AF7C-0AB3-BAF8-7E9D-6E89FAFC3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CA93ED-B21A-ECFA-7D2D-890B915C8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E242EAE-1DDB-FC5D-A873-E0E6B133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7574B9E-2489-B379-D5A3-DCA2E532C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68F3FFD-1397-BDC3-C242-DF18C8FD52AA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9F10E9F-5A46-2841-5B0F-3A7FA82FA15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5D4DA1-7F35-6A82-2E89-0229C83416A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48B71F6-3E3E-678F-77AF-AEBD3F02F8C5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5F2D0A6E-4022-5113-3299-C2CE4157D7AF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E6A88C4C-5920-CBA2-5B97-19401ACDB8AE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F56D318F-F62B-EC3C-34C8-FBF73060895A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4167C0C-2BCC-EE7B-1805-8C205741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77FA0FFE-1D23-4FB7-A142-E1073E6C31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4675" y="4001509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527E9D7-338A-7F75-C9CB-C9922A88C365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E5A5AF6-A2E8-C868-1087-F3892243EA7B}"/>
              </a:ext>
            </a:extLst>
          </p:cNvPr>
          <p:cNvSpPr txBox="1"/>
          <p:nvPr/>
        </p:nvSpPr>
        <p:spPr>
          <a:xfrm>
            <a:off x="596001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3BC1C19-01F3-8816-53E4-DA07BF7FBBCC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0x....CAFEBEEF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1BD9A4-4CE4-2C2B-14D4-566063638185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0x1235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33816D2-777E-827F-7890-08F3FD39FC69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4B40E223-88BF-CA92-92B1-6D965A3B1CA2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FB9B3317-744E-26E5-2D61-858CD74CC73C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EBF7A8C-0619-EF53-A886-ED42AA9A27E1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7DCBE7B-2E25-B0D1-92D5-61C6C145A6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zh-TW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C0DEFACE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76543210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B99A7A8-C53A-8564-72F7-EE6A2B67BFAE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6219751-440F-2BE9-C652-6E87BE225332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100" grpId="0"/>
      <p:bldP spid="104" grpId="0"/>
      <p:bldP spid="107" grpId="0"/>
      <p:bldP spid="108" grpId="0" animBg="1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R  0x12360080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16'h1236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16'h1236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/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0xC0DEFACE76543210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E3365-B0BE-BE31-E382-5FD6C759E358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BDF5C2-FF5B-2E37-CD01-F3EE06335866}"/>
              </a:ext>
            </a:extLst>
          </p:cNvPr>
          <p:cNvGrpSpPr/>
          <p:nvPr/>
        </p:nvGrpSpPr>
        <p:grpSpPr>
          <a:xfrm>
            <a:off x="1038052" y="1053530"/>
            <a:ext cx="5422279" cy="3379237"/>
            <a:chOff x="1038469" y="1052639"/>
            <a:chExt cx="5422279" cy="3379237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E48AF7C-0AB3-BAF8-7E9D-6E89FAFC3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CA93ED-B21A-ECFA-7D2D-890B915C8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E242EAE-1DDB-FC5D-A873-E0E6B133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7574B9E-2489-B379-D5A3-DCA2E532C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68F3FFD-1397-BDC3-C242-DF18C8FD52AA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9F10E9F-5A46-2841-5B0F-3A7FA82FA15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5D4DA1-7F35-6A82-2E89-0229C83416A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48B71F6-3E3E-678F-77AF-AEBD3F02F8C5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5F2D0A6E-4022-5113-3299-C2CE4157D7AF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E6A88C4C-5920-CBA2-5B97-19401ACDB8AE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F56D318F-F62B-EC3C-34C8-FBF73060895A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4167C0C-2BCC-EE7B-1805-8C205741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77FA0FFE-1D23-4FB7-A142-E1073E6C31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4675" y="4001509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527E9D7-338A-7F75-C9CB-C9922A88C365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E5A5AF6-A2E8-C868-1087-F3892243EA7B}"/>
              </a:ext>
            </a:extLst>
          </p:cNvPr>
          <p:cNvSpPr txBox="1"/>
          <p:nvPr/>
        </p:nvSpPr>
        <p:spPr>
          <a:xfrm>
            <a:off x="596001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3BC1C19-01F3-8816-53E4-DA07BF7FBBCC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0x....CAFEBEEF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1BD9A4-4CE4-2C2B-14D4-566063638185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0x1235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33816D2-777E-827F-7890-08F3FD39FC69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C48BF0C-B871-D425-118F-6B5F9E17D43E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0x....FACEFEED</a:t>
            </a:r>
            <a:endParaRPr lang="zh-TW" altLang="en-US" sz="12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A7C53FA7-F6D9-E4A0-68D2-39B9AE41FD43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73A9AAB-9451-090B-2F9E-FF757A3CAA60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0x1236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104" grpId="0"/>
      <p:bldP spid="74" grpId="0" animBg="1"/>
      <p:bldP spid="90" grpId="0" animBg="1"/>
      <p:bldP spid="71" grpId="0" animBg="1"/>
      <p:bldP spid="105" grpId="0"/>
      <p:bldP spid="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Reference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1600" dirty="0">
                <a:hlinkClick r:id="rId3"/>
              </a:rPr>
              <a:t>https://cs.nyu.edu/~gottlieb/courses/2000s/2007-08-fall/arch/lectures/lecture-22.html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>
                <a:hlinkClick r:id="rId4"/>
              </a:rPr>
              <a:t>https://www.cs.swarthmore.edu/~kwebb/cs31/f18/memhierarchy/caching.html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>
                <a:hlinkClick r:id="rId5"/>
              </a:rPr>
              <a:t>https://diveintosystems.org/book/C11-MemHierarchy/caching.html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293903363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2177</TotalTime>
  <Words>440</Words>
  <Application>Microsoft Office PowerPoint</Application>
  <PresentationFormat>如螢幕大小 (4:3)</PresentationFormat>
  <Paragraphs>212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Wingdings 2</vt:lpstr>
      <vt:lpstr>科技</vt:lpstr>
      <vt:lpstr>Cache basic example</vt:lpstr>
      <vt:lpstr>Cache basic example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184</cp:revision>
  <dcterms:created xsi:type="dcterms:W3CDTF">2016-02-28T08:06:51Z</dcterms:created>
  <dcterms:modified xsi:type="dcterms:W3CDTF">2024-05-19T04:44:39Z</dcterms:modified>
</cp:coreProperties>
</file>