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8DB1E2"/>
    <a:srgbClr val="F9C499"/>
    <a:srgbClr val="D7E3BF"/>
    <a:srgbClr val="DDE2CD"/>
    <a:srgbClr val="F2DCDA"/>
    <a:srgbClr val="D99690"/>
    <a:srgbClr val="FF9999"/>
    <a:srgbClr val="3CCDFF"/>
    <a:srgbClr val="FF99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8" autoAdjust="0"/>
    <p:restoredTop sz="93544" autoAdjust="0"/>
  </p:normalViewPr>
  <p:slideViewPr>
    <p:cSldViewPr>
      <p:cViewPr>
        <p:scale>
          <a:sx n="80" d="100"/>
          <a:sy n="80" d="100"/>
        </p:scale>
        <p:origin x="-1445" y="-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C6564-B9CC-4E0E-BD7D-BA9A8C82F27F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2286B-FA32-4AFF-9630-8593DC9779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uvm_config_db</a:t>
            </a:r>
            <a:r>
              <a:rPr lang="en-US" altLang="zh-TW" dirty="0" smtClean="0"/>
              <a:t>::set/get </a:t>
            </a:r>
            <a:r>
              <a:rPr lang="en-US" altLang="zh-TW" dirty="0" err="1" smtClean="0"/>
              <a:t>uvm_resource_db</a:t>
            </a:r>
            <a:r>
              <a:rPr lang="en-US" altLang="zh-TW" dirty="0" smtClean="0"/>
              <a:t>::set/get</a:t>
            </a:r>
          </a:p>
          <a:p>
            <a:r>
              <a:rPr lang="en-US" altLang="zh-TW" dirty="0" smtClean="0"/>
              <a:t>1. </a:t>
            </a:r>
            <a:r>
              <a:rPr lang="en-US" altLang="zh-TW" dirty="0" err="1" smtClean="0"/>
              <a:t>uvm_resource_db</a:t>
            </a:r>
            <a:r>
              <a:rPr lang="en-US" altLang="zh-TW" dirty="0" smtClean="0"/>
              <a:t>::set</a:t>
            </a:r>
          </a:p>
          <a:p>
            <a:r>
              <a:rPr lang="en-US" altLang="zh-TW" dirty="0" smtClean="0"/>
              <a:t>   create new r </a:t>
            </a:r>
            <a:r>
              <a:rPr lang="en-US" altLang="zh-TW" dirty="0" err="1" smtClean="0"/>
              <a:t>push_back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rq</a:t>
            </a:r>
            <a:r>
              <a:rPr lang="en-US" altLang="zh-TW" dirty="0" smtClean="0"/>
              <a:t> (no overwrite)</a:t>
            </a:r>
          </a:p>
          <a:p>
            <a:r>
              <a:rPr lang="en-US" altLang="zh-TW" dirty="0" smtClean="0"/>
              <a:t>   default precedence</a:t>
            </a:r>
          </a:p>
          <a:p>
            <a:r>
              <a:rPr lang="en-US" altLang="zh-TW" dirty="0" smtClean="0"/>
              <a:t>2. </a:t>
            </a:r>
            <a:r>
              <a:rPr lang="en-US" altLang="zh-TW" dirty="0" err="1" smtClean="0"/>
              <a:t>uvm_resource_db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get_by_type</a:t>
            </a:r>
            <a:endParaRPr lang="en-US" altLang="zh-TW" dirty="0" smtClean="0"/>
          </a:p>
          <a:p>
            <a:r>
              <a:rPr lang="en-US" altLang="zh-TW" dirty="0" smtClean="0"/>
              <a:t>   search </a:t>
            </a:r>
            <a:r>
              <a:rPr lang="en-US" altLang="zh-TW" dirty="0" err="1" smtClean="0"/>
              <a:t>ttab</a:t>
            </a:r>
            <a:r>
              <a:rPr lang="en-US" altLang="zh-TW" dirty="0" smtClean="0"/>
              <a:t> return first match from front, </a:t>
            </a:r>
            <a:r>
              <a:rPr lang="en-US" altLang="zh-TW" dirty="0" err="1" smtClean="0"/>
              <a:t>ttab</a:t>
            </a:r>
            <a:r>
              <a:rPr lang="en-US" altLang="zh-TW" dirty="0" smtClean="0"/>
              <a:t> no precedence</a:t>
            </a:r>
          </a:p>
          <a:p>
            <a:r>
              <a:rPr lang="en-US" altLang="zh-TW" dirty="0" smtClean="0"/>
              <a:t>3. </a:t>
            </a:r>
            <a:r>
              <a:rPr lang="en-US" altLang="zh-TW" dirty="0" err="1" smtClean="0"/>
              <a:t>uvm_resource_db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get_by_name</a:t>
            </a:r>
            <a:endParaRPr lang="en-US" altLang="zh-TW" dirty="0" smtClean="0"/>
          </a:p>
          <a:p>
            <a:r>
              <a:rPr lang="en-US" altLang="zh-TW" dirty="0" smtClean="0"/>
              <a:t>   search </a:t>
            </a:r>
            <a:r>
              <a:rPr lang="en-US" altLang="zh-TW" dirty="0" err="1" smtClean="0"/>
              <a:t>rtab</a:t>
            </a:r>
            <a:r>
              <a:rPr lang="en-US" altLang="zh-TW" dirty="0" smtClean="0"/>
              <a:t> return matched q and get first + highest precedence</a:t>
            </a:r>
          </a:p>
          <a:p>
            <a:r>
              <a:rPr lang="en-US" altLang="zh-TW" dirty="0" smtClean="0"/>
              <a:t>4. </a:t>
            </a:r>
            <a:r>
              <a:rPr lang="en-US" altLang="zh-TW" dirty="0" err="1" smtClean="0"/>
              <a:t>uvm_config_db</a:t>
            </a:r>
            <a:r>
              <a:rPr lang="en-US" altLang="zh-TW" dirty="0" smtClean="0"/>
              <a:t>::set</a:t>
            </a:r>
          </a:p>
          <a:p>
            <a:r>
              <a:rPr lang="en-US" altLang="zh-TW" dirty="0" smtClean="0"/>
              <a:t>   special in </a:t>
            </a:r>
            <a:r>
              <a:rPr lang="en-US" altLang="zh-TW" dirty="0" err="1" smtClean="0"/>
              <a:t>build_phase</a:t>
            </a:r>
            <a:r>
              <a:rPr lang="en-US" altLang="zh-TW" dirty="0" smtClean="0"/>
              <a:t>, precedence decrease as depth increase</a:t>
            </a:r>
          </a:p>
          <a:p>
            <a:r>
              <a:rPr lang="en-US" altLang="zh-TW" dirty="0" smtClean="0"/>
              <a:t>   create new r </a:t>
            </a:r>
            <a:r>
              <a:rPr lang="en-US" altLang="zh-TW" dirty="0" err="1" smtClean="0"/>
              <a:t>push_front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rq</a:t>
            </a:r>
            <a:r>
              <a:rPr lang="en-US" altLang="zh-TW" dirty="0" smtClean="0"/>
              <a:t> (has overwrite)</a:t>
            </a:r>
          </a:p>
          <a:p>
            <a:r>
              <a:rPr lang="en-US" altLang="zh-TW" dirty="0" smtClean="0"/>
              <a:t>5. </a:t>
            </a:r>
            <a:r>
              <a:rPr lang="en-US" altLang="zh-TW" dirty="0" err="1" smtClean="0"/>
              <a:t>uvm_config_db</a:t>
            </a:r>
            <a:r>
              <a:rPr lang="en-US" altLang="zh-TW" dirty="0" smtClean="0"/>
              <a:t>::get</a:t>
            </a:r>
          </a:p>
          <a:p>
            <a:r>
              <a:rPr lang="en-US" altLang="zh-TW" dirty="0" smtClean="0"/>
              <a:t>   search </a:t>
            </a:r>
            <a:r>
              <a:rPr lang="en-US" altLang="zh-TW" dirty="0" err="1" smtClean="0"/>
              <a:t>rtab</a:t>
            </a:r>
            <a:r>
              <a:rPr lang="en-US" altLang="zh-TW" dirty="0" smtClean="0"/>
              <a:t> return matched q and get first + highest precedence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2286B-FA32-4AFF-9630-8593DC97797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uvm_config_db</a:t>
            </a:r>
            <a:r>
              <a:rPr lang="en-US" altLang="zh-TW" dirty="0" smtClean="0"/>
              <a:t>::set/get </a:t>
            </a:r>
            <a:r>
              <a:rPr lang="en-US" altLang="zh-TW" dirty="0" err="1" smtClean="0"/>
              <a:t>uvm_resource_db</a:t>
            </a:r>
            <a:r>
              <a:rPr lang="en-US" altLang="zh-TW" dirty="0" smtClean="0"/>
              <a:t>::set/get</a:t>
            </a:r>
          </a:p>
          <a:p>
            <a:r>
              <a:rPr lang="en-US" altLang="zh-TW" dirty="0" smtClean="0"/>
              <a:t>1. </a:t>
            </a:r>
            <a:r>
              <a:rPr lang="en-US" altLang="zh-TW" dirty="0" err="1" smtClean="0"/>
              <a:t>uvm_resource_db</a:t>
            </a:r>
            <a:r>
              <a:rPr lang="en-US" altLang="zh-TW" dirty="0" smtClean="0"/>
              <a:t>::set</a:t>
            </a:r>
          </a:p>
          <a:p>
            <a:r>
              <a:rPr lang="en-US" altLang="zh-TW" dirty="0" smtClean="0"/>
              <a:t>   create new r </a:t>
            </a:r>
            <a:r>
              <a:rPr lang="en-US" altLang="zh-TW" dirty="0" err="1" smtClean="0"/>
              <a:t>push_back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rq</a:t>
            </a:r>
            <a:r>
              <a:rPr lang="en-US" altLang="zh-TW" dirty="0" smtClean="0"/>
              <a:t> (no overwrite)</a:t>
            </a:r>
          </a:p>
          <a:p>
            <a:r>
              <a:rPr lang="en-US" altLang="zh-TW" dirty="0" smtClean="0"/>
              <a:t>   default precedence</a:t>
            </a:r>
          </a:p>
          <a:p>
            <a:r>
              <a:rPr lang="en-US" altLang="zh-TW" dirty="0" smtClean="0"/>
              <a:t>2. </a:t>
            </a:r>
            <a:r>
              <a:rPr lang="en-US" altLang="zh-TW" dirty="0" err="1" smtClean="0"/>
              <a:t>uvm_resource_db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get_by_type</a:t>
            </a:r>
            <a:endParaRPr lang="en-US" altLang="zh-TW" dirty="0" smtClean="0"/>
          </a:p>
          <a:p>
            <a:r>
              <a:rPr lang="en-US" altLang="zh-TW" dirty="0" smtClean="0"/>
              <a:t>   search </a:t>
            </a:r>
            <a:r>
              <a:rPr lang="en-US" altLang="zh-TW" dirty="0" err="1" smtClean="0"/>
              <a:t>ttab</a:t>
            </a:r>
            <a:r>
              <a:rPr lang="en-US" altLang="zh-TW" dirty="0" smtClean="0"/>
              <a:t> return first match from front, </a:t>
            </a:r>
            <a:r>
              <a:rPr lang="en-US" altLang="zh-TW" dirty="0" err="1" smtClean="0"/>
              <a:t>ttab</a:t>
            </a:r>
            <a:r>
              <a:rPr lang="en-US" altLang="zh-TW" dirty="0" smtClean="0"/>
              <a:t> no precedence</a:t>
            </a:r>
          </a:p>
          <a:p>
            <a:r>
              <a:rPr lang="en-US" altLang="zh-TW" dirty="0" smtClean="0"/>
              <a:t>3. </a:t>
            </a:r>
            <a:r>
              <a:rPr lang="en-US" altLang="zh-TW" dirty="0" err="1" smtClean="0"/>
              <a:t>uvm_resource_db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get_by_name</a:t>
            </a:r>
            <a:endParaRPr lang="en-US" altLang="zh-TW" dirty="0" smtClean="0"/>
          </a:p>
          <a:p>
            <a:r>
              <a:rPr lang="en-US" altLang="zh-TW" dirty="0" smtClean="0"/>
              <a:t>   search </a:t>
            </a:r>
            <a:r>
              <a:rPr lang="en-US" altLang="zh-TW" dirty="0" err="1" smtClean="0"/>
              <a:t>rtab</a:t>
            </a:r>
            <a:r>
              <a:rPr lang="en-US" altLang="zh-TW" dirty="0" smtClean="0"/>
              <a:t> return matched q and get first + highest precedence</a:t>
            </a:r>
          </a:p>
          <a:p>
            <a:r>
              <a:rPr lang="en-US" altLang="zh-TW" dirty="0" smtClean="0"/>
              <a:t>4. </a:t>
            </a:r>
            <a:r>
              <a:rPr lang="en-US" altLang="zh-TW" dirty="0" err="1" smtClean="0"/>
              <a:t>uvm_config_db</a:t>
            </a:r>
            <a:r>
              <a:rPr lang="en-US" altLang="zh-TW" dirty="0" smtClean="0"/>
              <a:t>::set</a:t>
            </a:r>
          </a:p>
          <a:p>
            <a:r>
              <a:rPr lang="en-US" altLang="zh-TW" dirty="0" smtClean="0"/>
              <a:t>   special in </a:t>
            </a:r>
            <a:r>
              <a:rPr lang="en-US" altLang="zh-TW" dirty="0" err="1" smtClean="0"/>
              <a:t>build_phase</a:t>
            </a:r>
            <a:r>
              <a:rPr lang="en-US" altLang="zh-TW" dirty="0" smtClean="0"/>
              <a:t>, precedence decrease as depth increase</a:t>
            </a:r>
          </a:p>
          <a:p>
            <a:r>
              <a:rPr lang="en-US" altLang="zh-TW" dirty="0" smtClean="0"/>
              <a:t>   create new r </a:t>
            </a:r>
            <a:r>
              <a:rPr lang="en-US" altLang="zh-TW" dirty="0" err="1" smtClean="0"/>
              <a:t>push_front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rq</a:t>
            </a:r>
            <a:r>
              <a:rPr lang="en-US" altLang="zh-TW" dirty="0" smtClean="0"/>
              <a:t> (has overwrite)</a:t>
            </a:r>
          </a:p>
          <a:p>
            <a:r>
              <a:rPr lang="en-US" altLang="zh-TW" dirty="0" smtClean="0"/>
              <a:t>5. </a:t>
            </a:r>
            <a:r>
              <a:rPr lang="en-US" altLang="zh-TW" dirty="0" err="1" smtClean="0"/>
              <a:t>uvm_config_db</a:t>
            </a:r>
            <a:r>
              <a:rPr lang="en-US" altLang="zh-TW" dirty="0" smtClean="0"/>
              <a:t>::get</a:t>
            </a:r>
          </a:p>
          <a:p>
            <a:r>
              <a:rPr lang="en-US" altLang="zh-TW" dirty="0" smtClean="0"/>
              <a:t>   search </a:t>
            </a:r>
            <a:r>
              <a:rPr lang="en-US" altLang="zh-TW" dirty="0" err="1" smtClean="0"/>
              <a:t>rtab</a:t>
            </a:r>
            <a:r>
              <a:rPr lang="en-US" altLang="zh-TW" dirty="0" smtClean="0"/>
              <a:t> return matched q and get first + highest precedence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2286B-FA32-4AFF-9630-8593DC97797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 userDrawn="1"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手繪多邊形 7"/>
          <p:cNvSpPr>
            <a:spLocks/>
          </p:cNvSpPr>
          <p:nvPr userDrawn="1"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7CA299-82C8-4290-8115-6873732ACE52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714704" cy="2301240"/>
          </a:xfrm>
        </p:spPr>
        <p:txBody>
          <a:bodyPr lIns="46800" rIns="46800"/>
          <a:lstStyle/>
          <a:p>
            <a:r>
              <a:rPr lang="en-US" altLang="zh-TW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UVM </a:t>
            </a:r>
            <a:r>
              <a:rPr lang="en-US" altLang="zh-TW" cap="non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r>
              <a:rPr lang="en-US" altLang="zh-TW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db</a:t>
            </a:r>
            <a:endParaRPr lang="zh-TW" alt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86248" y="4241077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smtClean="0"/>
              <a:t>Chen-Hsiung Liu</a:t>
            </a:r>
          </a:p>
          <a:p>
            <a:pPr algn="r"/>
            <a:r>
              <a:rPr lang="en-US" altLang="zh-TW" sz="2400" dirty="0" smtClean="0"/>
              <a:t>2016/9/25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121679" y="79314"/>
            <a:ext cx="6588000" cy="2628000"/>
          </a:xfrm>
          <a:prstGeom prst="roundRect">
            <a:avLst>
              <a:gd name="adj" fmla="val 3624"/>
            </a:avLst>
          </a:prstGeom>
          <a:solidFill>
            <a:srgbClr val="F2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336257" y="200502"/>
            <a:ext cx="4286280" cy="1643074"/>
          </a:xfrm>
          <a:prstGeom prst="roundRect">
            <a:avLst>
              <a:gd name="adj" fmla="val 6650"/>
            </a:avLst>
          </a:prstGeom>
          <a:solidFill>
            <a:srgbClr val="D99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588668" y="263474"/>
            <a:ext cx="38073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pool : static </a:t>
            </a:r>
            <a:r>
              <a:rPr lang="en-US" altLang="zh-TW" sz="1200" b="1" dirty="0" err="1" smtClean="0">
                <a:solidFill>
                  <a:schemeClr val="bg1"/>
                </a:solidFill>
              </a:rPr>
              <a:t>uvm_pool</a:t>
            </a:r>
            <a:r>
              <a:rPr lang="en-US" altLang="zh-TW" sz="1200" dirty="0" smtClean="0">
                <a:solidFill>
                  <a:schemeClr val="bg1"/>
                </a:solidFill>
              </a:rPr>
              <a:t> #(string, 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uvm_resource</a:t>
            </a:r>
            <a:r>
              <a:rPr lang="en-US" altLang="zh-TW" sz="1200" dirty="0" smtClean="0">
                <a:solidFill>
                  <a:schemeClr val="bg1"/>
                </a:solidFill>
              </a:rPr>
              <a:t>#(</a:t>
            </a:r>
            <a:r>
              <a:rPr lang="en-US" altLang="zh-TW" sz="1200" i="1" dirty="0" smtClean="0">
                <a:solidFill>
                  <a:schemeClr val="bg1"/>
                </a:solidFill>
              </a:rPr>
              <a:t>T=</a:t>
            </a:r>
            <a:r>
              <a:rPr lang="en-US" altLang="zh-TW" sz="1200" i="1" dirty="0" err="1" smtClean="0">
                <a:solidFill>
                  <a:schemeClr val="bg1"/>
                </a:solidFill>
              </a:rPr>
              <a:t>int</a:t>
            </a:r>
            <a:r>
              <a:rPr lang="en-US" altLang="zh-TW" sz="1200" dirty="0" smtClean="0">
                <a:solidFill>
                  <a:schemeClr val="bg1"/>
                </a:solidFill>
              </a:rPr>
              <a:t>) 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979199" y="767510"/>
          <a:ext cx="3564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000"/>
                <a:gridCol w="396000"/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en-US" altLang="zh-TW" sz="1100" b="0" dirty="0" smtClean="0">
                          <a:solidFill>
                            <a:srgbClr val="0070C0"/>
                          </a:solidFill>
                        </a:rPr>
                        <a:t>uvm_test_top.env.agt1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__M_UVM__</a:t>
                      </a:r>
                      <a:r>
                        <a:rPr lang="en-US" altLang="zh-TW" sz="1100" b="0" dirty="0" smtClean="0">
                          <a:solidFill>
                            <a:srgbClr val="FF0000"/>
                          </a:solidFill>
                        </a:rPr>
                        <a:t>item_count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</a:tbl>
          </a:graphicData>
        </a:graphic>
      </p:graphicFrame>
      <p:sp>
        <p:nvSpPr>
          <p:cNvPr id="9" name="左大括弧 8"/>
          <p:cNvSpPr/>
          <p:nvPr/>
        </p:nvSpPr>
        <p:spPr>
          <a:xfrm>
            <a:off x="2730023" y="772006"/>
            <a:ext cx="162498" cy="571504"/>
          </a:xfrm>
          <a:prstGeom prst="leftBrace">
            <a:avLst>
              <a:gd name="adj1" fmla="val 23148"/>
              <a:gd name="adj2" fmla="val 5000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407695" y="959770"/>
            <a:ext cx="3571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pool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01659" y="553812"/>
            <a:ext cx="3287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key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191241" y="572100"/>
            <a:ext cx="3768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item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左大括弧 12"/>
          <p:cNvSpPr/>
          <p:nvPr/>
        </p:nvSpPr>
        <p:spPr>
          <a:xfrm rot="16200000">
            <a:off x="4479397" y="-7716"/>
            <a:ext cx="214314" cy="3071834"/>
          </a:xfrm>
          <a:prstGeom prst="leftBrace">
            <a:avLst>
              <a:gd name="adj1" fmla="val 27414"/>
              <a:gd name="adj2" fmla="val 5000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354809" y="1632310"/>
            <a:ext cx="5031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lookup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2764885" y="1629262"/>
            <a:ext cx="785818" cy="180000"/>
          </a:xfrm>
          <a:prstGeom prst="wedgeRectCallout">
            <a:avLst>
              <a:gd name="adj1" fmla="val 71030"/>
              <a:gd name="adj2" fmla="val -3997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inst_name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矩形圖說文字 16"/>
          <p:cNvSpPr/>
          <p:nvPr/>
        </p:nvSpPr>
        <p:spPr>
          <a:xfrm>
            <a:off x="5408091" y="1623166"/>
            <a:ext cx="792000" cy="180000"/>
          </a:xfrm>
          <a:prstGeom prst="wedgeRectCallout">
            <a:avLst>
              <a:gd name="adj1" fmla="val -50376"/>
              <a:gd name="adj2" fmla="val -3980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field_name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888745" y="368114"/>
          <a:ext cx="1260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396000"/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000" b="0" dirty="0" err="1" smtClean="0">
                          <a:solidFill>
                            <a:schemeClr val="bg1"/>
                          </a:solidFill>
                        </a:rPr>
                        <a:t>uvm_test_top</a:t>
                      </a:r>
                      <a:endParaRPr lang="zh-TW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bg1"/>
                          </a:solidFill>
                        </a:rPr>
                        <a:t>env</a:t>
                      </a:r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</a:tbl>
          </a:graphicData>
        </a:graphic>
      </p:graphicFrame>
      <p:sp>
        <p:nvSpPr>
          <p:cNvPr id="19" name="左大括弧 18"/>
          <p:cNvSpPr/>
          <p:nvPr/>
        </p:nvSpPr>
        <p:spPr>
          <a:xfrm>
            <a:off x="657889" y="368114"/>
            <a:ext cx="162498" cy="864000"/>
          </a:xfrm>
          <a:prstGeom prst="leftBrace">
            <a:avLst>
              <a:gd name="adj1" fmla="val 23148"/>
              <a:gd name="adj2" fmla="val 5000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83802" y="684682"/>
            <a:ext cx="4286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m_rsc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190030" y="150752"/>
            <a:ext cx="3287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key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788966" y="156848"/>
            <a:ext cx="3768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item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14282" y="2428868"/>
            <a:ext cx="15801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uvm_config_db</a:t>
            </a:r>
            <a:r>
              <a:rPr lang="en-US" altLang="zh-TW" sz="1200" dirty="0" smtClean="0">
                <a:solidFill>
                  <a:schemeClr val="bg1"/>
                </a:solidFill>
              </a:rPr>
              <a:t>#(</a:t>
            </a:r>
            <a:r>
              <a:rPr lang="en-US" altLang="zh-TW" sz="1200" i="1" dirty="0" smtClean="0">
                <a:solidFill>
                  <a:schemeClr val="bg1"/>
                </a:solidFill>
              </a:rPr>
              <a:t>T=</a:t>
            </a:r>
            <a:r>
              <a:rPr lang="en-US" altLang="zh-TW" sz="1200" i="1" dirty="0" err="1" smtClean="0">
                <a:solidFill>
                  <a:schemeClr val="bg1"/>
                </a:solidFill>
              </a:rPr>
              <a:t>int</a:t>
            </a:r>
            <a:r>
              <a:rPr lang="en-US" altLang="zh-TW" sz="1200" dirty="0" smtClean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1928794" y="507942"/>
            <a:ext cx="414000" cy="1588"/>
          </a:xfrm>
          <a:prstGeom prst="straightConnector1">
            <a:avLst/>
          </a:prstGeom>
          <a:ln w="19050" cap="flat">
            <a:solidFill>
              <a:schemeClr val="bg1"/>
            </a:solidFill>
            <a:round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924560" y="802160"/>
            <a:ext cx="432000" cy="1563172"/>
          </a:xfrm>
          <a:prstGeom prst="bentConnector3">
            <a:avLst>
              <a:gd name="adj1" fmla="val 70339"/>
            </a:avLst>
          </a:prstGeom>
          <a:ln w="19050" cap="flat">
            <a:solidFill>
              <a:schemeClr val="bg1"/>
            </a:solidFill>
            <a:round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圓角矩形 46"/>
          <p:cNvSpPr/>
          <p:nvPr/>
        </p:nvSpPr>
        <p:spPr>
          <a:xfrm>
            <a:off x="2344723" y="1919770"/>
            <a:ext cx="4286280" cy="720000"/>
          </a:xfrm>
          <a:prstGeom prst="roundRect">
            <a:avLst>
              <a:gd name="adj" fmla="val 6650"/>
            </a:avLst>
          </a:prstGeom>
          <a:solidFill>
            <a:srgbClr val="D99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2597134" y="1982742"/>
            <a:ext cx="38073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pool : static </a:t>
            </a:r>
            <a:r>
              <a:rPr lang="en-US" altLang="zh-TW" sz="1200" b="1" dirty="0" err="1" smtClean="0">
                <a:solidFill>
                  <a:schemeClr val="bg1"/>
                </a:solidFill>
              </a:rPr>
              <a:t>uvm_pool</a:t>
            </a:r>
            <a:r>
              <a:rPr lang="en-US" altLang="zh-TW" sz="1200" dirty="0" smtClean="0">
                <a:solidFill>
                  <a:schemeClr val="bg1"/>
                </a:solidFill>
              </a:rPr>
              <a:t> #(string, 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uvm_resource</a:t>
            </a:r>
            <a:r>
              <a:rPr lang="en-US" altLang="zh-TW" sz="1200" dirty="0" smtClean="0">
                <a:solidFill>
                  <a:schemeClr val="bg1"/>
                </a:solidFill>
              </a:rPr>
              <a:t>#(</a:t>
            </a:r>
            <a:r>
              <a:rPr lang="en-US" altLang="zh-TW" sz="1200" i="1" dirty="0" smtClean="0">
                <a:solidFill>
                  <a:schemeClr val="bg1"/>
                </a:solidFill>
              </a:rPr>
              <a:t>T=</a:t>
            </a:r>
            <a:r>
              <a:rPr lang="en-US" altLang="zh-TW" sz="1200" i="1" dirty="0" err="1" smtClean="0">
                <a:solidFill>
                  <a:schemeClr val="bg1"/>
                </a:solidFill>
              </a:rPr>
              <a:t>int</a:t>
            </a:r>
            <a:r>
              <a:rPr lang="en-US" altLang="zh-TW" sz="1200" dirty="0" smtClean="0">
                <a:solidFill>
                  <a:schemeClr val="bg1"/>
                </a:solidFill>
              </a:rPr>
              <a:t>) 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2987665" y="2270434"/>
          <a:ext cx="356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000"/>
                <a:gridCol w="396000"/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en-US" altLang="zh-TW" sz="1100" b="0" dirty="0" err="1" smtClean="0">
                          <a:solidFill>
                            <a:srgbClr val="0070C0"/>
                          </a:solidFill>
                        </a:rPr>
                        <a:t>uvm_test_top.env.agt</a:t>
                      </a:r>
                      <a:r>
                        <a:rPr lang="en-US" altLang="zh-TW" sz="1100" b="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__</a:t>
                      </a:r>
                      <a:r>
                        <a:rPr lang="en-US" altLang="zh-TW" sz="1100" b="0" dirty="0" err="1" smtClean="0">
                          <a:solidFill>
                            <a:schemeClr val="bg1"/>
                          </a:solidFill>
                        </a:rPr>
                        <a:t>M_UVM__</a:t>
                      </a:r>
                      <a:r>
                        <a:rPr lang="en-US" altLang="zh-TW" sz="1100" b="0" dirty="0" err="1" smtClean="0">
                          <a:solidFill>
                            <a:srgbClr val="FF0000"/>
                          </a:solidFill>
                        </a:rPr>
                        <a:t>item_count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</a:tbl>
          </a:graphicData>
        </a:graphic>
      </p:graphicFrame>
      <p:sp>
        <p:nvSpPr>
          <p:cNvPr id="59" name="矩形圖說文字 58"/>
          <p:cNvSpPr/>
          <p:nvPr/>
        </p:nvSpPr>
        <p:spPr>
          <a:xfrm>
            <a:off x="642910" y="1579512"/>
            <a:ext cx="500066" cy="180000"/>
          </a:xfrm>
          <a:prstGeom prst="wedgeRectCallout">
            <a:avLst>
              <a:gd name="adj1" fmla="val 75186"/>
              <a:gd name="adj2" fmla="val -439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cntxt</a:t>
            </a:r>
            <a:endParaRPr lang="en-US" altLang="zh-TW" sz="1200" dirty="0" smtClean="0">
              <a:solidFill>
                <a:schemeClr val="bg1"/>
              </a:solidFill>
            </a:endParaRPr>
          </a:p>
        </p:txBody>
      </p:sp>
      <p:sp>
        <p:nvSpPr>
          <p:cNvPr id="60" name="圓角矩形 59"/>
          <p:cNvSpPr/>
          <p:nvPr/>
        </p:nvSpPr>
        <p:spPr>
          <a:xfrm>
            <a:off x="3571868" y="2857496"/>
            <a:ext cx="2500330" cy="1428760"/>
          </a:xfrm>
          <a:prstGeom prst="roundRect">
            <a:avLst>
              <a:gd name="adj" fmla="val 6650"/>
            </a:avLst>
          </a:prstGeom>
          <a:solidFill>
            <a:srgbClr val="D7E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3571868" y="3143248"/>
          <a:ext cx="2448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1584000"/>
              </a:tblGrid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en-US" altLang="zh-TW" sz="1100" b="0" dirty="0" err="1" smtClean="0">
                          <a:solidFill>
                            <a:srgbClr val="FF0000"/>
                          </a:solidFill>
                        </a:rPr>
                        <a:t>item_count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scope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en-US" altLang="zh-TW" sz="1100" b="0" dirty="0" smtClean="0">
                          <a:solidFill>
                            <a:srgbClr val="0070C0"/>
                          </a:solidFill>
                        </a:rPr>
                        <a:t>uvm_test_top.env.agt1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dirty="0" err="1" smtClean="0">
                          <a:solidFill>
                            <a:schemeClr val="bg1"/>
                          </a:solidFill>
                        </a:rPr>
                        <a:t>val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precedence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999 (</a:t>
                      </a:r>
                      <a:r>
                        <a:rPr lang="en-US" altLang="zh-TW" sz="1100" b="0" dirty="0" err="1" smtClean="0">
                          <a:solidFill>
                            <a:schemeClr val="bg1"/>
                          </a:solidFill>
                        </a:rPr>
                        <a:t>uvm_test_top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4082094" y="2876984"/>
            <a:ext cx="17145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r : 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uvm_resource</a:t>
            </a:r>
            <a:r>
              <a:rPr lang="en-US" altLang="zh-TW" sz="1200" dirty="0" smtClean="0">
                <a:solidFill>
                  <a:schemeClr val="bg1"/>
                </a:solidFill>
              </a:rPr>
              <a:t>#(</a:t>
            </a:r>
            <a:r>
              <a:rPr lang="en-US" altLang="zh-TW" sz="1200" i="1" dirty="0" smtClean="0">
                <a:solidFill>
                  <a:schemeClr val="bg1"/>
                </a:solidFill>
              </a:rPr>
              <a:t>T=</a:t>
            </a:r>
            <a:r>
              <a:rPr lang="en-US" altLang="zh-TW" sz="1200" i="1" dirty="0" err="1" smtClean="0">
                <a:solidFill>
                  <a:schemeClr val="bg1"/>
                </a:solidFill>
              </a:rPr>
              <a:t>int</a:t>
            </a:r>
            <a:r>
              <a:rPr lang="en-US" altLang="zh-TW" sz="1200" dirty="0" smtClean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571472" y="2857496"/>
            <a:ext cx="2500330" cy="1428760"/>
          </a:xfrm>
          <a:prstGeom prst="roundRect">
            <a:avLst>
              <a:gd name="adj" fmla="val 6650"/>
            </a:avLst>
          </a:prstGeom>
          <a:solidFill>
            <a:srgbClr val="D7E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571472" y="3143248"/>
          <a:ext cx="2448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1584000"/>
              </a:tblGrid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72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en-US" altLang="zh-TW" sz="1100" b="0" dirty="0" err="1" smtClean="0">
                          <a:solidFill>
                            <a:srgbClr val="FF0000"/>
                          </a:solidFill>
                        </a:rPr>
                        <a:t>item_count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scope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72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en-US" altLang="zh-TW" sz="1100" b="0" dirty="0" err="1" smtClean="0">
                          <a:solidFill>
                            <a:srgbClr val="0070C0"/>
                          </a:solidFill>
                        </a:rPr>
                        <a:t>uvm_test_top.env.agt</a:t>
                      </a:r>
                      <a:r>
                        <a:rPr lang="en-US" altLang="zh-TW" sz="1100" b="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dirty="0" err="1" smtClean="0">
                          <a:solidFill>
                            <a:schemeClr val="bg1"/>
                          </a:solidFill>
                        </a:rPr>
                        <a:t>val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72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precedence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72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998 (uvm_test_top.env)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1081698" y="2876984"/>
            <a:ext cx="17145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r : 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uvm_resource</a:t>
            </a:r>
            <a:r>
              <a:rPr lang="en-US" altLang="zh-TW" sz="1200" dirty="0" smtClean="0">
                <a:solidFill>
                  <a:schemeClr val="bg1"/>
                </a:solidFill>
              </a:rPr>
              <a:t>#(</a:t>
            </a:r>
            <a:r>
              <a:rPr lang="en-US" altLang="zh-TW" sz="1200" i="1" dirty="0" smtClean="0">
                <a:solidFill>
                  <a:schemeClr val="bg1"/>
                </a:solidFill>
              </a:rPr>
              <a:t>T=</a:t>
            </a:r>
            <a:r>
              <a:rPr lang="en-US" altLang="zh-TW" sz="1200" i="1" dirty="0" err="1" smtClean="0">
                <a:solidFill>
                  <a:schemeClr val="bg1"/>
                </a:solidFill>
              </a:rPr>
              <a:t>int</a:t>
            </a:r>
            <a:r>
              <a:rPr lang="en-US" altLang="zh-TW" sz="1200" dirty="0" smtClean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直線單箭頭接點 36"/>
          <p:cNvCxnSpPr/>
          <p:nvPr/>
        </p:nvCxnSpPr>
        <p:spPr>
          <a:xfrm rot="10800000" flipV="1">
            <a:off x="6069950" y="918510"/>
            <a:ext cx="288000" cy="2124000"/>
          </a:xfrm>
          <a:prstGeom prst="bentConnector3">
            <a:avLst>
              <a:gd name="adj1" fmla="val -161406"/>
            </a:avLst>
          </a:prstGeom>
          <a:ln w="19050" cap="flat">
            <a:solidFill>
              <a:schemeClr val="tx1"/>
            </a:solidFill>
            <a:round/>
            <a:headEnd type="oval"/>
            <a:tailEnd type="triangle" w="med" len="med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36"/>
          <p:cNvCxnSpPr/>
          <p:nvPr/>
        </p:nvCxnSpPr>
        <p:spPr>
          <a:xfrm rot="5400000">
            <a:off x="4413950" y="937188"/>
            <a:ext cx="432000" cy="3456000"/>
          </a:xfrm>
          <a:prstGeom prst="bentConnector3">
            <a:avLst>
              <a:gd name="adj1" fmla="val 72489"/>
            </a:avLst>
          </a:prstGeom>
          <a:ln w="19050" cap="flat">
            <a:solidFill>
              <a:schemeClr val="tx1"/>
            </a:solidFill>
            <a:round/>
            <a:headEnd type="oval"/>
            <a:tailEnd type="triangle" w="med" len="med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圓角矩形 81"/>
          <p:cNvSpPr/>
          <p:nvPr/>
        </p:nvSpPr>
        <p:spPr>
          <a:xfrm>
            <a:off x="4143372" y="4643446"/>
            <a:ext cx="1714512" cy="1214446"/>
          </a:xfrm>
          <a:prstGeom prst="roundRect">
            <a:avLst>
              <a:gd name="adj" fmla="val 6650"/>
            </a:avLst>
          </a:prstGeom>
          <a:solidFill>
            <a:srgbClr val="F9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/>
        </p:nvGraphicFramePr>
        <p:xfrm>
          <a:off x="5184144" y="4791402"/>
          <a:ext cx="428628" cy="52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</a:tblGrid>
              <a:tr h="261000"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61000"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</a:tbl>
          </a:graphicData>
        </a:graphic>
      </p:graphicFrame>
      <p:sp>
        <p:nvSpPr>
          <p:cNvPr id="84" name="文字方塊 83"/>
          <p:cNvSpPr txBox="1"/>
          <p:nvPr/>
        </p:nvSpPr>
        <p:spPr>
          <a:xfrm>
            <a:off x="4214810" y="5429264"/>
            <a:ext cx="164307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rq</a:t>
            </a:r>
            <a:r>
              <a:rPr lang="en-US" altLang="zh-TW" sz="1200" dirty="0" smtClean="0">
                <a:solidFill>
                  <a:schemeClr val="bg1"/>
                </a:solidFill>
              </a:rPr>
              <a:t> : 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uvm_queue</a:t>
            </a:r>
            <a:r>
              <a:rPr lang="en-US" altLang="zh-TW" sz="1200" dirty="0" smtClean="0">
                <a:solidFill>
                  <a:schemeClr val="bg1"/>
                </a:solidFill>
              </a:rPr>
              <a:t> #(</a:t>
            </a:r>
            <a:r>
              <a:rPr lang="en-US" altLang="zh-TW" sz="1200" i="1" dirty="0" err="1" smtClean="0">
                <a:solidFill>
                  <a:schemeClr val="bg1"/>
                </a:solidFill>
              </a:rPr>
              <a:t>uvm_resource_base</a:t>
            </a:r>
            <a:r>
              <a:rPr lang="en-US" altLang="zh-TW" sz="1200" dirty="0" smtClean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209730" y="4704724"/>
            <a:ext cx="8572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front (high </a:t>
            </a:r>
            <a:r>
              <a:rPr lang="en-US" altLang="zh-TW" sz="1050" dirty="0" err="1" smtClean="0">
                <a:solidFill>
                  <a:schemeClr val="accent2">
                    <a:lumMod val="75000"/>
                  </a:schemeClr>
                </a:solidFill>
              </a:rPr>
              <a:t>pri</a:t>
            </a:r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224970" y="5189550"/>
            <a:ext cx="8572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back (low </a:t>
            </a:r>
            <a:r>
              <a:rPr lang="en-US" altLang="zh-TW" sz="1050" dirty="0" err="1" smtClean="0">
                <a:solidFill>
                  <a:schemeClr val="accent2">
                    <a:lumMod val="75000"/>
                  </a:schemeClr>
                </a:solidFill>
              </a:rPr>
              <a:t>pri</a:t>
            </a:r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1857356" y="4643446"/>
            <a:ext cx="1714512" cy="1214446"/>
          </a:xfrm>
          <a:prstGeom prst="roundRect">
            <a:avLst>
              <a:gd name="adj" fmla="val 6650"/>
            </a:avLst>
          </a:prstGeom>
          <a:solidFill>
            <a:srgbClr val="F9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2898128" y="4791402"/>
          <a:ext cx="428628" cy="52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</a:tblGrid>
              <a:tr h="261000"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61000"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</a:tbl>
          </a:graphicData>
        </a:graphic>
      </p:graphicFrame>
      <p:sp>
        <p:nvSpPr>
          <p:cNvPr id="93" name="文字方塊 92"/>
          <p:cNvSpPr txBox="1"/>
          <p:nvPr/>
        </p:nvSpPr>
        <p:spPr>
          <a:xfrm>
            <a:off x="1928794" y="5429264"/>
            <a:ext cx="164307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rq</a:t>
            </a:r>
            <a:r>
              <a:rPr lang="en-US" altLang="zh-TW" sz="1200" dirty="0" smtClean="0">
                <a:solidFill>
                  <a:schemeClr val="bg1"/>
                </a:solidFill>
              </a:rPr>
              <a:t> : 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uvm_queue</a:t>
            </a:r>
            <a:r>
              <a:rPr lang="en-US" altLang="zh-TW" sz="1200" dirty="0" smtClean="0">
                <a:solidFill>
                  <a:schemeClr val="bg1"/>
                </a:solidFill>
              </a:rPr>
              <a:t> #(</a:t>
            </a:r>
            <a:r>
              <a:rPr lang="en-US" altLang="zh-TW" sz="1200" i="1" dirty="0" err="1" smtClean="0">
                <a:solidFill>
                  <a:schemeClr val="bg1"/>
                </a:solidFill>
              </a:rPr>
              <a:t>uvm_resource_base</a:t>
            </a:r>
            <a:r>
              <a:rPr lang="en-US" altLang="zh-TW" sz="1200" dirty="0" smtClean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1923714" y="4704724"/>
            <a:ext cx="8572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front (high </a:t>
            </a:r>
            <a:r>
              <a:rPr lang="en-US" altLang="zh-TW" sz="1050" dirty="0" err="1" smtClean="0">
                <a:solidFill>
                  <a:schemeClr val="accent2">
                    <a:lumMod val="75000"/>
                  </a:schemeClr>
                </a:solidFill>
              </a:rPr>
              <a:t>pri</a:t>
            </a:r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1938954" y="5189550"/>
            <a:ext cx="8572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back (low </a:t>
            </a:r>
            <a:r>
              <a:rPr lang="en-US" altLang="zh-TW" sz="1050" dirty="0" err="1" smtClean="0">
                <a:solidFill>
                  <a:schemeClr val="accent2">
                    <a:lumMod val="75000"/>
                  </a:schemeClr>
                </a:solidFill>
              </a:rPr>
              <a:t>pri</a:t>
            </a:r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71406" y="6072206"/>
            <a:ext cx="5857916" cy="642966"/>
          </a:xfrm>
          <a:prstGeom prst="roundRect">
            <a:avLst>
              <a:gd name="adj" fmla="val 6650"/>
            </a:avLst>
          </a:prstGeom>
          <a:solidFill>
            <a:srgbClr val="8DB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7" name="表格 96"/>
          <p:cNvGraphicFramePr>
            <a:graphicFrameLocks noGrp="1"/>
          </p:cNvGraphicFramePr>
          <p:nvPr/>
        </p:nvGraphicFramePr>
        <p:xfrm>
          <a:off x="2786684" y="6357958"/>
          <a:ext cx="725039" cy="2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5039"/>
              </a:tblGrid>
              <a:tr h="261000"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36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36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4443480" y="6373198"/>
          <a:ext cx="1368000" cy="2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  <a:gridCol w="396000"/>
              </a:tblGrid>
              <a:tr h="26100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en-US" altLang="zh-TW" sz="1200" b="0" dirty="0" err="1" smtClean="0">
                          <a:solidFill>
                            <a:srgbClr val="FF0000"/>
                          </a:solidFill>
                        </a:rPr>
                        <a:t>item_count</a:t>
                      </a:r>
                      <a:r>
                        <a:rPr lang="en-US" altLang="zh-TW" sz="1200" b="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36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36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</a:tbl>
          </a:graphicData>
        </a:graphic>
      </p:graphicFrame>
      <p:sp>
        <p:nvSpPr>
          <p:cNvPr id="100" name="文字方塊 99"/>
          <p:cNvSpPr txBox="1"/>
          <p:nvPr/>
        </p:nvSpPr>
        <p:spPr>
          <a:xfrm>
            <a:off x="4117972" y="6403996"/>
            <a:ext cx="3571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rtab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88" name="直線單箭頭接點 36"/>
          <p:cNvCxnSpPr/>
          <p:nvPr/>
        </p:nvCxnSpPr>
        <p:spPr>
          <a:xfrm flipV="1">
            <a:off x="5633410" y="5672834"/>
            <a:ext cx="216000" cy="828000"/>
          </a:xfrm>
          <a:prstGeom prst="bentConnector3">
            <a:avLst>
              <a:gd name="adj1" fmla="val 185263"/>
            </a:avLst>
          </a:prstGeom>
          <a:ln w="19050" cap="flat">
            <a:solidFill>
              <a:schemeClr val="tx1"/>
            </a:solidFill>
            <a:round/>
            <a:headEnd type="oval"/>
            <a:tailEnd type="triangle" w="med" len="med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36"/>
          <p:cNvCxnSpPr/>
          <p:nvPr/>
        </p:nvCxnSpPr>
        <p:spPr>
          <a:xfrm flipV="1">
            <a:off x="3347394" y="5672834"/>
            <a:ext cx="216000" cy="828000"/>
          </a:xfrm>
          <a:prstGeom prst="bentConnector3">
            <a:avLst>
              <a:gd name="adj1" fmla="val 185263"/>
            </a:avLst>
          </a:prstGeom>
          <a:ln w="19050" cap="flat">
            <a:solidFill>
              <a:schemeClr val="tx1"/>
            </a:solidFill>
            <a:round/>
            <a:headEnd type="oval"/>
            <a:tailEnd type="triangle" w="med" len="med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2490772" y="6388438"/>
            <a:ext cx="3571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ttab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109" name="直線單箭頭接點 36"/>
          <p:cNvCxnSpPr/>
          <p:nvPr/>
        </p:nvCxnSpPr>
        <p:spPr>
          <a:xfrm flipV="1">
            <a:off x="5413598" y="4071942"/>
            <a:ext cx="648000" cy="1116000"/>
          </a:xfrm>
          <a:prstGeom prst="bentConnector3">
            <a:avLst>
              <a:gd name="adj1" fmla="val 146065"/>
            </a:avLst>
          </a:prstGeom>
          <a:ln w="19050" cap="flat">
            <a:solidFill>
              <a:schemeClr val="tx1"/>
            </a:solidFill>
            <a:round/>
            <a:headEnd type="oval"/>
            <a:tailEnd type="triangle" w="med" len="med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36"/>
          <p:cNvCxnSpPr/>
          <p:nvPr/>
        </p:nvCxnSpPr>
        <p:spPr>
          <a:xfrm flipV="1">
            <a:off x="3112442" y="4286256"/>
            <a:ext cx="792000" cy="911846"/>
          </a:xfrm>
          <a:prstGeom prst="bentConnector3">
            <a:avLst>
              <a:gd name="adj1" fmla="val 100030"/>
            </a:avLst>
          </a:prstGeom>
          <a:ln w="19050" cap="flat">
            <a:solidFill>
              <a:schemeClr val="tx1"/>
            </a:solidFill>
            <a:round/>
            <a:headEnd type="oval"/>
            <a:tailEnd type="triangle" w="med" len="med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36"/>
          <p:cNvCxnSpPr/>
          <p:nvPr/>
        </p:nvCxnSpPr>
        <p:spPr>
          <a:xfrm rot="16200000" flipV="1">
            <a:off x="2401262" y="4217038"/>
            <a:ext cx="648000" cy="756000"/>
          </a:xfrm>
          <a:prstGeom prst="bentConnector3">
            <a:avLst>
              <a:gd name="adj1" fmla="val 57839"/>
            </a:avLst>
          </a:prstGeom>
          <a:ln w="19050" cap="flat">
            <a:solidFill>
              <a:schemeClr val="tx1"/>
            </a:solidFill>
            <a:round/>
            <a:headEnd type="oval"/>
            <a:tailEnd type="triangle" w="med" len="med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36"/>
          <p:cNvCxnSpPr/>
          <p:nvPr/>
        </p:nvCxnSpPr>
        <p:spPr>
          <a:xfrm rot="16200000" flipV="1">
            <a:off x="3806408" y="3317016"/>
            <a:ext cx="648000" cy="2556000"/>
          </a:xfrm>
          <a:prstGeom prst="bentConnector3">
            <a:avLst>
              <a:gd name="adj1" fmla="val 73518"/>
            </a:avLst>
          </a:prstGeom>
          <a:ln w="19050" cap="flat">
            <a:solidFill>
              <a:schemeClr val="tx1"/>
            </a:solidFill>
            <a:round/>
            <a:headEnd type="oval"/>
            <a:tailEnd type="triangle" w="med" len="med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106966" y="6317238"/>
            <a:ext cx="17503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rp</a:t>
            </a:r>
            <a:r>
              <a:rPr lang="en-US" altLang="zh-TW" sz="1200" dirty="0" smtClean="0">
                <a:solidFill>
                  <a:schemeClr val="bg1"/>
                </a:solidFill>
              </a:rPr>
              <a:t> : </a:t>
            </a:r>
            <a:r>
              <a:rPr lang="en-US" altLang="zh-TW" sz="1200" b="1" dirty="0" err="1" smtClean="0">
                <a:solidFill>
                  <a:schemeClr val="bg1"/>
                </a:solidFill>
              </a:rPr>
              <a:t>uvm_resource_pool</a:t>
            </a:r>
            <a:endParaRPr lang="en-US" altLang="zh-TW" sz="1200" b="1" dirty="0" smtClean="0">
              <a:solidFill>
                <a:schemeClr val="bg1"/>
              </a:solidFill>
            </a:endParaRPr>
          </a:p>
          <a:p>
            <a:r>
              <a:rPr lang="en-US" altLang="zh-TW" sz="1200" dirty="0" smtClean="0">
                <a:solidFill>
                  <a:schemeClr val="bg1"/>
                </a:solidFill>
              </a:rPr>
              <a:t>&lt;singleton&gt;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6551944" y="3336606"/>
            <a:ext cx="255600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err="1" smtClean="0"/>
              <a:t>base_test</a:t>
            </a:r>
            <a:r>
              <a:rPr lang="en-US" altLang="zh-TW" sz="1200" dirty="0" smtClean="0"/>
              <a:t>::</a:t>
            </a:r>
            <a:r>
              <a:rPr lang="en-US" altLang="zh-TW" sz="1200" dirty="0" err="1" smtClean="0"/>
              <a:t>build_phase</a:t>
            </a:r>
            <a:endParaRPr lang="en-US" altLang="zh-TW" sz="1200" dirty="0" smtClean="0"/>
          </a:p>
          <a:p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uvm_config_db</a:t>
            </a:r>
            <a:r>
              <a:rPr lang="en-US" altLang="zh-TW" sz="1200" dirty="0" smtClean="0"/>
              <a:t>#(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)::set</a:t>
            </a:r>
          </a:p>
          <a:p>
            <a:r>
              <a:rPr lang="en-US" altLang="zh-TW" sz="1200" dirty="0" smtClean="0"/>
              <a:t>    (this, “env.agt1”, “</a:t>
            </a:r>
            <a:r>
              <a:rPr lang="en-US" altLang="zh-TW" sz="1200" dirty="0" err="1" smtClean="0"/>
              <a:t>item_count</a:t>
            </a:r>
            <a:r>
              <a:rPr lang="en-US" altLang="zh-TW" sz="1200" dirty="0" smtClean="0"/>
              <a:t>”, 100)</a:t>
            </a:r>
          </a:p>
          <a:p>
            <a:endParaRPr lang="en-US" altLang="zh-TW" sz="1200" dirty="0" smtClean="0"/>
          </a:p>
          <a:p>
            <a:r>
              <a:rPr lang="en-US" altLang="zh-TW" sz="1200" dirty="0" err="1" smtClean="0"/>
              <a:t>env</a:t>
            </a:r>
            <a:r>
              <a:rPr lang="en-US" altLang="zh-TW" sz="1200" dirty="0" smtClean="0"/>
              <a:t>::</a:t>
            </a:r>
            <a:r>
              <a:rPr lang="en-US" altLang="zh-TW" sz="1200" dirty="0" err="1" smtClean="0"/>
              <a:t>build_phase</a:t>
            </a:r>
            <a:endParaRPr lang="en-US" altLang="zh-TW" sz="1200" dirty="0" smtClean="0"/>
          </a:p>
          <a:p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uvm_config_db</a:t>
            </a:r>
            <a:r>
              <a:rPr lang="en-US" altLang="zh-TW" sz="1200" dirty="0" smtClean="0"/>
              <a:t>#(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)::set</a:t>
            </a:r>
          </a:p>
          <a:p>
            <a:r>
              <a:rPr lang="en-US" altLang="zh-TW" sz="1200" dirty="0" smtClean="0"/>
              <a:t>    (this, “</a:t>
            </a:r>
            <a:r>
              <a:rPr lang="en-US" altLang="zh-TW" sz="1200" dirty="0" err="1" smtClean="0"/>
              <a:t>agt</a:t>
            </a:r>
            <a:r>
              <a:rPr lang="en-US" altLang="zh-TW" sz="1200" dirty="0" smtClean="0"/>
              <a:t>*”, “</a:t>
            </a:r>
            <a:r>
              <a:rPr lang="en-US" altLang="zh-TW" sz="1200" dirty="0" err="1" smtClean="0"/>
              <a:t>item_count</a:t>
            </a:r>
            <a:r>
              <a:rPr lang="en-US" altLang="zh-TW" sz="1200" dirty="0" smtClean="0"/>
              <a:t>”, 10)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agt1::</a:t>
            </a:r>
            <a:r>
              <a:rPr lang="en-US" altLang="zh-TW" sz="1200" dirty="0" err="1" smtClean="0"/>
              <a:t>build_phase</a:t>
            </a:r>
            <a:endParaRPr lang="en-US" altLang="zh-TW" sz="1200" dirty="0" smtClean="0"/>
          </a:p>
          <a:p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uvm_config_db</a:t>
            </a:r>
            <a:r>
              <a:rPr lang="en-US" altLang="zh-TW" sz="1200" dirty="0" smtClean="0"/>
              <a:t>#(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)::get</a:t>
            </a:r>
          </a:p>
          <a:p>
            <a:r>
              <a:rPr lang="en-US" altLang="zh-TW" sz="1200" dirty="0" smtClean="0"/>
              <a:t>    (this, “”, “</a:t>
            </a:r>
            <a:r>
              <a:rPr lang="en-US" altLang="zh-TW" sz="1200" dirty="0" err="1" smtClean="0"/>
              <a:t>item_count</a:t>
            </a:r>
            <a:r>
              <a:rPr lang="en-US" altLang="zh-TW" sz="1200" dirty="0" smtClean="0"/>
              <a:t>”, </a:t>
            </a:r>
            <a:r>
              <a:rPr lang="en-US" altLang="zh-TW" sz="1200" dirty="0" err="1" smtClean="0"/>
              <a:t>item_count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sp>
        <p:nvSpPr>
          <p:cNvPr id="66" name="圓角矩形 65"/>
          <p:cNvSpPr/>
          <p:nvPr/>
        </p:nvSpPr>
        <p:spPr>
          <a:xfrm>
            <a:off x="139033" y="5567384"/>
            <a:ext cx="1404000" cy="396000"/>
          </a:xfrm>
          <a:prstGeom prst="roundRect">
            <a:avLst>
              <a:gd name="adj" fmla="val 17203"/>
            </a:avLst>
          </a:prstGeom>
          <a:solidFill>
            <a:srgbClr val="D7E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my_type</a:t>
            </a:r>
            <a:r>
              <a:rPr lang="en-US" altLang="zh-TW" sz="1200" dirty="0" smtClean="0">
                <a:solidFill>
                  <a:schemeClr val="bg1"/>
                </a:solidFill>
              </a:rPr>
              <a:t> : 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uvm_resource</a:t>
            </a:r>
            <a:r>
              <a:rPr lang="en-US" altLang="zh-TW" sz="1200" dirty="0" smtClean="0">
                <a:solidFill>
                  <a:schemeClr val="bg1"/>
                </a:solidFill>
              </a:rPr>
              <a:t>#(</a:t>
            </a:r>
            <a:r>
              <a:rPr lang="en-US" altLang="zh-TW" sz="1200" i="1" dirty="0" err="1" smtClean="0">
                <a:solidFill>
                  <a:schemeClr val="bg1"/>
                </a:solidFill>
              </a:rPr>
              <a:t>int</a:t>
            </a:r>
            <a:r>
              <a:rPr lang="en-US" altLang="zh-TW" sz="1200" dirty="0" smtClean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直線單箭頭接點 36"/>
          <p:cNvCxnSpPr/>
          <p:nvPr/>
        </p:nvCxnSpPr>
        <p:spPr>
          <a:xfrm rot="10800000">
            <a:off x="1527030" y="5928545"/>
            <a:ext cx="1440000" cy="558000"/>
          </a:xfrm>
          <a:prstGeom prst="bentConnector3">
            <a:avLst>
              <a:gd name="adj1" fmla="val -877"/>
            </a:avLst>
          </a:prstGeom>
          <a:ln w="19050" cap="flat">
            <a:solidFill>
              <a:schemeClr val="tx1"/>
            </a:solidFill>
            <a:round/>
            <a:headEnd type="oval"/>
            <a:tailEnd type="triangle" w="med" len="med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向下箭號 70"/>
          <p:cNvSpPr/>
          <p:nvPr/>
        </p:nvSpPr>
        <p:spPr>
          <a:xfrm>
            <a:off x="5914082" y="4658686"/>
            <a:ext cx="214314" cy="42862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下箭號 71"/>
          <p:cNvSpPr/>
          <p:nvPr/>
        </p:nvSpPr>
        <p:spPr>
          <a:xfrm>
            <a:off x="1540806" y="4653606"/>
            <a:ext cx="214314" cy="42862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圓角矩形 73"/>
          <p:cNvSpPr/>
          <p:nvPr/>
        </p:nvSpPr>
        <p:spPr>
          <a:xfrm>
            <a:off x="7337762" y="385276"/>
            <a:ext cx="828000" cy="324000"/>
          </a:xfrm>
          <a:prstGeom prst="roundRect">
            <a:avLst>
              <a:gd name="adj" fmla="val 173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00" dirty="0" err="1" smtClean="0">
                <a:solidFill>
                  <a:schemeClr val="bg1"/>
                </a:solidFill>
              </a:rPr>
              <a:t>uvm_test_top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7337762" y="887882"/>
            <a:ext cx="828000" cy="324000"/>
          </a:xfrm>
          <a:prstGeom prst="roundRect">
            <a:avLst>
              <a:gd name="adj" fmla="val 173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env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77" name="直線單箭頭接點 76"/>
          <p:cNvCxnSpPr>
            <a:stCxn id="74" idx="2"/>
            <a:endCxn id="76" idx="0"/>
          </p:cNvCxnSpPr>
          <p:nvPr/>
        </p:nvCxnSpPr>
        <p:spPr>
          <a:xfrm rot="5400000">
            <a:off x="7662459" y="798579"/>
            <a:ext cx="178606" cy="1588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8501090" y="456714"/>
            <a:ext cx="3571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/>
              <a:t>999</a:t>
            </a:r>
            <a:endParaRPr lang="zh-TW" altLang="en-US" sz="12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8291194" y="35536"/>
            <a:ext cx="75600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050" dirty="0" err="1" smtClean="0"/>
              <a:t>build_phase</a:t>
            </a:r>
            <a:endParaRPr lang="en-US" altLang="zh-TW" sz="1050" dirty="0" smtClean="0"/>
          </a:p>
          <a:p>
            <a:r>
              <a:rPr lang="en-US" altLang="zh-TW" sz="1050" dirty="0" smtClean="0"/>
              <a:t>precedence</a:t>
            </a:r>
            <a:endParaRPr lang="zh-TW" altLang="en-US" sz="105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8501090" y="958318"/>
            <a:ext cx="3571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/>
              <a:t>998</a:t>
            </a:r>
            <a:endParaRPr lang="zh-TW" altLang="en-US" sz="12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8501090" y="1453304"/>
            <a:ext cx="3571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/>
              <a:t>997</a:t>
            </a:r>
            <a:endParaRPr lang="zh-TW" altLang="en-US" sz="1200" dirty="0"/>
          </a:p>
        </p:txBody>
      </p:sp>
      <p:sp>
        <p:nvSpPr>
          <p:cNvPr id="86" name="圓角矩形 85"/>
          <p:cNvSpPr/>
          <p:nvPr/>
        </p:nvSpPr>
        <p:spPr>
          <a:xfrm>
            <a:off x="7846310" y="1390488"/>
            <a:ext cx="432000" cy="324000"/>
          </a:xfrm>
          <a:prstGeom prst="roundRect">
            <a:avLst>
              <a:gd name="adj" fmla="val 173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agt2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rot="5400000">
            <a:off x="7970101" y="1302676"/>
            <a:ext cx="180000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7232138" y="1392234"/>
            <a:ext cx="432000" cy="324000"/>
          </a:xfrm>
          <a:prstGeom prst="roundRect">
            <a:avLst>
              <a:gd name="adj" fmla="val 173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agt1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rot="5400000">
            <a:off x="7355929" y="1304422"/>
            <a:ext cx="180000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121679" y="79314"/>
            <a:ext cx="6588000" cy="2628000"/>
          </a:xfrm>
          <a:prstGeom prst="roundRect">
            <a:avLst>
              <a:gd name="adj" fmla="val 3624"/>
            </a:avLst>
          </a:prstGeom>
          <a:solidFill>
            <a:srgbClr val="F2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336257" y="200502"/>
            <a:ext cx="4286280" cy="1643074"/>
          </a:xfrm>
          <a:prstGeom prst="roundRect">
            <a:avLst>
              <a:gd name="adj" fmla="val 6650"/>
            </a:avLst>
          </a:prstGeom>
          <a:solidFill>
            <a:srgbClr val="D99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588668" y="263474"/>
            <a:ext cx="38073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pool : static </a:t>
            </a:r>
            <a:r>
              <a:rPr lang="en-US" altLang="zh-TW" sz="1200" b="1" dirty="0" err="1" smtClean="0">
                <a:solidFill>
                  <a:schemeClr val="bg1"/>
                </a:solidFill>
              </a:rPr>
              <a:t>uvm_pool</a:t>
            </a:r>
            <a:r>
              <a:rPr lang="en-US" altLang="zh-TW" sz="1200" dirty="0" smtClean="0">
                <a:solidFill>
                  <a:schemeClr val="bg1"/>
                </a:solidFill>
              </a:rPr>
              <a:t> #(string, 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uvm_resource</a:t>
            </a:r>
            <a:r>
              <a:rPr lang="en-US" altLang="zh-TW" sz="1200" dirty="0" smtClean="0">
                <a:solidFill>
                  <a:schemeClr val="bg1"/>
                </a:solidFill>
              </a:rPr>
              <a:t>#(</a:t>
            </a:r>
            <a:r>
              <a:rPr lang="en-US" altLang="zh-TW" sz="1200" i="1" dirty="0" smtClean="0">
                <a:solidFill>
                  <a:schemeClr val="bg1"/>
                </a:solidFill>
              </a:rPr>
              <a:t>T=</a:t>
            </a:r>
            <a:r>
              <a:rPr lang="en-US" altLang="zh-TW" sz="1200" i="1" dirty="0" err="1" smtClean="0">
                <a:solidFill>
                  <a:schemeClr val="bg1"/>
                </a:solidFill>
              </a:rPr>
              <a:t>int</a:t>
            </a:r>
            <a:r>
              <a:rPr lang="en-US" altLang="zh-TW" sz="1200" dirty="0" smtClean="0">
                <a:solidFill>
                  <a:schemeClr val="bg1"/>
                </a:solidFill>
              </a:rPr>
              <a:t>) 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979199" y="767510"/>
          <a:ext cx="3564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000"/>
                <a:gridCol w="396000"/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en-US" altLang="zh-TW" sz="1100" b="0" dirty="0" smtClean="0">
                          <a:solidFill>
                            <a:srgbClr val="0070C0"/>
                          </a:solidFill>
                        </a:rPr>
                        <a:t>uvm_test_top.env.agt1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__M_UVM__</a:t>
                      </a:r>
                      <a:r>
                        <a:rPr lang="en-US" altLang="zh-TW" sz="1100" b="0" dirty="0" smtClean="0">
                          <a:solidFill>
                            <a:srgbClr val="FF0000"/>
                          </a:solidFill>
                        </a:rPr>
                        <a:t>item_count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</a:tbl>
          </a:graphicData>
        </a:graphic>
      </p:graphicFrame>
      <p:sp>
        <p:nvSpPr>
          <p:cNvPr id="9" name="左大括弧 8"/>
          <p:cNvSpPr/>
          <p:nvPr/>
        </p:nvSpPr>
        <p:spPr>
          <a:xfrm>
            <a:off x="2730023" y="772006"/>
            <a:ext cx="162498" cy="571504"/>
          </a:xfrm>
          <a:prstGeom prst="leftBrace">
            <a:avLst>
              <a:gd name="adj1" fmla="val 23148"/>
              <a:gd name="adj2" fmla="val 5000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407695" y="959770"/>
            <a:ext cx="3571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pool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01659" y="553812"/>
            <a:ext cx="3287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key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191241" y="572100"/>
            <a:ext cx="3768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item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左大括弧 12"/>
          <p:cNvSpPr/>
          <p:nvPr/>
        </p:nvSpPr>
        <p:spPr>
          <a:xfrm rot="16200000">
            <a:off x="4479397" y="-7716"/>
            <a:ext cx="214314" cy="3071834"/>
          </a:xfrm>
          <a:prstGeom prst="leftBrace">
            <a:avLst>
              <a:gd name="adj1" fmla="val 27414"/>
              <a:gd name="adj2" fmla="val 5000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354809" y="1632310"/>
            <a:ext cx="5031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lookup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2764885" y="1629262"/>
            <a:ext cx="785818" cy="180000"/>
          </a:xfrm>
          <a:prstGeom prst="wedgeRectCallout">
            <a:avLst>
              <a:gd name="adj1" fmla="val 71030"/>
              <a:gd name="adj2" fmla="val -3997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inst_name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矩形圖說文字 16"/>
          <p:cNvSpPr/>
          <p:nvPr/>
        </p:nvSpPr>
        <p:spPr>
          <a:xfrm>
            <a:off x="5408091" y="1623166"/>
            <a:ext cx="792000" cy="180000"/>
          </a:xfrm>
          <a:prstGeom prst="wedgeRectCallout">
            <a:avLst>
              <a:gd name="adj1" fmla="val -50376"/>
              <a:gd name="adj2" fmla="val -3980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field_name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888745" y="368114"/>
          <a:ext cx="1260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396000"/>
              </a:tblGrid>
              <a:tr h="288000"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</a:tbl>
          </a:graphicData>
        </a:graphic>
      </p:graphicFrame>
      <p:sp>
        <p:nvSpPr>
          <p:cNvPr id="19" name="左大括弧 18"/>
          <p:cNvSpPr/>
          <p:nvPr/>
        </p:nvSpPr>
        <p:spPr>
          <a:xfrm>
            <a:off x="657889" y="368114"/>
            <a:ext cx="162498" cy="864000"/>
          </a:xfrm>
          <a:prstGeom prst="leftBrace">
            <a:avLst>
              <a:gd name="adj1" fmla="val 23148"/>
              <a:gd name="adj2" fmla="val 5000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83802" y="684682"/>
            <a:ext cx="4286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m_rsc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190030" y="150752"/>
            <a:ext cx="3287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key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788966" y="156848"/>
            <a:ext cx="3768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item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14282" y="2428868"/>
            <a:ext cx="15801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uvm_config_db</a:t>
            </a:r>
            <a:r>
              <a:rPr lang="en-US" altLang="zh-TW" sz="1200" dirty="0" smtClean="0">
                <a:solidFill>
                  <a:schemeClr val="bg1"/>
                </a:solidFill>
              </a:rPr>
              <a:t>#(</a:t>
            </a:r>
            <a:r>
              <a:rPr lang="en-US" altLang="zh-TW" sz="1200" i="1" dirty="0" smtClean="0">
                <a:solidFill>
                  <a:schemeClr val="bg1"/>
                </a:solidFill>
              </a:rPr>
              <a:t>T=</a:t>
            </a:r>
            <a:r>
              <a:rPr lang="en-US" altLang="zh-TW" sz="1200" i="1" dirty="0" err="1" smtClean="0">
                <a:solidFill>
                  <a:schemeClr val="bg1"/>
                </a:solidFill>
              </a:rPr>
              <a:t>int</a:t>
            </a:r>
            <a:r>
              <a:rPr lang="en-US" altLang="zh-TW" sz="1200" dirty="0" smtClean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1928794" y="507942"/>
            <a:ext cx="414000" cy="1588"/>
          </a:xfrm>
          <a:prstGeom prst="straightConnector1">
            <a:avLst/>
          </a:prstGeom>
          <a:ln w="19050" cap="flat">
            <a:solidFill>
              <a:schemeClr val="bg1"/>
            </a:solidFill>
            <a:round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924560" y="802160"/>
            <a:ext cx="432000" cy="1563172"/>
          </a:xfrm>
          <a:prstGeom prst="bentConnector3">
            <a:avLst>
              <a:gd name="adj1" fmla="val 70339"/>
            </a:avLst>
          </a:prstGeom>
          <a:ln w="19050" cap="flat">
            <a:solidFill>
              <a:schemeClr val="bg1"/>
            </a:solidFill>
            <a:round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圓角矩形 46"/>
          <p:cNvSpPr/>
          <p:nvPr/>
        </p:nvSpPr>
        <p:spPr>
          <a:xfrm>
            <a:off x="2344723" y="1919770"/>
            <a:ext cx="4286280" cy="720000"/>
          </a:xfrm>
          <a:prstGeom prst="roundRect">
            <a:avLst>
              <a:gd name="adj" fmla="val 6650"/>
            </a:avLst>
          </a:prstGeom>
          <a:solidFill>
            <a:srgbClr val="D99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2597134" y="1982742"/>
            <a:ext cx="38073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pool : static </a:t>
            </a:r>
            <a:r>
              <a:rPr lang="en-US" altLang="zh-TW" sz="1200" b="1" dirty="0" err="1" smtClean="0">
                <a:solidFill>
                  <a:schemeClr val="bg1"/>
                </a:solidFill>
              </a:rPr>
              <a:t>uvm_pool</a:t>
            </a:r>
            <a:r>
              <a:rPr lang="en-US" altLang="zh-TW" sz="1200" dirty="0" smtClean="0">
                <a:solidFill>
                  <a:schemeClr val="bg1"/>
                </a:solidFill>
              </a:rPr>
              <a:t> #(string, 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uvm_resource</a:t>
            </a:r>
            <a:r>
              <a:rPr lang="en-US" altLang="zh-TW" sz="1200" dirty="0" smtClean="0">
                <a:solidFill>
                  <a:schemeClr val="bg1"/>
                </a:solidFill>
              </a:rPr>
              <a:t>#(</a:t>
            </a:r>
            <a:r>
              <a:rPr lang="en-US" altLang="zh-TW" sz="1200" i="1" dirty="0" smtClean="0">
                <a:solidFill>
                  <a:schemeClr val="bg1"/>
                </a:solidFill>
              </a:rPr>
              <a:t>T=</a:t>
            </a:r>
            <a:r>
              <a:rPr lang="en-US" altLang="zh-TW" sz="1200" i="1" dirty="0" err="1" smtClean="0">
                <a:solidFill>
                  <a:schemeClr val="bg1"/>
                </a:solidFill>
              </a:rPr>
              <a:t>int</a:t>
            </a:r>
            <a:r>
              <a:rPr lang="en-US" altLang="zh-TW" sz="1200" dirty="0" smtClean="0">
                <a:solidFill>
                  <a:schemeClr val="bg1"/>
                </a:solidFill>
              </a:rPr>
              <a:t>) 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2987665" y="2270434"/>
          <a:ext cx="356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000"/>
                <a:gridCol w="396000"/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en-US" altLang="zh-TW" sz="1100" b="0" dirty="0" err="1" smtClean="0">
                          <a:solidFill>
                            <a:srgbClr val="0070C0"/>
                          </a:solidFill>
                        </a:rPr>
                        <a:t>uvm_test_top.env.agt</a:t>
                      </a:r>
                      <a:r>
                        <a:rPr lang="en-US" altLang="zh-TW" sz="1100" b="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__</a:t>
                      </a:r>
                      <a:r>
                        <a:rPr lang="en-US" altLang="zh-TW" sz="1100" b="0" dirty="0" err="1" smtClean="0">
                          <a:solidFill>
                            <a:schemeClr val="bg1"/>
                          </a:solidFill>
                        </a:rPr>
                        <a:t>M_UVM__</a:t>
                      </a:r>
                      <a:r>
                        <a:rPr lang="en-US" altLang="zh-TW" sz="1100" b="0" dirty="0" err="1" smtClean="0">
                          <a:solidFill>
                            <a:srgbClr val="FF0000"/>
                          </a:solidFill>
                        </a:rPr>
                        <a:t>item_count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</a:tbl>
          </a:graphicData>
        </a:graphic>
      </p:graphicFrame>
      <p:sp>
        <p:nvSpPr>
          <p:cNvPr id="59" name="矩形圖說文字 58"/>
          <p:cNvSpPr/>
          <p:nvPr/>
        </p:nvSpPr>
        <p:spPr>
          <a:xfrm>
            <a:off x="642910" y="1579512"/>
            <a:ext cx="500066" cy="180000"/>
          </a:xfrm>
          <a:prstGeom prst="wedgeRectCallout">
            <a:avLst>
              <a:gd name="adj1" fmla="val 75186"/>
              <a:gd name="adj2" fmla="val -439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cntxt</a:t>
            </a:r>
            <a:endParaRPr lang="en-US" altLang="zh-TW" sz="1200" dirty="0" smtClean="0">
              <a:solidFill>
                <a:schemeClr val="bg1"/>
              </a:solidFill>
            </a:endParaRPr>
          </a:p>
        </p:txBody>
      </p:sp>
      <p:sp>
        <p:nvSpPr>
          <p:cNvPr id="60" name="圓角矩形 59"/>
          <p:cNvSpPr/>
          <p:nvPr/>
        </p:nvSpPr>
        <p:spPr>
          <a:xfrm>
            <a:off x="3571868" y="2857496"/>
            <a:ext cx="2500330" cy="1428760"/>
          </a:xfrm>
          <a:prstGeom prst="roundRect">
            <a:avLst>
              <a:gd name="adj" fmla="val 6650"/>
            </a:avLst>
          </a:prstGeom>
          <a:solidFill>
            <a:srgbClr val="D7E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3571868" y="3143248"/>
          <a:ext cx="2448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1584000"/>
              </a:tblGrid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en-US" altLang="zh-TW" sz="1100" b="0" dirty="0" err="1" smtClean="0">
                          <a:solidFill>
                            <a:srgbClr val="FF0000"/>
                          </a:solidFill>
                        </a:rPr>
                        <a:t>item_count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scope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en-US" altLang="zh-TW" sz="1100" b="0" dirty="0" smtClean="0">
                          <a:solidFill>
                            <a:srgbClr val="0070C0"/>
                          </a:solidFill>
                        </a:rPr>
                        <a:t>uvm_test_top.env.agt1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dirty="0" err="1" smtClean="0">
                          <a:solidFill>
                            <a:schemeClr val="bg1"/>
                          </a:solidFill>
                        </a:rPr>
                        <a:t>val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precedence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999 (</a:t>
                      </a:r>
                      <a:r>
                        <a:rPr lang="en-US" altLang="zh-TW" sz="1100" b="0" dirty="0" err="1" smtClean="0">
                          <a:solidFill>
                            <a:schemeClr val="bg1"/>
                          </a:solidFill>
                        </a:rPr>
                        <a:t>uvm_test_top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4082094" y="2876984"/>
            <a:ext cx="17145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r : 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uvm_resource</a:t>
            </a:r>
            <a:r>
              <a:rPr lang="en-US" altLang="zh-TW" sz="1200" dirty="0" smtClean="0">
                <a:solidFill>
                  <a:schemeClr val="bg1"/>
                </a:solidFill>
              </a:rPr>
              <a:t>#(</a:t>
            </a:r>
            <a:r>
              <a:rPr lang="en-US" altLang="zh-TW" sz="1200" i="1" dirty="0" smtClean="0">
                <a:solidFill>
                  <a:schemeClr val="bg1"/>
                </a:solidFill>
              </a:rPr>
              <a:t>T=</a:t>
            </a:r>
            <a:r>
              <a:rPr lang="en-US" altLang="zh-TW" sz="1200" i="1" dirty="0" err="1" smtClean="0">
                <a:solidFill>
                  <a:schemeClr val="bg1"/>
                </a:solidFill>
              </a:rPr>
              <a:t>int</a:t>
            </a:r>
            <a:r>
              <a:rPr lang="en-US" altLang="zh-TW" sz="1200" dirty="0" smtClean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571472" y="2857496"/>
            <a:ext cx="2500330" cy="1428760"/>
          </a:xfrm>
          <a:prstGeom prst="roundRect">
            <a:avLst>
              <a:gd name="adj" fmla="val 6650"/>
            </a:avLst>
          </a:prstGeom>
          <a:solidFill>
            <a:srgbClr val="D7E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571472" y="3143248"/>
          <a:ext cx="2448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1584000"/>
              </a:tblGrid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72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en-US" altLang="zh-TW" sz="1100" b="0" dirty="0" err="1" smtClean="0">
                          <a:solidFill>
                            <a:srgbClr val="FF0000"/>
                          </a:solidFill>
                        </a:rPr>
                        <a:t>item_count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scope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72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en-US" altLang="zh-TW" sz="1100" b="0" dirty="0" err="1" smtClean="0">
                          <a:solidFill>
                            <a:srgbClr val="0070C0"/>
                          </a:solidFill>
                        </a:rPr>
                        <a:t>uvm_test_top.env.agt</a:t>
                      </a:r>
                      <a:r>
                        <a:rPr lang="en-US" altLang="zh-TW" sz="1100" b="0" dirty="0" smtClean="0">
                          <a:solidFill>
                            <a:srgbClr val="0070C0"/>
                          </a:solidFill>
                        </a:rPr>
                        <a:t>*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dirty="0" err="1" smtClean="0">
                          <a:solidFill>
                            <a:schemeClr val="bg1"/>
                          </a:solidFill>
                        </a:rPr>
                        <a:t>val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72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precedence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72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</a:rPr>
                        <a:t>998 (uvm_test_top.env)</a:t>
                      </a:r>
                      <a:endParaRPr lang="zh-TW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1081698" y="2876984"/>
            <a:ext cx="17145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r : 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uvm_resource</a:t>
            </a:r>
            <a:r>
              <a:rPr lang="en-US" altLang="zh-TW" sz="1200" dirty="0" smtClean="0">
                <a:solidFill>
                  <a:schemeClr val="bg1"/>
                </a:solidFill>
              </a:rPr>
              <a:t>#(</a:t>
            </a:r>
            <a:r>
              <a:rPr lang="en-US" altLang="zh-TW" sz="1200" i="1" dirty="0" smtClean="0">
                <a:solidFill>
                  <a:schemeClr val="bg1"/>
                </a:solidFill>
              </a:rPr>
              <a:t>T=</a:t>
            </a:r>
            <a:r>
              <a:rPr lang="en-US" altLang="zh-TW" sz="1200" i="1" dirty="0" err="1" smtClean="0">
                <a:solidFill>
                  <a:schemeClr val="bg1"/>
                </a:solidFill>
              </a:rPr>
              <a:t>int</a:t>
            </a:r>
            <a:r>
              <a:rPr lang="en-US" altLang="zh-TW" sz="1200" dirty="0" smtClean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直線單箭頭接點 36"/>
          <p:cNvCxnSpPr/>
          <p:nvPr/>
        </p:nvCxnSpPr>
        <p:spPr>
          <a:xfrm rot="10800000" flipV="1">
            <a:off x="6069950" y="918510"/>
            <a:ext cx="288000" cy="2124000"/>
          </a:xfrm>
          <a:prstGeom prst="bentConnector3">
            <a:avLst>
              <a:gd name="adj1" fmla="val -161406"/>
            </a:avLst>
          </a:prstGeom>
          <a:ln w="19050" cap="flat">
            <a:solidFill>
              <a:schemeClr val="tx1"/>
            </a:solidFill>
            <a:round/>
            <a:headEnd type="oval"/>
            <a:tailEnd type="triangle" w="med" len="med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36"/>
          <p:cNvCxnSpPr/>
          <p:nvPr/>
        </p:nvCxnSpPr>
        <p:spPr>
          <a:xfrm rot="5400000">
            <a:off x="4413950" y="937188"/>
            <a:ext cx="432000" cy="3456000"/>
          </a:xfrm>
          <a:prstGeom prst="bentConnector3">
            <a:avLst>
              <a:gd name="adj1" fmla="val 72489"/>
            </a:avLst>
          </a:prstGeom>
          <a:ln w="19050" cap="flat">
            <a:solidFill>
              <a:schemeClr val="tx1"/>
            </a:solidFill>
            <a:round/>
            <a:headEnd type="oval"/>
            <a:tailEnd type="triangle" w="med" len="med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圓角矩形 81"/>
          <p:cNvSpPr/>
          <p:nvPr/>
        </p:nvSpPr>
        <p:spPr>
          <a:xfrm>
            <a:off x="4143372" y="4643446"/>
            <a:ext cx="1714512" cy="1214446"/>
          </a:xfrm>
          <a:prstGeom prst="roundRect">
            <a:avLst>
              <a:gd name="adj" fmla="val 6650"/>
            </a:avLst>
          </a:prstGeom>
          <a:solidFill>
            <a:srgbClr val="F9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3" name="表格 82"/>
          <p:cNvGraphicFramePr>
            <a:graphicFrameLocks noGrp="1"/>
          </p:cNvGraphicFramePr>
          <p:nvPr/>
        </p:nvGraphicFramePr>
        <p:xfrm>
          <a:off x="5184144" y="4791402"/>
          <a:ext cx="428628" cy="52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</a:tblGrid>
              <a:tr h="261000"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61000"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</a:tbl>
          </a:graphicData>
        </a:graphic>
      </p:graphicFrame>
      <p:sp>
        <p:nvSpPr>
          <p:cNvPr id="84" name="文字方塊 83"/>
          <p:cNvSpPr txBox="1"/>
          <p:nvPr/>
        </p:nvSpPr>
        <p:spPr>
          <a:xfrm>
            <a:off x="4214810" y="5429264"/>
            <a:ext cx="164307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rq</a:t>
            </a:r>
            <a:r>
              <a:rPr lang="en-US" altLang="zh-TW" sz="1200" dirty="0" smtClean="0">
                <a:solidFill>
                  <a:schemeClr val="bg1"/>
                </a:solidFill>
              </a:rPr>
              <a:t> : 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uvm_queue</a:t>
            </a:r>
            <a:r>
              <a:rPr lang="en-US" altLang="zh-TW" sz="1200" dirty="0" smtClean="0">
                <a:solidFill>
                  <a:schemeClr val="bg1"/>
                </a:solidFill>
              </a:rPr>
              <a:t> #(</a:t>
            </a:r>
            <a:r>
              <a:rPr lang="en-US" altLang="zh-TW" sz="1200" i="1" dirty="0" err="1" smtClean="0">
                <a:solidFill>
                  <a:schemeClr val="bg1"/>
                </a:solidFill>
              </a:rPr>
              <a:t>uvm_resource_base</a:t>
            </a:r>
            <a:r>
              <a:rPr lang="en-US" altLang="zh-TW" sz="1200" dirty="0" smtClean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209730" y="4704724"/>
            <a:ext cx="8572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front (high </a:t>
            </a:r>
            <a:r>
              <a:rPr lang="en-US" altLang="zh-TW" sz="1050" dirty="0" err="1" smtClean="0">
                <a:solidFill>
                  <a:schemeClr val="accent2">
                    <a:lumMod val="75000"/>
                  </a:schemeClr>
                </a:solidFill>
              </a:rPr>
              <a:t>pri</a:t>
            </a:r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224970" y="5189550"/>
            <a:ext cx="8572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back (low </a:t>
            </a:r>
            <a:r>
              <a:rPr lang="en-US" altLang="zh-TW" sz="1050" dirty="0" err="1" smtClean="0">
                <a:solidFill>
                  <a:schemeClr val="accent2">
                    <a:lumMod val="75000"/>
                  </a:schemeClr>
                </a:solidFill>
              </a:rPr>
              <a:t>pri</a:t>
            </a:r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1857356" y="4643446"/>
            <a:ext cx="1714512" cy="1214446"/>
          </a:xfrm>
          <a:prstGeom prst="roundRect">
            <a:avLst>
              <a:gd name="adj" fmla="val 6650"/>
            </a:avLst>
          </a:prstGeom>
          <a:solidFill>
            <a:srgbClr val="F9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2898128" y="4791402"/>
          <a:ext cx="428628" cy="52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</a:tblGrid>
              <a:tr h="261000"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61000"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</a:tbl>
          </a:graphicData>
        </a:graphic>
      </p:graphicFrame>
      <p:sp>
        <p:nvSpPr>
          <p:cNvPr id="93" name="文字方塊 92"/>
          <p:cNvSpPr txBox="1"/>
          <p:nvPr/>
        </p:nvSpPr>
        <p:spPr>
          <a:xfrm>
            <a:off x="1928794" y="5429264"/>
            <a:ext cx="164307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rq</a:t>
            </a:r>
            <a:r>
              <a:rPr lang="en-US" altLang="zh-TW" sz="1200" dirty="0" smtClean="0">
                <a:solidFill>
                  <a:schemeClr val="bg1"/>
                </a:solidFill>
              </a:rPr>
              <a:t> : 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uvm_queue</a:t>
            </a:r>
            <a:r>
              <a:rPr lang="en-US" altLang="zh-TW" sz="1200" dirty="0" smtClean="0">
                <a:solidFill>
                  <a:schemeClr val="bg1"/>
                </a:solidFill>
              </a:rPr>
              <a:t> #(</a:t>
            </a:r>
            <a:r>
              <a:rPr lang="en-US" altLang="zh-TW" sz="1200" i="1" dirty="0" err="1" smtClean="0">
                <a:solidFill>
                  <a:schemeClr val="bg1"/>
                </a:solidFill>
              </a:rPr>
              <a:t>uvm_resource_base</a:t>
            </a:r>
            <a:r>
              <a:rPr lang="en-US" altLang="zh-TW" sz="1200" dirty="0" smtClean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1923714" y="4704724"/>
            <a:ext cx="8572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front (high </a:t>
            </a:r>
            <a:r>
              <a:rPr lang="en-US" altLang="zh-TW" sz="1050" dirty="0" err="1" smtClean="0">
                <a:solidFill>
                  <a:schemeClr val="accent2">
                    <a:lumMod val="75000"/>
                  </a:schemeClr>
                </a:solidFill>
              </a:rPr>
              <a:t>pri</a:t>
            </a:r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1938954" y="5189550"/>
            <a:ext cx="8572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back (low </a:t>
            </a:r>
            <a:r>
              <a:rPr lang="en-US" altLang="zh-TW" sz="1050" dirty="0" err="1" smtClean="0">
                <a:solidFill>
                  <a:schemeClr val="accent2">
                    <a:lumMod val="75000"/>
                  </a:schemeClr>
                </a:solidFill>
              </a:rPr>
              <a:t>pri</a:t>
            </a:r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71406" y="6072206"/>
            <a:ext cx="5857916" cy="642966"/>
          </a:xfrm>
          <a:prstGeom prst="roundRect">
            <a:avLst>
              <a:gd name="adj" fmla="val 6650"/>
            </a:avLst>
          </a:prstGeom>
          <a:solidFill>
            <a:srgbClr val="8DB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7" name="表格 96"/>
          <p:cNvGraphicFramePr>
            <a:graphicFrameLocks noGrp="1"/>
          </p:cNvGraphicFramePr>
          <p:nvPr/>
        </p:nvGraphicFramePr>
        <p:xfrm>
          <a:off x="2786684" y="6357958"/>
          <a:ext cx="725039" cy="2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5039"/>
              </a:tblGrid>
              <a:tr h="261000"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36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36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4443480" y="6373198"/>
          <a:ext cx="1368000" cy="2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  <a:gridCol w="396000"/>
              </a:tblGrid>
              <a:tr h="261000"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36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36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</a:tbl>
          </a:graphicData>
        </a:graphic>
      </p:graphicFrame>
      <p:sp>
        <p:nvSpPr>
          <p:cNvPr id="100" name="文字方塊 99"/>
          <p:cNvSpPr txBox="1"/>
          <p:nvPr/>
        </p:nvSpPr>
        <p:spPr>
          <a:xfrm>
            <a:off x="4117972" y="6403996"/>
            <a:ext cx="3571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rtab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88" name="直線單箭頭接點 36"/>
          <p:cNvCxnSpPr/>
          <p:nvPr/>
        </p:nvCxnSpPr>
        <p:spPr>
          <a:xfrm flipV="1">
            <a:off x="5633410" y="5672834"/>
            <a:ext cx="216000" cy="828000"/>
          </a:xfrm>
          <a:prstGeom prst="bentConnector3">
            <a:avLst>
              <a:gd name="adj1" fmla="val 185263"/>
            </a:avLst>
          </a:prstGeom>
          <a:ln w="19050" cap="flat">
            <a:solidFill>
              <a:schemeClr val="tx1"/>
            </a:solidFill>
            <a:round/>
            <a:headEnd type="oval"/>
            <a:tailEnd type="triangle" w="med" len="med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36"/>
          <p:cNvCxnSpPr/>
          <p:nvPr/>
        </p:nvCxnSpPr>
        <p:spPr>
          <a:xfrm flipV="1">
            <a:off x="3347394" y="5672834"/>
            <a:ext cx="216000" cy="828000"/>
          </a:xfrm>
          <a:prstGeom prst="bentConnector3">
            <a:avLst>
              <a:gd name="adj1" fmla="val 185263"/>
            </a:avLst>
          </a:prstGeom>
          <a:ln w="19050" cap="flat">
            <a:solidFill>
              <a:schemeClr val="tx1"/>
            </a:solidFill>
            <a:round/>
            <a:headEnd type="oval"/>
            <a:tailEnd type="triangle" w="med" len="med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2490772" y="6388438"/>
            <a:ext cx="3571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ttab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106966" y="6317238"/>
            <a:ext cx="17503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rp</a:t>
            </a:r>
            <a:r>
              <a:rPr lang="en-US" altLang="zh-TW" sz="1200" dirty="0" smtClean="0">
                <a:solidFill>
                  <a:schemeClr val="bg1"/>
                </a:solidFill>
              </a:rPr>
              <a:t> : </a:t>
            </a:r>
            <a:r>
              <a:rPr lang="en-US" altLang="zh-TW" sz="1200" b="1" dirty="0" err="1" smtClean="0">
                <a:solidFill>
                  <a:schemeClr val="bg1"/>
                </a:solidFill>
              </a:rPr>
              <a:t>uvm_resource_pool</a:t>
            </a:r>
            <a:endParaRPr lang="en-US" altLang="zh-TW" sz="1200" b="1" dirty="0" smtClean="0">
              <a:solidFill>
                <a:schemeClr val="bg1"/>
              </a:solidFill>
            </a:endParaRPr>
          </a:p>
          <a:p>
            <a:r>
              <a:rPr lang="en-US" altLang="zh-TW" sz="1200" dirty="0" smtClean="0">
                <a:solidFill>
                  <a:schemeClr val="bg1"/>
                </a:solidFill>
              </a:rPr>
              <a:t>&lt;singleton&gt;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36" name="圓角矩形 135"/>
          <p:cNvSpPr/>
          <p:nvPr/>
        </p:nvSpPr>
        <p:spPr>
          <a:xfrm>
            <a:off x="7337762" y="385276"/>
            <a:ext cx="828000" cy="324000"/>
          </a:xfrm>
          <a:prstGeom prst="roundRect">
            <a:avLst>
              <a:gd name="adj" fmla="val 173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00" dirty="0" err="1" smtClean="0">
                <a:solidFill>
                  <a:schemeClr val="bg1"/>
                </a:solidFill>
              </a:rPr>
              <a:t>uvm_test_top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137" name="圓角矩形 136"/>
          <p:cNvSpPr/>
          <p:nvPr/>
        </p:nvSpPr>
        <p:spPr>
          <a:xfrm>
            <a:off x="7337762" y="887882"/>
            <a:ext cx="828000" cy="324000"/>
          </a:xfrm>
          <a:prstGeom prst="roundRect">
            <a:avLst>
              <a:gd name="adj" fmla="val 173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env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139" name="直線單箭頭接點 138"/>
          <p:cNvCxnSpPr>
            <a:stCxn id="136" idx="2"/>
            <a:endCxn id="137" idx="0"/>
          </p:cNvCxnSpPr>
          <p:nvPr/>
        </p:nvCxnSpPr>
        <p:spPr>
          <a:xfrm rot="5400000">
            <a:off x="7662459" y="798579"/>
            <a:ext cx="178606" cy="1588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字方塊 145"/>
          <p:cNvSpPr txBox="1"/>
          <p:nvPr/>
        </p:nvSpPr>
        <p:spPr>
          <a:xfrm>
            <a:off x="8501090" y="456714"/>
            <a:ext cx="3571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/>
              <a:t>999</a:t>
            </a:r>
            <a:endParaRPr lang="zh-TW" altLang="en-US" sz="12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8291194" y="35536"/>
            <a:ext cx="75600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050" dirty="0" err="1" smtClean="0"/>
              <a:t>build_phase</a:t>
            </a:r>
            <a:endParaRPr lang="en-US" altLang="zh-TW" sz="1050" dirty="0" smtClean="0"/>
          </a:p>
          <a:p>
            <a:r>
              <a:rPr lang="en-US" altLang="zh-TW" sz="1050" dirty="0" smtClean="0"/>
              <a:t>precedence</a:t>
            </a:r>
            <a:endParaRPr lang="zh-TW" altLang="en-US" sz="105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8501090" y="958318"/>
            <a:ext cx="3571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/>
              <a:t>998</a:t>
            </a:r>
            <a:endParaRPr lang="zh-TW" altLang="en-US" sz="12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8501090" y="1453304"/>
            <a:ext cx="3571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/>
              <a:t>997</a:t>
            </a:r>
            <a:endParaRPr lang="zh-TW" altLang="en-US" sz="12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6551944" y="3336606"/>
            <a:ext cx="255600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err="1" smtClean="0"/>
              <a:t>base_test</a:t>
            </a:r>
            <a:r>
              <a:rPr lang="en-US" altLang="zh-TW" sz="1200" dirty="0" smtClean="0"/>
              <a:t>::</a:t>
            </a:r>
            <a:r>
              <a:rPr lang="en-US" altLang="zh-TW" sz="1200" dirty="0" err="1" smtClean="0"/>
              <a:t>build_phase</a:t>
            </a:r>
            <a:endParaRPr lang="en-US" altLang="zh-TW" sz="1200" dirty="0" smtClean="0"/>
          </a:p>
          <a:p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uvm_config_db</a:t>
            </a:r>
            <a:r>
              <a:rPr lang="en-US" altLang="zh-TW" sz="1200" dirty="0" smtClean="0"/>
              <a:t>#(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)::set</a:t>
            </a:r>
          </a:p>
          <a:p>
            <a:r>
              <a:rPr lang="en-US" altLang="zh-TW" sz="1200" dirty="0" smtClean="0"/>
              <a:t>    (this, “env.agt1”, “</a:t>
            </a:r>
            <a:r>
              <a:rPr lang="en-US" altLang="zh-TW" sz="1200" dirty="0" err="1" smtClean="0"/>
              <a:t>item_count</a:t>
            </a:r>
            <a:r>
              <a:rPr lang="en-US" altLang="zh-TW" sz="1200" dirty="0" smtClean="0"/>
              <a:t>”, 100)</a:t>
            </a:r>
          </a:p>
          <a:p>
            <a:endParaRPr lang="en-US" altLang="zh-TW" sz="1200" dirty="0" smtClean="0"/>
          </a:p>
          <a:p>
            <a:r>
              <a:rPr lang="en-US" altLang="zh-TW" sz="1200" dirty="0" err="1" smtClean="0"/>
              <a:t>env</a:t>
            </a:r>
            <a:r>
              <a:rPr lang="en-US" altLang="zh-TW" sz="1200" dirty="0" smtClean="0"/>
              <a:t>::</a:t>
            </a:r>
            <a:r>
              <a:rPr lang="en-US" altLang="zh-TW" sz="1200" dirty="0" err="1" smtClean="0"/>
              <a:t>build_phase</a:t>
            </a:r>
            <a:endParaRPr lang="en-US" altLang="zh-TW" sz="1200" dirty="0" smtClean="0"/>
          </a:p>
          <a:p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uvm_config_db</a:t>
            </a:r>
            <a:r>
              <a:rPr lang="en-US" altLang="zh-TW" sz="1200" dirty="0" smtClean="0"/>
              <a:t>#(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)::set</a:t>
            </a:r>
          </a:p>
          <a:p>
            <a:r>
              <a:rPr lang="en-US" altLang="zh-TW" sz="1200" dirty="0" smtClean="0"/>
              <a:t>    (this, “</a:t>
            </a:r>
            <a:r>
              <a:rPr lang="en-US" altLang="zh-TW" sz="1200" dirty="0" err="1" smtClean="0"/>
              <a:t>agt</a:t>
            </a:r>
            <a:r>
              <a:rPr lang="en-US" altLang="zh-TW" sz="1200" dirty="0" smtClean="0"/>
              <a:t>*”, “</a:t>
            </a:r>
            <a:r>
              <a:rPr lang="en-US" altLang="zh-TW" sz="1200" dirty="0" err="1" smtClean="0"/>
              <a:t>item_count</a:t>
            </a:r>
            <a:r>
              <a:rPr lang="en-US" altLang="zh-TW" sz="1200" dirty="0" smtClean="0"/>
              <a:t>”, 10)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agt1::</a:t>
            </a:r>
            <a:r>
              <a:rPr lang="en-US" altLang="zh-TW" sz="1200" dirty="0" err="1" smtClean="0"/>
              <a:t>build_phase</a:t>
            </a:r>
            <a:endParaRPr lang="en-US" altLang="zh-TW" sz="1200" dirty="0" smtClean="0"/>
          </a:p>
          <a:p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uvm_config_db</a:t>
            </a:r>
            <a:r>
              <a:rPr lang="en-US" altLang="zh-TW" sz="1200" dirty="0" smtClean="0"/>
              <a:t>#(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)::get</a:t>
            </a:r>
          </a:p>
          <a:p>
            <a:r>
              <a:rPr lang="en-US" altLang="zh-TW" sz="1200" dirty="0" smtClean="0"/>
              <a:t>    (this, “”, “</a:t>
            </a:r>
            <a:r>
              <a:rPr lang="en-US" altLang="zh-TW" sz="1200" dirty="0" err="1" smtClean="0"/>
              <a:t>item_count</a:t>
            </a:r>
            <a:r>
              <a:rPr lang="en-US" altLang="zh-TW" sz="1200" dirty="0" smtClean="0"/>
              <a:t>”, </a:t>
            </a:r>
            <a:r>
              <a:rPr lang="en-US" altLang="zh-TW" sz="1200" dirty="0" err="1" smtClean="0"/>
              <a:t>item_count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sp>
        <p:nvSpPr>
          <p:cNvPr id="66" name="圓角矩形 65"/>
          <p:cNvSpPr/>
          <p:nvPr/>
        </p:nvSpPr>
        <p:spPr>
          <a:xfrm>
            <a:off x="139033" y="5567384"/>
            <a:ext cx="1404000" cy="396000"/>
          </a:xfrm>
          <a:prstGeom prst="roundRect">
            <a:avLst>
              <a:gd name="adj" fmla="val 17203"/>
            </a:avLst>
          </a:prstGeom>
          <a:solidFill>
            <a:srgbClr val="D7E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my_type</a:t>
            </a:r>
            <a:r>
              <a:rPr lang="en-US" altLang="zh-TW" sz="1200" dirty="0" smtClean="0">
                <a:solidFill>
                  <a:schemeClr val="bg1"/>
                </a:solidFill>
              </a:rPr>
              <a:t> : 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uvm_resource</a:t>
            </a:r>
            <a:r>
              <a:rPr lang="en-US" altLang="zh-TW" sz="1200" dirty="0" smtClean="0">
                <a:solidFill>
                  <a:schemeClr val="bg1"/>
                </a:solidFill>
              </a:rPr>
              <a:t>#(</a:t>
            </a:r>
            <a:r>
              <a:rPr lang="en-US" altLang="zh-TW" sz="1200" i="1" dirty="0" err="1" smtClean="0">
                <a:solidFill>
                  <a:schemeClr val="bg1"/>
                </a:solidFill>
              </a:rPr>
              <a:t>int</a:t>
            </a:r>
            <a:r>
              <a:rPr lang="en-US" altLang="zh-TW" sz="1200" dirty="0" smtClean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直線單箭頭接點 36"/>
          <p:cNvCxnSpPr/>
          <p:nvPr/>
        </p:nvCxnSpPr>
        <p:spPr>
          <a:xfrm rot="10800000">
            <a:off x="1527030" y="5928545"/>
            <a:ext cx="1440000" cy="558000"/>
          </a:xfrm>
          <a:prstGeom prst="bentConnector3">
            <a:avLst>
              <a:gd name="adj1" fmla="val -877"/>
            </a:avLst>
          </a:prstGeom>
          <a:ln w="19050" cap="flat">
            <a:solidFill>
              <a:schemeClr val="tx1"/>
            </a:solidFill>
            <a:round/>
            <a:headEnd type="oval"/>
            <a:tailEnd type="triangle" w="med" len="med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526429" y="3342110"/>
            <a:ext cx="2592000" cy="57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6526429" y="4081273"/>
            <a:ext cx="2592000" cy="57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6526429" y="4811105"/>
            <a:ext cx="2592000" cy="57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924217" y="434343"/>
            <a:ext cx="828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000" dirty="0" err="1" smtClean="0">
                <a:solidFill>
                  <a:schemeClr val="bg1"/>
                </a:solidFill>
              </a:rPr>
              <a:t>uvm_test_top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924979" y="701910"/>
            <a:ext cx="7143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env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495482" y="6408758"/>
            <a:ext cx="9286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“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item_count</a:t>
            </a:r>
            <a:r>
              <a:rPr lang="en-US" altLang="zh-TW" sz="1200" dirty="0" smtClean="0">
                <a:solidFill>
                  <a:schemeClr val="bg1"/>
                </a:solidFill>
              </a:rPr>
              <a:t>”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向下箭號 78"/>
          <p:cNvSpPr/>
          <p:nvPr/>
        </p:nvSpPr>
        <p:spPr>
          <a:xfrm>
            <a:off x="5914082" y="4658686"/>
            <a:ext cx="214314" cy="42862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向下箭號 79"/>
          <p:cNvSpPr/>
          <p:nvPr/>
        </p:nvSpPr>
        <p:spPr>
          <a:xfrm>
            <a:off x="1540806" y="4653606"/>
            <a:ext cx="214314" cy="42862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6357628" y="5904248"/>
            <a:ext cx="100013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rgbClr val="FF99CC"/>
                </a:solidFill>
              </a:rPr>
              <a:t>Search </a:t>
            </a:r>
            <a:r>
              <a:rPr lang="en-US" altLang="zh-TW" sz="1200" dirty="0" err="1" smtClean="0">
                <a:solidFill>
                  <a:srgbClr val="FF99CC"/>
                </a:solidFill>
              </a:rPr>
              <a:t>rtab</a:t>
            </a:r>
            <a:r>
              <a:rPr lang="en-US" altLang="zh-TW" sz="1200" dirty="0" smtClean="0">
                <a:solidFill>
                  <a:srgbClr val="FF99CC"/>
                </a:solidFill>
              </a:rPr>
              <a:t> &amp; </a:t>
            </a:r>
            <a:r>
              <a:rPr lang="en-US" altLang="zh-TW" sz="1200" dirty="0" err="1" smtClean="0">
                <a:solidFill>
                  <a:srgbClr val="FF99CC"/>
                </a:solidFill>
              </a:rPr>
              <a:t>push_front</a:t>
            </a:r>
            <a:endParaRPr lang="zh-TW" altLang="en-US" sz="1200" dirty="0">
              <a:solidFill>
                <a:srgbClr val="FF99CC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6357628" y="6320416"/>
            <a:ext cx="100013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rgbClr val="FF99CC"/>
                </a:solidFill>
              </a:rPr>
              <a:t>Search </a:t>
            </a:r>
            <a:r>
              <a:rPr lang="en-US" altLang="zh-TW" sz="1200" dirty="0" err="1" smtClean="0">
                <a:solidFill>
                  <a:srgbClr val="FF99CC"/>
                </a:solidFill>
              </a:rPr>
              <a:t>ttab</a:t>
            </a:r>
            <a:r>
              <a:rPr lang="en-US" altLang="zh-TW" sz="1200" dirty="0" smtClean="0">
                <a:solidFill>
                  <a:srgbClr val="FF99CC"/>
                </a:solidFill>
              </a:rPr>
              <a:t> &amp; </a:t>
            </a:r>
            <a:r>
              <a:rPr lang="en-US" altLang="zh-TW" sz="1200" dirty="0" err="1" smtClean="0">
                <a:solidFill>
                  <a:srgbClr val="FF99CC"/>
                </a:solidFill>
              </a:rPr>
              <a:t>push_front</a:t>
            </a:r>
            <a:endParaRPr lang="zh-TW" altLang="en-US" sz="1200" dirty="0">
              <a:solidFill>
                <a:srgbClr val="FF99CC"/>
              </a:solidFill>
            </a:endParaRPr>
          </a:p>
        </p:txBody>
      </p:sp>
      <p:sp>
        <p:nvSpPr>
          <p:cNvPr id="99" name="圓角矩形 98"/>
          <p:cNvSpPr/>
          <p:nvPr/>
        </p:nvSpPr>
        <p:spPr>
          <a:xfrm>
            <a:off x="7846310" y="1390488"/>
            <a:ext cx="432000" cy="324000"/>
          </a:xfrm>
          <a:prstGeom prst="roundRect">
            <a:avLst>
              <a:gd name="adj" fmla="val 173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agt2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 rot="5400000">
            <a:off x="7970101" y="1302676"/>
            <a:ext cx="180000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圓角矩形 103"/>
          <p:cNvSpPr/>
          <p:nvPr/>
        </p:nvSpPr>
        <p:spPr>
          <a:xfrm>
            <a:off x="7232138" y="1392234"/>
            <a:ext cx="432000" cy="324000"/>
          </a:xfrm>
          <a:prstGeom prst="roundRect">
            <a:avLst>
              <a:gd name="adj" fmla="val 173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agt1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105" name="直線單箭頭接點 104"/>
          <p:cNvCxnSpPr/>
          <p:nvPr/>
        </p:nvCxnSpPr>
        <p:spPr>
          <a:xfrm rot="5400000">
            <a:off x="7355929" y="1304422"/>
            <a:ext cx="180000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/>
          <p:cNvSpPr/>
          <p:nvPr/>
        </p:nvSpPr>
        <p:spPr>
          <a:xfrm>
            <a:off x="3571868" y="2857496"/>
            <a:ext cx="2500330" cy="1428760"/>
          </a:xfrm>
          <a:prstGeom prst="roundRect">
            <a:avLst>
              <a:gd name="adj" fmla="val 6650"/>
            </a:avLst>
          </a:prstGeom>
          <a:noFill/>
          <a:ln w="38100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圓角矩形 109"/>
          <p:cNvSpPr/>
          <p:nvPr/>
        </p:nvSpPr>
        <p:spPr>
          <a:xfrm>
            <a:off x="571472" y="2857496"/>
            <a:ext cx="2500330" cy="1428760"/>
          </a:xfrm>
          <a:prstGeom prst="roundRect">
            <a:avLst>
              <a:gd name="adj" fmla="val 6650"/>
            </a:avLst>
          </a:prstGeom>
          <a:noFill/>
          <a:ln w="38100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單箭頭接點 36"/>
          <p:cNvCxnSpPr/>
          <p:nvPr/>
        </p:nvCxnSpPr>
        <p:spPr>
          <a:xfrm flipV="1">
            <a:off x="5413598" y="4071942"/>
            <a:ext cx="648000" cy="1116000"/>
          </a:xfrm>
          <a:prstGeom prst="bentConnector3">
            <a:avLst>
              <a:gd name="adj1" fmla="val 146065"/>
            </a:avLst>
          </a:prstGeom>
          <a:ln w="19050" cap="flat">
            <a:solidFill>
              <a:schemeClr val="tx1"/>
            </a:solidFill>
            <a:round/>
            <a:headEnd type="oval"/>
            <a:tailEnd type="triangle" w="med" len="med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36"/>
          <p:cNvCxnSpPr/>
          <p:nvPr/>
        </p:nvCxnSpPr>
        <p:spPr>
          <a:xfrm flipV="1">
            <a:off x="3112442" y="4286256"/>
            <a:ext cx="792000" cy="911846"/>
          </a:xfrm>
          <a:prstGeom prst="bentConnector3">
            <a:avLst>
              <a:gd name="adj1" fmla="val 100030"/>
            </a:avLst>
          </a:prstGeom>
          <a:ln w="19050" cap="flat">
            <a:solidFill>
              <a:schemeClr val="tx1"/>
            </a:solidFill>
            <a:round/>
            <a:headEnd type="oval"/>
            <a:tailEnd type="triangle" w="med" len="med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36"/>
          <p:cNvCxnSpPr/>
          <p:nvPr/>
        </p:nvCxnSpPr>
        <p:spPr>
          <a:xfrm rot="16200000" flipV="1">
            <a:off x="3806408" y="3317016"/>
            <a:ext cx="648000" cy="2556000"/>
          </a:xfrm>
          <a:prstGeom prst="bentConnector3">
            <a:avLst>
              <a:gd name="adj1" fmla="val 73518"/>
            </a:avLst>
          </a:prstGeom>
          <a:ln w="19050" cap="flat">
            <a:solidFill>
              <a:schemeClr val="tx1"/>
            </a:solidFill>
            <a:round/>
            <a:headEnd type="oval"/>
            <a:tailEnd type="triangle" w="med" len="med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36"/>
          <p:cNvCxnSpPr/>
          <p:nvPr/>
        </p:nvCxnSpPr>
        <p:spPr>
          <a:xfrm rot="16200000" flipV="1">
            <a:off x="2401262" y="4217038"/>
            <a:ext cx="648000" cy="756000"/>
          </a:xfrm>
          <a:prstGeom prst="bentConnector3">
            <a:avLst>
              <a:gd name="adj1" fmla="val 57839"/>
            </a:avLst>
          </a:prstGeom>
          <a:ln w="19050" cap="flat">
            <a:solidFill>
              <a:schemeClr val="tx1"/>
            </a:solidFill>
            <a:round/>
            <a:headEnd type="oval"/>
            <a:tailEnd type="triangle" w="med" len="med"/>
          </a:ln>
          <a:scene3d>
            <a:camera prst="orthographicFront"/>
            <a:lightRig rig="threePt" dir="t"/>
          </a:scene3d>
          <a:sp3d contour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056376" y="4577088"/>
            <a:ext cx="2196000" cy="2196000"/>
          </a:xfrm>
          <a:prstGeom prst="rect">
            <a:avLst/>
          </a:prstGeom>
          <a:noFill/>
          <a:ln w="19050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>
            <a:off x="1494768" y="4582168"/>
            <a:ext cx="2304000" cy="2196000"/>
          </a:xfrm>
          <a:prstGeom prst="rect">
            <a:avLst/>
          </a:prstGeom>
          <a:noFill/>
          <a:ln w="19050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文字方塊 111"/>
          <p:cNvSpPr txBox="1"/>
          <p:nvPr/>
        </p:nvSpPr>
        <p:spPr>
          <a:xfrm>
            <a:off x="7588213" y="5889092"/>
            <a:ext cx="12858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rgbClr val="FF99CC"/>
                </a:solidFill>
              </a:rPr>
              <a:t>Search </a:t>
            </a:r>
            <a:r>
              <a:rPr lang="en-US" altLang="zh-TW" sz="1200" dirty="0" err="1" smtClean="0">
                <a:solidFill>
                  <a:srgbClr val="FF99CC"/>
                </a:solidFill>
              </a:rPr>
              <a:t>rtab</a:t>
            </a:r>
            <a:r>
              <a:rPr lang="en-US" altLang="zh-TW" sz="1200" dirty="0" smtClean="0">
                <a:solidFill>
                  <a:srgbClr val="FF99CC"/>
                </a:solidFill>
              </a:rPr>
              <a:t> get </a:t>
            </a:r>
            <a:r>
              <a:rPr lang="en-US" altLang="zh-TW" sz="1200" dirty="0" err="1" smtClean="0">
                <a:solidFill>
                  <a:srgbClr val="FF99CC"/>
                </a:solidFill>
              </a:rPr>
              <a:t>rq</a:t>
            </a:r>
            <a:endParaRPr lang="zh-TW" altLang="en-US" sz="1200" dirty="0">
              <a:solidFill>
                <a:srgbClr val="FF99CC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7588213" y="6096786"/>
            <a:ext cx="12858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rgbClr val="FF99CC"/>
                </a:solidFill>
              </a:rPr>
              <a:t>Match items in </a:t>
            </a:r>
            <a:r>
              <a:rPr lang="en-US" altLang="zh-TW" sz="1200" dirty="0" err="1" smtClean="0">
                <a:solidFill>
                  <a:srgbClr val="FF99CC"/>
                </a:solidFill>
              </a:rPr>
              <a:t>rq</a:t>
            </a:r>
            <a:endParaRPr lang="zh-TW" altLang="en-US" sz="1200" dirty="0">
              <a:solidFill>
                <a:srgbClr val="FF99CC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7588213" y="6304481"/>
            <a:ext cx="147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smtClean="0">
                <a:solidFill>
                  <a:srgbClr val="FF99CC"/>
                </a:solidFill>
              </a:rPr>
              <a:t>get high precedence</a:t>
            </a:r>
            <a:endParaRPr lang="zh-TW" altLang="en-US" sz="1200" dirty="0">
              <a:solidFill>
                <a:srgbClr val="FF99CC"/>
              </a:solidFill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7072330" y="2003450"/>
            <a:ext cx="1714512" cy="1214446"/>
          </a:xfrm>
          <a:prstGeom prst="roundRect">
            <a:avLst>
              <a:gd name="adj" fmla="val 6650"/>
            </a:avLst>
          </a:prstGeom>
          <a:solidFill>
            <a:srgbClr val="F9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文字方塊 115"/>
          <p:cNvSpPr txBox="1"/>
          <p:nvPr/>
        </p:nvSpPr>
        <p:spPr>
          <a:xfrm>
            <a:off x="7143768" y="2789268"/>
            <a:ext cx="164307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rq</a:t>
            </a:r>
            <a:r>
              <a:rPr lang="en-US" altLang="zh-TW" sz="1200" dirty="0" smtClean="0">
                <a:solidFill>
                  <a:schemeClr val="bg1"/>
                </a:solidFill>
              </a:rPr>
              <a:t> : 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uvm_queue</a:t>
            </a:r>
            <a:r>
              <a:rPr lang="en-US" altLang="zh-TW" sz="1200" dirty="0" smtClean="0">
                <a:solidFill>
                  <a:schemeClr val="bg1"/>
                </a:solidFill>
              </a:rPr>
              <a:t> #(</a:t>
            </a:r>
            <a:r>
              <a:rPr lang="en-US" altLang="zh-TW" sz="1200" i="1" dirty="0" err="1" smtClean="0">
                <a:solidFill>
                  <a:schemeClr val="bg1"/>
                </a:solidFill>
              </a:rPr>
              <a:t>uvm_resource_base</a:t>
            </a:r>
            <a:r>
              <a:rPr lang="en-US" altLang="zh-TW" sz="1200" dirty="0" smtClean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7138688" y="2064728"/>
            <a:ext cx="8572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front (high </a:t>
            </a:r>
            <a:r>
              <a:rPr lang="en-US" altLang="zh-TW" sz="1050" dirty="0" err="1" smtClean="0">
                <a:solidFill>
                  <a:schemeClr val="accent2">
                    <a:lumMod val="75000"/>
                  </a:schemeClr>
                </a:solidFill>
              </a:rPr>
              <a:t>pri</a:t>
            </a:r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153928" y="2549554"/>
            <a:ext cx="8572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back (low </a:t>
            </a:r>
            <a:r>
              <a:rPr lang="en-US" altLang="zh-TW" sz="1050" dirty="0" err="1" smtClean="0">
                <a:solidFill>
                  <a:schemeClr val="accent2">
                    <a:lumMod val="75000"/>
                  </a:schemeClr>
                </a:solidFill>
              </a:rPr>
              <a:t>pri</a:t>
            </a:r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/>
        </p:nvGraphicFramePr>
        <p:xfrm>
          <a:off x="8113102" y="2151406"/>
          <a:ext cx="428628" cy="52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</a:tblGrid>
              <a:tr h="261000"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  <a:tr h="261000">
                <a:tc>
                  <a:txBody>
                    <a:bodyPr/>
                    <a:lstStyle/>
                    <a:p>
                      <a:endParaRPr lang="zh-TW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CD"/>
                    </a:solidFill>
                  </a:tcPr>
                </a:tc>
              </a:tr>
            </a:tbl>
          </a:graphicData>
        </a:graphic>
      </p:graphicFrame>
      <p:sp>
        <p:nvSpPr>
          <p:cNvPr id="120" name="橢圓 119"/>
          <p:cNvSpPr/>
          <p:nvPr/>
        </p:nvSpPr>
        <p:spPr>
          <a:xfrm>
            <a:off x="5466965" y="4813747"/>
            <a:ext cx="126000" cy="12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</a:rPr>
              <a:t>1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21" name="橢圓 120"/>
          <p:cNvSpPr/>
          <p:nvPr/>
        </p:nvSpPr>
        <p:spPr>
          <a:xfrm>
            <a:off x="5204058" y="5074795"/>
            <a:ext cx="126000" cy="12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</a:rPr>
              <a:t>2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22" name="橢圓 121"/>
          <p:cNvSpPr/>
          <p:nvPr/>
        </p:nvSpPr>
        <p:spPr>
          <a:xfrm>
            <a:off x="8265752" y="2216190"/>
            <a:ext cx="126000" cy="12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</a:rPr>
              <a:t>1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24" name="橢圓 123"/>
          <p:cNvSpPr/>
          <p:nvPr/>
        </p:nvSpPr>
        <p:spPr>
          <a:xfrm>
            <a:off x="8265752" y="2479986"/>
            <a:ext cx="126000" cy="12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</a:rPr>
              <a:t>2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25" name="向下箭號 124"/>
          <p:cNvSpPr/>
          <p:nvPr/>
        </p:nvSpPr>
        <p:spPr>
          <a:xfrm>
            <a:off x="8848949" y="2028233"/>
            <a:ext cx="214314" cy="42862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7588213" y="6513446"/>
            <a:ext cx="12605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 err="1" smtClean="0">
                <a:solidFill>
                  <a:srgbClr val="FF99CC"/>
                </a:solidFill>
              </a:rPr>
              <a:t>item_count</a:t>
            </a:r>
            <a:r>
              <a:rPr lang="en-US" altLang="zh-TW" sz="1200" dirty="0" smtClean="0">
                <a:solidFill>
                  <a:srgbClr val="FF99CC"/>
                </a:solidFill>
              </a:rPr>
              <a:t> = 100</a:t>
            </a:r>
            <a:endParaRPr lang="zh-TW" altLang="en-US" sz="1200" dirty="0">
              <a:solidFill>
                <a:srgbClr val="FF99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7" grpId="0"/>
      <p:bldP spid="9" grpId="0" animBg="1"/>
      <p:bldP spid="10" grpId="0"/>
      <p:bldP spid="11" grpId="0"/>
      <p:bldP spid="12" grpId="0"/>
      <p:bldP spid="13" grpId="0" animBg="1"/>
      <p:bldP spid="14" grpId="0"/>
      <p:bldP spid="16" grpId="0" animBg="1"/>
      <p:bldP spid="17" grpId="0" animBg="1"/>
      <p:bldP spid="19" grpId="0" animBg="1"/>
      <p:bldP spid="20" grpId="0"/>
      <p:bldP spid="21" grpId="0"/>
      <p:bldP spid="23" grpId="0"/>
      <p:bldP spid="24" grpId="0"/>
      <p:bldP spid="47" grpId="0" animBg="1"/>
      <p:bldP spid="48" grpId="0"/>
      <p:bldP spid="59" grpId="0" animBg="1"/>
      <p:bldP spid="60" grpId="0" animBg="1"/>
      <p:bldP spid="62" grpId="0"/>
      <p:bldP spid="67" grpId="0" animBg="1"/>
      <p:bldP spid="69" grpId="0"/>
      <p:bldP spid="82" grpId="0" animBg="1"/>
      <p:bldP spid="84" grpId="0"/>
      <p:bldP spid="85" grpId="0"/>
      <p:bldP spid="87" grpId="0"/>
      <p:bldP spid="91" grpId="0" animBg="1"/>
      <p:bldP spid="93" grpId="0"/>
      <p:bldP spid="94" grpId="0"/>
      <p:bldP spid="95" grpId="0"/>
      <p:bldP spid="96" grpId="0" animBg="1"/>
      <p:bldP spid="100" grpId="0"/>
      <p:bldP spid="108" grpId="0"/>
      <p:bldP spid="135" grpId="0"/>
      <p:bldP spid="146" grpId="0"/>
      <p:bldP spid="147" grpId="0"/>
      <p:bldP spid="148" grpId="0"/>
      <p:bldP spid="149" grpId="0"/>
      <p:bldP spid="66" grpId="0" animBg="1"/>
      <p:bldP spid="71" grpId="0" animBg="1"/>
      <p:bldP spid="71" grpId="1" animBg="1"/>
      <p:bldP spid="72" grpId="0" animBg="1"/>
      <p:bldP spid="72" grpId="1" animBg="1"/>
      <p:bldP spid="74" grpId="0" animBg="1"/>
      <p:bldP spid="74" grpId="1" animBg="1"/>
      <p:bldP spid="76" grpId="0"/>
      <p:bldP spid="77" grpId="0"/>
      <p:bldP spid="78" grpId="0"/>
      <p:bldP spid="79" grpId="0" animBg="1"/>
      <p:bldP spid="79" grpId="1" animBg="1"/>
      <p:bldP spid="79" grpId="2" animBg="1"/>
      <p:bldP spid="79" grpId="3" animBg="1"/>
      <p:bldP spid="79" grpId="4" animBg="1"/>
      <p:bldP spid="79" grpId="5" animBg="1"/>
      <p:bldP spid="80" grpId="0" animBg="1"/>
      <p:bldP spid="80" grpId="1" animBg="1"/>
      <p:bldP spid="80" grpId="2" animBg="1"/>
      <p:bldP spid="80" grpId="3" animBg="1"/>
      <p:bldP spid="86" grpId="0"/>
      <p:bldP spid="86" grpId="1"/>
      <p:bldP spid="89" grpId="0"/>
      <p:bldP spid="89" grpId="1"/>
      <p:bldP spid="106" grpId="0" animBg="1"/>
      <p:bldP spid="106" grpId="1" animBg="1"/>
      <p:bldP spid="110" grpId="0" animBg="1"/>
      <p:bldP spid="110" grpId="1" animBg="1"/>
      <p:bldP spid="81" grpId="0" animBg="1"/>
      <p:bldP spid="81" grpId="1" animBg="1"/>
      <p:bldP spid="81" grpId="2" animBg="1"/>
      <p:bldP spid="81" grpId="3" animBg="1"/>
      <p:bldP spid="90" grpId="0" animBg="1"/>
      <p:bldP spid="90" grpId="1" animBg="1"/>
      <p:bldP spid="112" grpId="0"/>
      <p:bldP spid="113" grpId="0"/>
      <p:bldP spid="114" grpId="0"/>
      <p:bldP spid="103" grpId="0" animBg="1"/>
      <p:bldP spid="116" grpId="0"/>
      <p:bldP spid="117" grpId="0"/>
      <p:bldP spid="118" grpId="0"/>
      <p:bldP spid="120" grpId="0" animBg="1"/>
      <p:bldP spid="121" grpId="0" animBg="1"/>
      <p:bldP spid="122" grpId="0" animBg="1"/>
      <p:bldP spid="124" grpId="0" animBg="1"/>
      <p:bldP spid="125" grpId="0" animBg="1"/>
      <p:bldP spid="125" grpId="1" animBg="1"/>
      <p:bldP spid="128" grpId="0"/>
    </p:bld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8513</TotalTime>
  <Words>684</Words>
  <Application>Microsoft Office PowerPoint</Application>
  <PresentationFormat>如螢幕大小 (4:3)</PresentationFormat>
  <Paragraphs>178</Paragraphs>
  <Slides>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科技</vt:lpstr>
      <vt:lpstr>UVM config db</vt:lpstr>
      <vt:lpstr>投影片 2</vt:lpstr>
      <vt:lpstr>投影片 3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 Introduction</dc:title>
  <dc:creator>Kaiba</dc:creator>
  <cp:lastModifiedBy>Kaiba</cp:lastModifiedBy>
  <cp:revision>292</cp:revision>
  <dcterms:created xsi:type="dcterms:W3CDTF">2016-02-28T08:06:51Z</dcterms:created>
  <dcterms:modified xsi:type="dcterms:W3CDTF">2016-09-28T10:46:58Z</dcterms:modified>
</cp:coreProperties>
</file>