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71" r:id="rId3"/>
    <p:sldId id="287" r:id="rId4"/>
    <p:sldId id="285" r:id="rId5"/>
    <p:sldId id="283" r:id="rId6"/>
    <p:sldId id="273" r:id="rId7"/>
    <p:sldId id="289" r:id="rId8"/>
    <p:sldId id="290" r:id="rId9"/>
    <p:sldId id="291" r:id="rId10"/>
    <p:sldId id="292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7C80"/>
    <a:srgbClr val="FF5050"/>
    <a:srgbClr val="A3E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90749" autoAdjust="0"/>
  </p:normalViewPr>
  <p:slideViewPr>
    <p:cSldViewPr>
      <p:cViewPr varScale="1">
        <p:scale>
          <a:sx n="104" d="100"/>
          <a:sy n="104" d="100"/>
        </p:scale>
        <p:origin x="172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6225B-796D-41D8-9C9A-35855C549521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34873-5063-498D-BCBE-2739A18B1C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69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849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592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81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module </a:t>
            </a:r>
            <a:r>
              <a:rPr lang="en-US" altLang="zh-TW" dirty="0" err="1"/>
              <a:t>dut</a:t>
            </a:r>
            <a:r>
              <a:rPr lang="en-US" altLang="zh-TW" dirty="0"/>
              <a:t> ();</a:t>
            </a:r>
          </a:p>
          <a:p>
            <a:r>
              <a:rPr lang="en-US" altLang="zh-TW" dirty="0"/>
              <a:t>  wire        </a:t>
            </a:r>
            <a:r>
              <a:rPr lang="en-US" altLang="zh-TW" dirty="0" err="1"/>
              <a:t>sig_a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wire        </a:t>
            </a:r>
            <a:r>
              <a:rPr lang="en-US" altLang="zh-TW" dirty="0" err="1"/>
              <a:t>sig_b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wire [3:0]  </a:t>
            </a:r>
            <a:r>
              <a:rPr lang="en-US" altLang="zh-TW" dirty="0" err="1"/>
              <a:t>sig_c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wire        </a:t>
            </a:r>
            <a:r>
              <a:rPr lang="en-US" altLang="zh-TW" dirty="0" err="1"/>
              <a:t>sig_d</a:t>
            </a:r>
            <a:r>
              <a:rPr lang="en-US" altLang="zh-TW" dirty="0"/>
              <a:t>;</a:t>
            </a:r>
          </a:p>
          <a:p>
            <a:r>
              <a:rPr lang="en-US" altLang="zh-TW" dirty="0" err="1"/>
              <a:t>endmodule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dut</a:t>
            </a:r>
            <a:r>
              <a:rPr lang="en-US" altLang="zh-TW" dirty="0"/>
              <a:t> </a:t>
            </a:r>
            <a:r>
              <a:rPr lang="en-US" altLang="zh-TW" dirty="0" err="1"/>
              <a:t>dut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 `define HIER </a:t>
            </a:r>
            <a:r>
              <a:rPr lang="en-US" altLang="zh-TW" dirty="0" err="1"/>
              <a:t>tb.dut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  logic       </a:t>
            </a:r>
            <a:r>
              <a:rPr lang="en-US" altLang="zh-TW" dirty="0" err="1"/>
              <a:t>dbg_a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logic [3:0] </a:t>
            </a:r>
            <a:r>
              <a:rPr lang="en-US" altLang="zh-TW" dirty="0" err="1"/>
              <a:t>dbg_b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logic       </a:t>
            </a:r>
            <a:r>
              <a:rPr lang="en-US" altLang="zh-TW" dirty="0" err="1"/>
              <a:t>dbg_c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assign </a:t>
            </a:r>
            <a:r>
              <a:rPr lang="en-US" altLang="zh-TW" dirty="0" err="1"/>
              <a:t>dbg_a</a:t>
            </a:r>
            <a:r>
              <a:rPr lang="en-US" altLang="zh-TW" dirty="0"/>
              <a:t>      = `</a:t>
            </a:r>
            <a:r>
              <a:rPr lang="en-US" altLang="zh-TW" dirty="0" err="1"/>
              <a:t>HIER.sig_a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assign </a:t>
            </a:r>
            <a:r>
              <a:rPr lang="en-US" altLang="zh-TW" dirty="0" err="1"/>
              <a:t>dbg_b</a:t>
            </a:r>
            <a:r>
              <a:rPr lang="en-US" altLang="zh-TW" dirty="0"/>
              <a:t>      = `</a:t>
            </a:r>
            <a:r>
              <a:rPr lang="en-US" altLang="zh-TW" dirty="0" err="1"/>
              <a:t>HIER.sig_b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assign </a:t>
            </a:r>
            <a:r>
              <a:rPr lang="en-US" altLang="zh-TW" dirty="0" err="1"/>
              <a:t>dbg_c</a:t>
            </a:r>
            <a:r>
              <a:rPr lang="en-US" altLang="zh-TW" dirty="0"/>
              <a:t>[3:0] = `</a:t>
            </a:r>
            <a:r>
              <a:rPr lang="en-US" altLang="zh-TW" dirty="0" err="1"/>
              <a:t>HIER.sig_c</a:t>
            </a:r>
            <a:r>
              <a:rPr lang="en-US" altLang="zh-TW" dirty="0"/>
              <a:t>[3:0];</a:t>
            </a:r>
          </a:p>
          <a:p>
            <a:endParaRPr lang="en-US" altLang="zh-TW" dirty="0"/>
          </a:p>
          <a:p>
            <a:r>
              <a:rPr lang="en-US" altLang="zh-TW" dirty="0"/>
              <a:t>  logic       </a:t>
            </a:r>
            <a:r>
              <a:rPr lang="en-US" altLang="zh-TW" dirty="0" err="1"/>
              <a:t>dbg_a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assign </a:t>
            </a:r>
            <a:r>
              <a:rPr lang="en-US" altLang="zh-TW" dirty="0" err="1"/>
              <a:t>dbg_a</a:t>
            </a:r>
            <a:r>
              <a:rPr lang="en-US" altLang="zh-TW" dirty="0"/>
              <a:t>      = `</a:t>
            </a:r>
            <a:r>
              <a:rPr lang="en-US" altLang="zh-TW" dirty="0" err="1"/>
              <a:t>HIER.sig_d</a:t>
            </a:r>
            <a:r>
              <a:rPr lang="en-US" altLang="zh-TW" dirty="0"/>
              <a:t>;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400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871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59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370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Case 4 use 26GB memory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86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27CA299-82C8-4290-8115-6873732ACE52}" type="datetimeFigureOut">
              <a:rPr lang="zh-TW" altLang="en-US" smtClean="0"/>
              <a:pPr/>
              <a:t>2024/5/1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ipsalliance/sv-tes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v-lang.com/explor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odbolt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591208" cy="2301240"/>
          </a:xfrm>
        </p:spPr>
        <p:txBody>
          <a:bodyPr>
            <a:normAutofit/>
          </a:bodyPr>
          <a:lstStyle/>
          <a:p>
            <a:r>
              <a:rPr lang="en-US" altLang="zh-TW" sz="3600" cap="none" dirty="0" err="1"/>
              <a:t>SystemVerilog</a:t>
            </a:r>
            <a:r>
              <a:rPr lang="en-US" altLang="zh-TW" sz="3600" cap="none" dirty="0"/>
              <a:t> parser Introduction</a:t>
            </a:r>
            <a:endParaRPr lang="zh-TW" altLang="en-US" sz="3600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234190" y="3945250"/>
            <a:ext cx="2786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dirty="0"/>
              <a:t>Chen-Hsiung Liu</a:t>
            </a:r>
          </a:p>
          <a:p>
            <a:pPr algn="r"/>
            <a:r>
              <a:rPr lang="en-US" altLang="zh-TW" sz="2000" dirty="0"/>
              <a:t>2024/5/1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Performance comparison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endParaRPr lang="en-US" altLang="zh-TW" sz="2000" dirty="0"/>
          </a:p>
          <a:p>
            <a:pPr>
              <a:spcBef>
                <a:spcPts val="1200"/>
              </a:spcBef>
            </a:pPr>
            <a:endParaRPr lang="en-US" altLang="zh-TW" sz="2000" dirty="0"/>
          </a:p>
          <a:p>
            <a:pPr>
              <a:spcBef>
                <a:spcPts val="1200"/>
              </a:spcBef>
            </a:pPr>
            <a:endParaRPr lang="en-US" altLang="zh-TW" sz="2000" dirty="0"/>
          </a:p>
          <a:p>
            <a:pPr>
              <a:spcBef>
                <a:spcPts val="1200"/>
              </a:spcBef>
            </a:pPr>
            <a:endParaRPr lang="en-US" altLang="zh-TW" sz="2000" dirty="0"/>
          </a:p>
          <a:p>
            <a:pPr>
              <a:spcBef>
                <a:spcPts val="1200"/>
              </a:spcBef>
            </a:pPr>
            <a:endParaRPr lang="en-US" altLang="zh-TW" sz="2000" dirty="0"/>
          </a:p>
          <a:p>
            <a:pPr>
              <a:spcBef>
                <a:spcPts val="1200"/>
              </a:spcBef>
            </a:pPr>
            <a:endParaRPr lang="en-US" altLang="zh-TW" sz="2000" dirty="0"/>
          </a:p>
          <a:p>
            <a:pPr>
              <a:spcBef>
                <a:spcPts val="1200"/>
              </a:spcBef>
            </a:pPr>
            <a:endParaRPr lang="en-US" altLang="zh-TW" sz="2000" dirty="0"/>
          </a:p>
          <a:p>
            <a:pPr>
              <a:spcBef>
                <a:spcPts val="1200"/>
              </a:spcBef>
            </a:pPr>
            <a:endParaRPr lang="en-US" altLang="zh-TW" sz="2000" dirty="0"/>
          </a:p>
          <a:p>
            <a:pPr>
              <a:spcBef>
                <a:spcPts val="1200"/>
              </a:spcBef>
            </a:pP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--lint-only</a:t>
            </a:r>
            <a:br>
              <a:rPr lang="en-US" altLang="zh-TW" sz="2000" dirty="0"/>
            </a:br>
            <a:r>
              <a:rPr lang="en-US" altLang="zh-TW" sz="2000" dirty="0"/>
              <a:t>Only perform linting of code, don't try to elaborate a full hierarchy.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860037E-F7B6-39C3-2845-C874C6406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848375"/>
              </p:ext>
            </p:extLst>
          </p:nvPr>
        </p:nvGraphicFramePr>
        <p:xfrm>
          <a:off x="882000" y="1153904"/>
          <a:ext cx="73800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56336510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1193330703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1048931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Simulator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Slang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3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Case 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4.94 sec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0 warnings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0.15 sec (33x)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0 errors, 0 warnings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20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Case 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60 sec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17 warnings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1.49 sec (40x)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12 errors, 3 warnings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11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Case 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225 sec</a:t>
                      </a:r>
                    </a:p>
                    <a:p>
                      <a:r>
                        <a:rPr lang="en-US" altLang="zh-TW" dirty="0"/>
                        <a:t>3367 warnings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17.19 sec (13x)</a:t>
                      </a:r>
                    </a:p>
                    <a:p>
                      <a:r>
                        <a:rPr lang="en-US" altLang="zh-TW" dirty="0"/>
                        <a:t>99 errors, 3325 warnings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3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Case 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1049 sec</a:t>
                      </a:r>
                    </a:p>
                    <a:p>
                      <a:r>
                        <a:rPr lang="en-US" altLang="zh-TW" dirty="0"/>
                        <a:t>1894 warnings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97.72 sec (10x)</a:t>
                      </a:r>
                    </a:p>
                    <a:p>
                      <a:r>
                        <a:rPr lang="en-US" altLang="zh-TW" dirty="0"/>
                        <a:t>2281 errors, 2034 warnings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6216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altLang="zh-TW" dirty="0"/>
                        <a:t>Case 5</a:t>
                      </a:r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/>
                        <a:t>190 sec</a:t>
                      </a:r>
                    </a:p>
                    <a:p>
                      <a:r>
                        <a:rPr lang="en-US" altLang="zh-TW" dirty="0"/>
                        <a:t>619 warnings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49.87 sec (3.8x)</a:t>
                      </a:r>
                    </a:p>
                    <a:p>
                      <a:r>
                        <a:rPr lang="en-US" altLang="zh-TW" dirty="0"/>
                        <a:t>1337 errors, 11585 warnings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7915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22.93 sec (8x) lint-only</a:t>
                      </a:r>
                    </a:p>
                    <a:p>
                      <a:r>
                        <a:rPr lang="en-US" altLang="zh-TW" dirty="0"/>
                        <a:t>874 errors, 10043 warnings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10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41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Agenda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Introduce </a:t>
            </a:r>
            <a:r>
              <a:rPr lang="en-US" altLang="zh-TW" sz="2000" dirty="0" err="1"/>
              <a:t>SystemVerilog</a:t>
            </a:r>
            <a:r>
              <a:rPr lang="en-US" altLang="zh-TW" sz="2000" dirty="0"/>
              <a:t> parser tools and comparison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Example results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Choice of </a:t>
            </a:r>
            <a:r>
              <a:rPr lang="en-US" altLang="zh-TW" sz="4000" dirty="0" err="1"/>
              <a:t>SystemVerilog</a:t>
            </a:r>
            <a:r>
              <a:rPr lang="en-US" altLang="zh-TW" sz="4000" dirty="0"/>
              <a:t> parser (1/3)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>
                <a:hlinkClick r:id="rId3"/>
              </a:rPr>
              <a:t>https://github.com/chipsalliance/sv-tests</a:t>
            </a:r>
            <a:endParaRPr lang="en-US" altLang="zh-TW" sz="2000" dirty="0"/>
          </a:p>
          <a:p>
            <a:pPr>
              <a:spcBef>
                <a:spcPts val="1200"/>
              </a:spcBef>
            </a:pPr>
            <a:r>
              <a:rPr lang="en-US" altLang="zh-TW" sz="2000" dirty="0"/>
              <a:t>Test suite to check compliance with the </a:t>
            </a:r>
            <a:r>
              <a:rPr lang="en-US" altLang="zh-TW" sz="2000" dirty="0" err="1"/>
              <a:t>SystemVerilog</a:t>
            </a:r>
            <a:r>
              <a:rPr lang="en-US" altLang="zh-TW" sz="2000" dirty="0"/>
              <a:t> standard.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602AFD1-4675-8D80-4AD6-464E08051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80187"/>
            <a:ext cx="9144000" cy="439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1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Choice of </a:t>
            </a:r>
            <a:r>
              <a:rPr lang="en-US" altLang="zh-TW" sz="4000" dirty="0" err="1"/>
              <a:t>SystemVerilog</a:t>
            </a:r>
            <a:r>
              <a:rPr lang="en-US" altLang="zh-TW" sz="4000" dirty="0"/>
              <a:t> parser (2/3)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Detail test report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D8F7A2-8E6B-2E39-F33B-E2AD707FA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0808"/>
            <a:ext cx="9144000" cy="431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2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Choice of </a:t>
            </a:r>
            <a:r>
              <a:rPr lang="en-US" altLang="zh-TW" sz="4000" dirty="0" err="1"/>
              <a:t>SystemVerilog</a:t>
            </a:r>
            <a:r>
              <a:rPr lang="en-US" altLang="zh-TW" sz="4000" dirty="0"/>
              <a:t> parser (3/3)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First, </a:t>
            </a:r>
            <a:r>
              <a:rPr lang="en-US" altLang="zh-TW" sz="2000" dirty="0" err="1"/>
              <a:t>verible</a:t>
            </a:r>
            <a:r>
              <a:rPr lang="en-US" altLang="zh-TW" sz="2000" dirty="0"/>
              <a:t>-</a:t>
            </a:r>
            <a:r>
              <a:rPr lang="en-US" altLang="zh-TW" sz="2000" dirty="0" err="1"/>
              <a:t>verilog</a:t>
            </a:r>
            <a:r>
              <a:rPr lang="en-US" altLang="zh-TW" sz="2000" dirty="0"/>
              <a:t>-syntax</a:t>
            </a:r>
          </a:p>
          <a:p>
            <a:pPr lvl="1">
              <a:spcBef>
                <a:spcPts val="1200"/>
              </a:spcBef>
            </a:pPr>
            <a:r>
              <a:rPr lang="en-US" altLang="zh-TW" sz="1600" dirty="0"/>
              <a:t>Pass 94% syntax in 5s and use only 14MB memory.</a:t>
            </a:r>
          </a:p>
          <a:p>
            <a:pPr lvl="1">
              <a:spcBef>
                <a:spcPts val="1200"/>
              </a:spcBef>
            </a:pPr>
            <a:r>
              <a:rPr lang="en-US" altLang="zh-TW" sz="1600" dirty="0"/>
              <a:t>Best performance over 690KB/s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Second, Slang</a:t>
            </a:r>
          </a:p>
          <a:p>
            <a:pPr lvl="1">
              <a:spcBef>
                <a:spcPts val="1200"/>
              </a:spcBef>
            </a:pPr>
            <a:r>
              <a:rPr lang="en-US" altLang="zh-TW" sz="1600" dirty="0"/>
              <a:t>The only one pass 100% SV syntax.</a:t>
            </a:r>
          </a:p>
          <a:p>
            <a:pPr lvl="1">
              <a:spcBef>
                <a:spcPts val="1200"/>
              </a:spcBef>
            </a:pPr>
            <a:r>
              <a:rPr lang="en-US" altLang="zh-TW" sz="1600" dirty="0"/>
              <a:t>Use 42s and 105MB memory, performance not so good.</a:t>
            </a:r>
          </a:p>
          <a:p>
            <a:pPr lvl="1">
              <a:spcBef>
                <a:spcPts val="1200"/>
              </a:spcBef>
            </a:pPr>
            <a:r>
              <a:rPr lang="en-US" altLang="zh-TW" sz="1600" dirty="0"/>
              <a:t>For accurate SV syntax check.</a:t>
            </a:r>
          </a:p>
          <a:p>
            <a:pPr>
              <a:spcBef>
                <a:spcPts val="1200"/>
              </a:spcBef>
            </a:pPr>
            <a:endParaRPr lang="en-US" altLang="zh-TW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A034FB-B3CC-D2A3-CDE8-65DFADADF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3212"/>
            <a:ext cx="9144000" cy="241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8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Run slang with example online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>
                <a:hlinkClick r:id="rId3"/>
              </a:rPr>
              <a:t>Slang explorer</a:t>
            </a:r>
            <a:r>
              <a:rPr lang="en-US" altLang="zh-TW" sz="2000" dirty="0"/>
              <a:t> (inspired by </a:t>
            </a:r>
            <a:r>
              <a:rPr lang="en-US" altLang="zh-TW" sz="2000" dirty="0">
                <a:hlinkClick r:id="rId4"/>
              </a:rPr>
              <a:t>Compiler Explorer</a:t>
            </a:r>
            <a:r>
              <a:rPr lang="en-US" altLang="zh-TW" sz="2000" dirty="0"/>
              <a:t>)</a:t>
            </a:r>
          </a:p>
          <a:p>
            <a:pPr>
              <a:spcBef>
                <a:spcPts val="1200"/>
              </a:spcBef>
            </a:pPr>
            <a:r>
              <a:rPr lang="en-US" altLang="zh-TW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`pragma protect</a:t>
            </a:r>
            <a:r>
              <a:rPr lang="en-US" altLang="zh-TW" sz="2000" dirty="0"/>
              <a:t> directives are validated for correctness.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encrypted text is skipped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1D1C4E1-FC4C-93FA-9448-01A42BA0B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20320"/>
            <a:ext cx="9144000" cy="405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9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Run slang with UVM example on Linux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UVM example with errors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7D5869-86A2-11B3-9F8D-005C2658F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5378"/>
            <a:ext cx="9144000" cy="475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5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UVM example source</a:t>
            </a:r>
            <a:endParaRPr lang="zh-TW" altLang="en-US" sz="4000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8808E89-C4FA-58C6-FD42-F631488FB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`</a:t>
            </a:r>
            <a:r>
              <a:rPr lang="en-US" altLang="zh-TW" sz="2000" dirty="0" err="1"/>
              <a:t>uvn_field_string</a:t>
            </a:r>
            <a:r>
              <a:rPr lang="en-US" altLang="zh-TW" sz="2000" dirty="0"/>
              <a:t> in </a:t>
            </a:r>
            <a:r>
              <a:rPr lang="en-US" altLang="zh-TW" sz="2000" dirty="0" err="1"/>
              <a:t>basic_item</a:t>
            </a:r>
            <a:r>
              <a:rPr lang="en-US" altLang="zh-TW" sz="2000" dirty="0"/>
              <a:t> is incorrect.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Use </a:t>
            </a:r>
            <a:r>
              <a:rPr lang="en-US" altLang="zh-TW" sz="2000" dirty="0" err="1"/>
              <a:t>req.data</a:t>
            </a:r>
            <a:r>
              <a:rPr lang="en-US" altLang="zh-TW" sz="2000" dirty="0"/>
              <a:t> out of bounds.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8C70A87-C5F7-7E04-3321-D8D868555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01" y="2664071"/>
            <a:ext cx="3714286" cy="196190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F3A11EE-1F0A-B1EB-8B1C-46A51E883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493" y="2664071"/>
            <a:ext cx="4285714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4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Default options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Use these option to skip not caring errors and warnings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697883-BE81-920E-74CA-B7C5B6CBE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72816"/>
            <a:ext cx="3761905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93374"/>
      </p:ext>
    </p:extLst>
  </p:cSld>
  <p:clrMapOvr>
    <a:masterClrMapping/>
  </p:clrMapOvr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3285</TotalTime>
  <Words>440</Words>
  <Application>Microsoft Office PowerPoint</Application>
  <PresentationFormat>如螢幕大小 (4:3)</PresentationFormat>
  <Paragraphs>97</Paragraphs>
  <Slides>10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Franklin Gothic Book</vt:lpstr>
      <vt:lpstr>Wingdings 2</vt:lpstr>
      <vt:lpstr>科技</vt:lpstr>
      <vt:lpstr>SystemVerilog parser Introduction</vt:lpstr>
      <vt:lpstr>Agenda</vt:lpstr>
      <vt:lpstr>Choice of SystemVerilog parser (1/3)</vt:lpstr>
      <vt:lpstr>Choice of SystemVerilog parser (2/3)</vt:lpstr>
      <vt:lpstr>Choice of SystemVerilog parser (3/3)</vt:lpstr>
      <vt:lpstr>Run slang with example online</vt:lpstr>
      <vt:lpstr>Run slang with UVM example on Linux</vt:lpstr>
      <vt:lpstr>UVM example source</vt:lpstr>
      <vt:lpstr>Default options</vt:lpstr>
      <vt:lpstr>Performance comparison</vt:lpstr>
    </vt:vector>
  </TitlesOfParts>
  <Company>C.M.T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 Introduction</dc:title>
  <dc:creator>Kaiba</dc:creator>
  <cp:lastModifiedBy>振雄 劉</cp:lastModifiedBy>
  <cp:revision>206</cp:revision>
  <dcterms:created xsi:type="dcterms:W3CDTF">2016-02-28T08:06:51Z</dcterms:created>
  <dcterms:modified xsi:type="dcterms:W3CDTF">2024-05-01T10:03:00Z</dcterms:modified>
</cp:coreProperties>
</file>