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04" r:id="rId3"/>
    <p:sldId id="271" r:id="rId4"/>
    <p:sldId id="285" r:id="rId5"/>
    <p:sldId id="293" r:id="rId6"/>
    <p:sldId id="294" r:id="rId7"/>
    <p:sldId id="303" r:id="rId8"/>
    <p:sldId id="295" r:id="rId9"/>
    <p:sldId id="296" r:id="rId10"/>
    <p:sldId id="314" r:id="rId11"/>
    <p:sldId id="315" r:id="rId12"/>
    <p:sldId id="305" r:id="rId13"/>
    <p:sldId id="298" r:id="rId14"/>
    <p:sldId id="297" r:id="rId15"/>
    <p:sldId id="299" r:id="rId16"/>
    <p:sldId id="302" r:id="rId17"/>
    <p:sldId id="300" r:id="rId18"/>
    <p:sldId id="301" r:id="rId19"/>
    <p:sldId id="311" r:id="rId20"/>
    <p:sldId id="312" r:id="rId21"/>
    <p:sldId id="313" r:id="rId22"/>
    <p:sldId id="288" r:id="rId23"/>
    <p:sldId id="28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9A4"/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3208" autoAdjust="0"/>
  </p:normalViewPr>
  <p:slideViewPr>
    <p:cSldViewPr>
      <p:cViewPr varScale="1">
        <p:scale>
          <a:sx n="106" d="100"/>
          <a:sy n="106" d="100"/>
        </p:scale>
        <p:origin x="16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https://csbearnokiseki.blogspot.com/2017/06/uvm.html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BC835-E4D7-6AC1-40D1-D81DC1C0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447B7DE-FA18-2149-4EED-8CA6D338B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67B106D-D439-2888-19D8-92CFEF1E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39FFD-B8AC-ED2D-930D-1880CA96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8C56-1613-49DA-98CE-81C0AB62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EC29AE7-359A-D6FC-3451-08B2ADF39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E2B36B-8EA7-A2FA-201D-DD35E27BD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ABB7F-61AB-C68E-496F-E38D7668F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3286-CB43-9BE0-E5EF-4F36936C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29AB47D-B95F-C132-AEF9-AAAF03B9D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CDE1472-54DF-D497-9F28-7278908BA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630C5-4C5E-48E0-C36C-9D3463F1F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5090-16CC-9764-36A7-C282E4DE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6C49A39-FEE9-A7DC-6DA7-547C660A8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57114A6-2788-03E1-F7A3-1671DC2A3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8529FB-341E-D743-D73D-F032AC9A8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4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4D4A-244A-7166-DE3D-AACE1CCE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331C87-178C-8D23-2588-4D1D4F0A8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4498DA-F4F3-39F4-3D12-67DAA3BBF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F00BC2-162D-A850-FBDC-09A868AEF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1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F3F5-717A-43EE-0D21-069273474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8A0B45-A393-F8A6-3A1D-FCED5ED86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525A89A-2FB0-447F-FDF0-9CCDEB49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DBFBFE-D5B9-6126-552C-65C1AAC53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1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6DDC2-1371-D32E-1E21-D3C28BD8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21B21F-90E8-9CF0-1429-6EF55E70A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5AE13E-73E7-8E8C-058A-C481C372C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40A1D-17B8-66C9-03D3-056D5AA8E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23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8A476-B6DD-A8C9-BAAC-53843367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09EDD5F-6104-EC43-DD15-B7BB2C623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3CCD5E5-D926-9C1F-A06E-A5973709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1FE1B-B8D6-E08A-3734-10DEB659E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2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5C3D-90FA-F5D9-1DE6-22FD7A3D5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888CCE-BCA8-D8AE-DFE2-9ACC92FF1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EB7862-C5C4-7F8B-8BDD-0B9C22A6F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615A9-5101-E39E-F197-E904DC0AC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65DF-B329-342A-B297-E025A260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46F3DF-BA12-4516-61B4-94A49A550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6236B2-80D5-8999-4A49-A0FA9371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0C867-0623-248B-D5EE-ED98F18AD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5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7.png"/><Relationship Id="rId4" Type="http://schemas.microsoft.com/office/2007/relationships/hdphoto" Target="../media/hdphoto1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UVM TLM Introduction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3372" y="4169639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Chen-Hsiung Liu</a:t>
            </a:r>
          </a:p>
          <a:p>
            <a:pPr algn="r"/>
            <a:r>
              <a:rPr lang="en-US" altLang="zh-TW" sz="2400" dirty="0"/>
              <a:t>2024/10/27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557D-DBEE-8CA7-789B-DF2DE094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79779-2A9B-8282-B597-627A2006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fr-FR" altLang="zh-TW" sz="4000" dirty="0"/>
              <a:t>TLM Imp Port Declaration Macros (1)</a:t>
            </a:r>
            <a:endParaRPr lang="zh-TW" altLang="en-US" sz="4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A2EE1D5-2773-E487-598F-824929E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6666667" cy="340952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73A94B4-250A-9553-4743-2BFD8E6A2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467" y="1844824"/>
            <a:ext cx="3133333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46C9-FE2C-7DD8-A15E-B9BA69A5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93754-F8C5-C170-29B2-DD5E262E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fr-FR" altLang="zh-TW" sz="4000" dirty="0"/>
              <a:t>TLM Imp Port Declaration Macros (2)</a:t>
            </a:r>
            <a:endParaRPr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4EFDA1-F5E7-1E92-EFE7-A8187FF7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86" y="1340768"/>
            <a:ext cx="5571429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7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728B9-07D0-411C-8580-8263B34B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06F0-D50F-0C00-9F4F-F66E90CC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TLM FIFO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F85B-4367-86CE-2120-D739B237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43528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0AC544-EC2A-B299-77DE-75A4C5CB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8191" y="972949"/>
            <a:ext cx="6847619" cy="580952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DF3B8C-21BB-4CDB-43C1-D93D11E9E093}"/>
              </a:ext>
            </a:extLst>
          </p:cNvPr>
          <p:cNvSpPr txBox="1"/>
          <p:nvPr/>
        </p:nvSpPr>
        <p:spPr>
          <a:xfrm>
            <a:off x="5409353" y="134537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default size = 1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9E4D81-4843-672A-9BB2-190C617D351A}"/>
              </a:ext>
            </a:extLst>
          </p:cNvPr>
          <p:cNvSpPr txBox="1"/>
          <p:nvPr/>
        </p:nvSpPr>
        <p:spPr>
          <a:xfrm>
            <a:off x="5409353" y="317554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default size = 0, unbounded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85E553-B277-4AED-1362-01E24829E47C}"/>
              </a:ext>
            </a:extLst>
          </p:cNvPr>
          <p:cNvSpPr txBox="1"/>
          <p:nvPr/>
        </p:nvSpPr>
        <p:spPr>
          <a:xfrm>
            <a:off x="4904461" y="456277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(</a:t>
            </a:r>
            <a:r>
              <a:rPr lang="en-US" altLang="zh-TW" sz="1050" dirty="0" err="1">
                <a:solidFill>
                  <a:schemeClr val="bg1"/>
                </a:solidFill>
              </a:rPr>
              <a:t>uvm_analysis_imp</a:t>
            </a:r>
            <a:r>
              <a:rPr lang="en-US" altLang="zh-TW" sz="1050" dirty="0">
                <a:solidFill>
                  <a:schemeClr val="bg1"/>
                </a:solidFill>
              </a:rPr>
              <a:t>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0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EF51E-5DEC-26BB-F256-49023366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F69EF-7338-8FF5-4F30-18A189C0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65E7E-024D-E601-19FC-E07F56A1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/>
              <a:t>Hierarchical port connections are resolved and optimized just before </a:t>
            </a:r>
            <a:r>
              <a:rPr lang="en-US" altLang="zh-TW" sz="1600" dirty="0" err="1">
                <a:solidFill>
                  <a:srgbClr val="FFFF00"/>
                </a:solidFill>
              </a:rPr>
              <a:t>uvm_component</a:t>
            </a:r>
            <a:r>
              <a:rPr lang="en-US" altLang="zh-TW" sz="1600" dirty="0">
                <a:solidFill>
                  <a:srgbClr val="FFFF00"/>
                </a:solidFill>
              </a:rPr>
              <a:t>::</a:t>
            </a:r>
            <a:r>
              <a:rPr lang="en-US" altLang="zh-TW" sz="1600" dirty="0" err="1">
                <a:solidFill>
                  <a:srgbClr val="FFFF00"/>
                </a:solidFill>
              </a:rPr>
              <a:t>end_of_elaboration_phase</a:t>
            </a:r>
            <a:r>
              <a:rPr lang="en-US" altLang="zh-TW" sz="1600" dirty="0"/>
              <a:t>.  After optimization, calling any port’s interface method (e.g. leaf1.out.put(trans)) incurs a single hop to get to the implementation (e.g. leaf2’s put task), no matter how far up and down the hierarchy the implementation resides.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62F5FC-272E-724A-C0E0-2032DB90B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5892"/>
              </p:ext>
            </p:extLst>
          </p:nvPr>
        </p:nvGraphicFramePr>
        <p:xfrm>
          <a:off x="648000" y="2987899"/>
          <a:ext cx="7848000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470859648"/>
                    </a:ext>
                  </a:extLst>
                </a:gridCol>
                <a:gridCol w="5616000">
                  <a:extLst>
                    <a:ext uri="{9D8B030D-6E8A-4147-A177-3AD203B41FA5}">
                      <a16:colId xmlns:a16="http://schemas.microsoft.com/office/drawing/2014/main" val="147699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port-to-port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leaf1’s out port is connected to its parent’s (comp1) out 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71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port-to-export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comp1’s out port is connected to comp2’s in 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export-to-export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comp2’s in export is connected to its child’s (subcomp2) in 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62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export-to-imp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subcomp2’s in export is connected leaf2’s in imp port.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35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imp-to-implementation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leaf2’s in imp port is connected to its implementation, leaf2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64309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6E6FB3C-8E4E-EA92-E579-9947A53FE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48640"/>
            <a:ext cx="46291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B4C950-DA58-A4B4-13E1-958029A2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34" y="890905"/>
            <a:ext cx="9013333" cy="5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86C6E-EE7A-6233-C136-E83F8C618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1290-FA4F-F2CE-089B-A8C58824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Port Base Class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5C664-8757-3520-7A89-AF84B17E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43528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1800" dirty="0" err="1"/>
              <a:t>uvm_port_base</a:t>
            </a:r>
            <a:r>
              <a:rPr lang="en-US" altLang="zh-TW" sz="1800" dirty="0"/>
              <a:t> #(IF)</a:t>
            </a:r>
          </a:p>
          <a:p>
            <a:pPr>
              <a:spcBef>
                <a:spcPts val="1200"/>
              </a:spcBef>
            </a:pPr>
            <a:r>
              <a:rPr lang="en-US" altLang="zh-TW" sz="1800" dirty="0"/>
              <a:t>The </a:t>
            </a:r>
            <a:r>
              <a:rPr lang="en-US" altLang="zh-TW" sz="1800" dirty="0" err="1">
                <a:solidFill>
                  <a:srgbClr val="FFFF00"/>
                </a:solidFill>
              </a:rPr>
              <a:t>debug_connected_to</a:t>
            </a:r>
            <a:r>
              <a:rPr lang="en-US" altLang="zh-TW" sz="1800" dirty="0"/>
              <a:t> method outputs a visual text display of the port/export/imp network to which this port connects (i.e., the port’s fanout).</a:t>
            </a:r>
          </a:p>
          <a:p>
            <a:pPr>
              <a:spcBef>
                <a:spcPts val="1200"/>
              </a:spcBef>
            </a:pPr>
            <a:r>
              <a:rPr lang="en-US" altLang="zh-TW" sz="1800" dirty="0"/>
              <a:t>The </a:t>
            </a:r>
            <a:r>
              <a:rPr lang="en-US" altLang="zh-TW" sz="1800" dirty="0" err="1">
                <a:solidFill>
                  <a:srgbClr val="FFFF00"/>
                </a:solidFill>
              </a:rPr>
              <a:t>debug_provided_to</a:t>
            </a:r>
            <a:r>
              <a:rPr lang="en-US" altLang="zh-TW" sz="1800" dirty="0"/>
              <a:t> method outputs a visual display of the port/export network that ultimately connect to this port (i.e., the port’s </a:t>
            </a:r>
            <a:r>
              <a:rPr lang="en-US" altLang="zh-TW" sz="1800" dirty="0" err="1"/>
              <a:t>fanin</a:t>
            </a:r>
            <a:r>
              <a:rPr lang="en-US" altLang="zh-TW" sz="1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altLang="zh-TW" sz="18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3A23A6-BB24-1AFB-B7A7-EE7CDD689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0" y="3087483"/>
            <a:ext cx="5771429" cy="316190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200A23-34D5-11FA-12EF-5F13F6E66923}"/>
              </a:ext>
            </a:extLst>
          </p:cNvPr>
          <p:cNvCxnSpPr/>
          <p:nvPr/>
        </p:nvCxnSpPr>
        <p:spPr>
          <a:xfrm>
            <a:off x="6276381" y="5802883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CEFF61-B045-B52D-3672-7A3DA726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75758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CB0EEF6-97CB-F5ED-2A1E-856CAD30A07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Check and Debug Connection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451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F832-2E33-738F-FAF2-E26C5BA8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E307F-C8B3-132D-183E-C1DDE266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built-in check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DEA7F-3CD6-EE55-E431-9A605D7A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Size check uses size() to get </a:t>
            </a:r>
            <a:r>
              <a:rPr lang="en-US" altLang="zh-TW" sz="2000" dirty="0">
                <a:solidFill>
                  <a:srgbClr val="FFFF00"/>
                </a:solidFill>
              </a:rPr>
              <a:t>the number of implementation ports</a:t>
            </a:r>
            <a:r>
              <a:rPr lang="en-US" altLang="zh-TW" sz="2000" dirty="0"/>
              <a:t> connected to this port.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`UVM_PORT_COMMON, `UVM_EXPORT_COMMON, `UVM_IMP_COMMON,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=1,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=1.</a:t>
            </a:r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uvm_analysis_port</a:t>
            </a:r>
            <a:r>
              <a:rPr lang="en-US" altLang="zh-TW" sz="2000" dirty="0"/>
              <a:t>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=0,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=unbounded.</a:t>
            </a:r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uvm_analysis_export</a:t>
            </a:r>
            <a:r>
              <a:rPr lang="en-US" altLang="zh-TW" sz="2000" dirty="0"/>
              <a:t>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=1,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=unbounded.</a:t>
            </a:r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uvm_analysis_imp</a:t>
            </a:r>
            <a:r>
              <a:rPr lang="en-US" altLang="zh-TW" sz="2000" dirty="0"/>
              <a:t>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=1,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=1.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Error message example: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[Connection Error] connection count of 0 does not meet required minimum of 1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[Connection Error] connection count of 2 exceeds maximum of 1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7538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7F2D8-27F6-A065-C49B-B077963C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615DA-AFE5-0D52-7AFE-276D2786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(1)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D25AC-B411-A115-6C68-59B2FF91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legal.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A9A05-D1B3-7CC6-23D7-82CBB2D7ED22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92E90E-9080-4EE5-228E-0F8FBA25AA03}"/>
              </a:ext>
            </a:extLst>
          </p:cNvPr>
          <p:cNvSpPr/>
          <p:nvPr/>
        </p:nvSpPr>
        <p:spPr>
          <a:xfrm>
            <a:off x="1367884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compA1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690D1E-4EE2-548C-7768-BC4641A40EA8}"/>
              </a:ext>
            </a:extLst>
          </p:cNvPr>
          <p:cNvSpPr/>
          <p:nvPr/>
        </p:nvSpPr>
        <p:spPr>
          <a:xfrm>
            <a:off x="5616116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compB1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C1B4AF-D739-6DD6-A715-BC610D653CB9}"/>
              </a:ext>
            </a:extLst>
          </p:cNvPr>
          <p:cNvSpPr/>
          <p:nvPr/>
        </p:nvSpPr>
        <p:spPr>
          <a:xfrm>
            <a:off x="3527932" y="2706339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247A41-3CD6-0EB5-D4C4-FAC6E37E8A09}"/>
              </a:ext>
            </a:extLst>
          </p:cNvPr>
          <p:cNvSpPr/>
          <p:nvPr/>
        </p:nvSpPr>
        <p:spPr>
          <a:xfrm>
            <a:off x="5402497" y="270633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F6421B5-D8E7-526D-589B-8A527EE2D4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3932" y="2814339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D5FEDDB-06B3-810F-567D-2161110677E9}"/>
              </a:ext>
            </a:extLst>
          </p:cNvPr>
          <p:cNvGrpSpPr/>
          <p:nvPr/>
        </p:nvGrpSpPr>
        <p:grpSpPr>
          <a:xfrm>
            <a:off x="1476182" y="2544339"/>
            <a:ext cx="1584000" cy="540000"/>
            <a:chOff x="1547664" y="3014984"/>
            <a:chExt cx="158400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CD3A01-7D33-3FE5-9F2E-966CF63FD642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9BC5D65-4BF9-AE7C-C5FA-46DC38CA7BC6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D30C440-1B3E-5A5F-F4AC-B57B1709940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060182" y="2814339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C69BA82-FF00-2A73-9196-85B0D807B305}"/>
              </a:ext>
            </a:extLst>
          </p:cNvPr>
          <p:cNvGrpSpPr/>
          <p:nvPr/>
        </p:nvGrpSpPr>
        <p:grpSpPr>
          <a:xfrm>
            <a:off x="6083470" y="2544339"/>
            <a:ext cx="1584000" cy="540000"/>
            <a:chOff x="4320970" y="3662996"/>
            <a:chExt cx="158400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242EDC-4386-E2BB-58D3-3E478B3CC146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E0C86FC2-A4CB-6BCA-84AA-5303E401F131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3C60D29-DC8D-F339-48FE-BC0D5DE2AD46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>
            <a:off x="5616116" y="2814339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69EC56D-5EFC-C10B-25B5-A268C6700752}"/>
              </a:ext>
            </a:extLst>
          </p:cNvPr>
          <p:cNvSpPr/>
          <p:nvPr/>
        </p:nvSpPr>
        <p:spPr>
          <a:xfrm>
            <a:off x="1367884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compA2</a:t>
            </a:r>
            <a:endParaRPr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A10B4A-28CB-ABFF-8E70-5D5B64D41F18}"/>
              </a:ext>
            </a:extLst>
          </p:cNvPr>
          <p:cNvSpPr/>
          <p:nvPr/>
        </p:nvSpPr>
        <p:spPr>
          <a:xfrm>
            <a:off x="5616116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compB2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C8BF1A-D3A3-EFCE-0CB4-AB8C333B0D74}"/>
              </a:ext>
            </a:extLst>
          </p:cNvPr>
          <p:cNvSpPr/>
          <p:nvPr/>
        </p:nvSpPr>
        <p:spPr>
          <a:xfrm>
            <a:off x="3527932" y="464544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217BA0D-4EBA-0D5C-7272-BD4C14A7F214}"/>
              </a:ext>
            </a:extLst>
          </p:cNvPr>
          <p:cNvSpPr/>
          <p:nvPr/>
        </p:nvSpPr>
        <p:spPr>
          <a:xfrm>
            <a:off x="5402497" y="464544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6963202-658C-E291-6974-FAB0AC36230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743932" y="4753445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EB050F0-E133-65AB-BB77-AE9863C5BF85}"/>
              </a:ext>
            </a:extLst>
          </p:cNvPr>
          <p:cNvGrpSpPr/>
          <p:nvPr/>
        </p:nvGrpSpPr>
        <p:grpSpPr>
          <a:xfrm>
            <a:off x="1476182" y="4483445"/>
            <a:ext cx="1584000" cy="540000"/>
            <a:chOff x="1547664" y="3014984"/>
            <a:chExt cx="1584000" cy="540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875577-428B-2C28-B478-BD763C7F12FD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AC4115-CD08-D757-6339-91FAE25C6F77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A6E4957-3194-0C70-3A89-085479BC6688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060182" y="4753445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669AFFD-CEE8-FB79-DB56-9149B4729C40}"/>
              </a:ext>
            </a:extLst>
          </p:cNvPr>
          <p:cNvGrpSpPr/>
          <p:nvPr/>
        </p:nvGrpSpPr>
        <p:grpSpPr>
          <a:xfrm>
            <a:off x="6083470" y="4483445"/>
            <a:ext cx="1584000" cy="540000"/>
            <a:chOff x="4320970" y="3662996"/>
            <a:chExt cx="1584000" cy="54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CD2DE9-1F51-FC5B-1417-BB42608A20AC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2EDF9BCF-10AF-45A2-412B-CBA359E3EEF0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51024C3-8938-2974-350D-3464D744DEA9}"/>
              </a:ext>
            </a:extLst>
          </p:cNvPr>
          <p:cNvCxnSpPr>
            <a:cxnSpLocks/>
            <a:stCxn id="29" idx="1"/>
            <a:endCxn id="38" idx="2"/>
          </p:cNvCxnSpPr>
          <p:nvPr/>
        </p:nvCxnSpPr>
        <p:spPr>
          <a:xfrm>
            <a:off x="5616116" y="4753445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4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EC4E-DD96-3414-FDFE-5055AE97F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13DE5-AAFC-85D8-407B-8D6B4A06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(2)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814CC-2CD1-5A22-D974-EDD79E2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legal.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C49BE-32E0-2F13-FCF7-817DBDFD560F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84A97E-5E4A-2863-59F9-709A32D97126}"/>
              </a:ext>
            </a:extLst>
          </p:cNvPr>
          <p:cNvSpPr/>
          <p:nvPr/>
        </p:nvSpPr>
        <p:spPr>
          <a:xfrm>
            <a:off x="1367884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compA1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570056-EC65-68BB-2E58-075C7A715E39}"/>
              </a:ext>
            </a:extLst>
          </p:cNvPr>
          <p:cNvSpPr/>
          <p:nvPr/>
        </p:nvSpPr>
        <p:spPr>
          <a:xfrm>
            <a:off x="5616116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compB1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D85FD0-C1AF-03B6-8B0C-B3EC4A78EB30}"/>
              </a:ext>
            </a:extLst>
          </p:cNvPr>
          <p:cNvSpPr/>
          <p:nvPr/>
        </p:nvSpPr>
        <p:spPr>
          <a:xfrm>
            <a:off x="3527932" y="2706339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6694C8-9611-DA06-CE56-E2F78D77A741}"/>
              </a:ext>
            </a:extLst>
          </p:cNvPr>
          <p:cNvSpPr/>
          <p:nvPr/>
        </p:nvSpPr>
        <p:spPr>
          <a:xfrm>
            <a:off x="5402497" y="270633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969E7DA-0AC5-5E62-4761-9F5C66E339A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3932" y="2814339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AC64C1-E781-E1F1-76F5-2DE5932506C3}"/>
              </a:ext>
            </a:extLst>
          </p:cNvPr>
          <p:cNvGrpSpPr/>
          <p:nvPr/>
        </p:nvGrpSpPr>
        <p:grpSpPr>
          <a:xfrm>
            <a:off x="1476182" y="2544339"/>
            <a:ext cx="1584000" cy="540000"/>
            <a:chOff x="1547664" y="3014984"/>
            <a:chExt cx="158400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216B46-9499-CB04-2B72-77DE3BF89CA3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1223A0-8352-9878-1DFB-21A850391EFD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393EEE0-EA05-B921-8742-2A08D3F277B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060182" y="2814339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6B19D41-2E68-57CF-ED31-0B8617182265}"/>
              </a:ext>
            </a:extLst>
          </p:cNvPr>
          <p:cNvGrpSpPr/>
          <p:nvPr/>
        </p:nvGrpSpPr>
        <p:grpSpPr>
          <a:xfrm>
            <a:off x="6083470" y="2544339"/>
            <a:ext cx="1584000" cy="540000"/>
            <a:chOff x="4320970" y="3662996"/>
            <a:chExt cx="158400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34A720-468D-F8C4-7CEF-C9E53C23064C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60A73DF-DC8C-997C-B0C9-0F3CF01F605E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A26630-97C1-D4B6-B553-9EFCFD60AB75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>
            <a:off x="5616116" y="2814339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6DF89F1-566A-14CF-5B8C-282A3E5E0D13}"/>
              </a:ext>
            </a:extLst>
          </p:cNvPr>
          <p:cNvSpPr/>
          <p:nvPr/>
        </p:nvSpPr>
        <p:spPr>
          <a:xfrm>
            <a:off x="1367884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compA2</a:t>
            </a:r>
            <a:endParaRPr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2A6FC7-6860-CA2B-2ADE-592A0BA14874}"/>
              </a:ext>
            </a:extLst>
          </p:cNvPr>
          <p:cNvSpPr/>
          <p:nvPr/>
        </p:nvSpPr>
        <p:spPr>
          <a:xfrm>
            <a:off x="5616116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compB2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08D9E2-123A-5F34-D6A9-C85CF342FBDC}"/>
              </a:ext>
            </a:extLst>
          </p:cNvPr>
          <p:cNvSpPr/>
          <p:nvPr/>
        </p:nvSpPr>
        <p:spPr>
          <a:xfrm>
            <a:off x="3527932" y="464544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A4F37B8-07CE-5A98-E0F3-DCA2B3023489}"/>
              </a:ext>
            </a:extLst>
          </p:cNvPr>
          <p:cNvSpPr/>
          <p:nvPr/>
        </p:nvSpPr>
        <p:spPr>
          <a:xfrm>
            <a:off x="5402497" y="464544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ADAF748-841B-7396-FA42-2BFBAB5FDBFB}"/>
              </a:ext>
            </a:extLst>
          </p:cNvPr>
          <p:cNvCxnSpPr>
            <a:cxnSpLocks/>
            <a:stCxn id="30" idx="3"/>
            <a:endCxn id="8" idx="3"/>
          </p:cNvCxnSpPr>
          <p:nvPr/>
        </p:nvCxnSpPr>
        <p:spPr>
          <a:xfrm flipV="1">
            <a:off x="3743932" y="2890707"/>
            <a:ext cx="1690197" cy="1862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4982A61-AF84-AD8A-DD0B-6CF56576BB9B}"/>
              </a:ext>
            </a:extLst>
          </p:cNvPr>
          <p:cNvGrpSpPr/>
          <p:nvPr/>
        </p:nvGrpSpPr>
        <p:grpSpPr>
          <a:xfrm>
            <a:off x="1476182" y="4483445"/>
            <a:ext cx="1584000" cy="540000"/>
            <a:chOff x="1547664" y="3014984"/>
            <a:chExt cx="1584000" cy="540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2B756F6-BA02-75FC-853B-4D0B14F56EA0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667187B-85E7-F964-73EE-53F8CA0FC1B2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998E4CF-EF87-1B08-7AA5-591C0C012905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060182" y="4753445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A7C5AC8-0C3C-A661-04A6-1B64553E5BC7}"/>
              </a:ext>
            </a:extLst>
          </p:cNvPr>
          <p:cNvGrpSpPr/>
          <p:nvPr/>
        </p:nvGrpSpPr>
        <p:grpSpPr>
          <a:xfrm>
            <a:off x="6083470" y="4483445"/>
            <a:ext cx="1584000" cy="540000"/>
            <a:chOff x="4320970" y="3662996"/>
            <a:chExt cx="1584000" cy="54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F62314B-9116-6399-9348-8F9FCFEAA3A4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40B385E-492B-C4CC-6CC8-FE3B1BFF7C62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7B34518-410E-881E-1DFB-2F11077BEF47}"/>
              </a:ext>
            </a:extLst>
          </p:cNvPr>
          <p:cNvCxnSpPr>
            <a:cxnSpLocks/>
            <a:stCxn id="29" idx="1"/>
            <a:endCxn id="38" idx="2"/>
          </p:cNvCxnSpPr>
          <p:nvPr/>
        </p:nvCxnSpPr>
        <p:spPr>
          <a:xfrm>
            <a:off x="5616116" y="4753445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8049CC-3488-BE88-B418-4D10FE2A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1AB6B-416F-8B0D-C870-5C0C5CDE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Testbench Architecture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7BB3FD5-296B-8D7F-2C15-5C1F47188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8760"/>
            <a:ext cx="9144000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5E40F-5390-019B-9D16-5AA9CC3F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CE499-EADC-600B-653C-201EE025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(3)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392B0-10B0-E948-715F-81DA1D64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illegal.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24B1CB-707C-1220-3862-578D4B8A3547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A4E1B-6F52-213C-7FB0-C0A51CAF2A83}"/>
              </a:ext>
            </a:extLst>
          </p:cNvPr>
          <p:cNvSpPr/>
          <p:nvPr/>
        </p:nvSpPr>
        <p:spPr>
          <a:xfrm>
            <a:off x="1367884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compA1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C7FBD0-0CBC-2239-3A59-7C37942678FE}"/>
              </a:ext>
            </a:extLst>
          </p:cNvPr>
          <p:cNvSpPr/>
          <p:nvPr/>
        </p:nvSpPr>
        <p:spPr>
          <a:xfrm>
            <a:off x="5616116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compB1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028C4-D1E9-AABA-9B87-AF9892FB9B0E}"/>
              </a:ext>
            </a:extLst>
          </p:cNvPr>
          <p:cNvSpPr/>
          <p:nvPr/>
        </p:nvSpPr>
        <p:spPr>
          <a:xfrm>
            <a:off x="3527932" y="2706339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E6C0A8C-7523-C02F-B8AC-4B0DB87EA992}"/>
              </a:ext>
            </a:extLst>
          </p:cNvPr>
          <p:cNvSpPr/>
          <p:nvPr/>
        </p:nvSpPr>
        <p:spPr>
          <a:xfrm>
            <a:off x="5402497" y="270633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5610E0F-F52E-3557-5497-22078428EC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3932" y="2814339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7FFD91B-D256-85C8-762B-A448BFD7FBA7}"/>
              </a:ext>
            </a:extLst>
          </p:cNvPr>
          <p:cNvGrpSpPr/>
          <p:nvPr/>
        </p:nvGrpSpPr>
        <p:grpSpPr>
          <a:xfrm>
            <a:off x="1476182" y="2544339"/>
            <a:ext cx="1584000" cy="540000"/>
            <a:chOff x="1547664" y="3014984"/>
            <a:chExt cx="158400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D0DF4D-E9DB-8CEB-DA5A-C7A4A988C96F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F13EDD-5ED5-6B20-FCEC-21B66ACE4AA0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B42CA5C-1917-A525-D024-FF30D9F7997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060182" y="2814339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DB63D46-831B-1D01-C78C-11E935EE0CC6}"/>
              </a:ext>
            </a:extLst>
          </p:cNvPr>
          <p:cNvGrpSpPr/>
          <p:nvPr/>
        </p:nvGrpSpPr>
        <p:grpSpPr>
          <a:xfrm>
            <a:off x="6083470" y="2544339"/>
            <a:ext cx="1584000" cy="540000"/>
            <a:chOff x="4320970" y="3662996"/>
            <a:chExt cx="158400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009EB4-ABEF-1A9A-5A82-99D205D5C7CD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5568721-D3D2-C484-09D1-0BD9EDC28809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2F61E00-6DF2-3237-19A2-100B5E6698AF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>
            <a:off x="5616116" y="2814339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91E705B-0E5F-49CE-3C52-34E9627AEB7D}"/>
              </a:ext>
            </a:extLst>
          </p:cNvPr>
          <p:cNvSpPr/>
          <p:nvPr/>
        </p:nvSpPr>
        <p:spPr>
          <a:xfrm>
            <a:off x="1367884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compA2</a:t>
            </a:r>
            <a:endParaRPr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A19A77-8264-9549-E8F9-BA6ABE92C64E}"/>
              </a:ext>
            </a:extLst>
          </p:cNvPr>
          <p:cNvSpPr/>
          <p:nvPr/>
        </p:nvSpPr>
        <p:spPr>
          <a:xfrm>
            <a:off x="5616116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compB2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85B604-91AE-D77F-0E3E-182969993533}"/>
              </a:ext>
            </a:extLst>
          </p:cNvPr>
          <p:cNvSpPr/>
          <p:nvPr/>
        </p:nvSpPr>
        <p:spPr>
          <a:xfrm>
            <a:off x="3527932" y="464544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E5ED53E-836E-05A8-171D-3978FC823933}"/>
              </a:ext>
            </a:extLst>
          </p:cNvPr>
          <p:cNvSpPr/>
          <p:nvPr/>
        </p:nvSpPr>
        <p:spPr>
          <a:xfrm>
            <a:off x="5402497" y="464544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2DDD028-E4F9-1BFB-6E54-09A717BB9D2C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3743932" y="2814339"/>
            <a:ext cx="1690197" cy="1862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D9FB6F0-6E2F-8A52-0E40-36D867CF762A}"/>
              </a:ext>
            </a:extLst>
          </p:cNvPr>
          <p:cNvGrpSpPr/>
          <p:nvPr/>
        </p:nvGrpSpPr>
        <p:grpSpPr>
          <a:xfrm>
            <a:off x="1476182" y="4483445"/>
            <a:ext cx="1584000" cy="540000"/>
            <a:chOff x="1547664" y="3014984"/>
            <a:chExt cx="1584000" cy="540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0B755FE-8109-80CB-5C2E-249A47F7B928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35617E4-2F50-FA8D-B4A2-4299646D72F8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6C512A-E70A-C80E-6807-3E93A82CD108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060182" y="4753445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38187B8-AF76-7961-1878-B5C0F3C3290A}"/>
              </a:ext>
            </a:extLst>
          </p:cNvPr>
          <p:cNvGrpSpPr/>
          <p:nvPr/>
        </p:nvGrpSpPr>
        <p:grpSpPr>
          <a:xfrm>
            <a:off x="6083470" y="4483445"/>
            <a:ext cx="1584000" cy="540000"/>
            <a:chOff x="4320970" y="3662996"/>
            <a:chExt cx="1584000" cy="54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6007BC-1147-E775-A71C-5D79CBACBC9B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6240B3D-CB46-7C85-09C2-70FF7EB88079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96C3F04-AC1E-2376-4EA1-A7A98897B396}"/>
              </a:ext>
            </a:extLst>
          </p:cNvPr>
          <p:cNvCxnSpPr>
            <a:cxnSpLocks/>
            <a:stCxn id="29" idx="1"/>
            <a:endCxn id="38" idx="2"/>
          </p:cNvCxnSpPr>
          <p:nvPr/>
        </p:nvCxnSpPr>
        <p:spPr>
          <a:xfrm>
            <a:off x="5616116" y="4753445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4CF1C-D418-A7DC-2F81-EF3E2A2F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E8949-787C-1F83-ACCC-0E3B77D4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(4)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681F3-F2BD-A1D9-AF8F-B3CC0F6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legal. (not recommended)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BC59D5-2E43-F10B-C177-1C7E5B1CD8D2}"/>
              </a:ext>
            </a:extLst>
          </p:cNvPr>
          <p:cNvSpPr/>
          <p:nvPr/>
        </p:nvSpPr>
        <p:spPr>
          <a:xfrm>
            <a:off x="827584" y="1844824"/>
            <a:ext cx="7488832" cy="302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65B6F0-259E-8CE3-4A3C-8ABF58FEC566}"/>
              </a:ext>
            </a:extLst>
          </p:cNvPr>
          <p:cNvSpPr/>
          <p:nvPr/>
        </p:nvSpPr>
        <p:spPr>
          <a:xfrm>
            <a:off x="1367884" y="2238339"/>
            <a:ext cx="2160000" cy="20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agent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EA4688-F44F-7128-6DB6-698A060C983D}"/>
              </a:ext>
            </a:extLst>
          </p:cNvPr>
          <p:cNvSpPr/>
          <p:nvPr/>
        </p:nvSpPr>
        <p:spPr>
          <a:xfrm>
            <a:off x="4033288" y="2238339"/>
            <a:ext cx="3564580" cy="20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scoreboard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F0894-92CC-7926-A4B3-752A666F45AD}"/>
              </a:ext>
            </a:extLst>
          </p:cNvPr>
          <p:cNvSpPr/>
          <p:nvPr/>
        </p:nvSpPr>
        <p:spPr>
          <a:xfrm>
            <a:off x="1485109" y="3501008"/>
            <a:ext cx="1368000" cy="54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monitor</a:t>
            </a:r>
            <a:endParaRPr lang="zh-TW" altLang="en-US" sz="16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98758BC-889C-4897-B397-0068DCDE727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68463" y="3771008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9B47317-36DC-98A9-83D1-77B4FCE076B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6913760" y="2941083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7FB8A736-AD22-546A-E4F5-582D53177AF2}"/>
              </a:ext>
            </a:extLst>
          </p:cNvPr>
          <p:cNvSpPr/>
          <p:nvPr/>
        </p:nvSpPr>
        <p:spPr>
          <a:xfrm>
            <a:off x="2852463" y="3663008"/>
            <a:ext cx="216000" cy="216000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AECCFBC-2D1C-4320-CBD7-7C74D22B8AA3}"/>
              </a:ext>
            </a:extLst>
          </p:cNvPr>
          <p:cNvSpPr/>
          <p:nvPr/>
        </p:nvSpPr>
        <p:spPr>
          <a:xfrm>
            <a:off x="4249760" y="2833083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950BF2-0432-C10C-6048-C85C4A16044B}"/>
              </a:ext>
            </a:extLst>
          </p:cNvPr>
          <p:cNvSpPr/>
          <p:nvPr/>
        </p:nvSpPr>
        <p:spPr>
          <a:xfrm>
            <a:off x="4465760" y="2631170"/>
            <a:ext cx="2232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uvm_tlm_analysis_fifo</a:t>
            </a:r>
            <a:endParaRPr lang="zh-TW" altLang="en-US" sz="1600" b="1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68D14F3-6923-1947-7836-5FFD52A4EBDB}"/>
              </a:ext>
            </a:extLst>
          </p:cNvPr>
          <p:cNvSpPr/>
          <p:nvPr/>
        </p:nvSpPr>
        <p:spPr>
          <a:xfrm>
            <a:off x="6697760" y="2833083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E800C9B1-CF56-C8A7-3EF8-1579E51BDB61}"/>
              </a:ext>
            </a:extLst>
          </p:cNvPr>
          <p:cNvSpPr/>
          <p:nvPr/>
        </p:nvSpPr>
        <p:spPr>
          <a:xfrm>
            <a:off x="5473760" y="3243214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883494-79DA-564E-3CD6-4C950AA5A776}"/>
              </a:ext>
            </a:extLst>
          </p:cNvPr>
          <p:cNvSpPr txBox="1"/>
          <p:nvPr/>
        </p:nvSpPr>
        <p:spPr>
          <a:xfrm>
            <a:off x="4151312" y="3220409"/>
            <a:ext cx="121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50" dirty="0" err="1"/>
              <a:t>analysis_export</a:t>
            </a:r>
            <a:endParaRPr lang="zh-TW" altLang="en-US" sz="105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73DEDF-2837-E0DA-C76B-5DF06FF86120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5581760" y="3459214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5EA3BDD-F7F9-C35A-778F-EE95A4D353F4}"/>
              </a:ext>
            </a:extLst>
          </p:cNvPr>
          <p:cNvSpPr txBox="1"/>
          <p:nvPr/>
        </p:nvSpPr>
        <p:spPr>
          <a:xfrm>
            <a:off x="7077716" y="2806365"/>
            <a:ext cx="50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get()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941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5CBD2-EFB3-2CFD-3C12-4DE9CA12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4765B-C23E-1CEF-7D30-65C0E5D0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TLM 2.0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71BB8-E4E1-C6E6-786E-00DA29DA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Blocking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Non-blocking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16C82-9700-9D9C-B4E4-68C8171F8EB2}"/>
              </a:ext>
            </a:extLst>
          </p:cNvPr>
          <p:cNvSpPr/>
          <p:nvPr/>
        </p:nvSpPr>
        <p:spPr>
          <a:xfrm>
            <a:off x="968083" y="1772816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initiator</a:t>
            </a:r>
            <a:endParaRPr lang="zh-TW" altLang="en-US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E59BEC-3097-E392-BA8C-05AE1E8078F5}"/>
              </a:ext>
            </a:extLst>
          </p:cNvPr>
          <p:cNvSpPr/>
          <p:nvPr/>
        </p:nvSpPr>
        <p:spPr>
          <a:xfrm>
            <a:off x="6228184" y="1772816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target</a:t>
            </a:r>
            <a:endParaRPr lang="zh-TW" altLang="en-US" sz="16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E9A4C1-8A17-E0ED-3794-C78141F6A14E}"/>
              </a:ext>
            </a:extLst>
          </p:cNvPr>
          <p:cNvSpPr txBox="1"/>
          <p:nvPr/>
        </p:nvSpPr>
        <p:spPr>
          <a:xfrm>
            <a:off x="3586328" y="1627127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b_transport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tx</a:t>
            </a:r>
            <a:r>
              <a:rPr lang="en-US" altLang="zh-TW" sz="1600" dirty="0"/>
              <a:t>, delay)</a:t>
            </a:r>
            <a:endParaRPr lang="zh-TW" altLang="en-US" sz="16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B7290D4-9129-4D0F-5DAA-519B4F0023A6}"/>
              </a:ext>
            </a:extLst>
          </p:cNvPr>
          <p:cNvGrpSpPr/>
          <p:nvPr/>
        </p:nvGrpSpPr>
        <p:grpSpPr>
          <a:xfrm>
            <a:off x="3128131" y="1970816"/>
            <a:ext cx="216000" cy="216000"/>
            <a:chOff x="3128131" y="1970816"/>
            <a:chExt cx="216000" cy="216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8D5330-325C-769D-057E-9E3F118821D6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622A21AD-97AE-9A94-F002-B66D3CAC0051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4E2B1F1-24B8-7FC7-672D-78DB9D761E09}"/>
              </a:ext>
            </a:extLst>
          </p:cNvPr>
          <p:cNvGrpSpPr/>
          <p:nvPr/>
        </p:nvGrpSpPr>
        <p:grpSpPr>
          <a:xfrm>
            <a:off x="6012136" y="1965681"/>
            <a:ext cx="216000" cy="216000"/>
            <a:chOff x="3128131" y="1970816"/>
            <a:chExt cx="216000" cy="21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4000E3-5B11-17D3-D80B-03BA0DE1BBA3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2664E569-725B-A9CD-AA50-EC381AA39D61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2C31839-0005-2098-8262-56444F3392CA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3344131" y="2073681"/>
            <a:ext cx="2670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5B8DF6C-E620-6372-BB34-ECF9C4FD3406}"/>
              </a:ext>
            </a:extLst>
          </p:cNvPr>
          <p:cNvSpPr/>
          <p:nvPr/>
        </p:nvSpPr>
        <p:spPr>
          <a:xfrm>
            <a:off x="968083" y="3774953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initiator</a:t>
            </a:r>
            <a:endParaRPr lang="zh-TW" altLang="en-US" sz="1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DA70BA-9D6B-9298-FF44-B22FC957D186}"/>
              </a:ext>
            </a:extLst>
          </p:cNvPr>
          <p:cNvSpPr/>
          <p:nvPr/>
        </p:nvSpPr>
        <p:spPr>
          <a:xfrm>
            <a:off x="6228184" y="3774953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target</a:t>
            </a:r>
            <a:endParaRPr lang="zh-TW" altLang="en-US" sz="1600" b="1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08FE42D-3694-3AD4-A18D-31F4D3909208}"/>
              </a:ext>
            </a:extLst>
          </p:cNvPr>
          <p:cNvGrpSpPr/>
          <p:nvPr/>
        </p:nvGrpSpPr>
        <p:grpSpPr>
          <a:xfrm>
            <a:off x="3128131" y="3972953"/>
            <a:ext cx="216000" cy="216000"/>
            <a:chOff x="3128131" y="1970816"/>
            <a:chExt cx="216000" cy="216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94BECF-FD5D-C8E2-90E2-62387D6C7FD2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C4C8AAC-92FE-BC09-E65B-21DFEFB0D3E1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B18F55-3572-A347-845C-4EB253F8DB6B}"/>
              </a:ext>
            </a:extLst>
          </p:cNvPr>
          <p:cNvGrpSpPr/>
          <p:nvPr/>
        </p:nvGrpSpPr>
        <p:grpSpPr>
          <a:xfrm>
            <a:off x="6012136" y="3967818"/>
            <a:ext cx="216000" cy="216000"/>
            <a:chOff x="3128131" y="1970816"/>
            <a:chExt cx="216000" cy="216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4AF56C6-5779-F203-6C3D-526775AF2145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9B7B535-A308-D7C8-A0C0-5CA8104059D8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9DD8AFC-54A7-A302-D38E-BF8085BBEB4D}"/>
              </a:ext>
            </a:extLst>
          </p:cNvPr>
          <p:cNvCxnSpPr>
            <a:cxnSpLocks/>
            <a:stCxn id="21" idx="3"/>
            <a:endCxn id="25" idx="3"/>
          </p:cNvCxnSpPr>
          <p:nvPr/>
        </p:nvCxnSpPr>
        <p:spPr>
          <a:xfrm flipV="1">
            <a:off x="3344131" y="4075818"/>
            <a:ext cx="2670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959FE9-CD46-E210-E155-A6A348192051}"/>
              </a:ext>
            </a:extLst>
          </p:cNvPr>
          <p:cNvSpPr txBox="1"/>
          <p:nvPr/>
        </p:nvSpPr>
        <p:spPr>
          <a:xfrm>
            <a:off x="3255308" y="3624129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nb_transport_fw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tx</a:t>
            </a:r>
            <a:r>
              <a:rPr lang="en-US" altLang="zh-TW" sz="1600" dirty="0"/>
              <a:t>, p, delay)</a:t>
            </a:r>
            <a:endParaRPr lang="zh-TW" altLang="en-US" sz="16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F62261F-B69F-E51F-3C6F-0A7F628D085C}"/>
              </a:ext>
            </a:extLst>
          </p:cNvPr>
          <p:cNvCxnSpPr>
            <a:cxnSpLocks/>
          </p:cNvCxnSpPr>
          <p:nvPr/>
        </p:nvCxnSpPr>
        <p:spPr>
          <a:xfrm flipV="1">
            <a:off x="3229512" y="4791379"/>
            <a:ext cx="2898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2EE7EF3-D2A2-D7BB-784C-65A48BD4F66B}"/>
              </a:ext>
            </a:extLst>
          </p:cNvPr>
          <p:cNvCxnSpPr>
            <a:cxnSpLocks/>
          </p:cNvCxnSpPr>
          <p:nvPr/>
        </p:nvCxnSpPr>
        <p:spPr>
          <a:xfrm flipH="1" flipV="1">
            <a:off x="3238623" y="4185779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47E9F91-ABFC-C630-0481-45843A5A32E7}"/>
              </a:ext>
            </a:extLst>
          </p:cNvPr>
          <p:cNvCxnSpPr>
            <a:cxnSpLocks/>
          </p:cNvCxnSpPr>
          <p:nvPr/>
        </p:nvCxnSpPr>
        <p:spPr>
          <a:xfrm flipH="1" flipV="1">
            <a:off x="6120332" y="4185779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927F800-8F93-0977-9CB3-C07A246668EC}"/>
              </a:ext>
            </a:extLst>
          </p:cNvPr>
          <p:cNvSpPr txBox="1"/>
          <p:nvPr/>
        </p:nvSpPr>
        <p:spPr>
          <a:xfrm>
            <a:off x="3229891" y="4374302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nb_transport_bw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tx</a:t>
            </a:r>
            <a:r>
              <a:rPr lang="en-US" altLang="zh-TW" sz="1600" dirty="0"/>
              <a:t>, p, delay)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243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10E9-487A-930C-CBA3-4DBD18BE8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5C76D-B9D6-9DEA-460A-C8AA770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2.0 Generic Payload</a:t>
            </a:r>
            <a:endParaRPr lang="zh-TW" altLang="en-US" sz="4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D7E97E3-30A5-674B-067D-79ED682E4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17572"/>
            <a:ext cx="4577143" cy="26228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2BB5052-6A30-02D7-6574-51A23433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7143" y="1213286"/>
            <a:ext cx="4577143" cy="44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Communication in UVM: TLM 1.0, 2.0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TLM Classes – 1.0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_*_port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_*_export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_*_imp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</a:t>
            </a:r>
            <a:r>
              <a:rPr lang="en-US" altLang="zh-TW" sz="1600" dirty="0" err="1"/>
              <a:t>fifo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TLM Classes – 2.0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_*_socket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B63CE-C7B8-0FDA-38D2-542A8C98B1F2}"/>
              </a:ext>
            </a:extLst>
          </p:cNvPr>
          <p:cNvSpPr/>
          <p:nvPr/>
        </p:nvSpPr>
        <p:spPr>
          <a:xfrm>
            <a:off x="4716016" y="1412776"/>
            <a:ext cx="2736304" cy="2673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68944D-7E18-7B34-4D5A-AC0E0BBE8F92}"/>
              </a:ext>
            </a:extLst>
          </p:cNvPr>
          <p:cNvSpPr/>
          <p:nvPr/>
        </p:nvSpPr>
        <p:spPr>
          <a:xfrm>
            <a:off x="5364088" y="1661337"/>
            <a:ext cx="1800000" cy="1152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sequencer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1A216D-6DA9-66F4-DF62-40A7F2AA2D69}"/>
              </a:ext>
            </a:extLst>
          </p:cNvPr>
          <p:cNvSpPr/>
          <p:nvPr/>
        </p:nvSpPr>
        <p:spPr>
          <a:xfrm>
            <a:off x="5364088" y="3458198"/>
            <a:ext cx="1800000" cy="4331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driver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92EDA-1631-6770-75FF-C1508C5D7C4E}"/>
              </a:ext>
            </a:extLst>
          </p:cNvPr>
          <p:cNvSpPr/>
          <p:nvPr/>
        </p:nvSpPr>
        <p:spPr>
          <a:xfrm>
            <a:off x="5580112" y="2224131"/>
            <a:ext cx="1368152" cy="39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r>
              <a:rPr lang="en-US" altLang="zh-TW" sz="1600" dirty="0"/>
              <a:t>sequence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BA968-E828-675B-44FE-3CE44F78FA2C}"/>
              </a:ext>
            </a:extLst>
          </p:cNvPr>
          <p:cNvSpPr/>
          <p:nvPr/>
        </p:nvSpPr>
        <p:spPr>
          <a:xfrm>
            <a:off x="6156088" y="3242198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4A0410D-5EA8-91F7-B03B-014C9B81095D}"/>
              </a:ext>
            </a:extLst>
          </p:cNvPr>
          <p:cNvSpPr/>
          <p:nvPr/>
        </p:nvSpPr>
        <p:spPr>
          <a:xfrm>
            <a:off x="6156088" y="2815767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CCE3EB5-D063-E387-2558-3B05C9C2F425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264088" y="3031767"/>
            <a:ext cx="0" cy="21043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TLM 1.0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Push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Pull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Fifo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Analysis</a:t>
            </a:r>
            <a:br>
              <a:rPr lang="en-US" altLang="zh-TW" sz="2000" dirty="0"/>
            </a:br>
            <a:r>
              <a:rPr lang="en-US" altLang="zh-TW" sz="2000" dirty="0"/>
              <a:t>(broadcast)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DC8B1E-04E9-43B6-92BD-22D77F1FC67A}"/>
              </a:ext>
            </a:extLst>
          </p:cNvPr>
          <p:cNvSpPr/>
          <p:nvPr/>
        </p:nvSpPr>
        <p:spPr>
          <a:xfrm>
            <a:off x="2412000" y="117510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put_producer</a:t>
            </a:r>
            <a:br>
              <a:rPr lang="en-US" altLang="zh-TW" sz="1600" dirty="0"/>
            </a:br>
            <a:r>
              <a:rPr lang="en-US" altLang="zh-TW" sz="1600" dirty="0"/>
              <a:t>calls </a:t>
            </a:r>
            <a:r>
              <a:rPr lang="en-US" altLang="zh-TW" sz="1600" b="1" dirty="0" err="1"/>
              <a:t>port.put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20D68-5323-1F12-8CC0-D4326DF85808}"/>
              </a:ext>
            </a:extLst>
          </p:cNvPr>
          <p:cNvSpPr/>
          <p:nvPr/>
        </p:nvSpPr>
        <p:spPr>
          <a:xfrm>
            <a:off x="6660232" y="117510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put_consumer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put()</a:t>
            </a:r>
            <a:endParaRPr lang="zh-TW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421435-D8E0-67EF-8992-479CDA427CEF}"/>
              </a:ext>
            </a:extLst>
          </p:cNvPr>
          <p:cNvSpPr/>
          <p:nvPr/>
        </p:nvSpPr>
        <p:spPr>
          <a:xfrm>
            <a:off x="4572048" y="137310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653529C-716E-08B1-C2F9-07B95B629BBA}"/>
              </a:ext>
            </a:extLst>
          </p:cNvPr>
          <p:cNvSpPr/>
          <p:nvPr/>
        </p:nvSpPr>
        <p:spPr>
          <a:xfrm>
            <a:off x="6446613" y="137310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45EDC72-33D0-6096-2E89-234857F866A4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4788048" y="1481105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E36E99-CFD3-6978-F13D-25527626B868}"/>
              </a:ext>
            </a:extLst>
          </p:cNvPr>
          <p:cNvSpPr/>
          <p:nvPr/>
        </p:nvSpPr>
        <p:spPr>
          <a:xfrm>
            <a:off x="2413214" y="208667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pull_consumer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pull()</a:t>
            </a:r>
            <a:endParaRPr lang="zh-TW" altLang="en-US" sz="16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106FD5-0496-C823-72AF-B796A8FF0BAB}"/>
              </a:ext>
            </a:extLst>
          </p:cNvPr>
          <p:cNvSpPr/>
          <p:nvPr/>
        </p:nvSpPr>
        <p:spPr>
          <a:xfrm>
            <a:off x="6661446" y="208667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pull_producer</a:t>
            </a:r>
            <a:br>
              <a:rPr lang="en-US" altLang="zh-TW" sz="1600" dirty="0"/>
            </a:br>
            <a:r>
              <a:rPr lang="en-US" altLang="zh-TW" sz="1600" dirty="0"/>
              <a:t>calls </a:t>
            </a:r>
            <a:r>
              <a:rPr lang="en-US" altLang="zh-TW" sz="1600" b="1" dirty="0" err="1"/>
              <a:t>port.pull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3E34D60-7B5B-13B2-0BB7-79D319299331}"/>
              </a:ext>
            </a:extLst>
          </p:cNvPr>
          <p:cNvSpPr/>
          <p:nvPr/>
        </p:nvSpPr>
        <p:spPr>
          <a:xfrm>
            <a:off x="6444208" y="2289520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A99B3E4-B93B-14A3-C34C-46D0C0029903}"/>
              </a:ext>
            </a:extLst>
          </p:cNvPr>
          <p:cNvSpPr/>
          <p:nvPr/>
        </p:nvSpPr>
        <p:spPr>
          <a:xfrm>
            <a:off x="4572000" y="2279831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895793-EC9F-2D0B-C343-26AC99ABE0D2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4788000" y="2387831"/>
            <a:ext cx="1656208" cy="9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997F75A-A22D-B481-63B2-2BE55663F0D3}"/>
              </a:ext>
            </a:extLst>
          </p:cNvPr>
          <p:cNvSpPr/>
          <p:nvPr/>
        </p:nvSpPr>
        <p:spPr>
          <a:xfrm>
            <a:off x="2413214" y="2998245"/>
            <a:ext cx="162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producer calls </a:t>
            </a:r>
            <a:r>
              <a:rPr lang="en-US" altLang="zh-TW" sz="1600" b="1" dirty="0" err="1"/>
              <a:t>port.put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A6BB9F-8BD3-B631-790E-FCD2767E11DB}"/>
              </a:ext>
            </a:extLst>
          </p:cNvPr>
          <p:cNvSpPr/>
          <p:nvPr/>
        </p:nvSpPr>
        <p:spPr>
          <a:xfrm>
            <a:off x="7201446" y="2998245"/>
            <a:ext cx="162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consumer calls</a:t>
            </a:r>
            <a:br>
              <a:rPr lang="en-US" altLang="zh-TW" sz="1600" dirty="0"/>
            </a:br>
            <a:r>
              <a:rPr lang="en-US" altLang="zh-TW" sz="1600" b="1" dirty="0" err="1"/>
              <a:t>port.pull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78469E-D50A-AD97-CA42-1D79856B1F8A}"/>
              </a:ext>
            </a:extLst>
          </p:cNvPr>
          <p:cNvSpPr/>
          <p:nvPr/>
        </p:nvSpPr>
        <p:spPr>
          <a:xfrm>
            <a:off x="4033214" y="3196244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268B2EC-8E0D-C703-4CF5-C2FCCEE68823}"/>
              </a:ext>
            </a:extLst>
          </p:cNvPr>
          <p:cNvSpPr/>
          <p:nvPr/>
        </p:nvSpPr>
        <p:spPr>
          <a:xfrm>
            <a:off x="4861788" y="3195313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7FB894C-A259-3D9E-D863-AA6B2BA8AD5F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4249214" y="3303313"/>
            <a:ext cx="612574" cy="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1B394F1-262C-15E1-A6A4-BBBA5D226EDD}"/>
              </a:ext>
            </a:extLst>
          </p:cNvPr>
          <p:cNvSpPr/>
          <p:nvPr/>
        </p:nvSpPr>
        <p:spPr>
          <a:xfrm>
            <a:off x="2413214" y="3909814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write_producer</a:t>
            </a:r>
            <a:br>
              <a:rPr lang="en-US" altLang="zh-TW" sz="1600" dirty="0"/>
            </a:br>
            <a:r>
              <a:rPr lang="en-US" altLang="zh-TW" sz="1600" dirty="0"/>
              <a:t>calls </a:t>
            </a:r>
            <a:r>
              <a:rPr lang="en-US" altLang="zh-TW" sz="1600" b="1" dirty="0" err="1"/>
              <a:t>port.write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8A6C52-B488-47E9-59FD-8057DD24EBBA}"/>
              </a:ext>
            </a:extLst>
          </p:cNvPr>
          <p:cNvSpPr/>
          <p:nvPr/>
        </p:nvSpPr>
        <p:spPr>
          <a:xfrm>
            <a:off x="6661446" y="3909814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write_subscriber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write()</a:t>
            </a:r>
            <a:endParaRPr lang="zh-TW" altLang="en-US" sz="1600" b="1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4A5B7D6-875F-DF9F-E69B-E482F0C4B623}"/>
              </a:ext>
            </a:extLst>
          </p:cNvPr>
          <p:cNvSpPr/>
          <p:nvPr/>
        </p:nvSpPr>
        <p:spPr>
          <a:xfrm>
            <a:off x="6447827" y="4107814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7C5656F-31A5-F780-0284-53F914637F4C}"/>
              </a:ext>
            </a:extLst>
          </p:cNvPr>
          <p:cNvCxnSpPr>
            <a:cxnSpLocks/>
            <a:stCxn id="46" idx="3"/>
            <a:endCxn id="31" idx="2"/>
          </p:cNvCxnSpPr>
          <p:nvPr/>
        </p:nvCxnSpPr>
        <p:spPr>
          <a:xfrm>
            <a:off x="4786833" y="4215814"/>
            <a:ext cx="1660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B6733C3-BDF8-3A5F-0805-55DA57233073}"/>
              </a:ext>
            </a:extLst>
          </p:cNvPr>
          <p:cNvSpPr/>
          <p:nvPr/>
        </p:nvSpPr>
        <p:spPr>
          <a:xfrm>
            <a:off x="5077788" y="2993400"/>
            <a:ext cx="1079085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FIFO</a:t>
            </a:r>
            <a:endParaRPr lang="zh-TW" altLang="en-US" sz="1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D8009-7B29-63AA-1E74-CB47A450E7DA}"/>
              </a:ext>
            </a:extLst>
          </p:cNvPr>
          <p:cNvSpPr/>
          <p:nvPr/>
        </p:nvSpPr>
        <p:spPr>
          <a:xfrm>
            <a:off x="6985446" y="3194303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7AFE09B-C1E6-E392-3939-4BDE247EAAF1}"/>
              </a:ext>
            </a:extLst>
          </p:cNvPr>
          <p:cNvSpPr/>
          <p:nvPr/>
        </p:nvSpPr>
        <p:spPr>
          <a:xfrm>
            <a:off x="6154663" y="3191400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7D914E0-065E-5649-D6A5-710FC914A32B}"/>
              </a:ext>
            </a:extLst>
          </p:cNvPr>
          <p:cNvCxnSpPr>
            <a:cxnSpLocks/>
            <a:stCxn id="40" idx="6"/>
            <a:endCxn id="39" idx="1"/>
          </p:cNvCxnSpPr>
          <p:nvPr/>
        </p:nvCxnSpPr>
        <p:spPr>
          <a:xfrm>
            <a:off x="6370663" y="3299400"/>
            <a:ext cx="614783" cy="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菱形 45">
            <a:extLst>
              <a:ext uri="{FF2B5EF4-FFF2-40B4-BE49-F238E27FC236}">
                <a16:creationId xmlns:a16="http://schemas.microsoft.com/office/drawing/2014/main" id="{385AF55A-DEFA-ABE1-B29A-D6BF0EBF7C21}"/>
              </a:ext>
            </a:extLst>
          </p:cNvPr>
          <p:cNvSpPr/>
          <p:nvPr/>
        </p:nvSpPr>
        <p:spPr>
          <a:xfrm>
            <a:off x="4570833" y="4107814"/>
            <a:ext cx="216000" cy="216000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E8C12D-0B11-7C9A-0A00-335A5FE11D6C}"/>
              </a:ext>
            </a:extLst>
          </p:cNvPr>
          <p:cNvSpPr/>
          <p:nvPr/>
        </p:nvSpPr>
        <p:spPr>
          <a:xfrm>
            <a:off x="6657909" y="4822304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write_subscriber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write()</a:t>
            </a:r>
            <a:endParaRPr lang="zh-TW" altLang="en-US" sz="1600" b="1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6DA7D3C-7A76-8041-3B4B-E83632105A64}"/>
              </a:ext>
            </a:extLst>
          </p:cNvPr>
          <p:cNvSpPr/>
          <p:nvPr/>
        </p:nvSpPr>
        <p:spPr>
          <a:xfrm>
            <a:off x="6444290" y="5020304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AD42370-7B56-E2FF-6F17-21A9C186E2B8}"/>
              </a:ext>
            </a:extLst>
          </p:cNvPr>
          <p:cNvSpPr/>
          <p:nvPr/>
        </p:nvSpPr>
        <p:spPr>
          <a:xfrm>
            <a:off x="6657909" y="573886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write_subscriber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write()</a:t>
            </a:r>
            <a:endParaRPr lang="zh-TW" altLang="en-US" sz="1600" b="1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C105B396-ADD6-F8E1-242E-D559946A49A4}"/>
              </a:ext>
            </a:extLst>
          </p:cNvPr>
          <p:cNvSpPr/>
          <p:nvPr/>
        </p:nvSpPr>
        <p:spPr>
          <a:xfrm>
            <a:off x="6444290" y="593686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D038D92-0E84-79F9-8A51-4027AECC53C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24128" y="5128304"/>
            <a:ext cx="72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D2DE47B-520A-04CC-C849-5FF61C8186E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724128" y="6044865"/>
            <a:ext cx="72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AF7A14D-0C7C-B246-1AB9-CF252DC752E2}"/>
              </a:ext>
            </a:extLst>
          </p:cNvPr>
          <p:cNvCxnSpPr>
            <a:cxnSpLocks/>
          </p:cNvCxnSpPr>
          <p:nvPr/>
        </p:nvCxnSpPr>
        <p:spPr>
          <a:xfrm>
            <a:off x="5726509" y="4220576"/>
            <a:ext cx="0" cy="183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D58561-5327-8D9F-ECAD-03653ECC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95" y="903286"/>
            <a:ext cx="8963809" cy="50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9ABE5E-4CC1-5C17-7E58-664DFDFA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96" y="890905"/>
            <a:ext cx="8963809" cy="5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FCE5E-F3C2-E02D-2881-483B82F911D5}"/>
              </a:ext>
            </a:extLst>
          </p:cNvPr>
          <p:cNvSpPr txBox="1">
            <a:spLocks/>
          </p:cNvSpPr>
          <p:nvPr/>
        </p:nvSpPr>
        <p:spPr>
          <a:xfrm>
            <a:off x="457200" y="1142984"/>
            <a:ext cx="8229600" cy="5166376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FFFF00"/>
                </a:solidFill>
              </a:rPr>
              <a:t>virtual function bit can_*()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Returns 1 if a new transaction is available; 0 otherwise.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BA256A-DBA7-3BED-3CD5-FECC49711461}"/>
              </a:ext>
            </a:extLst>
          </p:cNvPr>
          <p:cNvGraphicFramePr>
            <a:graphicFrameLocks noGrp="1"/>
          </p:cNvGraphicFramePr>
          <p:nvPr/>
        </p:nvGraphicFramePr>
        <p:xfrm>
          <a:off x="270000" y="2281828"/>
          <a:ext cx="8604000" cy="37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4629137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138213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2968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604825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67213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05196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774824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507027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3596110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437997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6985110"/>
                    </a:ext>
                  </a:extLst>
                </a:gridCol>
              </a:tblGrid>
              <a:tr h="186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Class \ 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try_ 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can_ 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try_ 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can_ 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try_ peek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can_ peek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write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59824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uvm_blocking</a:t>
                      </a:r>
                      <a:r>
                        <a:rPr lang="en-US" sz="1100" u="none" strike="noStrike" dirty="0">
                          <a:effectLst/>
                        </a:rPr>
                        <a:t>_ </a:t>
                      </a:r>
                      <a:r>
                        <a:rPr lang="en-US" sz="1100" u="none" strike="noStrike" dirty="0" err="1">
                          <a:effectLst/>
                        </a:rPr>
                        <a:t>put_port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791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uvm_nonblocking</a:t>
                      </a:r>
                      <a:r>
                        <a:rPr lang="en-US" sz="1100" u="none" strike="noStrike" dirty="0">
                          <a:effectLst/>
                        </a:rPr>
                        <a:t>_ </a:t>
                      </a:r>
                      <a:r>
                        <a:rPr lang="en-US" sz="1100" u="none" strike="noStrike" dirty="0" err="1">
                          <a:effectLst/>
                        </a:rPr>
                        <a:t>put_port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72444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uvm_put_port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3332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get_port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57768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get_port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8219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uvm_get_port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98070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3708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23751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14575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get_peek_port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4311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get_peek_port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52063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uvm_get_peek_port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86053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master_port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93360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master_port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5781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uvm_master_port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11282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slave_port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09064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slave_port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67792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uvm_slave_port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22271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uvm_analysis_port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90744"/>
                  </a:ext>
                </a:extLst>
              </a:tr>
            </a:tbl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2AACEE71-3DA5-B924-AF42-248EFAEC60D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TLM Port methods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89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57EBF0-D7E3-7804-0E7D-A1ACB656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14" y="890905"/>
            <a:ext cx="8988572" cy="50761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F0BDC1-BD00-FFFF-4CAB-A6E50B857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6977" y="5733254"/>
            <a:ext cx="5809524" cy="6476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54DECD-80DB-6A0C-7031-D544E3B31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215" y="5623731"/>
            <a:ext cx="270476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CAF053-5EC9-A06C-F233-D5041F76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96" y="897096"/>
            <a:ext cx="8963809" cy="50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6586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2611</TotalTime>
  <Words>921</Words>
  <Application>Microsoft Office PowerPoint</Application>
  <PresentationFormat>如螢幕大小 (4:3)</PresentationFormat>
  <Paragraphs>248</Paragraphs>
  <Slides>23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Franklin Gothic Book</vt:lpstr>
      <vt:lpstr>Wingdings 2</vt:lpstr>
      <vt:lpstr>科技</vt:lpstr>
      <vt:lpstr>UVM TLM Introduction</vt:lpstr>
      <vt:lpstr>UVM Testbench Architecture</vt:lpstr>
      <vt:lpstr>Communication in UVM: TLM 1.0, 2.0</vt:lpstr>
      <vt:lpstr>UVM TLM 1.0</vt:lpstr>
      <vt:lpstr>PowerPoint 簡報</vt:lpstr>
      <vt:lpstr>PowerPoint 簡報</vt:lpstr>
      <vt:lpstr>PowerPoint 簡報</vt:lpstr>
      <vt:lpstr>PowerPoint 簡報</vt:lpstr>
      <vt:lpstr>PowerPoint 簡報</vt:lpstr>
      <vt:lpstr>TLM Imp Port Declaration Macros (1)</vt:lpstr>
      <vt:lpstr>TLM Imp Port Declaration Macros (2)</vt:lpstr>
      <vt:lpstr>UVM TLM FIFO</vt:lpstr>
      <vt:lpstr>TLM connect</vt:lpstr>
      <vt:lpstr>PowerPoint 簡報</vt:lpstr>
      <vt:lpstr>Port Base Class</vt:lpstr>
      <vt:lpstr>PowerPoint 簡報</vt:lpstr>
      <vt:lpstr>UVM built-in check</vt:lpstr>
      <vt:lpstr>TLM Connection Example (1)</vt:lpstr>
      <vt:lpstr>TLM Connection Example (2)</vt:lpstr>
      <vt:lpstr>TLM Connection Example (3)</vt:lpstr>
      <vt:lpstr>TLM Connection Example (4)</vt:lpstr>
      <vt:lpstr>UVM TLM 2.0</vt:lpstr>
      <vt:lpstr>TLM 2.0 Generic Payload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209</cp:revision>
  <dcterms:created xsi:type="dcterms:W3CDTF">2016-02-28T08:06:51Z</dcterms:created>
  <dcterms:modified xsi:type="dcterms:W3CDTF">2024-11-03T12:46:01Z</dcterms:modified>
</cp:coreProperties>
</file>