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71" r:id="rId3"/>
    <p:sldId id="287" r:id="rId4"/>
    <p:sldId id="285" r:id="rId5"/>
    <p:sldId id="283" r:id="rId6"/>
    <p:sldId id="273" r:id="rId7"/>
    <p:sldId id="289" r:id="rId8"/>
    <p:sldId id="290" r:id="rId9"/>
    <p:sldId id="291" r:id="rId10"/>
    <p:sldId id="292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7C80"/>
    <a:srgbClr val="FF5050"/>
    <a:srgbClr val="A3E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0749" autoAdjust="0"/>
  </p:normalViewPr>
  <p:slideViewPr>
    <p:cSldViewPr>
      <p:cViewPr varScale="1">
        <p:scale>
          <a:sx n="104" d="100"/>
          <a:sy n="104" d="100"/>
        </p:scale>
        <p:origin x="172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6225B-796D-41D8-9C9A-35855C549521}" type="datetimeFigureOut">
              <a:rPr lang="zh-TW" altLang="en-US" smtClean="0"/>
              <a:t>2024/5/1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34873-5063-498D-BCBE-2739A18B1C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691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84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92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81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module </a:t>
            </a:r>
            <a:r>
              <a:rPr lang="en-US" altLang="zh-TW" dirty="0" err="1"/>
              <a:t>dut</a:t>
            </a:r>
            <a:r>
              <a:rPr lang="en-US" altLang="zh-TW" dirty="0"/>
              <a:t> ();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[3:0]  </a:t>
            </a:r>
            <a:r>
              <a:rPr lang="en-US" altLang="zh-TW" dirty="0" err="1"/>
              <a:t>sig_c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wire        </a:t>
            </a:r>
            <a:r>
              <a:rPr lang="en-US" altLang="zh-TW" dirty="0" err="1"/>
              <a:t>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</a:t>
            </a:r>
            <a:r>
              <a:rPr lang="en-US" altLang="zh-TW" dirty="0" err="1"/>
              <a:t>dut</a:t>
            </a:r>
            <a:r>
              <a:rPr lang="en-US" altLang="zh-TW" dirty="0"/>
              <a:t> </a:t>
            </a:r>
            <a:r>
              <a:rPr lang="en-US" altLang="zh-TW" dirty="0" err="1"/>
              <a:t>dut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  `define HIER </a:t>
            </a:r>
            <a:r>
              <a:rPr lang="en-US" altLang="zh-TW" dirty="0" err="1"/>
              <a:t>tb.dut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dbg_b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dbg_c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dbg_b</a:t>
            </a:r>
            <a:r>
              <a:rPr lang="en-US" altLang="zh-TW" dirty="0"/>
              <a:t>      = `</a:t>
            </a:r>
            <a:r>
              <a:rPr lang="en-US" altLang="zh-TW" dirty="0" err="1"/>
              <a:t>HIER.sig_b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dbg_c</a:t>
            </a:r>
            <a:r>
              <a:rPr lang="en-US" altLang="zh-TW" dirty="0"/>
              <a:t>[3:0] = `</a:t>
            </a:r>
            <a:r>
              <a:rPr lang="en-US" altLang="zh-TW" dirty="0" err="1"/>
              <a:t>HIER.sig_c</a:t>
            </a:r>
            <a:r>
              <a:rPr lang="en-US" altLang="zh-TW" dirty="0"/>
              <a:t>[3:0];</a:t>
            </a:r>
          </a:p>
          <a:p>
            <a:endParaRPr lang="en-US" altLang="zh-TW" dirty="0"/>
          </a:p>
          <a:p>
            <a:r>
              <a:rPr lang="en-US" altLang="zh-TW" dirty="0"/>
              <a:t>  logic       </a:t>
            </a:r>
            <a:r>
              <a:rPr lang="en-US" altLang="zh-TW" dirty="0" err="1"/>
              <a:t>dbg_a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dbg_a</a:t>
            </a:r>
            <a:r>
              <a:rPr lang="en-US" altLang="zh-TW" dirty="0"/>
              <a:t>      = `</a:t>
            </a:r>
            <a:r>
              <a:rPr lang="en-US" altLang="zh-TW" dirty="0" err="1"/>
              <a:t>HIER.sig_d</a:t>
            </a:r>
            <a:r>
              <a:rPr lang="en-US" altLang="zh-TW" dirty="0"/>
              <a:t>;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40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7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5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37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34873-5063-498D-BCBE-2739A18B1CC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8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手繪多邊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手繪多邊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手繪多邊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27CA299-82C8-4290-8115-6873732ACE52}" type="datetimeFigureOut">
              <a:rPr lang="zh-TW" altLang="en-US" smtClean="0"/>
              <a:pPr/>
              <a:t>2024/5/1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ECE90C-C0D3-44BA-AB44-A1C967C1C00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psalliance/sv-te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v-lang.com/explor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odbol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591208" cy="2301240"/>
          </a:xfrm>
        </p:spPr>
        <p:txBody>
          <a:bodyPr>
            <a:normAutofit/>
          </a:bodyPr>
          <a:lstStyle/>
          <a:p>
            <a:r>
              <a:rPr lang="en-US" altLang="zh-TW" sz="3600" cap="none" dirty="0" err="1"/>
              <a:t>SystemVerilog</a:t>
            </a:r>
            <a:r>
              <a:rPr lang="en-US" altLang="zh-TW" sz="3600" cap="none" dirty="0"/>
              <a:t> parser Introduction</a:t>
            </a:r>
            <a:endParaRPr lang="zh-TW" altLang="en-US" sz="36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34190" y="3945250"/>
            <a:ext cx="2786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000" dirty="0"/>
              <a:t>Chen-Hsiung Liu</a:t>
            </a:r>
          </a:p>
          <a:p>
            <a:pPr algn="r"/>
            <a:r>
              <a:rPr lang="en-US" altLang="zh-TW" sz="2000" dirty="0"/>
              <a:t>2024/5/1</a:t>
            </a:r>
            <a:endParaRPr lang="zh-TW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Performance comparison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/>
          </a:p>
          <a:p>
            <a:pPr>
              <a:spcBef>
                <a:spcPts val="1200"/>
              </a:spcBef>
            </a:pPr>
            <a:endParaRPr lang="en-US" altLang="zh-TW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r>
              <a:rPr lang="en-US" altLang="zh-TW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--lint-only</a:t>
            </a:r>
            <a:br>
              <a:rPr lang="en-US" altLang="zh-TW" sz="2000" dirty="0"/>
            </a:br>
            <a:r>
              <a:rPr lang="en-US" altLang="zh-TW" sz="2000" dirty="0"/>
              <a:t>Only perform linting of code, don't try to elaborate a full hierarchy.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60037E-F7B6-39C3-2845-C874C6406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94678"/>
              </p:ext>
            </p:extLst>
          </p:nvPr>
        </p:nvGraphicFramePr>
        <p:xfrm>
          <a:off x="882000" y="1153904"/>
          <a:ext cx="73800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56336510"/>
                    </a:ext>
                  </a:extLst>
                </a:gridCol>
                <a:gridCol w="2376000">
                  <a:extLst>
                    <a:ext uri="{9D8B030D-6E8A-4147-A177-3AD203B41FA5}">
                      <a16:colId xmlns:a16="http://schemas.microsoft.com/office/drawing/2014/main" val="1193330703"/>
                    </a:ext>
                  </a:extLst>
                </a:gridCol>
                <a:gridCol w="3564000">
                  <a:extLst>
                    <a:ext uri="{9D8B030D-6E8A-4147-A177-3AD203B41FA5}">
                      <a16:colId xmlns:a16="http://schemas.microsoft.com/office/drawing/2014/main" val="1048931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Simulator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3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4.94s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0.15s (33x)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0 errors, 0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207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60s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1.49s (40x)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12 errors, 3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11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Case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225s</a:t>
                      </a:r>
                    </a:p>
                    <a:p>
                      <a:r>
                        <a:rPr lang="en-US" altLang="zh-TW" dirty="0"/>
                        <a:t>3367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17.19s (13x)</a:t>
                      </a:r>
                    </a:p>
                    <a:p>
                      <a:r>
                        <a:rPr lang="en-US" altLang="zh-TW" dirty="0"/>
                        <a:t>99 errors, 3325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3755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Case 4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/>
                        <a:t>190s</a:t>
                      </a:r>
                    </a:p>
                    <a:p>
                      <a:r>
                        <a:rPr lang="en-US" altLang="zh-TW" dirty="0"/>
                        <a:t>619 warnings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49.87s (3.8x)</a:t>
                      </a:r>
                    </a:p>
                    <a:p>
                      <a:r>
                        <a:rPr lang="en-US" altLang="zh-TW" dirty="0"/>
                        <a:t>1337 errors, 11585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915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22.93s (8x) lint-only</a:t>
                      </a:r>
                    </a:p>
                    <a:p>
                      <a:r>
                        <a:rPr lang="en-US" altLang="zh-TW" dirty="0"/>
                        <a:t>874 errors, 10043 warnings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10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41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Agenda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Introduce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parser tools and comparison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Example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(1/3)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https://github.com/chipsalliance/sv-tests</a:t>
            </a:r>
            <a:endParaRPr lang="en-US" altLang="zh-TW" sz="2000" dirty="0"/>
          </a:p>
          <a:p>
            <a:pPr>
              <a:spcBef>
                <a:spcPts val="1200"/>
              </a:spcBef>
            </a:pPr>
            <a:r>
              <a:rPr lang="en-US" altLang="zh-TW" sz="2000" dirty="0"/>
              <a:t>Test suite to check compliance with the </a:t>
            </a:r>
            <a:r>
              <a:rPr lang="en-US" altLang="zh-TW" sz="2000" dirty="0" err="1"/>
              <a:t>SystemVerilog</a:t>
            </a:r>
            <a:r>
              <a:rPr lang="en-US" altLang="zh-TW" sz="2000" dirty="0"/>
              <a:t> standard.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602AFD1-4675-8D80-4AD6-464E0805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0187"/>
            <a:ext cx="9144000" cy="43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Detail test report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D8F7A2-8E6B-2E39-F33B-E2AD707F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808"/>
            <a:ext cx="9144000" cy="4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9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Choice of </a:t>
            </a:r>
            <a:r>
              <a:rPr lang="en-US" altLang="zh-TW" sz="4000" dirty="0" err="1"/>
              <a:t>SystemVerilog</a:t>
            </a:r>
            <a:r>
              <a:rPr lang="en-US" altLang="zh-TW" sz="4000" dirty="0"/>
              <a:t> parser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First, </a:t>
            </a:r>
            <a:r>
              <a:rPr lang="en-US" altLang="zh-TW" sz="2000" dirty="0" err="1"/>
              <a:t>verible</a:t>
            </a:r>
            <a:r>
              <a:rPr lang="en-US" altLang="zh-TW" sz="2000" dirty="0"/>
              <a:t>-</a:t>
            </a:r>
            <a:r>
              <a:rPr lang="en-US" altLang="zh-TW" sz="2000" dirty="0" err="1"/>
              <a:t>verilog</a:t>
            </a:r>
            <a:r>
              <a:rPr lang="en-US" altLang="zh-TW" sz="2000" dirty="0"/>
              <a:t>-syntax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Pass 94% syntax in 5s and use only 14MB memory.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Best performance over 690KB/s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Second, Slang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The only one pass 100% SV syntax.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Use 42s and 105MB memory, performance not so good.</a:t>
            </a:r>
          </a:p>
          <a:p>
            <a:pPr lvl="1">
              <a:spcBef>
                <a:spcPts val="1200"/>
              </a:spcBef>
            </a:pPr>
            <a:r>
              <a:rPr lang="en-US" altLang="zh-TW" sz="1600" dirty="0"/>
              <a:t>For accurate SV syntax check.</a:t>
            </a:r>
          </a:p>
          <a:p>
            <a:pPr>
              <a:spcBef>
                <a:spcPts val="1200"/>
              </a:spcBef>
            </a:pPr>
            <a:endParaRPr lang="en-US" altLang="zh-TW" sz="2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A034FB-B3CC-D2A3-CDE8-65DFADAD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13212"/>
            <a:ext cx="9144000" cy="241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example online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>
                <a:hlinkClick r:id="rId3"/>
              </a:rPr>
              <a:t>Slang explorer</a:t>
            </a:r>
            <a:r>
              <a:rPr lang="en-US" altLang="zh-TW" sz="2000" dirty="0"/>
              <a:t> (inspired by </a:t>
            </a:r>
            <a:r>
              <a:rPr lang="en-US" altLang="zh-TW" sz="2000" dirty="0">
                <a:hlinkClick r:id="rId4"/>
              </a:rPr>
              <a:t>Compiler Explorer</a:t>
            </a:r>
            <a:r>
              <a:rPr lang="en-US" altLang="zh-TW" sz="2000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`pragma protect</a:t>
            </a:r>
            <a:r>
              <a:rPr lang="en-US" altLang="zh-TW" sz="2000" dirty="0"/>
              <a:t> directives are validated for correctness.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encrypted text is skipped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1D1C4E1-FC4C-93FA-9448-01A42BA0B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0320"/>
            <a:ext cx="9144000" cy="405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Run slang with UVM example on Linux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UVM example with errors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7D5869-86A2-11B3-9F8D-005C2658F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378"/>
            <a:ext cx="9144000" cy="475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UVM example source</a:t>
            </a:r>
            <a:endParaRPr lang="zh-TW" altLang="en-US" sz="4000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8808E89-C4FA-58C6-FD42-F631488FB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`</a:t>
            </a:r>
            <a:r>
              <a:rPr lang="en-US" altLang="zh-TW" sz="2000" dirty="0" err="1"/>
              <a:t>uvn_field_string</a:t>
            </a:r>
            <a:r>
              <a:rPr lang="en-US" altLang="zh-TW" sz="2000" dirty="0"/>
              <a:t> in </a:t>
            </a:r>
            <a:r>
              <a:rPr lang="en-US" altLang="zh-TW" sz="2000" dirty="0" err="1"/>
              <a:t>basic_item</a:t>
            </a:r>
            <a:r>
              <a:rPr lang="en-US" altLang="zh-TW" sz="2000" dirty="0"/>
              <a:t> is incorrect.</a:t>
            </a:r>
          </a:p>
          <a:p>
            <a:pPr>
              <a:spcBef>
                <a:spcPts val="1200"/>
              </a:spcBef>
            </a:pPr>
            <a:r>
              <a:rPr lang="en-US" altLang="zh-TW" sz="2000" dirty="0"/>
              <a:t>Use </a:t>
            </a:r>
            <a:r>
              <a:rPr lang="en-US" altLang="zh-TW" sz="2000" dirty="0" err="1"/>
              <a:t>req.data</a:t>
            </a:r>
            <a:r>
              <a:rPr lang="en-US" altLang="zh-TW" sz="2000" dirty="0"/>
              <a:t> out of bounds.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70A87-C5F7-7E04-3321-D8D868555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01" y="2664071"/>
            <a:ext cx="3714286" cy="19619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3A11EE-1F0A-B1EB-8B1C-46A51E883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493" y="2664071"/>
            <a:ext cx="4285714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4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Default options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16637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TW" sz="2000" dirty="0"/>
              <a:t>Use these option to skip not caring errors and warnings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697883-BE81-920E-74CA-B7C5B6CBE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2816"/>
            <a:ext cx="3761905" cy="2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3374"/>
      </p:ext>
    </p:extLst>
  </p:cSld>
  <p:clrMapOvr>
    <a:masterClrMapping/>
  </p:clrMapOvr>
</p:sld>
</file>

<file path=ppt/theme/theme1.xml><?xml version="1.0" encoding="utf-8"?>
<a:theme xmlns:a="http://schemas.openxmlformats.org/drawingml/2006/main" name="科技">
  <a:themeElements>
    <a:clrScheme name="科技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科技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科技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3039</TotalTime>
  <Words>410</Words>
  <Application>Microsoft Office PowerPoint</Application>
  <PresentationFormat>如螢幕大小 (4:3)</PresentationFormat>
  <Paragraphs>90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Franklin Gothic Book</vt:lpstr>
      <vt:lpstr>Wingdings 2</vt:lpstr>
      <vt:lpstr>科技</vt:lpstr>
      <vt:lpstr>SystemVerilog parser Introduction</vt:lpstr>
      <vt:lpstr>Agenda</vt:lpstr>
      <vt:lpstr>Choice of SystemVerilog parser (1/3)</vt:lpstr>
      <vt:lpstr>Choice of SystemVerilog parser (2/3)</vt:lpstr>
      <vt:lpstr>Choice of SystemVerilog parser (3/3)</vt:lpstr>
      <vt:lpstr>Run slang with example online</vt:lpstr>
      <vt:lpstr>Run slang with UVM example on Linux</vt:lpstr>
      <vt:lpstr>UVM example source</vt:lpstr>
      <vt:lpstr>Default options</vt:lpstr>
      <vt:lpstr>Performance comparison</vt:lpstr>
    </vt:vector>
  </TitlesOfParts>
  <Company>C.M.T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MISC Introduction</dc:title>
  <dc:creator>Kaiba</dc:creator>
  <cp:lastModifiedBy>振雄 劉</cp:lastModifiedBy>
  <cp:revision>200</cp:revision>
  <dcterms:created xsi:type="dcterms:W3CDTF">2016-02-28T08:06:51Z</dcterms:created>
  <dcterms:modified xsi:type="dcterms:W3CDTF">2024-05-01T05:32:48Z</dcterms:modified>
</cp:coreProperties>
</file>