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85" r:id="rId3"/>
    <p:sldId id="276" r:id="rId4"/>
    <p:sldId id="277" r:id="rId5"/>
    <p:sldId id="286" r:id="rId6"/>
    <p:sldId id="281" r:id="rId7"/>
    <p:sldId id="282" r:id="rId8"/>
    <p:sldId id="287" r:id="rId9"/>
    <p:sldId id="283" r:id="rId10"/>
    <p:sldId id="28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E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2" autoAdjust="0"/>
    <p:restoredTop sz="87237" autoAdjust="0"/>
  </p:normalViewPr>
  <p:slideViewPr>
    <p:cSldViewPr>
      <p:cViewPr varScale="1">
        <p:scale>
          <a:sx n="100" d="100"/>
          <a:sy n="100" d="100"/>
        </p:scale>
        <p:origin x="154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Cache miss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case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8-way</c:v>
                </c:pt>
                <c:pt idx="1">
                  <c:v>4-way</c:v>
                </c:pt>
                <c:pt idx="2">
                  <c:v>2-way</c:v>
                </c:pt>
                <c:pt idx="3">
                  <c:v>1-way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44-4A59-92DF-EB3A48CBE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326208"/>
        <c:axId val="375345888"/>
      </c:lineChart>
      <c:catAx>
        <c:axId val="58932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5345888"/>
        <c:crosses val="autoZero"/>
        <c:auto val="1"/>
        <c:lblAlgn val="ctr"/>
        <c:lblOffset val="100"/>
        <c:noMultiLvlLbl val="0"/>
      </c:catAx>
      <c:valAx>
        <c:axId val="37534588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932620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2DFD-8C23-4871-80D0-82D9B3523B1D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889AB-0632-4392-85D5-CC64AE5DB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29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Addr</a:t>
            </a:r>
            <a:r>
              <a:rPr lang="en-US" altLang="zh-TW" dirty="0"/>
              <a:t> 0x0 ~ 0xA0 cache miss. </a:t>
            </a:r>
            <a:r>
              <a:rPr lang="en-US" altLang="zh-TW" dirty="0" err="1"/>
              <a:t>Addr</a:t>
            </a:r>
            <a:r>
              <a:rPr lang="en-US" altLang="zh-TW" dirty="0"/>
              <a:t> 0x4 ~ 0xA4 cache hit. </a:t>
            </a:r>
            <a:r>
              <a:rPr lang="en-US" altLang="zh-TW" dirty="0" err="1"/>
              <a:t>Addr</a:t>
            </a:r>
            <a:r>
              <a:rPr lang="en-US" altLang="zh-TW" dirty="0"/>
              <a:t> 0x8 ~ 0xA8 cache miss. </a:t>
            </a:r>
            <a:r>
              <a:rPr lang="en-US" altLang="zh-TW" dirty="0" err="1"/>
              <a:t>Addr</a:t>
            </a:r>
            <a:r>
              <a:rPr lang="en-US" altLang="zh-TW" dirty="0"/>
              <a:t> 0xC ~ 0xAC cache hit.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Addr</a:t>
            </a:r>
            <a:r>
              <a:rPr lang="en-US" altLang="zh-TW" dirty="0"/>
              <a:t> 0x10 ~ 0xB0 cache miss. </a:t>
            </a:r>
            <a:r>
              <a:rPr lang="en-US" altLang="zh-TW" dirty="0" err="1"/>
              <a:t>Addr</a:t>
            </a:r>
            <a:r>
              <a:rPr lang="en-US" altLang="zh-TW" dirty="0"/>
              <a:t> 0x14 ~ 0xB4 cache hit. </a:t>
            </a:r>
            <a:r>
              <a:rPr lang="en-US" altLang="zh-TW" dirty="0" err="1"/>
              <a:t>Addr</a:t>
            </a:r>
            <a:r>
              <a:rPr lang="en-US" altLang="zh-TW" dirty="0"/>
              <a:t> 0x18 ~ 0xB8 cache miss. </a:t>
            </a:r>
            <a:r>
              <a:rPr lang="en-US" altLang="zh-TW" dirty="0" err="1"/>
              <a:t>Addr</a:t>
            </a:r>
            <a:r>
              <a:rPr lang="en-US" altLang="zh-TW" dirty="0"/>
              <a:t> 0x1C ~ 0xBC cache hit.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889AB-0632-4392-85D5-CC64AE5DB91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2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Addr</a:t>
            </a:r>
            <a:r>
              <a:rPr lang="en-US" altLang="zh-TW" dirty="0"/>
              <a:t> 0x0 ~ 0xA0 cache miss. </a:t>
            </a:r>
            <a:r>
              <a:rPr lang="en-US" altLang="zh-TW" dirty="0" err="1"/>
              <a:t>Addr</a:t>
            </a:r>
            <a:r>
              <a:rPr lang="en-US" altLang="zh-TW" dirty="0"/>
              <a:t> 0x4 ~ 0xAC cache hit. </a:t>
            </a:r>
            <a:r>
              <a:rPr lang="en-US" altLang="zh-TW" dirty="0" err="1"/>
              <a:t>Addr</a:t>
            </a:r>
            <a:r>
              <a:rPr lang="en-US" altLang="zh-TW" dirty="0"/>
              <a:t> 0x10 ~ 0xB0 cache miss. </a:t>
            </a:r>
            <a:r>
              <a:rPr lang="en-US" altLang="zh-TW" dirty="0" err="1"/>
              <a:t>Addr</a:t>
            </a:r>
            <a:r>
              <a:rPr lang="en-US" altLang="zh-TW" dirty="0"/>
              <a:t> 0x14 ~ 0xBC cache hit.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889AB-0632-4392-85D5-CC64AE5DB91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2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Create anime is </a:t>
            </a:r>
            <a:r>
              <a:rPr lang="en-US" altLang="zh-TW" dirty="0" err="1"/>
              <a:t>sooooo</a:t>
            </a:r>
            <a:r>
              <a:rPr lang="en-US" altLang="zh-TW" dirty="0"/>
              <a:t> tired.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889AB-0632-4392-85D5-CC64AE5DB91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42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889AB-0632-4392-85D5-CC64AE5DB91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02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2020/2/15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Cache Miss Rate Note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2020/2/15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miss rate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According to case 2 separate read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23E3C1F-013B-4067-A2CE-A3AFDB282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599484"/>
              </p:ext>
            </p:extLst>
          </p:nvPr>
        </p:nvGraphicFramePr>
        <p:xfrm>
          <a:off x="899592" y="19168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410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C602CC-A89B-4667-ADEE-B018579B3F6E}"/>
              </a:ext>
            </a:extLst>
          </p:cNvPr>
          <p:cNvSpPr txBox="1"/>
          <p:nvPr/>
        </p:nvSpPr>
        <p:spPr>
          <a:xfrm>
            <a:off x="1079612" y="2598003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dirty="0"/>
              <a:t>Case 1: sequential read</a:t>
            </a:r>
            <a:endParaRPr lang="zh-TW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5660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8-way set 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256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 ~ 0xFF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burst length is 64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64 times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747"/>
              </p:ext>
            </p:extLst>
          </p:nvPr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52763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39B26-85CE-4F9F-8E42-69A3C87DC612}"/>
              </a:ext>
            </a:extLst>
          </p:cNvPr>
          <p:cNvSpPr/>
          <p:nvPr/>
        </p:nvSpPr>
        <p:spPr>
          <a:xfrm>
            <a:off x="5452763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9A6D4-97FE-4A3E-B9D0-452ED60AEC7B}"/>
              </a:ext>
            </a:extLst>
          </p:cNvPr>
          <p:cNvSpPr/>
          <p:nvPr/>
        </p:nvSpPr>
        <p:spPr>
          <a:xfrm>
            <a:off x="5452763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3EB82-E5B9-40A9-8C30-C255735E6C81}"/>
              </a:ext>
            </a:extLst>
          </p:cNvPr>
          <p:cNvSpPr/>
          <p:nvPr/>
        </p:nvSpPr>
        <p:spPr>
          <a:xfrm>
            <a:off x="5452763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B9D89A-8092-47D0-9B17-36DCC3852288}"/>
              </a:ext>
            </a:extLst>
          </p:cNvPr>
          <p:cNvSpPr/>
          <p:nvPr/>
        </p:nvSpPr>
        <p:spPr>
          <a:xfrm>
            <a:off x="5884424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A41306-0235-44BC-87C3-FE0F6AAA4333}"/>
              </a:ext>
            </a:extLst>
          </p:cNvPr>
          <p:cNvSpPr/>
          <p:nvPr/>
        </p:nvSpPr>
        <p:spPr>
          <a:xfrm>
            <a:off x="5884424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03CA9-B43A-4F57-BBD6-86B9644DE873}"/>
              </a:ext>
            </a:extLst>
          </p:cNvPr>
          <p:cNvSpPr/>
          <p:nvPr/>
        </p:nvSpPr>
        <p:spPr>
          <a:xfrm>
            <a:off x="5884424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A24BD8-2987-4E83-9497-242489B19132}"/>
              </a:ext>
            </a:extLst>
          </p:cNvPr>
          <p:cNvSpPr/>
          <p:nvPr/>
        </p:nvSpPr>
        <p:spPr>
          <a:xfrm>
            <a:off x="5884424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93A57F-ADAD-4B1B-AC41-3148667CA655}"/>
              </a:ext>
            </a:extLst>
          </p:cNvPr>
          <p:cNvSpPr/>
          <p:nvPr/>
        </p:nvSpPr>
        <p:spPr>
          <a:xfrm>
            <a:off x="6316085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D8965-CD34-4FC1-B44D-0F981FAC6752}"/>
              </a:ext>
            </a:extLst>
          </p:cNvPr>
          <p:cNvSpPr/>
          <p:nvPr/>
        </p:nvSpPr>
        <p:spPr>
          <a:xfrm>
            <a:off x="6316085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255AA-AE6A-47A5-9A2F-B2062826D6F5}"/>
              </a:ext>
            </a:extLst>
          </p:cNvPr>
          <p:cNvSpPr/>
          <p:nvPr/>
        </p:nvSpPr>
        <p:spPr>
          <a:xfrm>
            <a:off x="6316085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C441C-6FC2-4A4C-85A3-ADF541EEDDE6}"/>
              </a:ext>
            </a:extLst>
          </p:cNvPr>
          <p:cNvSpPr/>
          <p:nvPr/>
        </p:nvSpPr>
        <p:spPr>
          <a:xfrm>
            <a:off x="6316085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92F9E3-7CE0-48CA-887C-34CA4A7222F3}"/>
              </a:ext>
            </a:extLst>
          </p:cNvPr>
          <p:cNvSpPr/>
          <p:nvPr/>
        </p:nvSpPr>
        <p:spPr>
          <a:xfrm>
            <a:off x="6747746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DE9E0E-4557-4282-82FD-0B673B2AE254}"/>
              </a:ext>
            </a:extLst>
          </p:cNvPr>
          <p:cNvSpPr/>
          <p:nvPr/>
        </p:nvSpPr>
        <p:spPr>
          <a:xfrm>
            <a:off x="6747746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023354-D5B0-4FB9-BCDC-CD92957F7007}"/>
              </a:ext>
            </a:extLst>
          </p:cNvPr>
          <p:cNvSpPr/>
          <p:nvPr/>
        </p:nvSpPr>
        <p:spPr>
          <a:xfrm>
            <a:off x="6747746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898AC2-A577-41BF-8ECE-D83B4FBC9759}"/>
              </a:ext>
            </a:extLst>
          </p:cNvPr>
          <p:cNvSpPr/>
          <p:nvPr/>
        </p:nvSpPr>
        <p:spPr>
          <a:xfrm>
            <a:off x="6747746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0A93DC-1229-4D29-9098-056085200F12}"/>
              </a:ext>
            </a:extLst>
          </p:cNvPr>
          <p:cNvSpPr/>
          <p:nvPr/>
        </p:nvSpPr>
        <p:spPr>
          <a:xfrm>
            <a:off x="7179407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535B4-4C83-48E8-9629-AE0FC5A491E3}"/>
              </a:ext>
            </a:extLst>
          </p:cNvPr>
          <p:cNvSpPr/>
          <p:nvPr/>
        </p:nvSpPr>
        <p:spPr>
          <a:xfrm>
            <a:off x="7179407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EB5CF3-CA6E-4040-AEF1-45F64AB2AD28}"/>
              </a:ext>
            </a:extLst>
          </p:cNvPr>
          <p:cNvSpPr/>
          <p:nvPr/>
        </p:nvSpPr>
        <p:spPr>
          <a:xfrm>
            <a:off x="7179407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5E6397-982E-4C82-9E4B-F01954B78AD3}"/>
              </a:ext>
            </a:extLst>
          </p:cNvPr>
          <p:cNvSpPr/>
          <p:nvPr/>
        </p:nvSpPr>
        <p:spPr>
          <a:xfrm>
            <a:off x="7179407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E3D10B-F3C0-4F38-B816-C99ABB9435C0}"/>
              </a:ext>
            </a:extLst>
          </p:cNvPr>
          <p:cNvSpPr/>
          <p:nvPr/>
        </p:nvSpPr>
        <p:spPr>
          <a:xfrm>
            <a:off x="7611068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83268B-9CD8-4689-AD1F-96B99E75F3E2}"/>
              </a:ext>
            </a:extLst>
          </p:cNvPr>
          <p:cNvSpPr/>
          <p:nvPr/>
        </p:nvSpPr>
        <p:spPr>
          <a:xfrm>
            <a:off x="7611068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EE087-5886-4D43-A98F-9CC3AEDE7E2E}"/>
              </a:ext>
            </a:extLst>
          </p:cNvPr>
          <p:cNvSpPr/>
          <p:nvPr/>
        </p:nvSpPr>
        <p:spPr>
          <a:xfrm>
            <a:off x="7611068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9B3502-D7D3-4E91-A9A0-00262D95B0DA}"/>
              </a:ext>
            </a:extLst>
          </p:cNvPr>
          <p:cNvSpPr/>
          <p:nvPr/>
        </p:nvSpPr>
        <p:spPr>
          <a:xfrm>
            <a:off x="7611068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6D48EA-EB85-4B81-B7CC-C145B6CFC372}"/>
              </a:ext>
            </a:extLst>
          </p:cNvPr>
          <p:cNvSpPr/>
          <p:nvPr/>
        </p:nvSpPr>
        <p:spPr>
          <a:xfrm>
            <a:off x="8042729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B5CC10-38C8-4A08-8385-CA9BE6331A32}"/>
              </a:ext>
            </a:extLst>
          </p:cNvPr>
          <p:cNvSpPr/>
          <p:nvPr/>
        </p:nvSpPr>
        <p:spPr>
          <a:xfrm>
            <a:off x="8042729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17484F-8311-4ABE-ADF5-CC79D5675BA2}"/>
              </a:ext>
            </a:extLst>
          </p:cNvPr>
          <p:cNvSpPr/>
          <p:nvPr/>
        </p:nvSpPr>
        <p:spPr>
          <a:xfrm>
            <a:off x="8042729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FE7132-BE0C-4E1D-9724-3302C6D9236F}"/>
              </a:ext>
            </a:extLst>
          </p:cNvPr>
          <p:cNvSpPr/>
          <p:nvPr/>
        </p:nvSpPr>
        <p:spPr>
          <a:xfrm>
            <a:off x="8042729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FCC3D1-D8A2-4FC9-88B4-DE75FE1DFEF0}"/>
              </a:ext>
            </a:extLst>
          </p:cNvPr>
          <p:cNvSpPr/>
          <p:nvPr/>
        </p:nvSpPr>
        <p:spPr>
          <a:xfrm>
            <a:off x="8474390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380EA-AD59-4100-BFEF-591A05CD7D33}"/>
              </a:ext>
            </a:extLst>
          </p:cNvPr>
          <p:cNvSpPr/>
          <p:nvPr/>
        </p:nvSpPr>
        <p:spPr>
          <a:xfrm>
            <a:off x="8474390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495E7A-762C-4452-84C3-0981CB146814}"/>
              </a:ext>
            </a:extLst>
          </p:cNvPr>
          <p:cNvSpPr/>
          <p:nvPr/>
        </p:nvSpPr>
        <p:spPr>
          <a:xfrm>
            <a:off x="8474390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6CE4305-C275-4F3D-AC4E-7B594CB7E8E7}"/>
              </a:ext>
            </a:extLst>
          </p:cNvPr>
          <p:cNvSpPr/>
          <p:nvPr/>
        </p:nvSpPr>
        <p:spPr>
          <a:xfrm>
            <a:off x="8474390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88A90F17-B7C1-4FA0-BBF1-6AF1034FE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84852"/>
              </p:ext>
            </p:extLst>
          </p:nvPr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1AF4310F-36F7-4E30-B2DC-685804E46395}"/>
              </a:ext>
            </a:extLst>
          </p:cNvPr>
          <p:cNvSpPr/>
          <p:nvPr/>
        </p:nvSpPr>
        <p:spPr>
          <a:xfrm>
            <a:off x="5451877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0C93148-2A35-42EF-BA48-8FD7C1304298}"/>
              </a:ext>
            </a:extLst>
          </p:cNvPr>
          <p:cNvSpPr/>
          <p:nvPr/>
        </p:nvSpPr>
        <p:spPr>
          <a:xfrm>
            <a:off x="5883665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B45DD53-8092-464B-94F6-6024C9803707}"/>
              </a:ext>
            </a:extLst>
          </p:cNvPr>
          <p:cNvSpPr/>
          <p:nvPr/>
        </p:nvSpPr>
        <p:spPr>
          <a:xfrm>
            <a:off x="6315453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F915B6F-AFB1-4042-871C-6E476ECF5C65}"/>
              </a:ext>
            </a:extLst>
          </p:cNvPr>
          <p:cNvSpPr/>
          <p:nvPr/>
        </p:nvSpPr>
        <p:spPr>
          <a:xfrm>
            <a:off x="6747241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867746D-AFD7-429C-BA63-E5FBD1BB061A}"/>
              </a:ext>
            </a:extLst>
          </p:cNvPr>
          <p:cNvSpPr/>
          <p:nvPr/>
        </p:nvSpPr>
        <p:spPr>
          <a:xfrm>
            <a:off x="7179029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DB3D7D-E128-46F7-8286-5856E36CEFAB}"/>
              </a:ext>
            </a:extLst>
          </p:cNvPr>
          <p:cNvSpPr/>
          <p:nvPr/>
        </p:nvSpPr>
        <p:spPr>
          <a:xfrm>
            <a:off x="7610817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2E1F98-0D83-4AA5-B9C1-B3B399AB862D}"/>
              </a:ext>
            </a:extLst>
          </p:cNvPr>
          <p:cNvSpPr/>
          <p:nvPr/>
        </p:nvSpPr>
        <p:spPr>
          <a:xfrm>
            <a:off x="8042605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3AF04D5-EF15-444E-82EA-DFBECD30AEF5}"/>
              </a:ext>
            </a:extLst>
          </p:cNvPr>
          <p:cNvSpPr/>
          <p:nvPr/>
        </p:nvSpPr>
        <p:spPr>
          <a:xfrm>
            <a:off x="8474390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22EC93-F5E8-499F-8A5D-99A90F3F447C}"/>
              </a:ext>
            </a:extLst>
          </p:cNvPr>
          <p:cNvSpPr/>
          <p:nvPr/>
        </p:nvSpPr>
        <p:spPr>
          <a:xfrm>
            <a:off x="5451971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D35D89-C439-4AD7-B997-2A38419DBE95}"/>
              </a:ext>
            </a:extLst>
          </p:cNvPr>
          <p:cNvSpPr/>
          <p:nvPr/>
        </p:nvSpPr>
        <p:spPr>
          <a:xfrm>
            <a:off x="5883759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D47C357-71AF-4BC6-A991-B39813D625DF}"/>
              </a:ext>
            </a:extLst>
          </p:cNvPr>
          <p:cNvSpPr/>
          <p:nvPr/>
        </p:nvSpPr>
        <p:spPr>
          <a:xfrm>
            <a:off x="6315547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F7DBCC-DFCD-475D-9C6A-D9111ED5FC8A}"/>
              </a:ext>
            </a:extLst>
          </p:cNvPr>
          <p:cNvSpPr/>
          <p:nvPr/>
        </p:nvSpPr>
        <p:spPr>
          <a:xfrm>
            <a:off x="6747335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AB66D6-9C84-4277-B84C-072BB0347E5C}"/>
              </a:ext>
            </a:extLst>
          </p:cNvPr>
          <p:cNvSpPr/>
          <p:nvPr/>
        </p:nvSpPr>
        <p:spPr>
          <a:xfrm>
            <a:off x="7179123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7BD592-E3A7-4432-9AEE-6EF15423B430}"/>
              </a:ext>
            </a:extLst>
          </p:cNvPr>
          <p:cNvSpPr/>
          <p:nvPr/>
        </p:nvSpPr>
        <p:spPr>
          <a:xfrm>
            <a:off x="7610911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937EA4-7F57-4600-8447-75EDA944E1DB}"/>
              </a:ext>
            </a:extLst>
          </p:cNvPr>
          <p:cNvSpPr/>
          <p:nvPr/>
        </p:nvSpPr>
        <p:spPr>
          <a:xfrm>
            <a:off x="8042699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B158A3-9B94-4E74-93E7-706ED255E4FF}"/>
              </a:ext>
            </a:extLst>
          </p:cNvPr>
          <p:cNvSpPr/>
          <p:nvPr/>
        </p:nvSpPr>
        <p:spPr>
          <a:xfrm>
            <a:off x="8474484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220224-15A5-44FD-B8EB-18F1C3F87EB9}"/>
              </a:ext>
            </a:extLst>
          </p:cNvPr>
          <p:cNvSpPr/>
          <p:nvPr/>
        </p:nvSpPr>
        <p:spPr>
          <a:xfrm>
            <a:off x="5451971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102E9BE-DD58-41BD-9B96-974E7F9E788B}"/>
              </a:ext>
            </a:extLst>
          </p:cNvPr>
          <p:cNvSpPr/>
          <p:nvPr/>
        </p:nvSpPr>
        <p:spPr>
          <a:xfrm>
            <a:off x="5883759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10B2D8-8B4D-4F28-86B4-1163AC60843A}"/>
              </a:ext>
            </a:extLst>
          </p:cNvPr>
          <p:cNvSpPr/>
          <p:nvPr/>
        </p:nvSpPr>
        <p:spPr>
          <a:xfrm>
            <a:off x="6315547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235C2D2-7A94-45EF-B38E-0A964B11D3E9}"/>
              </a:ext>
            </a:extLst>
          </p:cNvPr>
          <p:cNvSpPr/>
          <p:nvPr/>
        </p:nvSpPr>
        <p:spPr>
          <a:xfrm>
            <a:off x="6747335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EDC85-1BDA-48CD-AD67-ED2DEB800981}"/>
              </a:ext>
            </a:extLst>
          </p:cNvPr>
          <p:cNvSpPr/>
          <p:nvPr/>
        </p:nvSpPr>
        <p:spPr>
          <a:xfrm>
            <a:off x="7179123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70E6B65-476B-4210-BD4E-62AFE92F4AF1}"/>
              </a:ext>
            </a:extLst>
          </p:cNvPr>
          <p:cNvSpPr/>
          <p:nvPr/>
        </p:nvSpPr>
        <p:spPr>
          <a:xfrm>
            <a:off x="7610911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35A17FA-DB75-4906-8EB0-ABEBE5BA34B4}"/>
              </a:ext>
            </a:extLst>
          </p:cNvPr>
          <p:cNvSpPr/>
          <p:nvPr/>
        </p:nvSpPr>
        <p:spPr>
          <a:xfrm>
            <a:off x="8042699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F510C5E-2773-44EF-974F-968F4C31F405}"/>
              </a:ext>
            </a:extLst>
          </p:cNvPr>
          <p:cNvSpPr/>
          <p:nvPr/>
        </p:nvSpPr>
        <p:spPr>
          <a:xfrm>
            <a:off x="8474484" y="4019437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3EE7BB1-5938-4F68-A702-87C0BFF823F6}"/>
              </a:ext>
            </a:extLst>
          </p:cNvPr>
          <p:cNvSpPr/>
          <p:nvPr/>
        </p:nvSpPr>
        <p:spPr>
          <a:xfrm>
            <a:off x="5451971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D8932C-2C6C-4F19-901A-07C9D34957EC}"/>
              </a:ext>
            </a:extLst>
          </p:cNvPr>
          <p:cNvSpPr/>
          <p:nvPr/>
        </p:nvSpPr>
        <p:spPr>
          <a:xfrm>
            <a:off x="5883759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FA8B885-9F5C-491B-87D5-79930E653047}"/>
              </a:ext>
            </a:extLst>
          </p:cNvPr>
          <p:cNvSpPr/>
          <p:nvPr/>
        </p:nvSpPr>
        <p:spPr>
          <a:xfrm>
            <a:off x="6315547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E116261-3D2B-47F2-A666-90C0FB47FFC5}"/>
              </a:ext>
            </a:extLst>
          </p:cNvPr>
          <p:cNvSpPr/>
          <p:nvPr/>
        </p:nvSpPr>
        <p:spPr>
          <a:xfrm>
            <a:off x="6747335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04D07E6-8626-47BF-A62B-5D5DB7DF5877}"/>
              </a:ext>
            </a:extLst>
          </p:cNvPr>
          <p:cNvSpPr/>
          <p:nvPr/>
        </p:nvSpPr>
        <p:spPr>
          <a:xfrm>
            <a:off x="7179123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2DB5D58-E15F-4C8B-A1D7-7962BD7793E3}"/>
              </a:ext>
            </a:extLst>
          </p:cNvPr>
          <p:cNvSpPr/>
          <p:nvPr/>
        </p:nvSpPr>
        <p:spPr>
          <a:xfrm>
            <a:off x="7610911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6ED3017-229F-46F4-B0D0-0F33BB9C0232}"/>
              </a:ext>
            </a:extLst>
          </p:cNvPr>
          <p:cNvSpPr/>
          <p:nvPr/>
        </p:nvSpPr>
        <p:spPr>
          <a:xfrm>
            <a:off x="8042699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C1E4DB4-13E4-4725-BEC4-E23D8601639E}"/>
              </a:ext>
            </a:extLst>
          </p:cNvPr>
          <p:cNvSpPr/>
          <p:nvPr/>
        </p:nvSpPr>
        <p:spPr>
          <a:xfrm>
            <a:off x="8474484" y="4307219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E6C235-18D1-41D8-8C89-D79DACF1FCC4}"/>
              </a:ext>
            </a:extLst>
          </p:cNvPr>
          <p:cNvSpPr/>
          <p:nvPr/>
        </p:nvSpPr>
        <p:spPr>
          <a:xfrm>
            <a:off x="5451971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5B030E0-332A-48FD-B7A6-60C66D34E0CD}"/>
              </a:ext>
            </a:extLst>
          </p:cNvPr>
          <p:cNvSpPr/>
          <p:nvPr/>
        </p:nvSpPr>
        <p:spPr>
          <a:xfrm>
            <a:off x="5883759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73E515-A3C5-4976-AF3C-087C77E7DF60}"/>
              </a:ext>
            </a:extLst>
          </p:cNvPr>
          <p:cNvSpPr/>
          <p:nvPr/>
        </p:nvSpPr>
        <p:spPr>
          <a:xfrm>
            <a:off x="6315547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D8A4F5-DD68-44FD-A523-D451E38DAD30}"/>
              </a:ext>
            </a:extLst>
          </p:cNvPr>
          <p:cNvSpPr/>
          <p:nvPr/>
        </p:nvSpPr>
        <p:spPr>
          <a:xfrm>
            <a:off x="6747335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E6C3BEF-BF00-4871-8B8A-67D317D1629E}"/>
              </a:ext>
            </a:extLst>
          </p:cNvPr>
          <p:cNvSpPr/>
          <p:nvPr/>
        </p:nvSpPr>
        <p:spPr>
          <a:xfrm>
            <a:off x="7179123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6875267-A5D7-4E7E-859A-68AB73EC1EF3}"/>
              </a:ext>
            </a:extLst>
          </p:cNvPr>
          <p:cNvSpPr/>
          <p:nvPr/>
        </p:nvSpPr>
        <p:spPr>
          <a:xfrm>
            <a:off x="7610911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BC1D99F-1914-438D-BDD6-0E970F94FC6A}"/>
              </a:ext>
            </a:extLst>
          </p:cNvPr>
          <p:cNvSpPr/>
          <p:nvPr/>
        </p:nvSpPr>
        <p:spPr>
          <a:xfrm>
            <a:off x="8042699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1F182-2812-4875-BD2F-C826B48F4F49}"/>
              </a:ext>
            </a:extLst>
          </p:cNvPr>
          <p:cNvSpPr/>
          <p:nvPr/>
        </p:nvSpPr>
        <p:spPr>
          <a:xfrm>
            <a:off x="8474484" y="4595001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6DB90AD-1ECA-474C-93DA-1BBE2502F7C8}"/>
              </a:ext>
            </a:extLst>
          </p:cNvPr>
          <p:cNvSpPr/>
          <p:nvPr/>
        </p:nvSpPr>
        <p:spPr>
          <a:xfrm>
            <a:off x="5451971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35E84D8-A582-43F1-ADBC-7774A06FECCC}"/>
              </a:ext>
            </a:extLst>
          </p:cNvPr>
          <p:cNvSpPr/>
          <p:nvPr/>
        </p:nvSpPr>
        <p:spPr>
          <a:xfrm>
            <a:off x="5883759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7F5B202-A08A-443F-AC29-72533690BDE3}"/>
              </a:ext>
            </a:extLst>
          </p:cNvPr>
          <p:cNvSpPr/>
          <p:nvPr/>
        </p:nvSpPr>
        <p:spPr>
          <a:xfrm>
            <a:off x="6315547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1288C3-8517-45A6-AE69-4C7D60E856B4}"/>
              </a:ext>
            </a:extLst>
          </p:cNvPr>
          <p:cNvSpPr/>
          <p:nvPr/>
        </p:nvSpPr>
        <p:spPr>
          <a:xfrm>
            <a:off x="6747335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78936C2-4820-4EC4-B511-46F8F48724D6}"/>
              </a:ext>
            </a:extLst>
          </p:cNvPr>
          <p:cNvSpPr/>
          <p:nvPr/>
        </p:nvSpPr>
        <p:spPr>
          <a:xfrm>
            <a:off x="7179123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9D4F4D0-F41A-4C38-9044-FEF73F038188}"/>
              </a:ext>
            </a:extLst>
          </p:cNvPr>
          <p:cNvSpPr/>
          <p:nvPr/>
        </p:nvSpPr>
        <p:spPr>
          <a:xfrm>
            <a:off x="7610911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F93CC1-DA43-45BF-91AF-856209E5E316}"/>
              </a:ext>
            </a:extLst>
          </p:cNvPr>
          <p:cNvSpPr/>
          <p:nvPr/>
        </p:nvSpPr>
        <p:spPr>
          <a:xfrm>
            <a:off x="8042699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DF47FAC-BCC0-4512-93BE-C14CEBC54B85}"/>
              </a:ext>
            </a:extLst>
          </p:cNvPr>
          <p:cNvSpPr/>
          <p:nvPr/>
        </p:nvSpPr>
        <p:spPr>
          <a:xfrm>
            <a:off x="8474484" y="4882783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64E184E-C3AF-46D6-A0F5-6CB7A30954E8}"/>
              </a:ext>
            </a:extLst>
          </p:cNvPr>
          <p:cNvSpPr/>
          <p:nvPr/>
        </p:nvSpPr>
        <p:spPr>
          <a:xfrm>
            <a:off x="5451971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0E56E47-A4B6-4366-99BE-58D2D726154D}"/>
              </a:ext>
            </a:extLst>
          </p:cNvPr>
          <p:cNvSpPr/>
          <p:nvPr/>
        </p:nvSpPr>
        <p:spPr>
          <a:xfrm>
            <a:off x="5883759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E97BF6B-B55D-4195-8FC7-AAAA916DAC17}"/>
              </a:ext>
            </a:extLst>
          </p:cNvPr>
          <p:cNvSpPr/>
          <p:nvPr/>
        </p:nvSpPr>
        <p:spPr>
          <a:xfrm>
            <a:off x="6315547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B7B3A7E-15A8-45BF-8EAA-C017AC1D6DFA}"/>
              </a:ext>
            </a:extLst>
          </p:cNvPr>
          <p:cNvSpPr/>
          <p:nvPr/>
        </p:nvSpPr>
        <p:spPr>
          <a:xfrm>
            <a:off x="6747335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0A932A7-E4F9-4988-A0E4-E4113F6CEDC1}"/>
              </a:ext>
            </a:extLst>
          </p:cNvPr>
          <p:cNvSpPr/>
          <p:nvPr/>
        </p:nvSpPr>
        <p:spPr>
          <a:xfrm>
            <a:off x="7179123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8BA80A4-9CF4-490D-96F3-275935688370}"/>
              </a:ext>
            </a:extLst>
          </p:cNvPr>
          <p:cNvSpPr/>
          <p:nvPr/>
        </p:nvSpPr>
        <p:spPr>
          <a:xfrm>
            <a:off x="7610911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0B7F687-AA66-4000-9426-37A9E0A996DD}"/>
              </a:ext>
            </a:extLst>
          </p:cNvPr>
          <p:cNvSpPr/>
          <p:nvPr/>
        </p:nvSpPr>
        <p:spPr>
          <a:xfrm>
            <a:off x="8042699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BD9C0B7-A2C9-4F73-8A0B-F055C141FA3F}"/>
              </a:ext>
            </a:extLst>
          </p:cNvPr>
          <p:cNvSpPr/>
          <p:nvPr/>
        </p:nvSpPr>
        <p:spPr>
          <a:xfrm>
            <a:off x="8474484" y="5170565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9049D66-3326-47FB-82BD-E091B1C15B7A}"/>
              </a:ext>
            </a:extLst>
          </p:cNvPr>
          <p:cNvSpPr/>
          <p:nvPr/>
        </p:nvSpPr>
        <p:spPr>
          <a:xfrm>
            <a:off x="5451971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909633E-201E-47A0-AE1B-8F83B1254F15}"/>
              </a:ext>
            </a:extLst>
          </p:cNvPr>
          <p:cNvSpPr/>
          <p:nvPr/>
        </p:nvSpPr>
        <p:spPr>
          <a:xfrm>
            <a:off x="5883759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5412406-FB8C-4E19-900D-A5C321915C76}"/>
              </a:ext>
            </a:extLst>
          </p:cNvPr>
          <p:cNvSpPr/>
          <p:nvPr/>
        </p:nvSpPr>
        <p:spPr>
          <a:xfrm>
            <a:off x="6315547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2BEA99-B8F8-4659-AE43-505FB8F9EE52}"/>
              </a:ext>
            </a:extLst>
          </p:cNvPr>
          <p:cNvSpPr/>
          <p:nvPr/>
        </p:nvSpPr>
        <p:spPr>
          <a:xfrm>
            <a:off x="6747335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58B83CF-C0AE-4591-BF74-53B3A94FDCE4}"/>
              </a:ext>
            </a:extLst>
          </p:cNvPr>
          <p:cNvSpPr/>
          <p:nvPr/>
        </p:nvSpPr>
        <p:spPr>
          <a:xfrm>
            <a:off x="7179123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74BF378-7E54-409C-B087-80792192F829}"/>
              </a:ext>
            </a:extLst>
          </p:cNvPr>
          <p:cNvSpPr/>
          <p:nvPr/>
        </p:nvSpPr>
        <p:spPr>
          <a:xfrm>
            <a:off x="7610911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0643FC4-7C17-492C-9981-141B335148AF}"/>
              </a:ext>
            </a:extLst>
          </p:cNvPr>
          <p:cNvSpPr/>
          <p:nvPr/>
        </p:nvSpPr>
        <p:spPr>
          <a:xfrm>
            <a:off x="8042699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E3C9A6D-B98A-40C6-BFEB-DE76E367FD61}"/>
              </a:ext>
            </a:extLst>
          </p:cNvPr>
          <p:cNvSpPr/>
          <p:nvPr/>
        </p:nvSpPr>
        <p:spPr>
          <a:xfrm>
            <a:off x="8474484" y="5458346"/>
            <a:ext cx="3996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9320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4-way set 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256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 ~ 0xFF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burst length is 64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32 times, hit 32times (miss, hit, miss, hit, …)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3832"/>
              </p:ext>
            </p:extLst>
          </p:nvPr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48796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39B26-85CE-4F9F-8E42-69A3C87DC612}"/>
              </a:ext>
            </a:extLst>
          </p:cNvPr>
          <p:cNvSpPr/>
          <p:nvPr/>
        </p:nvSpPr>
        <p:spPr>
          <a:xfrm>
            <a:off x="5448796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9A6D4-97FE-4A3E-B9D0-452ED60AEC7B}"/>
              </a:ext>
            </a:extLst>
          </p:cNvPr>
          <p:cNvSpPr/>
          <p:nvPr/>
        </p:nvSpPr>
        <p:spPr>
          <a:xfrm>
            <a:off x="5448796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3EB82-E5B9-40A9-8C30-C255735E6C81}"/>
              </a:ext>
            </a:extLst>
          </p:cNvPr>
          <p:cNvSpPr/>
          <p:nvPr/>
        </p:nvSpPr>
        <p:spPr>
          <a:xfrm>
            <a:off x="5448796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B9D89A-8092-47D0-9B17-36DCC3852288}"/>
              </a:ext>
            </a:extLst>
          </p:cNvPr>
          <p:cNvSpPr/>
          <p:nvPr/>
        </p:nvSpPr>
        <p:spPr>
          <a:xfrm>
            <a:off x="6312892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A41306-0235-44BC-87C3-FE0F6AAA4333}"/>
              </a:ext>
            </a:extLst>
          </p:cNvPr>
          <p:cNvSpPr/>
          <p:nvPr/>
        </p:nvSpPr>
        <p:spPr>
          <a:xfrm>
            <a:off x="6312892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03CA9-B43A-4F57-BBD6-86B9644DE873}"/>
              </a:ext>
            </a:extLst>
          </p:cNvPr>
          <p:cNvSpPr/>
          <p:nvPr/>
        </p:nvSpPr>
        <p:spPr>
          <a:xfrm>
            <a:off x="6312892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A24BD8-2987-4E83-9497-242489B19132}"/>
              </a:ext>
            </a:extLst>
          </p:cNvPr>
          <p:cNvSpPr/>
          <p:nvPr/>
        </p:nvSpPr>
        <p:spPr>
          <a:xfrm>
            <a:off x="6312892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93A57F-ADAD-4B1B-AC41-3148667CA655}"/>
              </a:ext>
            </a:extLst>
          </p:cNvPr>
          <p:cNvSpPr/>
          <p:nvPr/>
        </p:nvSpPr>
        <p:spPr>
          <a:xfrm>
            <a:off x="7176988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D8965-CD34-4FC1-B44D-0F981FAC6752}"/>
              </a:ext>
            </a:extLst>
          </p:cNvPr>
          <p:cNvSpPr/>
          <p:nvPr/>
        </p:nvSpPr>
        <p:spPr>
          <a:xfrm>
            <a:off x="7176988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255AA-AE6A-47A5-9A2F-B2062826D6F5}"/>
              </a:ext>
            </a:extLst>
          </p:cNvPr>
          <p:cNvSpPr/>
          <p:nvPr/>
        </p:nvSpPr>
        <p:spPr>
          <a:xfrm>
            <a:off x="7176988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C441C-6FC2-4A4C-85A3-ADF541EEDDE6}"/>
              </a:ext>
            </a:extLst>
          </p:cNvPr>
          <p:cNvSpPr/>
          <p:nvPr/>
        </p:nvSpPr>
        <p:spPr>
          <a:xfrm>
            <a:off x="7176988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92F9E3-7CE0-48CA-887C-34CA4A7222F3}"/>
              </a:ext>
            </a:extLst>
          </p:cNvPr>
          <p:cNvSpPr/>
          <p:nvPr/>
        </p:nvSpPr>
        <p:spPr>
          <a:xfrm>
            <a:off x="8041084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DE9E0E-4557-4282-82FD-0B673B2AE254}"/>
              </a:ext>
            </a:extLst>
          </p:cNvPr>
          <p:cNvSpPr/>
          <p:nvPr/>
        </p:nvSpPr>
        <p:spPr>
          <a:xfrm>
            <a:off x="8041084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023354-D5B0-4FB9-BCDC-CD92957F7007}"/>
              </a:ext>
            </a:extLst>
          </p:cNvPr>
          <p:cNvSpPr/>
          <p:nvPr/>
        </p:nvSpPr>
        <p:spPr>
          <a:xfrm>
            <a:off x="8041084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898AC2-A577-41BF-8ECE-D83B4FBC9759}"/>
              </a:ext>
            </a:extLst>
          </p:cNvPr>
          <p:cNvSpPr/>
          <p:nvPr/>
        </p:nvSpPr>
        <p:spPr>
          <a:xfrm>
            <a:off x="8041084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C31FAC63-BCD6-4251-839D-B6D2C011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86550"/>
              </p:ext>
            </p:extLst>
          </p:nvPr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5C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6C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7C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DC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EC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FC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9AFDF77F-8DB5-4155-A430-6EF0BDF6F8D9}"/>
              </a:ext>
            </a:extLst>
          </p:cNvPr>
          <p:cNvSpPr/>
          <p:nvPr/>
        </p:nvSpPr>
        <p:spPr>
          <a:xfrm>
            <a:off x="5451877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8909050-0AF1-4E51-B709-63FA19EE649E}"/>
              </a:ext>
            </a:extLst>
          </p:cNvPr>
          <p:cNvSpPr/>
          <p:nvPr/>
        </p:nvSpPr>
        <p:spPr>
          <a:xfrm>
            <a:off x="6315453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97E3DE3-7CF4-4AC7-A61B-B4E12B5FFC59}"/>
              </a:ext>
            </a:extLst>
          </p:cNvPr>
          <p:cNvSpPr/>
          <p:nvPr/>
        </p:nvSpPr>
        <p:spPr>
          <a:xfrm>
            <a:off x="7179029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E5450B9-09BD-467A-97B8-85CE28ED9D52}"/>
              </a:ext>
            </a:extLst>
          </p:cNvPr>
          <p:cNvSpPr/>
          <p:nvPr/>
        </p:nvSpPr>
        <p:spPr>
          <a:xfrm>
            <a:off x="8042605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0ECEEA-F422-4944-84D4-BB5EC4EE7343}"/>
              </a:ext>
            </a:extLst>
          </p:cNvPr>
          <p:cNvSpPr/>
          <p:nvPr/>
        </p:nvSpPr>
        <p:spPr>
          <a:xfrm>
            <a:off x="5451971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8C8A8B5-9C7D-4CD1-B9E5-ADC5C4C48BFC}"/>
              </a:ext>
            </a:extLst>
          </p:cNvPr>
          <p:cNvSpPr/>
          <p:nvPr/>
        </p:nvSpPr>
        <p:spPr>
          <a:xfrm>
            <a:off x="6315547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D5BDBB-AF9C-44BB-A4C0-F0588845C5A6}"/>
              </a:ext>
            </a:extLst>
          </p:cNvPr>
          <p:cNvSpPr/>
          <p:nvPr/>
        </p:nvSpPr>
        <p:spPr>
          <a:xfrm>
            <a:off x="7179123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80095E8-6605-4DBD-9B96-04281F97585A}"/>
              </a:ext>
            </a:extLst>
          </p:cNvPr>
          <p:cNvSpPr/>
          <p:nvPr/>
        </p:nvSpPr>
        <p:spPr>
          <a:xfrm>
            <a:off x="8042699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D7A67E0-748E-4FA1-9EB1-C0D0E4219F17}"/>
              </a:ext>
            </a:extLst>
          </p:cNvPr>
          <p:cNvSpPr/>
          <p:nvPr/>
        </p:nvSpPr>
        <p:spPr>
          <a:xfrm>
            <a:off x="5451971" y="4019437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9032F2B-0D7F-4A85-9870-120E4C1DD8EE}"/>
              </a:ext>
            </a:extLst>
          </p:cNvPr>
          <p:cNvSpPr/>
          <p:nvPr/>
        </p:nvSpPr>
        <p:spPr>
          <a:xfrm>
            <a:off x="6315547" y="4019437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CB470A5-2C87-4563-9E31-74634FBD82D8}"/>
              </a:ext>
            </a:extLst>
          </p:cNvPr>
          <p:cNvSpPr/>
          <p:nvPr/>
        </p:nvSpPr>
        <p:spPr>
          <a:xfrm>
            <a:off x="7179123" y="4019437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3724B7-7CE9-4A7E-8A12-DDB044F59732}"/>
              </a:ext>
            </a:extLst>
          </p:cNvPr>
          <p:cNvSpPr/>
          <p:nvPr/>
        </p:nvSpPr>
        <p:spPr>
          <a:xfrm>
            <a:off x="8042699" y="4019437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05D3BF5-CE38-44E0-A91D-D1DEBD19D8A8}"/>
              </a:ext>
            </a:extLst>
          </p:cNvPr>
          <p:cNvSpPr/>
          <p:nvPr/>
        </p:nvSpPr>
        <p:spPr>
          <a:xfrm>
            <a:off x="5451971" y="4307219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3B2021-D423-46C1-B05B-EC2809E2CB5C}"/>
              </a:ext>
            </a:extLst>
          </p:cNvPr>
          <p:cNvSpPr/>
          <p:nvPr/>
        </p:nvSpPr>
        <p:spPr>
          <a:xfrm>
            <a:off x="6315547" y="4307219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3841355-E560-4F2C-A59B-E1AF40B53249}"/>
              </a:ext>
            </a:extLst>
          </p:cNvPr>
          <p:cNvSpPr/>
          <p:nvPr/>
        </p:nvSpPr>
        <p:spPr>
          <a:xfrm>
            <a:off x="7179123" y="4307219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D70C095-78CB-47E6-9FE9-4C9E4B196B1E}"/>
              </a:ext>
            </a:extLst>
          </p:cNvPr>
          <p:cNvSpPr/>
          <p:nvPr/>
        </p:nvSpPr>
        <p:spPr>
          <a:xfrm>
            <a:off x="8042699" y="4307219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32394DE-2EA4-4A64-8A40-02CCC458A021}"/>
              </a:ext>
            </a:extLst>
          </p:cNvPr>
          <p:cNvSpPr/>
          <p:nvPr/>
        </p:nvSpPr>
        <p:spPr>
          <a:xfrm>
            <a:off x="5451971" y="4595001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19BFECC-4552-4F0D-A971-B43EA806C3F7}"/>
              </a:ext>
            </a:extLst>
          </p:cNvPr>
          <p:cNvSpPr/>
          <p:nvPr/>
        </p:nvSpPr>
        <p:spPr>
          <a:xfrm>
            <a:off x="6315547" y="4595001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61F4E71-5385-4BCD-998B-85749A07A539}"/>
              </a:ext>
            </a:extLst>
          </p:cNvPr>
          <p:cNvSpPr/>
          <p:nvPr/>
        </p:nvSpPr>
        <p:spPr>
          <a:xfrm>
            <a:off x="7179123" y="4595001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2780BAE-4B0E-4CFA-8AE1-F41701410FD6}"/>
              </a:ext>
            </a:extLst>
          </p:cNvPr>
          <p:cNvSpPr/>
          <p:nvPr/>
        </p:nvSpPr>
        <p:spPr>
          <a:xfrm>
            <a:off x="8042699" y="4595001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E537349-9BA0-4C0D-83E7-F796E8A18CE5}"/>
              </a:ext>
            </a:extLst>
          </p:cNvPr>
          <p:cNvSpPr/>
          <p:nvPr/>
        </p:nvSpPr>
        <p:spPr>
          <a:xfrm>
            <a:off x="5451971" y="4882783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AB3A52A-D4F1-4D53-A3B1-3B9AC2D555FB}"/>
              </a:ext>
            </a:extLst>
          </p:cNvPr>
          <p:cNvSpPr/>
          <p:nvPr/>
        </p:nvSpPr>
        <p:spPr>
          <a:xfrm>
            <a:off x="6315547" y="4882783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FEF019E-3B75-4D8B-A6AB-44E05CCBFBFC}"/>
              </a:ext>
            </a:extLst>
          </p:cNvPr>
          <p:cNvSpPr/>
          <p:nvPr/>
        </p:nvSpPr>
        <p:spPr>
          <a:xfrm>
            <a:off x="7179123" y="4882783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3AF569E-C303-4CB7-91B2-7F0D2758EDC0}"/>
              </a:ext>
            </a:extLst>
          </p:cNvPr>
          <p:cNvSpPr/>
          <p:nvPr/>
        </p:nvSpPr>
        <p:spPr>
          <a:xfrm>
            <a:off x="8042699" y="4882783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4D7C4E-1A65-4819-8A13-0E54E2BC498A}"/>
              </a:ext>
            </a:extLst>
          </p:cNvPr>
          <p:cNvSpPr/>
          <p:nvPr/>
        </p:nvSpPr>
        <p:spPr>
          <a:xfrm>
            <a:off x="5451971" y="5170565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889229C-986C-477D-8BE1-A343617A739F}"/>
              </a:ext>
            </a:extLst>
          </p:cNvPr>
          <p:cNvSpPr/>
          <p:nvPr/>
        </p:nvSpPr>
        <p:spPr>
          <a:xfrm>
            <a:off x="6315547" y="5170565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DD21E64-34B1-4F91-817B-F9B5964982AC}"/>
              </a:ext>
            </a:extLst>
          </p:cNvPr>
          <p:cNvSpPr/>
          <p:nvPr/>
        </p:nvSpPr>
        <p:spPr>
          <a:xfrm>
            <a:off x="7179123" y="5170565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3EB725A-4299-468F-80C9-93054E18AE99}"/>
              </a:ext>
            </a:extLst>
          </p:cNvPr>
          <p:cNvSpPr/>
          <p:nvPr/>
        </p:nvSpPr>
        <p:spPr>
          <a:xfrm>
            <a:off x="8042699" y="5170565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AA18DAB-841F-4855-BD0B-D72D2CD3EB88}"/>
              </a:ext>
            </a:extLst>
          </p:cNvPr>
          <p:cNvSpPr/>
          <p:nvPr/>
        </p:nvSpPr>
        <p:spPr>
          <a:xfrm>
            <a:off x="5451971" y="5458346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A1CB98-BB0F-4063-9EF3-AF494DFF4700}"/>
              </a:ext>
            </a:extLst>
          </p:cNvPr>
          <p:cNvSpPr/>
          <p:nvPr/>
        </p:nvSpPr>
        <p:spPr>
          <a:xfrm>
            <a:off x="6315547" y="5458346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3A27122-A7BB-4AE1-A6DF-3B225B388DB1}"/>
              </a:ext>
            </a:extLst>
          </p:cNvPr>
          <p:cNvSpPr/>
          <p:nvPr/>
        </p:nvSpPr>
        <p:spPr>
          <a:xfrm>
            <a:off x="7179123" y="5458346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2EEA249-A09D-4EE4-A465-7231114D036C}"/>
              </a:ext>
            </a:extLst>
          </p:cNvPr>
          <p:cNvSpPr/>
          <p:nvPr/>
        </p:nvSpPr>
        <p:spPr>
          <a:xfrm>
            <a:off x="8042699" y="5458346"/>
            <a:ext cx="8352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5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  <p:bldP spid="111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C602CC-A89B-4667-ADEE-B018579B3F6E}"/>
              </a:ext>
            </a:extLst>
          </p:cNvPr>
          <p:cNvSpPr txBox="1"/>
          <p:nvPr/>
        </p:nvSpPr>
        <p:spPr>
          <a:xfrm>
            <a:off x="1079612" y="2598003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dirty="0"/>
              <a:t>Case 2: separate read</a:t>
            </a:r>
            <a:endParaRPr lang="zh-TW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8526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50040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8-way set 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128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0x0, 0x20, 0x80, 0xA0, 0x4, 0x24, 0x84, …, 0x9C, 0xBC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Total 32 4-byte read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32 times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52763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39B26-85CE-4F9F-8E42-69A3C87DC612}"/>
              </a:ext>
            </a:extLst>
          </p:cNvPr>
          <p:cNvSpPr/>
          <p:nvPr/>
        </p:nvSpPr>
        <p:spPr>
          <a:xfrm>
            <a:off x="5452763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9A6D4-97FE-4A3E-B9D0-452ED60AEC7B}"/>
              </a:ext>
            </a:extLst>
          </p:cNvPr>
          <p:cNvSpPr/>
          <p:nvPr/>
        </p:nvSpPr>
        <p:spPr>
          <a:xfrm>
            <a:off x="5452763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3EB82-E5B9-40A9-8C30-C255735E6C81}"/>
              </a:ext>
            </a:extLst>
          </p:cNvPr>
          <p:cNvSpPr/>
          <p:nvPr/>
        </p:nvSpPr>
        <p:spPr>
          <a:xfrm>
            <a:off x="5452763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B9D89A-8092-47D0-9B17-36DCC3852288}"/>
              </a:ext>
            </a:extLst>
          </p:cNvPr>
          <p:cNvSpPr/>
          <p:nvPr/>
        </p:nvSpPr>
        <p:spPr>
          <a:xfrm>
            <a:off x="5884424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A41306-0235-44BC-87C3-FE0F6AAA4333}"/>
              </a:ext>
            </a:extLst>
          </p:cNvPr>
          <p:cNvSpPr/>
          <p:nvPr/>
        </p:nvSpPr>
        <p:spPr>
          <a:xfrm>
            <a:off x="5884424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03CA9-B43A-4F57-BBD6-86B9644DE873}"/>
              </a:ext>
            </a:extLst>
          </p:cNvPr>
          <p:cNvSpPr/>
          <p:nvPr/>
        </p:nvSpPr>
        <p:spPr>
          <a:xfrm>
            <a:off x="5884424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A24BD8-2987-4E83-9497-242489B19132}"/>
              </a:ext>
            </a:extLst>
          </p:cNvPr>
          <p:cNvSpPr/>
          <p:nvPr/>
        </p:nvSpPr>
        <p:spPr>
          <a:xfrm>
            <a:off x="5884424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93A57F-ADAD-4B1B-AC41-3148667CA655}"/>
              </a:ext>
            </a:extLst>
          </p:cNvPr>
          <p:cNvSpPr/>
          <p:nvPr/>
        </p:nvSpPr>
        <p:spPr>
          <a:xfrm>
            <a:off x="6316085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D8965-CD34-4FC1-B44D-0F981FAC6752}"/>
              </a:ext>
            </a:extLst>
          </p:cNvPr>
          <p:cNvSpPr/>
          <p:nvPr/>
        </p:nvSpPr>
        <p:spPr>
          <a:xfrm>
            <a:off x="6316085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255AA-AE6A-47A5-9A2F-B2062826D6F5}"/>
              </a:ext>
            </a:extLst>
          </p:cNvPr>
          <p:cNvSpPr/>
          <p:nvPr/>
        </p:nvSpPr>
        <p:spPr>
          <a:xfrm>
            <a:off x="6316085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C441C-6FC2-4A4C-85A3-ADF541EEDDE6}"/>
              </a:ext>
            </a:extLst>
          </p:cNvPr>
          <p:cNvSpPr/>
          <p:nvPr/>
        </p:nvSpPr>
        <p:spPr>
          <a:xfrm>
            <a:off x="6316085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92F9E3-7CE0-48CA-887C-34CA4A7222F3}"/>
              </a:ext>
            </a:extLst>
          </p:cNvPr>
          <p:cNvSpPr/>
          <p:nvPr/>
        </p:nvSpPr>
        <p:spPr>
          <a:xfrm>
            <a:off x="6747746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DE9E0E-4557-4282-82FD-0B673B2AE254}"/>
              </a:ext>
            </a:extLst>
          </p:cNvPr>
          <p:cNvSpPr/>
          <p:nvPr/>
        </p:nvSpPr>
        <p:spPr>
          <a:xfrm>
            <a:off x="6747746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023354-D5B0-4FB9-BCDC-CD92957F7007}"/>
              </a:ext>
            </a:extLst>
          </p:cNvPr>
          <p:cNvSpPr/>
          <p:nvPr/>
        </p:nvSpPr>
        <p:spPr>
          <a:xfrm>
            <a:off x="6747746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898AC2-A577-41BF-8ECE-D83B4FBC9759}"/>
              </a:ext>
            </a:extLst>
          </p:cNvPr>
          <p:cNvSpPr/>
          <p:nvPr/>
        </p:nvSpPr>
        <p:spPr>
          <a:xfrm>
            <a:off x="6747746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0A93DC-1229-4D29-9098-056085200F12}"/>
              </a:ext>
            </a:extLst>
          </p:cNvPr>
          <p:cNvSpPr/>
          <p:nvPr/>
        </p:nvSpPr>
        <p:spPr>
          <a:xfrm>
            <a:off x="7179407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535B4-4C83-48E8-9629-AE0FC5A491E3}"/>
              </a:ext>
            </a:extLst>
          </p:cNvPr>
          <p:cNvSpPr/>
          <p:nvPr/>
        </p:nvSpPr>
        <p:spPr>
          <a:xfrm>
            <a:off x="7179407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EB5CF3-CA6E-4040-AEF1-45F64AB2AD28}"/>
              </a:ext>
            </a:extLst>
          </p:cNvPr>
          <p:cNvSpPr/>
          <p:nvPr/>
        </p:nvSpPr>
        <p:spPr>
          <a:xfrm>
            <a:off x="7179407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5E6397-982E-4C82-9E4B-F01954B78AD3}"/>
              </a:ext>
            </a:extLst>
          </p:cNvPr>
          <p:cNvSpPr/>
          <p:nvPr/>
        </p:nvSpPr>
        <p:spPr>
          <a:xfrm>
            <a:off x="7179407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E3D10B-F3C0-4F38-B816-C99ABB9435C0}"/>
              </a:ext>
            </a:extLst>
          </p:cNvPr>
          <p:cNvSpPr/>
          <p:nvPr/>
        </p:nvSpPr>
        <p:spPr>
          <a:xfrm>
            <a:off x="7611068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83268B-9CD8-4689-AD1F-96B99E75F3E2}"/>
              </a:ext>
            </a:extLst>
          </p:cNvPr>
          <p:cNvSpPr/>
          <p:nvPr/>
        </p:nvSpPr>
        <p:spPr>
          <a:xfrm>
            <a:off x="7611068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EE087-5886-4D43-A98F-9CC3AEDE7E2E}"/>
              </a:ext>
            </a:extLst>
          </p:cNvPr>
          <p:cNvSpPr/>
          <p:nvPr/>
        </p:nvSpPr>
        <p:spPr>
          <a:xfrm>
            <a:off x="7611068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9B3502-D7D3-4E91-A9A0-00262D95B0DA}"/>
              </a:ext>
            </a:extLst>
          </p:cNvPr>
          <p:cNvSpPr/>
          <p:nvPr/>
        </p:nvSpPr>
        <p:spPr>
          <a:xfrm>
            <a:off x="7611068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6D48EA-EB85-4B81-B7CC-C145B6CFC372}"/>
              </a:ext>
            </a:extLst>
          </p:cNvPr>
          <p:cNvSpPr/>
          <p:nvPr/>
        </p:nvSpPr>
        <p:spPr>
          <a:xfrm>
            <a:off x="8042729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B5CC10-38C8-4A08-8385-CA9BE6331A32}"/>
              </a:ext>
            </a:extLst>
          </p:cNvPr>
          <p:cNvSpPr/>
          <p:nvPr/>
        </p:nvSpPr>
        <p:spPr>
          <a:xfrm>
            <a:off x="8042729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17484F-8311-4ABE-ADF5-CC79D5675BA2}"/>
              </a:ext>
            </a:extLst>
          </p:cNvPr>
          <p:cNvSpPr/>
          <p:nvPr/>
        </p:nvSpPr>
        <p:spPr>
          <a:xfrm>
            <a:off x="8042729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FE7132-BE0C-4E1D-9724-3302C6D9236F}"/>
              </a:ext>
            </a:extLst>
          </p:cNvPr>
          <p:cNvSpPr/>
          <p:nvPr/>
        </p:nvSpPr>
        <p:spPr>
          <a:xfrm>
            <a:off x="8042729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FCC3D1-D8A2-4FC9-88B4-DE75FE1DFEF0}"/>
              </a:ext>
            </a:extLst>
          </p:cNvPr>
          <p:cNvSpPr/>
          <p:nvPr/>
        </p:nvSpPr>
        <p:spPr>
          <a:xfrm>
            <a:off x="8474390" y="173254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380EA-AD59-4100-BFEF-591A05CD7D33}"/>
              </a:ext>
            </a:extLst>
          </p:cNvPr>
          <p:cNvSpPr/>
          <p:nvPr/>
        </p:nvSpPr>
        <p:spPr>
          <a:xfrm>
            <a:off x="8474390" y="202180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495E7A-762C-4452-84C3-0981CB146814}"/>
              </a:ext>
            </a:extLst>
          </p:cNvPr>
          <p:cNvSpPr/>
          <p:nvPr/>
        </p:nvSpPr>
        <p:spPr>
          <a:xfrm>
            <a:off x="8474390" y="2311066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6CE4305-C275-4F3D-AC4E-7B594CB7E8E7}"/>
              </a:ext>
            </a:extLst>
          </p:cNvPr>
          <p:cNvSpPr/>
          <p:nvPr/>
        </p:nvSpPr>
        <p:spPr>
          <a:xfrm>
            <a:off x="8474390" y="2600330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DA162DC9-C448-4D01-979D-5D5A9B92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14385"/>
              </p:ext>
            </p:extLst>
          </p:nvPr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111" name="矩形 110">
            <a:extLst>
              <a:ext uri="{FF2B5EF4-FFF2-40B4-BE49-F238E27FC236}">
                <a16:creationId xmlns:a16="http://schemas.microsoft.com/office/drawing/2014/main" id="{77D8E534-F2D6-4575-9585-A03F7BB13176}"/>
              </a:ext>
            </a:extLst>
          </p:cNvPr>
          <p:cNvSpPr/>
          <p:nvPr/>
        </p:nvSpPr>
        <p:spPr>
          <a:xfrm>
            <a:off x="5451877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E374357-7FCB-4C5F-9B69-46CFE34E1D8B}"/>
              </a:ext>
            </a:extLst>
          </p:cNvPr>
          <p:cNvSpPr/>
          <p:nvPr/>
        </p:nvSpPr>
        <p:spPr>
          <a:xfrm>
            <a:off x="5883665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AC697C1-E7B1-4F72-9D0D-40C203078307}"/>
              </a:ext>
            </a:extLst>
          </p:cNvPr>
          <p:cNvSpPr/>
          <p:nvPr/>
        </p:nvSpPr>
        <p:spPr>
          <a:xfrm>
            <a:off x="6315453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5E8138-6F47-4CFE-8028-AEF0F2919A58}"/>
              </a:ext>
            </a:extLst>
          </p:cNvPr>
          <p:cNvSpPr/>
          <p:nvPr/>
        </p:nvSpPr>
        <p:spPr>
          <a:xfrm>
            <a:off x="6747241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FD55293-7DEB-4791-8686-4AE845070307}"/>
              </a:ext>
            </a:extLst>
          </p:cNvPr>
          <p:cNvSpPr/>
          <p:nvPr/>
        </p:nvSpPr>
        <p:spPr>
          <a:xfrm>
            <a:off x="7179029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6F479B-222C-40BD-BB72-72A39923E5BF}"/>
              </a:ext>
            </a:extLst>
          </p:cNvPr>
          <p:cNvSpPr/>
          <p:nvPr/>
        </p:nvSpPr>
        <p:spPr>
          <a:xfrm>
            <a:off x="7610817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1B89957-54AA-4783-A5FB-57830BDFFD67}"/>
              </a:ext>
            </a:extLst>
          </p:cNvPr>
          <p:cNvSpPr/>
          <p:nvPr/>
        </p:nvSpPr>
        <p:spPr>
          <a:xfrm>
            <a:off x="8042605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88CB20-9B10-4886-BDB9-4EA577BD2ED7}"/>
              </a:ext>
            </a:extLst>
          </p:cNvPr>
          <p:cNvSpPr/>
          <p:nvPr/>
        </p:nvSpPr>
        <p:spPr>
          <a:xfrm>
            <a:off x="8474390" y="344387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6EC49B4-38A9-45C3-8428-F045D8AED038}"/>
              </a:ext>
            </a:extLst>
          </p:cNvPr>
          <p:cNvSpPr/>
          <p:nvPr/>
        </p:nvSpPr>
        <p:spPr>
          <a:xfrm>
            <a:off x="5451971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510D46-3E98-4686-92F2-4738AF78EB79}"/>
              </a:ext>
            </a:extLst>
          </p:cNvPr>
          <p:cNvSpPr/>
          <p:nvPr/>
        </p:nvSpPr>
        <p:spPr>
          <a:xfrm>
            <a:off x="5883759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5A2D105-231E-4303-8BDE-245FD2D0E14E}"/>
              </a:ext>
            </a:extLst>
          </p:cNvPr>
          <p:cNvSpPr/>
          <p:nvPr/>
        </p:nvSpPr>
        <p:spPr>
          <a:xfrm>
            <a:off x="6315547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CD95561-94DB-4CFB-AC35-70559DCF1206}"/>
              </a:ext>
            </a:extLst>
          </p:cNvPr>
          <p:cNvSpPr/>
          <p:nvPr/>
        </p:nvSpPr>
        <p:spPr>
          <a:xfrm>
            <a:off x="6747335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4345362-2FF1-436D-9293-448F422BA6C4}"/>
              </a:ext>
            </a:extLst>
          </p:cNvPr>
          <p:cNvSpPr/>
          <p:nvPr/>
        </p:nvSpPr>
        <p:spPr>
          <a:xfrm>
            <a:off x="7179123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4EA5653-96D2-480B-844A-9A8BA2E6100A}"/>
              </a:ext>
            </a:extLst>
          </p:cNvPr>
          <p:cNvSpPr/>
          <p:nvPr/>
        </p:nvSpPr>
        <p:spPr>
          <a:xfrm>
            <a:off x="7610911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47AF212-7BA8-4DAA-A5FA-B30FD7FDCA9B}"/>
              </a:ext>
            </a:extLst>
          </p:cNvPr>
          <p:cNvSpPr/>
          <p:nvPr/>
        </p:nvSpPr>
        <p:spPr>
          <a:xfrm>
            <a:off x="8042699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050FE93-644B-494F-B799-E7C16013A970}"/>
              </a:ext>
            </a:extLst>
          </p:cNvPr>
          <p:cNvSpPr/>
          <p:nvPr/>
        </p:nvSpPr>
        <p:spPr>
          <a:xfrm>
            <a:off x="8474484" y="3731655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03CAE1E-7595-4102-BC46-BC9C964076E9}"/>
              </a:ext>
            </a:extLst>
          </p:cNvPr>
          <p:cNvSpPr/>
          <p:nvPr/>
        </p:nvSpPr>
        <p:spPr>
          <a:xfrm>
            <a:off x="5451971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CECF073-15FE-4958-9451-5F8DE9002B24}"/>
              </a:ext>
            </a:extLst>
          </p:cNvPr>
          <p:cNvSpPr/>
          <p:nvPr/>
        </p:nvSpPr>
        <p:spPr>
          <a:xfrm>
            <a:off x="5883759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CEE61E3-EA02-4890-881B-BC639D8694F0}"/>
              </a:ext>
            </a:extLst>
          </p:cNvPr>
          <p:cNvSpPr/>
          <p:nvPr/>
        </p:nvSpPr>
        <p:spPr>
          <a:xfrm>
            <a:off x="6315547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FCC3877-22B0-433F-8E1A-6E588F9DE190}"/>
              </a:ext>
            </a:extLst>
          </p:cNvPr>
          <p:cNvSpPr/>
          <p:nvPr/>
        </p:nvSpPr>
        <p:spPr>
          <a:xfrm>
            <a:off x="6747335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4D32BB1-3171-47AE-A4CE-D8DE8C1D06C8}"/>
              </a:ext>
            </a:extLst>
          </p:cNvPr>
          <p:cNvSpPr/>
          <p:nvPr/>
        </p:nvSpPr>
        <p:spPr>
          <a:xfrm>
            <a:off x="7179123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A5B873-EAAE-43DD-88CE-07B1000D5460}"/>
              </a:ext>
            </a:extLst>
          </p:cNvPr>
          <p:cNvSpPr/>
          <p:nvPr/>
        </p:nvSpPr>
        <p:spPr>
          <a:xfrm>
            <a:off x="7610911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B2DB742-4866-4F8E-B6DE-7249FDEB642B}"/>
              </a:ext>
            </a:extLst>
          </p:cNvPr>
          <p:cNvSpPr/>
          <p:nvPr/>
        </p:nvSpPr>
        <p:spPr>
          <a:xfrm>
            <a:off x="8042699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62D0ECB-FD38-4F3A-8CD1-A40DCD85FFA2}"/>
              </a:ext>
            </a:extLst>
          </p:cNvPr>
          <p:cNvSpPr/>
          <p:nvPr/>
        </p:nvSpPr>
        <p:spPr>
          <a:xfrm>
            <a:off x="8474484" y="4595001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62A455F-B987-441D-8717-5B37517699A3}"/>
              </a:ext>
            </a:extLst>
          </p:cNvPr>
          <p:cNvSpPr/>
          <p:nvPr/>
        </p:nvSpPr>
        <p:spPr>
          <a:xfrm>
            <a:off x="5451971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7776857-0280-4934-ACFA-2A1C756D6C77}"/>
              </a:ext>
            </a:extLst>
          </p:cNvPr>
          <p:cNvSpPr/>
          <p:nvPr/>
        </p:nvSpPr>
        <p:spPr>
          <a:xfrm>
            <a:off x="5883759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6F8391F-DCB4-419A-AFDD-2CC57F931532}"/>
              </a:ext>
            </a:extLst>
          </p:cNvPr>
          <p:cNvSpPr/>
          <p:nvPr/>
        </p:nvSpPr>
        <p:spPr>
          <a:xfrm>
            <a:off x="6315547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A514CFD-6616-49E8-89D1-61B4FFA54813}"/>
              </a:ext>
            </a:extLst>
          </p:cNvPr>
          <p:cNvSpPr/>
          <p:nvPr/>
        </p:nvSpPr>
        <p:spPr>
          <a:xfrm>
            <a:off x="6747335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FA0421C-3510-419C-9F1C-A7F0ACD66FC8}"/>
              </a:ext>
            </a:extLst>
          </p:cNvPr>
          <p:cNvSpPr/>
          <p:nvPr/>
        </p:nvSpPr>
        <p:spPr>
          <a:xfrm>
            <a:off x="7179123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F540CD0-BF5E-4ECB-AF61-ABD81D22CF6D}"/>
              </a:ext>
            </a:extLst>
          </p:cNvPr>
          <p:cNvSpPr/>
          <p:nvPr/>
        </p:nvSpPr>
        <p:spPr>
          <a:xfrm>
            <a:off x="7610911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88AEB23-6AA0-474F-B971-12DF1D4F067C}"/>
              </a:ext>
            </a:extLst>
          </p:cNvPr>
          <p:cNvSpPr/>
          <p:nvPr/>
        </p:nvSpPr>
        <p:spPr>
          <a:xfrm>
            <a:off x="8042699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1574758-5F99-417F-BDC1-1AEF2CC0BC0A}"/>
              </a:ext>
            </a:extLst>
          </p:cNvPr>
          <p:cNvSpPr/>
          <p:nvPr/>
        </p:nvSpPr>
        <p:spPr>
          <a:xfrm>
            <a:off x="8474484" y="4882783"/>
            <a:ext cx="3996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9320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4-way set 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128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0x0, 0x20, 0x80, 0xA0, 0x4, 0x24, 0x84, …, 0x9C, 0xBC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Total 32 4-byte read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16 times (miss x 4, hit x 4, miss x 4, hit x 4, …)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48796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39B26-85CE-4F9F-8E42-69A3C87DC612}"/>
              </a:ext>
            </a:extLst>
          </p:cNvPr>
          <p:cNvSpPr/>
          <p:nvPr/>
        </p:nvSpPr>
        <p:spPr>
          <a:xfrm>
            <a:off x="5448796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9A6D4-97FE-4A3E-B9D0-452ED60AEC7B}"/>
              </a:ext>
            </a:extLst>
          </p:cNvPr>
          <p:cNvSpPr/>
          <p:nvPr/>
        </p:nvSpPr>
        <p:spPr>
          <a:xfrm>
            <a:off x="5448796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3EB82-E5B9-40A9-8C30-C255735E6C81}"/>
              </a:ext>
            </a:extLst>
          </p:cNvPr>
          <p:cNvSpPr/>
          <p:nvPr/>
        </p:nvSpPr>
        <p:spPr>
          <a:xfrm>
            <a:off x="5448796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B9D89A-8092-47D0-9B17-36DCC3852288}"/>
              </a:ext>
            </a:extLst>
          </p:cNvPr>
          <p:cNvSpPr/>
          <p:nvPr/>
        </p:nvSpPr>
        <p:spPr>
          <a:xfrm>
            <a:off x="6312892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A41306-0235-44BC-87C3-FE0F6AAA4333}"/>
              </a:ext>
            </a:extLst>
          </p:cNvPr>
          <p:cNvSpPr/>
          <p:nvPr/>
        </p:nvSpPr>
        <p:spPr>
          <a:xfrm>
            <a:off x="6312892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03CA9-B43A-4F57-BBD6-86B9644DE873}"/>
              </a:ext>
            </a:extLst>
          </p:cNvPr>
          <p:cNvSpPr/>
          <p:nvPr/>
        </p:nvSpPr>
        <p:spPr>
          <a:xfrm>
            <a:off x="6312892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A24BD8-2987-4E83-9497-242489B19132}"/>
              </a:ext>
            </a:extLst>
          </p:cNvPr>
          <p:cNvSpPr/>
          <p:nvPr/>
        </p:nvSpPr>
        <p:spPr>
          <a:xfrm>
            <a:off x="6312892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93A57F-ADAD-4B1B-AC41-3148667CA655}"/>
              </a:ext>
            </a:extLst>
          </p:cNvPr>
          <p:cNvSpPr/>
          <p:nvPr/>
        </p:nvSpPr>
        <p:spPr>
          <a:xfrm>
            <a:off x="7176988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D8965-CD34-4FC1-B44D-0F981FAC6752}"/>
              </a:ext>
            </a:extLst>
          </p:cNvPr>
          <p:cNvSpPr/>
          <p:nvPr/>
        </p:nvSpPr>
        <p:spPr>
          <a:xfrm>
            <a:off x="7176988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255AA-AE6A-47A5-9A2F-B2062826D6F5}"/>
              </a:ext>
            </a:extLst>
          </p:cNvPr>
          <p:cNvSpPr/>
          <p:nvPr/>
        </p:nvSpPr>
        <p:spPr>
          <a:xfrm>
            <a:off x="7176988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C441C-6FC2-4A4C-85A3-ADF541EEDDE6}"/>
              </a:ext>
            </a:extLst>
          </p:cNvPr>
          <p:cNvSpPr/>
          <p:nvPr/>
        </p:nvSpPr>
        <p:spPr>
          <a:xfrm>
            <a:off x="7176988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92F9E3-7CE0-48CA-887C-34CA4A7222F3}"/>
              </a:ext>
            </a:extLst>
          </p:cNvPr>
          <p:cNvSpPr/>
          <p:nvPr/>
        </p:nvSpPr>
        <p:spPr>
          <a:xfrm>
            <a:off x="8041084" y="173254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DE9E0E-4557-4282-82FD-0B673B2AE254}"/>
              </a:ext>
            </a:extLst>
          </p:cNvPr>
          <p:cNvSpPr/>
          <p:nvPr/>
        </p:nvSpPr>
        <p:spPr>
          <a:xfrm>
            <a:off x="8041084" y="202074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023354-D5B0-4FB9-BCDC-CD92957F7007}"/>
              </a:ext>
            </a:extLst>
          </p:cNvPr>
          <p:cNvSpPr/>
          <p:nvPr/>
        </p:nvSpPr>
        <p:spPr>
          <a:xfrm>
            <a:off x="8041084" y="2308950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898AC2-A577-41BF-8ECE-D83B4FBC9759}"/>
              </a:ext>
            </a:extLst>
          </p:cNvPr>
          <p:cNvSpPr/>
          <p:nvPr/>
        </p:nvSpPr>
        <p:spPr>
          <a:xfrm>
            <a:off x="8041084" y="25971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05F5CDF2-FEAF-47D4-ACCE-DCB27C80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29174"/>
              </p:ext>
            </p:extLst>
          </p:nvPr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150" name="矩形 149">
            <a:extLst>
              <a:ext uri="{FF2B5EF4-FFF2-40B4-BE49-F238E27FC236}">
                <a16:creationId xmlns:a16="http://schemas.microsoft.com/office/drawing/2014/main" id="{1FB58944-39C2-4C18-9B3A-66D8EC040A63}"/>
              </a:ext>
            </a:extLst>
          </p:cNvPr>
          <p:cNvSpPr/>
          <p:nvPr/>
        </p:nvSpPr>
        <p:spPr>
          <a:xfrm>
            <a:off x="5451877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C2B3D5D-0745-44A0-8BFC-ADB482C93BCA}"/>
              </a:ext>
            </a:extLst>
          </p:cNvPr>
          <p:cNvSpPr/>
          <p:nvPr/>
        </p:nvSpPr>
        <p:spPr>
          <a:xfrm>
            <a:off x="6315453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CA5D714-F510-41C0-A7C4-24D43C4EB265}"/>
              </a:ext>
            </a:extLst>
          </p:cNvPr>
          <p:cNvSpPr/>
          <p:nvPr/>
        </p:nvSpPr>
        <p:spPr>
          <a:xfrm>
            <a:off x="7179029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2852DE-31FF-45D7-ACF6-4DB255CC2CA1}"/>
              </a:ext>
            </a:extLst>
          </p:cNvPr>
          <p:cNvSpPr/>
          <p:nvPr/>
        </p:nvSpPr>
        <p:spPr>
          <a:xfrm>
            <a:off x="8042605" y="344387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20ADE01-F88C-44FF-86A7-73098A899F0B}"/>
              </a:ext>
            </a:extLst>
          </p:cNvPr>
          <p:cNvSpPr/>
          <p:nvPr/>
        </p:nvSpPr>
        <p:spPr>
          <a:xfrm>
            <a:off x="5451971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E1DD108-510D-41DD-B1B2-D63458A7B654}"/>
              </a:ext>
            </a:extLst>
          </p:cNvPr>
          <p:cNvSpPr/>
          <p:nvPr/>
        </p:nvSpPr>
        <p:spPr>
          <a:xfrm>
            <a:off x="6315547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991AC39-5544-4E24-ABCD-392A630B9F66}"/>
              </a:ext>
            </a:extLst>
          </p:cNvPr>
          <p:cNvSpPr/>
          <p:nvPr/>
        </p:nvSpPr>
        <p:spPr>
          <a:xfrm>
            <a:off x="7179123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9A061A30-E559-4FF6-96B5-D0986EBD9612}"/>
              </a:ext>
            </a:extLst>
          </p:cNvPr>
          <p:cNvSpPr/>
          <p:nvPr/>
        </p:nvSpPr>
        <p:spPr>
          <a:xfrm>
            <a:off x="8042699" y="3731655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35C6196-8FC9-4361-9A0D-4E964E4C70A8}"/>
              </a:ext>
            </a:extLst>
          </p:cNvPr>
          <p:cNvSpPr/>
          <p:nvPr/>
        </p:nvSpPr>
        <p:spPr>
          <a:xfrm>
            <a:off x="5451971" y="4595001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A948F-DE35-45CD-9807-3DF86425D42B}"/>
              </a:ext>
            </a:extLst>
          </p:cNvPr>
          <p:cNvSpPr/>
          <p:nvPr/>
        </p:nvSpPr>
        <p:spPr>
          <a:xfrm>
            <a:off x="6315547" y="4595001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9186B4A-9519-4E9E-B00A-BD31BF8C79F0}"/>
              </a:ext>
            </a:extLst>
          </p:cNvPr>
          <p:cNvSpPr/>
          <p:nvPr/>
        </p:nvSpPr>
        <p:spPr>
          <a:xfrm>
            <a:off x="7179123" y="4595001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DFC1A80-12D1-41C0-935E-30A8B097084C}"/>
              </a:ext>
            </a:extLst>
          </p:cNvPr>
          <p:cNvSpPr/>
          <p:nvPr/>
        </p:nvSpPr>
        <p:spPr>
          <a:xfrm>
            <a:off x="8042699" y="4595001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B494192-547B-4376-AA1F-3DC5A1685B1E}"/>
              </a:ext>
            </a:extLst>
          </p:cNvPr>
          <p:cNvSpPr/>
          <p:nvPr/>
        </p:nvSpPr>
        <p:spPr>
          <a:xfrm>
            <a:off x="5451971" y="488278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87611A9-BE75-4F9A-8701-4443B7125E49}"/>
              </a:ext>
            </a:extLst>
          </p:cNvPr>
          <p:cNvSpPr/>
          <p:nvPr/>
        </p:nvSpPr>
        <p:spPr>
          <a:xfrm>
            <a:off x="6315547" y="488278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669E561-E22A-43E1-91B5-9A1D8F890A8B}"/>
              </a:ext>
            </a:extLst>
          </p:cNvPr>
          <p:cNvSpPr/>
          <p:nvPr/>
        </p:nvSpPr>
        <p:spPr>
          <a:xfrm>
            <a:off x="7179123" y="488278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979CC34-9BA4-4FB6-8A89-41A67CE4B58F}"/>
              </a:ext>
            </a:extLst>
          </p:cNvPr>
          <p:cNvSpPr/>
          <p:nvPr/>
        </p:nvSpPr>
        <p:spPr>
          <a:xfrm>
            <a:off x="8042699" y="4882783"/>
            <a:ext cx="8352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9320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16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2-way set 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128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0x0, 0x20, 0x80, 0xA0, 0x4, 0x24, 0x84, …, 0x9C, 0xBC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Total 32 4-byte read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8 times (miss x 4, hit x 12, miss x 4, hit x 12)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46560"/>
              </p:ext>
            </p:extLst>
          </p:nvPr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48796" y="1732540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9A6D4-97FE-4A3E-B9D0-452ED60AEC7B}"/>
              </a:ext>
            </a:extLst>
          </p:cNvPr>
          <p:cNvSpPr/>
          <p:nvPr/>
        </p:nvSpPr>
        <p:spPr>
          <a:xfrm>
            <a:off x="5448796" y="2308950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93A57F-ADAD-4B1B-AC41-3148667CA655}"/>
              </a:ext>
            </a:extLst>
          </p:cNvPr>
          <p:cNvSpPr/>
          <p:nvPr/>
        </p:nvSpPr>
        <p:spPr>
          <a:xfrm>
            <a:off x="7176988" y="1732540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A255AA-AE6A-47A5-9A2F-B2062826D6F5}"/>
              </a:ext>
            </a:extLst>
          </p:cNvPr>
          <p:cNvSpPr/>
          <p:nvPr/>
        </p:nvSpPr>
        <p:spPr>
          <a:xfrm>
            <a:off x="7176988" y="2308950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05F5CDF2-FEAF-47D4-ACCE-DCB27C8082D9}"/>
              </a:ext>
            </a:extLst>
          </p:cNvPr>
          <p:cNvGraphicFramePr>
            <a:graphicFrameLocks noGrp="1"/>
          </p:cNvGraphicFramePr>
          <p:nvPr/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150" name="矩形 149">
            <a:extLst>
              <a:ext uri="{FF2B5EF4-FFF2-40B4-BE49-F238E27FC236}">
                <a16:creationId xmlns:a16="http://schemas.microsoft.com/office/drawing/2014/main" id="{1FB58944-39C2-4C18-9B3A-66D8EC040A63}"/>
              </a:ext>
            </a:extLst>
          </p:cNvPr>
          <p:cNvSpPr/>
          <p:nvPr/>
        </p:nvSpPr>
        <p:spPr>
          <a:xfrm>
            <a:off x="5451877" y="3443873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CA5D714-F510-41C0-A7C4-24D43C4EB265}"/>
              </a:ext>
            </a:extLst>
          </p:cNvPr>
          <p:cNvSpPr/>
          <p:nvPr/>
        </p:nvSpPr>
        <p:spPr>
          <a:xfrm>
            <a:off x="7179029" y="3443873"/>
            <a:ext cx="1702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20ADE01-F88C-44FF-86A7-73098A899F0B}"/>
              </a:ext>
            </a:extLst>
          </p:cNvPr>
          <p:cNvSpPr/>
          <p:nvPr/>
        </p:nvSpPr>
        <p:spPr>
          <a:xfrm>
            <a:off x="5451971" y="3731655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991AC39-5544-4E24-ABCD-392A630B9F66}"/>
              </a:ext>
            </a:extLst>
          </p:cNvPr>
          <p:cNvSpPr/>
          <p:nvPr/>
        </p:nvSpPr>
        <p:spPr>
          <a:xfrm>
            <a:off x="7179123" y="3731655"/>
            <a:ext cx="1702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35C6196-8FC9-4361-9A0D-4E964E4C70A8}"/>
              </a:ext>
            </a:extLst>
          </p:cNvPr>
          <p:cNvSpPr/>
          <p:nvPr/>
        </p:nvSpPr>
        <p:spPr>
          <a:xfrm>
            <a:off x="5451971" y="4595001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9186B4A-9519-4E9E-B00A-BD31BF8C79F0}"/>
              </a:ext>
            </a:extLst>
          </p:cNvPr>
          <p:cNvSpPr/>
          <p:nvPr/>
        </p:nvSpPr>
        <p:spPr>
          <a:xfrm>
            <a:off x="7179123" y="4595001"/>
            <a:ext cx="1702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B494192-547B-4376-AA1F-3DC5A1685B1E}"/>
              </a:ext>
            </a:extLst>
          </p:cNvPr>
          <p:cNvSpPr/>
          <p:nvPr/>
        </p:nvSpPr>
        <p:spPr>
          <a:xfrm>
            <a:off x="5451971" y="4882783"/>
            <a:ext cx="1702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669E561-E22A-43E1-91B5-9A1D8F890A8B}"/>
              </a:ext>
            </a:extLst>
          </p:cNvPr>
          <p:cNvSpPr/>
          <p:nvPr/>
        </p:nvSpPr>
        <p:spPr>
          <a:xfrm>
            <a:off x="7179123" y="4882783"/>
            <a:ext cx="1702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5" grpId="0" animBg="1"/>
      <p:bldP spid="150" grpId="0" animBg="1"/>
      <p:bldP spid="152" grpId="0" animBg="1"/>
      <p:bldP spid="154" grpId="0" animBg="1"/>
      <p:bldP spid="156" grpId="0" animBg="1"/>
      <p:bldP spid="166" grpId="0" animBg="1"/>
      <p:bldP spid="168" grpId="0" animBg="1"/>
      <p:bldP spid="170" grpId="0" animBg="1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Cache architecture (data </a:t>
            </a:r>
            <a:r>
              <a:rPr lang="en-US" altLang="zh-TW" sz="4000" dirty="0" err="1"/>
              <a:t>sram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932000" cy="5400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Cache size is 128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32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1-way set associative</a:t>
            </a:r>
            <a:br>
              <a:rPr lang="en-US" altLang="zh-TW" sz="2000" dirty="0"/>
            </a:br>
            <a:r>
              <a:rPr lang="en-US" altLang="zh-TW" sz="2000" dirty="0"/>
              <a:t>(direct map)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4 sets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Access pattern: (Read total 128 Bytes)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size is 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Read address 0x0, 0x20, 0x80, 0xA0, 0x4, 0x24, 0x84, …, 0x9C, 0xBC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Total 32 4-byte read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miss 32 times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77DA32-CE9C-4E9F-86A2-103555AC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1094"/>
              </p:ext>
            </p:extLst>
          </p:nvPr>
        </p:nvGraphicFramePr>
        <p:xfrm>
          <a:off x="4572000" y="1142984"/>
          <a:ext cx="4320000" cy="1728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17061659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252073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Way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89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B298E8B-5406-42A9-BF01-B5BE0C23138C}"/>
              </a:ext>
            </a:extLst>
          </p:cNvPr>
          <p:cNvSpPr/>
          <p:nvPr/>
        </p:nvSpPr>
        <p:spPr>
          <a:xfrm>
            <a:off x="5448796" y="1732540"/>
            <a:ext cx="3430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39B26-85CE-4F9F-8E42-69A3C87DC612}"/>
              </a:ext>
            </a:extLst>
          </p:cNvPr>
          <p:cNvSpPr/>
          <p:nvPr/>
        </p:nvSpPr>
        <p:spPr>
          <a:xfrm>
            <a:off x="5448796" y="2020745"/>
            <a:ext cx="3430800" cy="25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05F5CDF2-FEAF-47D4-ACCE-DCB27C8082D9}"/>
              </a:ext>
            </a:extLst>
          </p:cNvPr>
          <p:cNvGraphicFramePr>
            <a:graphicFrameLocks noGrp="1"/>
          </p:cNvGraphicFramePr>
          <p:nvPr/>
        </p:nvGraphicFramePr>
        <p:xfrm>
          <a:off x="5436000" y="3429256"/>
          <a:ext cx="3456000" cy="2304000"/>
        </p:xfrm>
        <a:graphic>
          <a:graphicData uri="http://schemas.openxmlformats.org/drawingml/2006/table">
            <a:tbl>
              <a:tblPr firstRow="1" bandRow="1"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23022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179405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99742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6905984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1C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2C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3C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8C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9C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234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AC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B0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B8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BC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3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00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0198"/>
                  </a:ext>
                </a:extLst>
              </a:tr>
            </a:tbl>
          </a:graphicData>
        </a:graphic>
      </p:graphicFrame>
      <p:sp>
        <p:nvSpPr>
          <p:cNvPr id="150" name="矩形 149">
            <a:extLst>
              <a:ext uri="{FF2B5EF4-FFF2-40B4-BE49-F238E27FC236}">
                <a16:creationId xmlns:a16="http://schemas.microsoft.com/office/drawing/2014/main" id="{1FB58944-39C2-4C18-9B3A-66D8EC040A63}"/>
              </a:ext>
            </a:extLst>
          </p:cNvPr>
          <p:cNvSpPr/>
          <p:nvPr/>
        </p:nvSpPr>
        <p:spPr>
          <a:xfrm>
            <a:off x="5451877" y="3443873"/>
            <a:ext cx="3430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20ADE01-F88C-44FF-86A7-73098A899F0B}"/>
              </a:ext>
            </a:extLst>
          </p:cNvPr>
          <p:cNvSpPr/>
          <p:nvPr/>
        </p:nvSpPr>
        <p:spPr>
          <a:xfrm>
            <a:off x="5451971" y="3731655"/>
            <a:ext cx="3430800" cy="255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35C6196-8FC9-4361-9A0D-4E964E4C70A8}"/>
              </a:ext>
            </a:extLst>
          </p:cNvPr>
          <p:cNvSpPr/>
          <p:nvPr/>
        </p:nvSpPr>
        <p:spPr>
          <a:xfrm>
            <a:off x="5451971" y="4595001"/>
            <a:ext cx="3430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B494192-547B-4376-AA1F-3DC5A1685B1E}"/>
              </a:ext>
            </a:extLst>
          </p:cNvPr>
          <p:cNvSpPr/>
          <p:nvPr/>
        </p:nvSpPr>
        <p:spPr>
          <a:xfrm>
            <a:off x="5451971" y="4882783"/>
            <a:ext cx="3430800" cy="255600"/>
          </a:xfrm>
          <a:prstGeom prst="rect">
            <a:avLst/>
          </a:prstGeom>
          <a:solidFill>
            <a:srgbClr val="38E8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984381-6B4F-49D6-89BE-91273FB28F3C}"/>
              </a:ext>
            </a:extLst>
          </p:cNvPr>
          <p:cNvSpPr txBox="1"/>
          <p:nvPr/>
        </p:nvSpPr>
        <p:spPr>
          <a:xfrm>
            <a:off x="5579632" y="601381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/>
              <a:t>(anime only show access 0x0 ~ 0xA4)</a:t>
            </a:r>
            <a:endParaRPr lang="zh-TW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64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E85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D7EA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D7EA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D7EA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D7EA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85E7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85E7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85E7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85E7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0" grpId="0" animBg="1"/>
      <p:bldP spid="154" grpId="0" animBg="1"/>
      <p:bldP spid="166" grpId="0" animBg="1"/>
      <p:bldP spid="170" grpId="0" animBg="1"/>
    </p:bld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1498</TotalTime>
  <Words>854</Words>
  <Application>Microsoft Office PowerPoint</Application>
  <PresentationFormat>如螢幕大小 (4:3)</PresentationFormat>
  <Paragraphs>402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 2</vt:lpstr>
      <vt:lpstr>科技</vt:lpstr>
      <vt:lpstr>Cache Miss Rate Note</vt:lpstr>
      <vt:lpstr>PowerPoint 簡報</vt:lpstr>
      <vt:lpstr>Cache architecture (data sram)</vt:lpstr>
      <vt:lpstr>Cache architecture (data sram)</vt:lpstr>
      <vt:lpstr>PowerPoint 簡報</vt:lpstr>
      <vt:lpstr>Cache architecture (data sram)</vt:lpstr>
      <vt:lpstr>Cache architecture (data sram)</vt:lpstr>
      <vt:lpstr>Cache architecture (data sram)</vt:lpstr>
      <vt:lpstr>Cache architecture (data sram)</vt:lpstr>
      <vt:lpstr>Cache miss rate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140</cp:revision>
  <dcterms:created xsi:type="dcterms:W3CDTF">2016-02-28T08:06:51Z</dcterms:created>
  <dcterms:modified xsi:type="dcterms:W3CDTF">2020-02-15T05:54:17Z</dcterms:modified>
</cp:coreProperties>
</file>