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73" r:id="rId3"/>
    <p:sldId id="271" r:id="rId4"/>
    <p:sldId id="289" r:id="rId5"/>
    <p:sldId id="291" r:id="rId6"/>
    <p:sldId id="292" r:id="rId7"/>
    <p:sldId id="293" r:id="rId8"/>
    <p:sldId id="288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3B3B3B"/>
    <a:srgbClr val="FFCCCC"/>
    <a:srgbClr val="FF7C80"/>
    <a:srgbClr val="FF5050"/>
    <a:srgbClr val="A3E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6" autoAdjust="0"/>
    <p:restoredTop sz="89930" autoAdjust="0"/>
  </p:normalViewPr>
  <p:slideViewPr>
    <p:cSldViewPr>
      <p:cViewPr varScale="1">
        <p:scale>
          <a:sx n="103" d="100"/>
          <a:sy n="103" d="100"/>
        </p:scale>
        <p:origin x="175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6225B-796D-41D8-9C9A-35855C549521}" type="datetimeFigureOut">
              <a:rPr lang="zh-TW" altLang="en-US" smtClean="0"/>
              <a:t>2024/5/19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34873-5063-498D-BCBE-2739A18B1C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69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596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619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2024/5/19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2024/5/19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27CA299-82C8-4290-8115-6873732ACE52}" type="datetimeFigureOut">
              <a:rPr lang="zh-TW" altLang="en-US" smtClean="0"/>
              <a:pPr/>
              <a:t>2024/5/19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s.nyu.edu/~gottlieb/courses/2000s/2007-08-fall/arch/lectures/lecture-22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iveintosystems.org/book/C11-MemHierarchy/caching.html" TargetMode="External"/><Relationship Id="rId4" Type="http://schemas.openxmlformats.org/officeDocument/2006/relationships/hyperlink" Target="https://www.cs.swarthmore.edu/~kwebb/cs31/f18/memhierarchy/cach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cap="none" dirty="0"/>
              <a:t>Cache basic example</a:t>
            </a:r>
            <a:endParaRPr lang="zh-TW" altLang="en-US" cap="none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143372" y="4169639"/>
            <a:ext cx="2786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Chen-Hsiung Liu</a:t>
            </a:r>
          </a:p>
          <a:p>
            <a:pPr algn="r"/>
            <a:r>
              <a:rPr lang="en-US" altLang="zh-TW" sz="2400" dirty="0"/>
              <a:t>2024/5/18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Cache basic example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Assume cache architecture as following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Cache line is 64 Bytes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Depth of cache is 1024 entries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Use 32-bit address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2-way set-associative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With valid bit and dirty bit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Cache replacement policy is LRU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Initialize whole cache SRAM as 0 (represent as blank)</a:t>
            </a:r>
          </a:p>
        </p:txBody>
      </p:sp>
    </p:spTree>
    <p:extLst>
      <p:ext uri="{BB962C8B-B14F-4D97-AF65-F5344CB8AC3E}">
        <p14:creationId xmlns:p14="http://schemas.microsoft.com/office/powerpoint/2010/main" val="61175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1097ED1-EE76-8A69-D04D-A2879CE0C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31802"/>
              </p:ext>
            </p:extLst>
          </p:nvPr>
        </p:nvGraphicFramePr>
        <p:xfrm>
          <a:off x="1656000" y="1484784"/>
          <a:ext cx="7200000" cy="20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1814058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77712167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3500477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65558648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1741322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29361499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8066592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1177980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7070572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80866438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aseline="0" dirty="0"/>
                        <a:t>Set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LRU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V</a:t>
                      </a:r>
                      <a:r>
                        <a:rPr lang="en-US" altLang="zh-TW" sz="1200" baseline="-25000" dirty="0"/>
                        <a:t>0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</a:t>
                      </a:r>
                      <a:r>
                        <a:rPr lang="en-US" altLang="zh-TW" sz="1200" baseline="-25000" dirty="0"/>
                        <a:t>0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Tag</a:t>
                      </a:r>
                      <a:r>
                        <a:rPr lang="en-US" altLang="zh-TW" sz="1200" baseline="-25000" dirty="0"/>
                        <a:t>0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Data</a:t>
                      </a:r>
                      <a:r>
                        <a:rPr lang="en-US" altLang="zh-TW" sz="1200" baseline="-25000" dirty="0"/>
                        <a:t>0</a:t>
                      </a:r>
                      <a:r>
                        <a:rPr lang="en-US" altLang="zh-TW" sz="1200" baseline="0" dirty="0"/>
                        <a:t> (64Bytes)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V</a:t>
                      </a:r>
                      <a:r>
                        <a:rPr lang="en-US" altLang="zh-TW" sz="1200" baseline="-25000" dirty="0"/>
                        <a:t>1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</a:t>
                      </a:r>
                      <a:r>
                        <a:rPr lang="en-US" altLang="zh-TW" sz="1200" baseline="-25000" dirty="0"/>
                        <a:t>1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Tag</a:t>
                      </a:r>
                      <a:r>
                        <a:rPr lang="en-US" altLang="zh-TW" sz="1200" baseline="-25000" dirty="0"/>
                        <a:t>1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Data</a:t>
                      </a:r>
                      <a:r>
                        <a:rPr lang="en-US" altLang="zh-TW" sz="1200" baseline="-25000" dirty="0"/>
                        <a:t>1</a:t>
                      </a:r>
                      <a:r>
                        <a:rPr lang="en-US" altLang="zh-TW" sz="1200" baseline="0" dirty="0"/>
                        <a:t> (64Bytes)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6684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20605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7501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7059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5662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713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1023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6423539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39A7BB9-C30E-8024-BFE1-E08257E27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804074"/>
              </p:ext>
            </p:extLst>
          </p:nvPr>
        </p:nvGraphicFramePr>
        <p:xfrm>
          <a:off x="179512" y="188640"/>
          <a:ext cx="3456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2936149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7070572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808664380"/>
                    </a:ext>
                  </a:extLst>
                </a:gridCol>
              </a:tblGrid>
              <a:tr h="28800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Requested Memory Address (32b)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6833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Tag (16b)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Index (10b)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Offset (6b)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6684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060507"/>
                  </a:ext>
                </a:extLst>
              </a:tr>
            </a:tbl>
          </a:graphicData>
        </a:graphic>
      </p:graphicFrame>
      <p:sp>
        <p:nvSpPr>
          <p:cNvPr id="11" name="橢圓 10">
            <a:extLst>
              <a:ext uri="{FF2B5EF4-FFF2-40B4-BE49-F238E27FC236}">
                <a16:creationId xmlns:a16="http://schemas.microsoft.com/office/drawing/2014/main" id="{675E9D96-8784-F81A-AB34-2888C727359A}"/>
              </a:ext>
            </a:extLst>
          </p:cNvPr>
          <p:cNvSpPr/>
          <p:nvPr/>
        </p:nvSpPr>
        <p:spPr>
          <a:xfrm>
            <a:off x="3222098" y="4365104"/>
            <a:ext cx="360000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/>
              <a:t>==</a:t>
            </a:r>
            <a:endParaRPr lang="zh-TW" altLang="en-US" sz="12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043066BC-0E33-FCFE-18D6-78ADCC90861A}"/>
              </a:ext>
            </a:extLst>
          </p:cNvPr>
          <p:cNvSpPr/>
          <p:nvPr/>
        </p:nvSpPr>
        <p:spPr>
          <a:xfrm>
            <a:off x="6428943" y="4365104"/>
            <a:ext cx="360000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/>
              <a:t>==</a:t>
            </a:r>
            <a:endParaRPr lang="zh-TW" altLang="en-US" sz="12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C521E66D-9070-8897-81AE-3B635BE26F51}"/>
              </a:ext>
            </a:extLst>
          </p:cNvPr>
          <p:cNvCxnSpPr>
            <a:cxnSpLocks/>
          </p:cNvCxnSpPr>
          <p:nvPr/>
        </p:nvCxnSpPr>
        <p:spPr>
          <a:xfrm>
            <a:off x="1038469" y="4112639"/>
            <a:ext cx="1450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B7B12F2-A4B7-0317-ECF0-2FF243DCABE8}"/>
              </a:ext>
            </a:extLst>
          </p:cNvPr>
          <p:cNvCxnSpPr>
            <a:cxnSpLocks/>
          </p:cNvCxnSpPr>
          <p:nvPr/>
        </p:nvCxnSpPr>
        <p:spPr>
          <a:xfrm flipH="1">
            <a:off x="1043608" y="1052639"/>
            <a:ext cx="0" cy="306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579EFC3-540E-B34B-FFBE-8B6A64D20134}"/>
              </a:ext>
            </a:extLst>
          </p:cNvPr>
          <p:cNvCxnSpPr>
            <a:cxnSpLocks/>
          </p:cNvCxnSpPr>
          <p:nvPr/>
        </p:nvCxnSpPr>
        <p:spPr>
          <a:xfrm>
            <a:off x="8037910" y="3505771"/>
            <a:ext cx="0" cy="2484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C85F61C6-76C3-9629-14F5-F3F5FA407589}"/>
              </a:ext>
            </a:extLst>
          </p:cNvPr>
          <p:cNvCxnSpPr>
            <a:cxnSpLocks/>
          </p:cNvCxnSpPr>
          <p:nvPr/>
        </p:nvCxnSpPr>
        <p:spPr>
          <a:xfrm>
            <a:off x="6136748" y="4107876"/>
            <a:ext cx="324000" cy="324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5B57A390-0CEF-EAE6-693B-44E73AA2C48E}"/>
              </a:ext>
            </a:extLst>
          </p:cNvPr>
          <p:cNvCxnSpPr>
            <a:cxnSpLocks/>
          </p:cNvCxnSpPr>
          <p:nvPr/>
        </p:nvCxnSpPr>
        <p:spPr>
          <a:xfrm>
            <a:off x="2932804" y="4107876"/>
            <a:ext cx="324000" cy="324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9C170CF1-9FB7-5044-530F-B632D9838248}"/>
              </a:ext>
            </a:extLst>
          </p:cNvPr>
          <p:cNvCxnSpPr>
            <a:cxnSpLocks/>
          </p:cNvCxnSpPr>
          <p:nvPr/>
        </p:nvCxnSpPr>
        <p:spPr>
          <a:xfrm>
            <a:off x="3405273" y="350100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9180258-C7AD-982E-3351-AC3A3CA4B20F}"/>
              </a:ext>
            </a:extLst>
          </p:cNvPr>
          <p:cNvCxnSpPr>
            <a:cxnSpLocks/>
          </p:cNvCxnSpPr>
          <p:nvPr/>
        </p:nvCxnSpPr>
        <p:spPr>
          <a:xfrm>
            <a:off x="6612118" y="350100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弧形 25">
            <a:extLst>
              <a:ext uri="{FF2B5EF4-FFF2-40B4-BE49-F238E27FC236}">
                <a16:creationId xmlns:a16="http://schemas.microsoft.com/office/drawing/2014/main" id="{23FB81F4-DBB9-06A3-DDC8-2CE956F09BF8}"/>
              </a:ext>
            </a:extLst>
          </p:cNvPr>
          <p:cNvSpPr/>
          <p:nvPr/>
        </p:nvSpPr>
        <p:spPr>
          <a:xfrm>
            <a:off x="3336119" y="4042226"/>
            <a:ext cx="144000" cy="144000"/>
          </a:xfrm>
          <a:prstGeom prst="arc">
            <a:avLst>
              <a:gd name="adj1" fmla="val 10787401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00651A08-B27B-0299-9FC5-B49758D0D855}"/>
              </a:ext>
            </a:extLst>
          </p:cNvPr>
          <p:cNvCxnSpPr>
            <a:cxnSpLocks/>
          </p:cNvCxnSpPr>
          <p:nvPr/>
        </p:nvCxnSpPr>
        <p:spPr>
          <a:xfrm>
            <a:off x="3476944" y="4112639"/>
            <a:ext cx="12456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弧形 33">
            <a:extLst>
              <a:ext uri="{FF2B5EF4-FFF2-40B4-BE49-F238E27FC236}">
                <a16:creationId xmlns:a16="http://schemas.microsoft.com/office/drawing/2014/main" id="{5A5EA172-2CEA-4D22-D295-85C9FB7E9B29}"/>
              </a:ext>
            </a:extLst>
          </p:cNvPr>
          <p:cNvSpPr/>
          <p:nvPr/>
        </p:nvSpPr>
        <p:spPr>
          <a:xfrm>
            <a:off x="2484914" y="4039051"/>
            <a:ext cx="144000" cy="144000"/>
          </a:xfrm>
          <a:prstGeom prst="arc">
            <a:avLst>
              <a:gd name="adj1" fmla="val 10787401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A52F5D01-DD07-D9FD-5FD2-A28D129179ED}"/>
              </a:ext>
            </a:extLst>
          </p:cNvPr>
          <p:cNvCxnSpPr>
            <a:cxnSpLocks/>
          </p:cNvCxnSpPr>
          <p:nvPr/>
        </p:nvCxnSpPr>
        <p:spPr>
          <a:xfrm>
            <a:off x="2622564" y="4112639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8747CA3E-7D0C-3106-A617-DE55AF09E8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57056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弧形 37">
            <a:extLst>
              <a:ext uri="{FF2B5EF4-FFF2-40B4-BE49-F238E27FC236}">
                <a16:creationId xmlns:a16="http://schemas.microsoft.com/office/drawing/2014/main" id="{A77C8D0F-6DB1-DDBA-C078-2495D812457B}"/>
              </a:ext>
            </a:extLst>
          </p:cNvPr>
          <p:cNvSpPr/>
          <p:nvPr/>
        </p:nvSpPr>
        <p:spPr>
          <a:xfrm>
            <a:off x="3004804" y="4763869"/>
            <a:ext cx="504000" cy="504000"/>
          </a:xfrm>
          <a:prstGeom prst="arc">
            <a:avLst>
              <a:gd name="adj1" fmla="val 21589874"/>
              <a:gd name="adj2" fmla="val 108015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8ADD1FBF-AA7C-D179-B121-D67D35124FDB}"/>
              </a:ext>
            </a:extLst>
          </p:cNvPr>
          <p:cNvCxnSpPr>
            <a:cxnSpLocks/>
          </p:cNvCxnSpPr>
          <p:nvPr/>
        </p:nvCxnSpPr>
        <p:spPr>
          <a:xfrm>
            <a:off x="3004804" y="5020631"/>
            <a:ext cx="504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B632D7ED-97F5-71DA-F0D3-E79CDF63141D}"/>
              </a:ext>
            </a:extLst>
          </p:cNvPr>
          <p:cNvCxnSpPr>
            <a:cxnSpLocks/>
          </p:cNvCxnSpPr>
          <p:nvPr/>
        </p:nvCxnSpPr>
        <p:spPr>
          <a:xfrm>
            <a:off x="3401825" y="4725144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B9596322-ABD9-D917-D71A-622F3F949E3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68675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>
            <a:extLst>
              <a:ext uri="{FF2B5EF4-FFF2-40B4-BE49-F238E27FC236}">
                <a16:creationId xmlns:a16="http://schemas.microsoft.com/office/drawing/2014/main" id="{E006C4D9-1BF5-492C-174D-085850DD24F9}"/>
              </a:ext>
            </a:extLst>
          </p:cNvPr>
          <p:cNvSpPr/>
          <p:nvPr/>
        </p:nvSpPr>
        <p:spPr>
          <a:xfrm>
            <a:off x="6216423" y="4763869"/>
            <a:ext cx="504000" cy="504000"/>
          </a:xfrm>
          <a:prstGeom prst="arc">
            <a:avLst>
              <a:gd name="adj1" fmla="val 21589874"/>
              <a:gd name="adj2" fmla="val 108015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734E42E2-8C03-20D7-013A-FA79CB95172A}"/>
              </a:ext>
            </a:extLst>
          </p:cNvPr>
          <p:cNvCxnSpPr>
            <a:cxnSpLocks/>
          </p:cNvCxnSpPr>
          <p:nvPr/>
        </p:nvCxnSpPr>
        <p:spPr>
          <a:xfrm>
            <a:off x="6216423" y="5020631"/>
            <a:ext cx="504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229E6147-FB28-79D4-C1C3-56A736C60DF7}"/>
              </a:ext>
            </a:extLst>
          </p:cNvPr>
          <p:cNvCxnSpPr>
            <a:cxnSpLocks/>
          </p:cNvCxnSpPr>
          <p:nvPr/>
        </p:nvCxnSpPr>
        <p:spPr>
          <a:xfrm>
            <a:off x="6613444" y="4725144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弧形 47">
            <a:extLst>
              <a:ext uri="{FF2B5EF4-FFF2-40B4-BE49-F238E27FC236}">
                <a16:creationId xmlns:a16="http://schemas.microsoft.com/office/drawing/2014/main" id="{3CC59B4E-D24A-1E62-145A-ED81CFDCC5E4}"/>
              </a:ext>
            </a:extLst>
          </p:cNvPr>
          <p:cNvSpPr/>
          <p:nvPr/>
        </p:nvSpPr>
        <p:spPr>
          <a:xfrm>
            <a:off x="5697312" y="4042226"/>
            <a:ext cx="144000" cy="144000"/>
          </a:xfrm>
          <a:prstGeom prst="arc">
            <a:avLst>
              <a:gd name="adj1" fmla="val 10787401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A4D85561-C337-5000-C2EC-E3A76B7B7439}"/>
              </a:ext>
            </a:extLst>
          </p:cNvPr>
          <p:cNvCxnSpPr>
            <a:cxnSpLocks/>
          </p:cNvCxnSpPr>
          <p:nvPr/>
        </p:nvCxnSpPr>
        <p:spPr>
          <a:xfrm>
            <a:off x="5836983" y="4112639"/>
            <a:ext cx="306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DF91AC4C-3841-22C7-8F7C-98BD654CB4F4}"/>
              </a:ext>
            </a:extLst>
          </p:cNvPr>
          <p:cNvCxnSpPr>
            <a:cxnSpLocks/>
          </p:cNvCxnSpPr>
          <p:nvPr/>
        </p:nvCxnSpPr>
        <p:spPr>
          <a:xfrm>
            <a:off x="3254257" y="5267869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月亮 53">
            <a:extLst>
              <a:ext uri="{FF2B5EF4-FFF2-40B4-BE49-F238E27FC236}">
                <a16:creationId xmlns:a16="http://schemas.microsoft.com/office/drawing/2014/main" id="{930E97EB-1FAA-175D-4B68-789009440F4D}"/>
              </a:ext>
            </a:extLst>
          </p:cNvPr>
          <p:cNvSpPr/>
          <p:nvPr/>
        </p:nvSpPr>
        <p:spPr>
          <a:xfrm rot="16200000">
            <a:off x="3158372" y="5778788"/>
            <a:ext cx="432000" cy="504000"/>
          </a:xfrm>
          <a:prstGeom prst="mo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A3A2EA88-ED2C-2C49-FC36-609BA2321C43}"/>
              </a:ext>
            </a:extLst>
          </p:cNvPr>
          <p:cNvCxnSpPr>
            <a:cxnSpLocks/>
          </p:cNvCxnSpPr>
          <p:nvPr/>
        </p:nvCxnSpPr>
        <p:spPr>
          <a:xfrm>
            <a:off x="3489499" y="5738018"/>
            <a:ext cx="864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DB8F6FA7-6616-65C7-C841-EB4F65BE0D8B}"/>
              </a:ext>
            </a:extLst>
          </p:cNvPr>
          <p:cNvCxnSpPr>
            <a:cxnSpLocks/>
          </p:cNvCxnSpPr>
          <p:nvPr/>
        </p:nvCxnSpPr>
        <p:spPr>
          <a:xfrm>
            <a:off x="3491880" y="5733256"/>
            <a:ext cx="0" cy="25461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941DE908-81DD-68E1-83B9-15AB142AE9BB}"/>
              </a:ext>
            </a:extLst>
          </p:cNvPr>
          <p:cNvCxnSpPr>
            <a:cxnSpLocks/>
          </p:cNvCxnSpPr>
          <p:nvPr/>
        </p:nvCxnSpPr>
        <p:spPr>
          <a:xfrm>
            <a:off x="6468423" y="5267869"/>
            <a:ext cx="0" cy="46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79EE6090-F077-33CC-3356-45ED5C635FAF}"/>
              </a:ext>
            </a:extLst>
          </p:cNvPr>
          <p:cNvCxnSpPr>
            <a:cxnSpLocks/>
          </p:cNvCxnSpPr>
          <p:nvPr/>
        </p:nvCxnSpPr>
        <p:spPr>
          <a:xfrm>
            <a:off x="3371197" y="6246788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4D9F6334-431E-C67D-1959-61301A5EF056}"/>
              </a:ext>
            </a:extLst>
          </p:cNvPr>
          <p:cNvSpPr txBox="1"/>
          <p:nvPr/>
        </p:nvSpPr>
        <p:spPr>
          <a:xfrm>
            <a:off x="3082899" y="6556010"/>
            <a:ext cx="576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Miss/Hit</a:t>
            </a:r>
            <a:endParaRPr lang="zh-TW" altLang="en-US" sz="1200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505A0EAD-B43D-38D3-3D50-61C3747DB0FC}"/>
              </a:ext>
            </a:extLst>
          </p:cNvPr>
          <p:cNvCxnSpPr>
            <a:cxnSpLocks/>
          </p:cNvCxnSpPr>
          <p:nvPr/>
        </p:nvCxnSpPr>
        <p:spPr>
          <a:xfrm>
            <a:off x="1462552" y="1338290"/>
            <a:ext cx="0" cy="1152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9D57F5BB-FF4D-259B-EC51-ADA36AA61190}"/>
              </a:ext>
            </a:extLst>
          </p:cNvPr>
          <p:cNvCxnSpPr>
            <a:cxnSpLocks/>
          </p:cNvCxnSpPr>
          <p:nvPr/>
        </p:nvCxnSpPr>
        <p:spPr>
          <a:xfrm>
            <a:off x="2465059" y="1052639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9788015C-CEF8-9F86-85FC-07FD59749A93}"/>
              </a:ext>
            </a:extLst>
          </p:cNvPr>
          <p:cNvCxnSpPr>
            <a:cxnSpLocks/>
          </p:cNvCxnSpPr>
          <p:nvPr/>
        </p:nvCxnSpPr>
        <p:spPr>
          <a:xfrm flipV="1">
            <a:off x="1459101" y="1339522"/>
            <a:ext cx="1008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27C18A95-5680-0696-94CB-7AA245E909E8}"/>
              </a:ext>
            </a:extLst>
          </p:cNvPr>
          <p:cNvCxnSpPr>
            <a:cxnSpLocks/>
          </p:cNvCxnSpPr>
          <p:nvPr/>
        </p:nvCxnSpPr>
        <p:spPr>
          <a:xfrm flipV="1">
            <a:off x="1453455" y="2491663"/>
            <a:ext cx="216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560AE94A-E28A-717A-D4CA-C3D4F78D8BF2}"/>
              </a:ext>
            </a:extLst>
          </p:cNvPr>
          <p:cNvSpPr/>
          <p:nvPr/>
        </p:nvSpPr>
        <p:spPr>
          <a:xfrm>
            <a:off x="4213268" y="5886788"/>
            <a:ext cx="648072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/>
              <a:t>Encoder</a:t>
            </a:r>
            <a:endParaRPr lang="zh-TW" altLang="en-US" sz="1200" dirty="0"/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406AE1DB-2C50-F689-0B87-06AF8529340E}"/>
              </a:ext>
            </a:extLst>
          </p:cNvPr>
          <p:cNvGrpSpPr/>
          <p:nvPr/>
        </p:nvGrpSpPr>
        <p:grpSpPr>
          <a:xfrm>
            <a:off x="7596336" y="5987399"/>
            <a:ext cx="576000" cy="146155"/>
            <a:chOff x="7593955" y="5847926"/>
            <a:chExt cx="576000" cy="146155"/>
          </a:xfrm>
        </p:grpSpPr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5D9E1FEE-F60E-0B44-A8D5-A8DADDCC494B}"/>
                </a:ext>
              </a:extLst>
            </p:cNvPr>
            <p:cNvCxnSpPr>
              <a:cxnSpLocks/>
            </p:cNvCxnSpPr>
            <p:nvPr/>
          </p:nvCxnSpPr>
          <p:spPr>
            <a:xfrm>
              <a:off x="7593955" y="5847926"/>
              <a:ext cx="5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1B4335A2-FDCA-F0B5-0108-DFC98CDCC866}"/>
                </a:ext>
              </a:extLst>
            </p:cNvPr>
            <p:cNvCxnSpPr>
              <a:cxnSpLocks/>
            </p:cNvCxnSpPr>
            <p:nvPr/>
          </p:nvCxnSpPr>
          <p:spPr>
            <a:xfrm>
              <a:off x="7602957" y="5850081"/>
              <a:ext cx="144000" cy="144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4FCB7583-67EF-8890-2787-AA9849CEED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3572" y="5850081"/>
              <a:ext cx="144000" cy="144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C33F9412-5D44-1506-5426-E569ACF9CDAC}"/>
                </a:ext>
              </a:extLst>
            </p:cNvPr>
            <p:cNvCxnSpPr>
              <a:cxnSpLocks/>
            </p:cNvCxnSpPr>
            <p:nvPr/>
          </p:nvCxnSpPr>
          <p:spPr>
            <a:xfrm>
              <a:off x="7737955" y="5993182"/>
              <a:ext cx="28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92502647-0A2C-3BCE-3888-6568B27270B6}"/>
              </a:ext>
            </a:extLst>
          </p:cNvPr>
          <p:cNvCxnSpPr>
            <a:cxnSpLocks/>
          </p:cNvCxnSpPr>
          <p:nvPr/>
        </p:nvCxnSpPr>
        <p:spPr>
          <a:xfrm>
            <a:off x="4788024" y="3505771"/>
            <a:ext cx="0" cy="198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08762DD1-AE4A-A9C7-C668-E22CADA7CD9D}"/>
              </a:ext>
            </a:extLst>
          </p:cNvPr>
          <p:cNvCxnSpPr>
            <a:cxnSpLocks/>
          </p:cNvCxnSpPr>
          <p:nvPr/>
        </p:nvCxnSpPr>
        <p:spPr>
          <a:xfrm>
            <a:off x="4780395" y="5480141"/>
            <a:ext cx="16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弧形 83">
            <a:extLst>
              <a:ext uri="{FF2B5EF4-FFF2-40B4-BE49-F238E27FC236}">
                <a16:creationId xmlns:a16="http://schemas.microsoft.com/office/drawing/2014/main" id="{F1F4ECCE-51A4-1F19-5818-60C93E08C6C1}"/>
              </a:ext>
            </a:extLst>
          </p:cNvPr>
          <p:cNvSpPr/>
          <p:nvPr/>
        </p:nvSpPr>
        <p:spPr>
          <a:xfrm>
            <a:off x="6396368" y="5411316"/>
            <a:ext cx="144000" cy="144000"/>
          </a:xfrm>
          <a:prstGeom prst="arc">
            <a:avLst>
              <a:gd name="adj1" fmla="val 10787401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281A1A6D-EACB-B4CB-0A0B-3D39F1BA728B}"/>
              </a:ext>
            </a:extLst>
          </p:cNvPr>
          <p:cNvCxnSpPr>
            <a:cxnSpLocks/>
          </p:cNvCxnSpPr>
          <p:nvPr/>
        </p:nvCxnSpPr>
        <p:spPr>
          <a:xfrm>
            <a:off x="6539533" y="5480141"/>
            <a:ext cx="1188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277E9077-80EC-8051-7B72-B72A92506761}"/>
              </a:ext>
            </a:extLst>
          </p:cNvPr>
          <p:cNvCxnSpPr>
            <a:cxnSpLocks/>
          </p:cNvCxnSpPr>
          <p:nvPr/>
        </p:nvCxnSpPr>
        <p:spPr>
          <a:xfrm>
            <a:off x="7722854" y="5485771"/>
            <a:ext cx="0" cy="504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BB844215-CC34-F9EE-BC85-5DADB04CA78B}"/>
              </a:ext>
            </a:extLst>
          </p:cNvPr>
          <p:cNvCxnSpPr>
            <a:cxnSpLocks/>
          </p:cNvCxnSpPr>
          <p:nvPr/>
        </p:nvCxnSpPr>
        <p:spPr>
          <a:xfrm>
            <a:off x="7884336" y="6132655"/>
            <a:ext cx="0" cy="4021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E6CBAD50-EF80-514D-6487-78E26F37833D}"/>
              </a:ext>
            </a:extLst>
          </p:cNvPr>
          <p:cNvSpPr txBox="1"/>
          <p:nvPr/>
        </p:nvSpPr>
        <p:spPr>
          <a:xfrm>
            <a:off x="7506336" y="6556010"/>
            <a:ext cx="756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Data (64B)</a:t>
            </a:r>
            <a:endParaRPr lang="zh-TW" altLang="en-US" sz="1200" dirty="0"/>
          </a:p>
        </p:txBody>
      </p:sp>
      <p:sp>
        <p:nvSpPr>
          <p:cNvPr id="91" name="弧形 90">
            <a:extLst>
              <a:ext uri="{FF2B5EF4-FFF2-40B4-BE49-F238E27FC236}">
                <a16:creationId xmlns:a16="http://schemas.microsoft.com/office/drawing/2014/main" id="{7319F3FD-35A8-2423-A766-82C57AD11241}"/>
              </a:ext>
            </a:extLst>
          </p:cNvPr>
          <p:cNvSpPr/>
          <p:nvPr/>
        </p:nvSpPr>
        <p:spPr>
          <a:xfrm>
            <a:off x="4720111" y="4042226"/>
            <a:ext cx="144000" cy="144000"/>
          </a:xfrm>
          <a:prstGeom prst="arc">
            <a:avLst>
              <a:gd name="adj1" fmla="val 10787401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E5CF613E-B47E-A997-04D0-616A28853890}"/>
              </a:ext>
            </a:extLst>
          </p:cNvPr>
          <p:cNvCxnSpPr>
            <a:cxnSpLocks/>
          </p:cNvCxnSpPr>
          <p:nvPr/>
        </p:nvCxnSpPr>
        <p:spPr>
          <a:xfrm>
            <a:off x="4861730" y="4112639"/>
            <a:ext cx="8424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9379C4A9-B7FC-6C1D-4DA0-26549069EF45}"/>
              </a:ext>
            </a:extLst>
          </p:cNvPr>
          <p:cNvCxnSpPr>
            <a:cxnSpLocks/>
          </p:cNvCxnSpPr>
          <p:nvPr/>
        </p:nvCxnSpPr>
        <p:spPr>
          <a:xfrm>
            <a:off x="4644008" y="5733256"/>
            <a:ext cx="0" cy="1512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141D4283-E8C8-1A33-DCEF-9235754A5C66}"/>
              </a:ext>
            </a:extLst>
          </p:cNvPr>
          <p:cNvCxnSpPr>
            <a:cxnSpLocks/>
          </p:cNvCxnSpPr>
          <p:nvPr/>
        </p:nvCxnSpPr>
        <p:spPr>
          <a:xfrm>
            <a:off x="4427984" y="5524456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0B3E98C0-66E3-D33A-F753-B0AB3CFEDFCA}"/>
              </a:ext>
            </a:extLst>
          </p:cNvPr>
          <p:cNvCxnSpPr>
            <a:cxnSpLocks/>
          </p:cNvCxnSpPr>
          <p:nvPr/>
        </p:nvCxnSpPr>
        <p:spPr>
          <a:xfrm>
            <a:off x="3250584" y="5523582"/>
            <a:ext cx="1180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弧形 97">
            <a:extLst>
              <a:ext uri="{FF2B5EF4-FFF2-40B4-BE49-F238E27FC236}">
                <a16:creationId xmlns:a16="http://schemas.microsoft.com/office/drawing/2014/main" id="{8833BE9F-B44A-DC87-526B-D83EE45CF70D}"/>
              </a:ext>
            </a:extLst>
          </p:cNvPr>
          <p:cNvSpPr/>
          <p:nvPr/>
        </p:nvSpPr>
        <p:spPr>
          <a:xfrm>
            <a:off x="4358561" y="5667606"/>
            <a:ext cx="144000" cy="144000"/>
          </a:xfrm>
          <a:prstGeom prst="arc">
            <a:avLst>
              <a:gd name="adj1" fmla="val 10787401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54D22EFC-574A-10D3-7377-05E361132716}"/>
              </a:ext>
            </a:extLst>
          </p:cNvPr>
          <p:cNvCxnSpPr>
            <a:cxnSpLocks/>
          </p:cNvCxnSpPr>
          <p:nvPr/>
        </p:nvCxnSpPr>
        <p:spPr>
          <a:xfrm>
            <a:off x="4496817" y="5738018"/>
            <a:ext cx="198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0A88035A-261A-81AB-68C0-AE75B21D6A9B}"/>
              </a:ext>
            </a:extLst>
          </p:cNvPr>
          <p:cNvCxnSpPr>
            <a:cxnSpLocks/>
          </p:cNvCxnSpPr>
          <p:nvPr/>
        </p:nvCxnSpPr>
        <p:spPr>
          <a:xfrm>
            <a:off x="4861339" y="6063613"/>
            <a:ext cx="280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DF9C1350-D8C6-9290-8061-EBC486191EA7}"/>
              </a:ext>
            </a:extLst>
          </p:cNvPr>
          <p:cNvSpPr txBox="1"/>
          <p:nvPr/>
        </p:nvSpPr>
        <p:spPr>
          <a:xfrm>
            <a:off x="146299" y="4447495"/>
            <a:ext cx="15120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TW" sz="1200" dirty="0"/>
              <a:t>R  </a:t>
            </a:r>
            <a:r>
              <a:rPr lang="en-US" altLang="zh-TW" sz="1200" dirty="0" err="1"/>
              <a:t>Addr</a:t>
            </a:r>
            <a:r>
              <a:rPr lang="en-US" altLang="zh-TW" sz="1200" dirty="0"/>
              <a:t>=0x12340080</a:t>
            </a:r>
          </a:p>
          <a:p>
            <a:pPr algn="r"/>
            <a:r>
              <a:rPr lang="en-US" altLang="zh-TW" sz="1200" dirty="0"/>
              <a:t>R  </a:t>
            </a:r>
            <a:r>
              <a:rPr lang="en-US" altLang="zh-TW" sz="1200" dirty="0" err="1"/>
              <a:t>Addr</a:t>
            </a:r>
            <a:r>
              <a:rPr lang="en-US" altLang="zh-TW" sz="1200" dirty="0"/>
              <a:t>=0x12350080</a:t>
            </a:r>
          </a:p>
          <a:p>
            <a:pPr algn="r"/>
            <a:r>
              <a:rPr lang="en-US" altLang="zh-TW" sz="1200" dirty="0"/>
              <a:t>W  </a:t>
            </a:r>
            <a:r>
              <a:rPr lang="en-US" altLang="zh-TW" sz="1200" dirty="0" err="1"/>
              <a:t>Addr</a:t>
            </a:r>
            <a:r>
              <a:rPr lang="en-US" altLang="zh-TW" sz="1200" dirty="0"/>
              <a:t>=0x12340084</a:t>
            </a:r>
          </a:p>
          <a:p>
            <a:pPr algn="r"/>
            <a:r>
              <a:rPr lang="en-US" altLang="zh-TW" sz="1200" dirty="0"/>
              <a:t>R  </a:t>
            </a:r>
            <a:r>
              <a:rPr lang="en-US" altLang="zh-TW" sz="1200" dirty="0" err="1"/>
              <a:t>Addr</a:t>
            </a:r>
            <a:r>
              <a:rPr lang="en-US" altLang="zh-TW" sz="1200" dirty="0"/>
              <a:t>=0x12360080</a:t>
            </a:r>
            <a:endParaRPr lang="zh-TW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39A7BB9-C30E-8024-BFE1-E08257E27C9D}"/>
              </a:ext>
            </a:extLst>
          </p:cNvPr>
          <p:cNvGraphicFramePr>
            <a:graphicFrameLocks noGrp="1"/>
          </p:cNvGraphicFramePr>
          <p:nvPr/>
        </p:nvGraphicFramePr>
        <p:xfrm>
          <a:off x="179512" y="188640"/>
          <a:ext cx="3456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2936149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7070572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808664380"/>
                    </a:ext>
                  </a:extLst>
                </a:gridCol>
              </a:tblGrid>
              <a:tr h="28800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Requested Memory Address (32b)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6833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Tag (16b)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Index (10b)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Offset (6b)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6684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060507"/>
                  </a:ext>
                </a:extLst>
              </a:tr>
            </a:tbl>
          </a:graphicData>
        </a:graphic>
      </p:graphicFrame>
      <p:sp>
        <p:nvSpPr>
          <p:cNvPr id="11" name="橢圓 10">
            <a:extLst>
              <a:ext uri="{FF2B5EF4-FFF2-40B4-BE49-F238E27FC236}">
                <a16:creationId xmlns:a16="http://schemas.microsoft.com/office/drawing/2014/main" id="{675E9D96-8784-F81A-AB34-2888C727359A}"/>
              </a:ext>
            </a:extLst>
          </p:cNvPr>
          <p:cNvSpPr/>
          <p:nvPr/>
        </p:nvSpPr>
        <p:spPr>
          <a:xfrm>
            <a:off x="3222098" y="4365104"/>
            <a:ext cx="360000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/>
              <a:t>==</a:t>
            </a:r>
            <a:endParaRPr lang="zh-TW" altLang="en-US" sz="12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043066BC-0E33-FCFE-18D6-78ADCC90861A}"/>
              </a:ext>
            </a:extLst>
          </p:cNvPr>
          <p:cNvSpPr/>
          <p:nvPr/>
        </p:nvSpPr>
        <p:spPr>
          <a:xfrm>
            <a:off x="6428943" y="4365104"/>
            <a:ext cx="360000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/>
              <a:t>==</a:t>
            </a:r>
            <a:endParaRPr lang="zh-TW" altLang="en-US" sz="1200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579EFC3-540E-B34B-FFBE-8B6A64D20134}"/>
              </a:ext>
            </a:extLst>
          </p:cNvPr>
          <p:cNvCxnSpPr>
            <a:cxnSpLocks/>
          </p:cNvCxnSpPr>
          <p:nvPr/>
        </p:nvCxnSpPr>
        <p:spPr>
          <a:xfrm>
            <a:off x="8037910" y="3505771"/>
            <a:ext cx="0" cy="2484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9C170CF1-9FB7-5044-530F-B632D9838248}"/>
              </a:ext>
            </a:extLst>
          </p:cNvPr>
          <p:cNvCxnSpPr>
            <a:cxnSpLocks/>
          </p:cNvCxnSpPr>
          <p:nvPr/>
        </p:nvCxnSpPr>
        <p:spPr>
          <a:xfrm>
            <a:off x="3405273" y="350100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9180258-C7AD-982E-3351-AC3A3CA4B20F}"/>
              </a:ext>
            </a:extLst>
          </p:cNvPr>
          <p:cNvCxnSpPr>
            <a:cxnSpLocks/>
          </p:cNvCxnSpPr>
          <p:nvPr/>
        </p:nvCxnSpPr>
        <p:spPr>
          <a:xfrm>
            <a:off x="6612118" y="350100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8747CA3E-7D0C-3106-A617-DE55AF09E8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57056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弧形 37">
            <a:extLst>
              <a:ext uri="{FF2B5EF4-FFF2-40B4-BE49-F238E27FC236}">
                <a16:creationId xmlns:a16="http://schemas.microsoft.com/office/drawing/2014/main" id="{A77C8D0F-6DB1-DDBA-C078-2495D812457B}"/>
              </a:ext>
            </a:extLst>
          </p:cNvPr>
          <p:cNvSpPr/>
          <p:nvPr/>
        </p:nvSpPr>
        <p:spPr>
          <a:xfrm>
            <a:off x="3004804" y="4763869"/>
            <a:ext cx="504000" cy="504000"/>
          </a:xfrm>
          <a:prstGeom prst="arc">
            <a:avLst>
              <a:gd name="adj1" fmla="val 21589874"/>
              <a:gd name="adj2" fmla="val 108015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8ADD1FBF-AA7C-D179-B121-D67D35124FDB}"/>
              </a:ext>
            </a:extLst>
          </p:cNvPr>
          <p:cNvCxnSpPr>
            <a:cxnSpLocks/>
          </p:cNvCxnSpPr>
          <p:nvPr/>
        </p:nvCxnSpPr>
        <p:spPr>
          <a:xfrm>
            <a:off x="3004804" y="5020631"/>
            <a:ext cx="504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B632D7ED-97F5-71DA-F0D3-E79CDF63141D}"/>
              </a:ext>
            </a:extLst>
          </p:cNvPr>
          <p:cNvCxnSpPr>
            <a:cxnSpLocks/>
          </p:cNvCxnSpPr>
          <p:nvPr/>
        </p:nvCxnSpPr>
        <p:spPr>
          <a:xfrm>
            <a:off x="3401825" y="4725144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B9596322-ABD9-D917-D71A-622F3F949E3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68675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>
            <a:extLst>
              <a:ext uri="{FF2B5EF4-FFF2-40B4-BE49-F238E27FC236}">
                <a16:creationId xmlns:a16="http://schemas.microsoft.com/office/drawing/2014/main" id="{E006C4D9-1BF5-492C-174D-085850DD24F9}"/>
              </a:ext>
            </a:extLst>
          </p:cNvPr>
          <p:cNvSpPr/>
          <p:nvPr/>
        </p:nvSpPr>
        <p:spPr>
          <a:xfrm>
            <a:off x="6216423" y="4763869"/>
            <a:ext cx="504000" cy="504000"/>
          </a:xfrm>
          <a:prstGeom prst="arc">
            <a:avLst>
              <a:gd name="adj1" fmla="val 21589874"/>
              <a:gd name="adj2" fmla="val 108015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734E42E2-8C03-20D7-013A-FA79CB95172A}"/>
              </a:ext>
            </a:extLst>
          </p:cNvPr>
          <p:cNvCxnSpPr>
            <a:cxnSpLocks/>
          </p:cNvCxnSpPr>
          <p:nvPr/>
        </p:nvCxnSpPr>
        <p:spPr>
          <a:xfrm>
            <a:off x="6216423" y="5020631"/>
            <a:ext cx="504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229E6147-FB28-79D4-C1C3-56A736C60DF7}"/>
              </a:ext>
            </a:extLst>
          </p:cNvPr>
          <p:cNvCxnSpPr>
            <a:cxnSpLocks/>
          </p:cNvCxnSpPr>
          <p:nvPr/>
        </p:nvCxnSpPr>
        <p:spPr>
          <a:xfrm>
            <a:off x="6613444" y="4725144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DF91AC4C-3841-22C7-8F7C-98BD654CB4F4}"/>
              </a:ext>
            </a:extLst>
          </p:cNvPr>
          <p:cNvCxnSpPr>
            <a:cxnSpLocks/>
          </p:cNvCxnSpPr>
          <p:nvPr/>
        </p:nvCxnSpPr>
        <p:spPr>
          <a:xfrm>
            <a:off x="3254257" y="5267869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月亮 53">
            <a:extLst>
              <a:ext uri="{FF2B5EF4-FFF2-40B4-BE49-F238E27FC236}">
                <a16:creationId xmlns:a16="http://schemas.microsoft.com/office/drawing/2014/main" id="{930E97EB-1FAA-175D-4B68-789009440F4D}"/>
              </a:ext>
            </a:extLst>
          </p:cNvPr>
          <p:cNvSpPr/>
          <p:nvPr/>
        </p:nvSpPr>
        <p:spPr>
          <a:xfrm rot="16200000">
            <a:off x="3158372" y="5778788"/>
            <a:ext cx="432000" cy="504000"/>
          </a:xfrm>
          <a:prstGeom prst="mo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79EE6090-F077-33CC-3356-45ED5C635FAF}"/>
              </a:ext>
            </a:extLst>
          </p:cNvPr>
          <p:cNvCxnSpPr>
            <a:cxnSpLocks/>
          </p:cNvCxnSpPr>
          <p:nvPr/>
        </p:nvCxnSpPr>
        <p:spPr>
          <a:xfrm>
            <a:off x="3371197" y="6246788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4D9F6334-431E-C67D-1959-61301A5EF056}"/>
              </a:ext>
            </a:extLst>
          </p:cNvPr>
          <p:cNvSpPr txBox="1"/>
          <p:nvPr/>
        </p:nvSpPr>
        <p:spPr>
          <a:xfrm>
            <a:off x="3082899" y="6556010"/>
            <a:ext cx="576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Miss</a:t>
            </a:r>
            <a:endParaRPr lang="zh-TW" altLang="en-US" sz="12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60AE94A-E28A-717A-D4CA-C3D4F78D8BF2}"/>
              </a:ext>
            </a:extLst>
          </p:cNvPr>
          <p:cNvSpPr/>
          <p:nvPr/>
        </p:nvSpPr>
        <p:spPr>
          <a:xfrm>
            <a:off x="4213268" y="5886788"/>
            <a:ext cx="648072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/>
              <a:t>Encoder</a:t>
            </a:r>
            <a:endParaRPr lang="zh-TW" altLang="en-US" sz="1200" dirty="0"/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406AE1DB-2C50-F689-0B87-06AF8529340E}"/>
              </a:ext>
            </a:extLst>
          </p:cNvPr>
          <p:cNvGrpSpPr/>
          <p:nvPr/>
        </p:nvGrpSpPr>
        <p:grpSpPr>
          <a:xfrm>
            <a:off x="7596336" y="5987399"/>
            <a:ext cx="576000" cy="146155"/>
            <a:chOff x="7593955" y="5847926"/>
            <a:chExt cx="576000" cy="146155"/>
          </a:xfrm>
        </p:grpSpPr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5D9E1FEE-F60E-0B44-A8D5-A8DADDCC494B}"/>
                </a:ext>
              </a:extLst>
            </p:cNvPr>
            <p:cNvCxnSpPr>
              <a:cxnSpLocks/>
            </p:cNvCxnSpPr>
            <p:nvPr/>
          </p:nvCxnSpPr>
          <p:spPr>
            <a:xfrm>
              <a:off x="7593955" y="5847926"/>
              <a:ext cx="5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1B4335A2-FDCA-F0B5-0108-DFC98CDCC866}"/>
                </a:ext>
              </a:extLst>
            </p:cNvPr>
            <p:cNvCxnSpPr>
              <a:cxnSpLocks/>
            </p:cNvCxnSpPr>
            <p:nvPr/>
          </p:nvCxnSpPr>
          <p:spPr>
            <a:xfrm>
              <a:off x="7602957" y="5850081"/>
              <a:ext cx="144000" cy="144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4FCB7583-67EF-8890-2787-AA9849CEED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3572" y="5850081"/>
              <a:ext cx="144000" cy="144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C33F9412-5D44-1506-5426-E569ACF9CDAC}"/>
                </a:ext>
              </a:extLst>
            </p:cNvPr>
            <p:cNvCxnSpPr>
              <a:cxnSpLocks/>
            </p:cNvCxnSpPr>
            <p:nvPr/>
          </p:nvCxnSpPr>
          <p:spPr>
            <a:xfrm>
              <a:off x="7737955" y="5993182"/>
              <a:ext cx="28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92502647-0A2C-3BCE-3888-6568B27270B6}"/>
              </a:ext>
            </a:extLst>
          </p:cNvPr>
          <p:cNvCxnSpPr>
            <a:cxnSpLocks/>
          </p:cNvCxnSpPr>
          <p:nvPr/>
        </p:nvCxnSpPr>
        <p:spPr>
          <a:xfrm>
            <a:off x="4788024" y="3505771"/>
            <a:ext cx="0" cy="198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08762DD1-AE4A-A9C7-C668-E22CADA7CD9D}"/>
              </a:ext>
            </a:extLst>
          </p:cNvPr>
          <p:cNvCxnSpPr>
            <a:cxnSpLocks/>
          </p:cNvCxnSpPr>
          <p:nvPr/>
        </p:nvCxnSpPr>
        <p:spPr>
          <a:xfrm>
            <a:off x="4780395" y="5480141"/>
            <a:ext cx="16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弧形 83">
            <a:extLst>
              <a:ext uri="{FF2B5EF4-FFF2-40B4-BE49-F238E27FC236}">
                <a16:creationId xmlns:a16="http://schemas.microsoft.com/office/drawing/2014/main" id="{F1F4ECCE-51A4-1F19-5818-60C93E08C6C1}"/>
              </a:ext>
            </a:extLst>
          </p:cNvPr>
          <p:cNvSpPr/>
          <p:nvPr/>
        </p:nvSpPr>
        <p:spPr>
          <a:xfrm>
            <a:off x="6396368" y="5411316"/>
            <a:ext cx="144000" cy="144000"/>
          </a:xfrm>
          <a:prstGeom prst="arc">
            <a:avLst>
              <a:gd name="adj1" fmla="val 10787401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281A1A6D-EACB-B4CB-0A0B-3D39F1BA728B}"/>
              </a:ext>
            </a:extLst>
          </p:cNvPr>
          <p:cNvCxnSpPr>
            <a:cxnSpLocks/>
          </p:cNvCxnSpPr>
          <p:nvPr/>
        </p:nvCxnSpPr>
        <p:spPr>
          <a:xfrm>
            <a:off x="6539533" y="5480141"/>
            <a:ext cx="1188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277E9077-80EC-8051-7B72-B72A92506761}"/>
              </a:ext>
            </a:extLst>
          </p:cNvPr>
          <p:cNvCxnSpPr>
            <a:cxnSpLocks/>
          </p:cNvCxnSpPr>
          <p:nvPr/>
        </p:nvCxnSpPr>
        <p:spPr>
          <a:xfrm>
            <a:off x="7722854" y="5485771"/>
            <a:ext cx="0" cy="504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BB844215-CC34-F9EE-BC85-5DADB04CA78B}"/>
              </a:ext>
            </a:extLst>
          </p:cNvPr>
          <p:cNvCxnSpPr>
            <a:cxnSpLocks/>
          </p:cNvCxnSpPr>
          <p:nvPr/>
        </p:nvCxnSpPr>
        <p:spPr>
          <a:xfrm>
            <a:off x="7884336" y="6132655"/>
            <a:ext cx="0" cy="4021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93B268B2-35C4-2017-3455-11376B973E6B}"/>
              </a:ext>
            </a:extLst>
          </p:cNvPr>
          <p:cNvGrpSpPr/>
          <p:nvPr/>
        </p:nvGrpSpPr>
        <p:grpSpPr>
          <a:xfrm>
            <a:off x="1038469" y="1052639"/>
            <a:ext cx="5422279" cy="3379237"/>
            <a:chOff x="1038469" y="1052639"/>
            <a:chExt cx="5422279" cy="3379237"/>
          </a:xfrm>
        </p:grpSpPr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C521E66D-9070-8897-81AE-3B635BE26F51}"/>
                </a:ext>
              </a:extLst>
            </p:cNvPr>
            <p:cNvCxnSpPr>
              <a:cxnSpLocks/>
            </p:cNvCxnSpPr>
            <p:nvPr/>
          </p:nvCxnSpPr>
          <p:spPr>
            <a:xfrm>
              <a:off x="1038469" y="4112639"/>
              <a:ext cx="1450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4B7B12F2-A4B7-0317-ECF0-2FF243DCAB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3608" y="1052639"/>
              <a:ext cx="0" cy="306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C85F61C6-76C3-9629-14F5-F3F5FA40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136748" y="4107876"/>
              <a:ext cx="324000" cy="3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5B57A390-0CEF-EAE6-693B-44E73AA2C48E}"/>
                </a:ext>
              </a:extLst>
            </p:cNvPr>
            <p:cNvCxnSpPr>
              <a:cxnSpLocks/>
            </p:cNvCxnSpPr>
            <p:nvPr/>
          </p:nvCxnSpPr>
          <p:spPr>
            <a:xfrm>
              <a:off x="2932804" y="4107876"/>
              <a:ext cx="324000" cy="3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弧形 25">
              <a:extLst>
                <a:ext uri="{FF2B5EF4-FFF2-40B4-BE49-F238E27FC236}">
                  <a16:creationId xmlns:a16="http://schemas.microsoft.com/office/drawing/2014/main" id="{23FB81F4-DBB9-06A3-DDC8-2CE956F09BF8}"/>
                </a:ext>
              </a:extLst>
            </p:cNvPr>
            <p:cNvSpPr/>
            <p:nvPr/>
          </p:nvSpPr>
          <p:spPr>
            <a:xfrm>
              <a:off x="3336119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00651A08-B27B-0299-9FC5-B49758D0D855}"/>
                </a:ext>
              </a:extLst>
            </p:cNvPr>
            <p:cNvCxnSpPr>
              <a:cxnSpLocks/>
            </p:cNvCxnSpPr>
            <p:nvPr/>
          </p:nvCxnSpPr>
          <p:spPr>
            <a:xfrm>
              <a:off x="3476944" y="4112639"/>
              <a:ext cx="1245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弧形 33">
              <a:extLst>
                <a:ext uri="{FF2B5EF4-FFF2-40B4-BE49-F238E27FC236}">
                  <a16:creationId xmlns:a16="http://schemas.microsoft.com/office/drawing/2014/main" id="{5A5EA172-2CEA-4D22-D295-85C9FB7E9B29}"/>
                </a:ext>
              </a:extLst>
            </p:cNvPr>
            <p:cNvSpPr/>
            <p:nvPr/>
          </p:nvSpPr>
          <p:spPr>
            <a:xfrm>
              <a:off x="2484914" y="4039051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A52F5D01-DD07-D9FD-5FD2-A28D129179ED}"/>
                </a:ext>
              </a:extLst>
            </p:cNvPr>
            <p:cNvCxnSpPr>
              <a:cxnSpLocks/>
            </p:cNvCxnSpPr>
            <p:nvPr/>
          </p:nvCxnSpPr>
          <p:spPr>
            <a:xfrm>
              <a:off x="2622564" y="4112639"/>
              <a:ext cx="7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弧形 47">
              <a:extLst>
                <a:ext uri="{FF2B5EF4-FFF2-40B4-BE49-F238E27FC236}">
                  <a16:creationId xmlns:a16="http://schemas.microsoft.com/office/drawing/2014/main" id="{3CC59B4E-D24A-1E62-145A-ED81CFDCC5E4}"/>
                </a:ext>
              </a:extLst>
            </p:cNvPr>
            <p:cNvSpPr/>
            <p:nvPr/>
          </p:nvSpPr>
          <p:spPr>
            <a:xfrm>
              <a:off x="5697312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A4D85561-C337-5000-C2EC-E3A76B7B7439}"/>
                </a:ext>
              </a:extLst>
            </p:cNvPr>
            <p:cNvCxnSpPr>
              <a:cxnSpLocks/>
            </p:cNvCxnSpPr>
            <p:nvPr/>
          </p:nvCxnSpPr>
          <p:spPr>
            <a:xfrm>
              <a:off x="5836983" y="4112639"/>
              <a:ext cx="30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弧形 90">
              <a:extLst>
                <a:ext uri="{FF2B5EF4-FFF2-40B4-BE49-F238E27FC236}">
                  <a16:creationId xmlns:a16="http://schemas.microsoft.com/office/drawing/2014/main" id="{7319F3FD-35A8-2423-A766-82C57AD11241}"/>
                </a:ext>
              </a:extLst>
            </p:cNvPr>
            <p:cNvSpPr/>
            <p:nvPr/>
          </p:nvSpPr>
          <p:spPr>
            <a:xfrm>
              <a:off x="4720111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2" name="直線單箭頭接點 91">
              <a:extLst>
                <a:ext uri="{FF2B5EF4-FFF2-40B4-BE49-F238E27FC236}">
                  <a16:creationId xmlns:a16="http://schemas.microsoft.com/office/drawing/2014/main" id="{E5CF613E-B47E-A997-04D0-616A28853890}"/>
                </a:ext>
              </a:extLst>
            </p:cNvPr>
            <p:cNvCxnSpPr>
              <a:cxnSpLocks/>
            </p:cNvCxnSpPr>
            <p:nvPr/>
          </p:nvCxnSpPr>
          <p:spPr>
            <a:xfrm>
              <a:off x="4861730" y="4112639"/>
              <a:ext cx="8424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9379C4A9-B7FC-6C1D-4DA0-26549069EF45}"/>
              </a:ext>
            </a:extLst>
          </p:cNvPr>
          <p:cNvCxnSpPr>
            <a:cxnSpLocks/>
          </p:cNvCxnSpPr>
          <p:nvPr/>
        </p:nvCxnSpPr>
        <p:spPr>
          <a:xfrm>
            <a:off x="4644008" y="5733256"/>
            <a:ext cx="0" cy="1512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141D4283-E8C8-1A33-DCEF-9235754A5C66}"/>
              </a:ext>
            </a:extLst>
          </p:cNvPr>
          <p:cNvCxnSpPr>
            <a:cxnSpLocks/>
          </p:cNvCxnSpPr>
          <p:nvPr/>
        </p:nvCxnSpPr>
        <p:spPr>
          <a:xfrm>
            <a:off x="4427984" y="5524456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0B3E98C0-66E3-D33A-F753-B0AB3CFEDFCA}"/>
              </a:ext>
            </a:extLst>
          </p:cNvPr>
          <p:cNvCxnSpPr>
            <a:cxnSpLocks/>
          </p:cNvCxnSpPr>
          <p:nvPr/>
        </p:nvCxnSpPr>
        <p:spPr>
          <a:xfrm>
            <a:off x="3250584" y="5523582"/>
            <a:ext cx="1180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43F1CA2B-FE6B-475B-29E0-4B096F54CDF2}"/>
              </a:ext>
            </a:extLst>
          </p:cNvPr>
          <p:cNvGrpSpPr/>
          <p:nvPr/>
        </p:nvGrpSpPr>
        <p:grpSpPr>
          <a:xfrm>
            <a:off x="3489499" y="5267869"/>
            <a:ext cx="2987318" cy="720000"/>
            <a:chOff x="3489499" y="5267869"/>
            <a:chExt cx="2987318" cy="720000"/>
          </a:xfrm>
        </p:grpSpPr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A3A2EA88-ED2C-2C49-FC36-609BA2321C43}"/>
                </a:ext>
              </a:extLst>
            </p:cNvPr>
            <p:cNvCxnSpPr>
              <a:cxnSpLocks/>
            </p:cNvCxnSpPr>
            <p:nvPr/>
          </p:nvCxnSpPr>
          <p:spPr>
            <a:xfrm>
              <a:off x="3489499" y="5738018"/>
              <a:ext cx="86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DB8F6FA7-6616-65C7-C841-EB4F65BE0D8B}"/>
                </a:ext>
              </a:extLst>
            </p:cNvPr>
            <p:cNvCxnSpPr>
              <a:cxnSpLocks/>
            </p:cNvCxnSpPr>
            <p:nvPr/>
          </p:nvCxnSpPr>
          <p:spPr>
            <a:xfrm>
              <a:off x="3491880" y="5733256"/>
              <a:ext cx="0" cy="25461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941DE908-81DD-68E1-83B9-15AB142AE9BB}"/>
                </a:ext>
              </a:extLst>
            </p:cNvPr>
            <p:cNvCxnSpPr>
              <a:cxnSpLocks/>
            </p:cNvCxnSpPr>
            <p:nvPr/>
          </p:nvCxnSpPr>
          <p:spPr>
            <a:xfrm>
              <a:off x="6468423" y="5267869"/>
              <a:ext cx="0" cy="468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弧形 97">
              <a:extLst>
                <a:ext uri="{FF2B5EF4-FFF2-40B4-BE49-F238E27FC236}">
                  <a16:creationId xmlns:a16="http://schemas.microsoft.com/office/drawing/2014/main" id="{8833BE9F-B44A-DC87-526B-D83EE45CF70D}"/>
                </a:ext>
              </a:extLst>
            </p:cNvPr>
            <p:cNvSpPr/>
            <p:nvPr/>
          </p:nvSpPr>
          <p:spPr>
            <a:xfrm>
              <a:off x="4358561" y="566760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9" name="直線單箭頭接點 98">
              <a:extLst>
                <a:ext uri="{FF2B5EF4-FFF2-40B4-BE49-F238E27FC236}">
                  <a16:creationId xmlns:a16="http://schemas.microsoft.com/office/drawing/2014/main" id="{54D22EFC-574A-10D3-7377-05E361132716}"/>
                </a:ext>
              </a:extLst>
            </p:cNvPr>
            <p:cNvCxnSpPr>
              <a:cxnSpLocks/>
            </p:cNvCxnSpPr>
            <p:nvPr/>
          </p:nvCxnSpPr>
          <p:spPr>
            <a:xfrm>
              <a:off x="4496817" y="5738018"/>
              <a:ext cx="19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0A88035A-261A-81AB-68C0-AE75B21D6A9B}"/>
              </a:ext>
            </a:extLst>
          </p:cNvPr>
          <p:cNvCxnSpPr>
            <a:cxnSpLocks/>
          </p:cNvCxnSpPr>
          <p:nvPr/>
        </p:nvCxnSpPr>
        <p:spPr>
          <a:xfrm>
            <a:off x="4861339" y="6063613"/>
            <a:ext cx="280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505F682-BC6C-7EDF-5945-296BC9BBEC23}"/>
              </a:ext>
            </a:extLst>
          </p:cNvPr>
          <p:cNvSpPr/>
          <p:nvPr/>
        </p:nvSpPr>
        <p:spPr>
          <a:xfrm>
            <a:off x="4140336" y="763727"/>
            <a:ext cx="3456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ACC19B5-0275-83BB-FC33-1F57178FF2C4}"/>
              </a:ext>
            </a:extLst>
          </p:cNvPr>
          <p:cNvSpPr txBox="1"/>
          <p:nvPr/>
        </p:nvSpPr>
        <p:spPr>
          <a:xfrm>
            <a:off x="4213442" y="815394"/>
            <a:ext cx="108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R  0x12340080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45C9843-371D-6CB0-9E55-7CB9A232419E}"/>
              </a:ext>
            </a:extLst>
          </p:cNvPr>
          <p:cNvSpPr txBox="1"/>
          <p:nvPr/>
        </p:nvSpPr>
        <p:spPr>
          <a:xfrm>
            <a:off x="5431046" y="815394"/>
            <a:ext cx="1444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=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DC82BDA-0EFE-AC44-F57A-05632386C2BD}"/>
              </a:ext>
            </a:extLst>
          </p:cNvPr>
          <p:cNvSpPr txBox="1"/>
          <p:nvPr/>
        </p:nvSpPr>
        <p:spPr>
          <a:xfrm>
            <a:off x="5749051" y="818479"/>
            <a:ext cx="64768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16'h1234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83EE3A-1CFF-84FD-6FE6-CBB86FE322DB}"/>
              </a:ext>
            </a:extLst>
          </p:cNvPr>
          <p:cNvSpPr txBox="1"/>
          <p:nvPr/>
        </p:nvSpPr>
        <p:spPr>
          <a:xfrm>
            <a:off x="6570342" y="815394"/>
            <a:ext cx="43429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10'h2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EEA8E8F-0750-D09F-0759-BB5E897B388D}"/>
              </a:ext>
            </a:extLst>
          </p:cNvPr>
          <p:cNvSpPr txBox="1"/>
          <p:nvPr/>
        </p:nvSpPr>
        <p:spPr>
          <a:xfrm>
            <a:off x="7178235" y="814813"/>
            <a:ext cx="3022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6'h0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42413CF-E31E-99DD-823D-E10E332390F5}"/>
              </a:ext>
            </a:extLst>
          </p:cNvPr>
          <p:cNvSpPr txBox="1"/>
          <p:nvPr/>
        </p:nvSpPr>
        <p:spPr>
          <a:xfrm>
            <a:off x="717616" y="815394"/>
            <a:ext cx="64768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16'h1234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399E851-A3C7-B4EC-7C4C-5B57F81DCF9B}"/>
              </a:ext>
            </a:extLst>
          </p:cNvPr>
          <p:cNvSpPr txBox="1"/>
          <p:nvPr/>
        </p:nvSpPr>
        <p:spPr>
          <a:xfrm>
            <a:off x="2254629" y="815394"/>
            <a:ext cx="43429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10'h2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868FB7E-DEAC-CCD2-57DD-914D852AAA28}"/>
              </a:ext>
            </a:extLst>
          </p:cNvPr>
          <p:cNvSpPr txBox="1"/>
          <p:nvPr/>
        </p:nvSpPr>
        <p:spPr>
          <a:xfrm>
            <a:off x="3128738" y="815394"/>
            <a:ext cx="3022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6'h0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5EE41075-5F5D-2B0D-A307-E366A34FF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978078"/>
              </p:ext>
            </p:extLst>
          </p:nvPr>
        </p:nvGraphicFramePr>
        <p:xfrm>
          <a:off x="1656000" y="1484784"/>
          <a:ext cx="7200000" cy="20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1814058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77712167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3500477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65558648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1741322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29361499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8066592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1177980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7070572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80866438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aseline="0" dirty="0"/>
                        <a:t>Set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LRU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V</a:t>
                      </a:r>
                      <a:r>
                        <a:rPr lang="en-US" altLang="zh-TW" sz="1200" baseline="-25000" dirty="0"/>
                        <a:t>0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</a:t>
                      </a:r>
                      <a:r>
                        <a:rPr lang="en-US" altLang="zh-TW" sz="1200" baseline="-25000" dirty="0"/>
                        <a:t>0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Tag</a:t>
                      </a:r>
                      <a:r>
                        <a:rPr lang="en-US" altLang="zh-TW" sz="1200" baseline="-25000" dirty="0"/>
                        <a:t>0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Data</a:t>
                      </a:r>
                      <a:r>
                        <a:rPr lang="en-US" altLang="zh-TW" sz="1200" baseline="-25000" dirty="0"/>
                        <a:t>0</a:t>
                      </a:r>
                      <a:r>
                        <a:rPr lang="en-US" altLang="zh-TW" sz="1200" baseline="0" dirty="0"/>
                        <a:t> (64Bytes)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V</a:t>
                      </a:r>
                      <a:r>
                        <a:rPr lang="en-US" altLang="zh-TW" sz="1200" baseline="-25000" dirty="0"/>
                        <a:t>1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</a:t>
                      </a:r>
                      <a:r>
                        <a:rPr lang="en-US" altLang="zh-TW" sz="1200" baseline="-25000" dirty="0"/>
                        <a:t>1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Tag</a:t>
                      </a:r>
                      <a:r>
                        <a:rPr lang="en-US" altLang="zh-TW" sz="1200" baseline="-25000" dirty="0"/>
                        <a:t>1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Data</a:t>
                      </a:r>
                      <a:r>
                        <a:rPr lang="en-US" altLang="zh-TW" sz="1200" baseline="-25000" dirty="0"/>
                        <a:t>1</a:t>
                      </a:r>
                      <a:r>
                        <a:rPr lang="en-US" altLang="zh-TW" sz="1200" baseline="0" dirty="0"/>
                        <a:t> (64Bytes)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6684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20605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7501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7059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5662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713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1023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6423539"/>
                  </a:ext>
                </a:extLst>
              </a:tr>
            </a:tbl>
          </a:graphicData>
        </a:graphic>
      </p:graphicFrame>
      <p:grpSp>
        <p:nvGrpSpPr>
          <p:cNvPr id="27" name="群組 26">
            <a:extLst>
              <a:ext uri="{FF2B5EF4-FFF2-40B4-BE49-F238E27FC236}">
                <a16:creationId xmlns:a16="http://schemas.microsoft.com/office/drawing/2014/main" id="{4271A4EA-456E-0F35-2E76-D425E5C03507}"/>
              </a:ext>
            </a:extLst>
          </p:cNvPr>
          <p:cNvGrpSpPr/>
          <p:nvPr/>
        </p:nvGrpSpPr>
        <p:grpSpPr>
          <a:xfrm>
            <a:off x="1453455" y="1052639"/>
            <a:ext cx="1013646" cy="1439024"/>
            <a:chOff x="1453455" y="1052639"/>
            <a:chExt cx="1013646" cy="1439024"/>
          </a:xfrm>
        </p:grpSpPr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9D57F5BB-FF4D-259B-EC51-ADA36AA61190}"/>
                </a:ext>
              </a:extLst>
            </p:cNvPr>
            <p:cNvCxnSpPr>
              <a:cxnSpLocks/>
            </p:cNvCxnSpPr>
            <p:nvPr/>
          </p:nvCxnSpPr>
          <p:spPr>
            <a:xfrm>
              <a:off x="2465059" y="1052639"/>
              <a:ext cx="0" cy="288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F66C84FE-7E64-6D48-13E7-416119ED186B}"/>
                </a:ext>
              </a:extLst>
            </p:cNvPr>
            <p:cNvCxnSpPr>
              <a:cxnSpLocks/>
            </p:cNvCxnSpPr>
            <p:nvPr/>
          </p:nvCxnSpPr>
          <p:spPr>
            <a:xfrm>
              <a:off x="1462552" y="1338290"/>
              <a:ext cx="0" cy="1152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CBEF1DDE-DC18-121A-62E0-76E7ACFC0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9101" y="1339522"/>
              <a:ext cx="100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7301289C-B55B-8241-B650-640CC65246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3455" y="2491663"/>
              <a:ext cx="2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C0955416-1C36-8133-A3FD-68039EC854A6}"/>
              </a:ext>
            </a:extLst>
          </p:cNvPr>
          <p:cNvGrpSpPr/>
          <p:nvPr/>
        </p:nvGrpSpPr>
        <p:grpSpPr>
          <a:xfrm>
            <a:off x="1453455" y="1052736"/>
            <a:ext cx="1013646" cy="1439024"/>
            <a:chOff x="1453455" y="1052639"/>
            <a:chExt cx="1013646" cy="1439024"/>
          </a:xfrm>
        </p:grpSpPr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24B66C97-16DF-D74E-767D-8059602F080C}"/>
                </a:ext>
              </a:extLst>
            </p:cNvPr>
            <p:cNvCxnSpPr>
              <a:cxnSpLocks/>
            </p:cNvCxnSpPr>
            <p:nvPr/>
          </p:nvCxnSpPr>
          <p:spPr>
            <a:xfrm>
              <a:off x="2465059" y="1052639"/>
              <a:ext cx="0" cy="28800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AA5734CF-FCBE-A0D2-6B57-A81E8EFC8E28}"/>
                </a:ext>
              </a:extLst>
            </p:cNvPr>
            <p:cNvCxnSpPr>
              <a:cxnSpLocks/>
            </p:cNvCxnSpPr>
            <p:nvPr/>
          </p:nvCxnSpPr>
          <p:spPr>
            <a:xfrm>
              <a:off x="1462552" y="1338290"/>
              <a:ext cx="0" cy="115200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E89B8658-8E37-9AB5-DB81-7AFB59A75A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9101" y="1339522"/>
              <a:ext cx="1008000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DFD893B0-A5A0-FF98-0EDE-86FC3370C2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3455" y="2491663"/>
              <a:ext cx="216000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接點: 肘形 76">
            <a:extLst>
              <a:ext uri="{FF2B5EF4-FFF2-40B4-BE49-F238E27FC236}">
                <a16:creationId xmlns:a16="http://schemas.microsoft.com/office/drawing/2014/main" id="{BD6DE0FB-DFCF-BF4E-44AE-31F4D28261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57056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6277E407-EA38-BFA6-0828-490C57CA25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68675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5F65A75C-8E99-FA19-0383-4283F0DD22D1}"/>
              </a:ext>
            </a:extLst>
          </p:cNvPr>
          <p:cNvSpPr/>
          <p:nvPr/>
        </p:nvSpPr>
        <p:spPr>
          <a:xfrm>
            <a:off x="2051720" y="2350206"/>
            <a:ext cx="6804000" cy="288000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200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D2AA18B0-1E9D-39B4-C08B-D99DBE6090E9}"/>
              </a:ext>
            </a:extLst>
          </p:cNvPr>
          <p:cNvSpPr txBox="1"/>
          <p:nvPr/>
        </p:nvSpPr>
        <p:spPr>
          <a:xfrm>
            <a:off x="2500468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0</a:t>
            </a:r>
            <a:endParaRPr lang="zh-TW" altLang="en-US" sz="1200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2FAFA02D-9201-7F80-CC78-B1600E853BAD}"/>
              </a:ext>
            </a:extLst>
          </p:cNvPr>
          <p:cNvSpPr txBox="1"/>
          <p:nvPr/>
        </p:nvSpPr>
        <p:spPr>
          <a:xfrm>
            <a:off x="5707664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0</a:t>
            </a:r>
            <a:endParaRPr lang="zh-TW" altLang="en-US" sz="1200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F1DBA901-5EED-16D2-7F60-1B2B25E59A68}"/>
              </a:ext>
            </a:extLst>
          </p:cNvPr>
          <p:cNvSpPr txBox="1"/>
          <p:nvPr/>
        </p:nvSpPr>
        <p:spPr>
          <a:xfrm>
            <a:off x="2500468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559BABF6-D1B8-5BDF-4F20-833E4CB46597}"/>
              </a:ext>
            </a:extLst>
          </p:cNvPr>
          <p:cNvSpPr txBox="1"/>
          <p:nvPr/>
        </p:nvSpPr>
        <p:spPr>
          <a:xfrm>
            <a:off x="2754137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0</a:t>
            </a:r>
            <a:endParaRPr lang="zh-TW" altLang="en-US" sz="1200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C41F308-F8FB-870E-7D11-41845455CCF4}"/>
              </a:ext>
            </a:extLst>
          </p:cNvPr>
          <p:cNvSpPr/>
          <p:nvPr/>
        </p:nvSpPr>
        <p:spPr>
          <a:xfrm>
            <a:off x="3859543" y="2361317"/>
            <a:ext cx="1778400" cy="2664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0x..FEDCBA98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8A156E2E-5A95-4BB0-AE24-89E60C9FD57B}"/>
              </a:ext>
            </a:extLst>
          </p:cNvPr>
          <p:cNvSpPr txBox="1"/>
          <p:nvPr/>
        </p:nvSpPr>
        <p:spPr>
          <a:xfrm>
            <a:off x="2068387" y="2396413"/>
            <a:ext cx="36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142BC98C-17C9-73CB-AA35-EEB4626EF825}"/>
              </a:ext>
            </a:extLst>
          </p:cNvPr>
          <p:cNvSpPr/>
          <p:nvPr/>
        </p:nvSpPr>
        <p:spPr>
          <a:xfrm>
            <a:off x="2960421" y="2361317"/>
            <a:ext cx="885600" cy="266400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cs typeface="Courier New" panose="02070309020205020404" pitchFamily="49" charset="0"/>
              </a:rPr>
              <a:t>0x1234</a:t>
            </a:r>
            <a:endParaRPr lang="zh-TW" altLang="en-US" sz="12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7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3" grpId="0"/>
      <p:bldP spid="4" grpId="0"/>
      <p:bldP spid="5" grpId="0"/>
      <p:bldP spid="6" grpId="0"/>
      <p:bldP spid="7" grpId="0"/>
      <p:bldP spid="8" grpId="0"/>
      <p:bldP spid="13" grpId="0"/>
      <p:bldP spid="14" grpId="0"/>
      <p:bldP spid="87" grpId="0" animBg="1"/>
      <p:bldP spid="89" grpId="0"/>
      <p:bldP spid="89" grpId="1"/>
      <p:bldP spid="95" grpId="0"/>
      <p:bldP spid="97" grpId="0"/>
      <p:bldP spid="100" grpId="0"/>
      <p:bldP spid="103" grpId="0" animBg="1"/>
      <p:bldP spid="104" grpId="0"/>
      <p:bldP spid="10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39A7BB9-C30E-8024-BFE1-E08257E27C9D}"/>
              </a:ext>
            </a:extLst>
          </p:cNvPr>
          <p:cNvGraphicFramePr>
            <a:graphicFrameLocks noGrp="1"/>
          </p:cNvGraphicFramePr>
          <p:nvPr/>
        </p:nvGraphicFramePr>
        <p:xfrm>
          <a:off x="179512" y="188640"/>
          <a:ext cx="3456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2936149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7070572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808664380"/>
                    </a:ext>
                  </a:extLst>
                </a:gridCol>
              </a:tblGrid>
              <a:tr h="28800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Requested Memory Address (32b)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6833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Tag (16b)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Index (10b)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Offset (6b)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6684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060507"/>
                  </a:ext>
                </a:extLst>
              </a:tr>
            </a:tbl>
          </a:graphicData>
        </a:graphic>
      </p:graphicFrame>
      <p:sp>
        <p:nvSpPr>
          <p:cNvPr id="11" name="橢圓 10">
            <a:extLst>
              <a:ext uri="{FF2B5EF4-FFF2-40B4-BE49-F238E27FC236}">
                <a16:creationId xmlns:a16="http://schemas.microsoft.com/office/drawing/2014/main" id="{675E9D96-8784-F81A-AB34-2888C727359A}"/>
              </a:ext>
            </a:extLst>
          </p:cNvPr>
          <p:cNvSpPr/>
          <p:nvPr/>
        </p:nvSpPr>
        <p:spPr>
          <a:xfrm>
            <a:off x="3222098" y="4365104"/>
            <a:ext cx="360000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/>
              <a:t>==</a:t>
            </a:r>
            <a:endParaRPr lang="zh-TW" altLang="en-US" sz="12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043066BC-0E33-FCFE-18D6-78ADCC90861A}"/>
              </a:ext>
            </a:extLst>
          </p:cNvPr>
          <p:cNvSpPr/>
          <p:nvPr/>
        </p:nvSpPr>
        <p:spPr>
          <a:xfrm>
            <a:off x="6428943" y="4365104"/>
            <a:ext cx="360000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/>
              <a:t>==</a:t>
            </a:r>
            <a:endParaRPr lang="zh-TW" altLang="en-US" sz="1200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579EFC3-540E-B34B-FFBE-8B6A64D20134}"/>
              </a:ext>
            </a:extLst>
          </p:cNvPr>
          <p:cNvCxnSpPr>
            <a:cxnSpLocks/>
          </p:cNvCxnSpPr>
          <p:nvPr/>
        </p:nvCxnSpPr>
        <p:spPr>
          <a:xfrm>
            <a:off x="8037910" y="3505771"/>
            <a:ext cx="0" cy="2484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9C170CF1-9FB7-5044-530F-B632D9838248}"/>
              </a:ext>
            </a:extLst>
          </p:cNvPr>
          <p:cNvCxnSpPr>
            <a:cxnSpLocks/>
          </p:cNvCxnSpPr>
          <p:nvPr/>
        </p:nvCxnSpPr>
        <p:spPr>
          <a:xfrm>
            <a:off x="3405273" y="350100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9180258-C7AD-982E-3351-AC3A3CA4B20F}"/>
              </a:ext>
            </a:extLst>
          </p:cNvPr>
          <p:cNvCxnSpPr>
            <a:cxnSpLocks/>
          </p:cNvCxnSpPr>
          <p:nvPr/>
        </p:nvCxnSpPr>
        <p:spPr>
          <a:xfrm>
            <a:off x="6612118" y="350100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8747CA3E-7D0C-3106-A617-DE55AF09E8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57056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弧形 37">
            <a:extLst>
              <a:ext uri="{FF2B5EF4-FFF2-40B4-BE49-F238E27FC236}">
                <a16:creationId xmlns:a16="http://schemas.microsoft.com/office/drawing/2014/main" id="{A77C8D0F-6DB1-DDBA-C078-2495D812457B}"/>
              </a:ext>
            </a:extLst>
          </p:cNvPr>
          <p:cNvSpPr/>
          <p:nvPr/>
        </p:nvSpPr>
        <p:spPr>
          <a:xfrm>
            <a:off x="3004804" y="4763869"/>
            <a:ext cx="504000" cy="504000"/>
          </a:xfrm>
          <a:prstGeom prst="arc">
            <a:avLst>
              <a:gd name="adj1" fmla="val 21589874"/>
              <a:gd name="adj2" fmla="val 108015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8ADD1FBF-AA7C-D179-B121-D67D35124FDB}"/>
              </a:ext>
            </a:extLst>
          </p:cNvPr>
          <p:cNvCxnSpPr>
            <a:cxnSpLocks/>
          </p:cNvCxnSpPr>
          <p:nvPr/>
        </p:nvCxnSpPr>
        <p:spPr>
          <a:xfrm>
            <a:off x="3004804" y="5020631"/>
            <a:ext cx="504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B632D7ED-97F5-71DA-F0D3-E79CDF63141D}"/>
              </a:ext>
            </a:extLst>
          </p:cNvPr>
          <p:cNvCxnSpPr>
            <a:cxnSpLocks/>
          </p:cNvCxnSpPr>
          <p:nvPr/>
        </p:nvCxnSpPr>
        <p:spPr>
          <a:xfrm>
            <a:off x="3401825" y="4725144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B9596322-ABD9-D917-D71A-622F3F949E3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68675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>
            <a:extLst>
              <a:ext uri="{FF2B5EF4-FFF2-40B4-BE49-F238E27FC236}">
                <a16:creationId xmlns:a16="http://schemas.microsoft.com/office/drawing/2014/main" id="{E006C4D9-1BF5-492C-174D-085850DD24F9}"/>
              </a:ext>
            </a:extLst>
          </p:cNvPr>
          <p:cNvSpPr/>
          <p:nvPr/>
        </p:nvSpPr>
        <p:spPr>
          <a:xfrm>
            <a:off x="6216423" y="4763869"/>
            <a:ext cx="504000" cy="504000"/>
          </a:xfrm>
          <a:prstGeom prst="arc">
            <a:avLst>
              <a:gd name="adj1" fmla="val 21589874"/>
              <a:gd name="adj2" fmla="val 108015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734E42E2-8C03-20D7-013A-FA79CB95172A}"/>
              </a:ext>
            </a:extLst>
          </p:cNvPr>
          <p:cNvCxnSpPr>
            <a:cxnSpLocks/>
          </p:cNvCxnSpPr>
          <p:nvPr/>
        </p:nvCxnSpPr>
        <p:spPr>
          <a:xfrm>
            <a:off x="6216423" y="5020631"/>
            <a:ext cx="504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229E6147-FB28-79D4-C1C3-56A736C60DF7}"/>
              </a:ext>
            </a:extLst>
          </p:cNvPr>
          <p:cNvCxnSpPr>
            <a:cxnSpLocks/>
          </p:cNvCxnSpPr>
          <p:nvPr/>
        </p:nvCxnSpPr>
        <p:spPr>
          <a:xfrm>
            <a:off x="6613444" y="4725144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DF91AC4C-3841-22C7-8F7C-98BD654CB4F4}"/>
              </a:ext>
            </a:extLst>
          </p:cNvPr>
          <p:cNvCxnSpPr>
            <a:cxnSpLocks/>
          </p:cNvCxnSpPr>
          <p:nvPr/>
        </p:nvCxnSpPr>
        <p:spPr>
          <a:xfrm>
            <a:off x="3254257" y="5267869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月亮 53">
            <a:extLst>
              <a:ext uri="{FF2B5EF4-FFF2-40B4-BE49-F238E27FC236}">
                <a16:creationId xmlns:a16="http://schemas.microsoft.com/office/drawing/2014/main" id="{930E97EB-1FAA-175D-4B68-789009440F4D}"/>
              </a:ext>
            </a:extLst>
          </p:cNvPr>
          <p:cNvSpPr/>
          <p:nvPr/>
        </p:nvSpPr>
        <p:spPr>
          <a:xfrm rot="16200000">
            <a:off x="3158372" y="5778788"/>
            <a:ext cx="432000" cy="504000"/>
          </a:xfrm>
          <a:prstGeom prst="mo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79EE6090-F077-33CC-3356-45ED5C635FAF}"/>
              </a:ext>
            </a:extLst>
          </p:cNvPr>
          <p:cNvCxnSpPr>
            <a:cxnSpLocks/>
          </p:cNvCxnSpPr>
          <p:nvPr/>
        </p:nvCxnSpPr>
        <p:spPr>
          <a:xfrm>
            <a:off x="3371197" y="6246788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4D9F6334-431E-C67D-1959-61301A5EF056}"/>
              </a:ext>
            </a:extLst>
          </p:cNvPr>
          <p:cNvSpPr txBox="1"/>
          <p:nvPr/>
        </p:nvSpPr>
        <p:spPr>
          <a:xfrm>
            <a:off x="3082899" y="6556010"/>
            <a:ext cx="576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Miss</a:t>
            </a:r>
            <a:endParaRPr lang="zh-TW" altLang="en-US" sz="12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60AE94A-E28A-717A-D4CA-C3D4F78D8BF2}"/>
              </a:ext>
            </a:extLst>
          </p:cNvPr>
          <p:cNvSpPr/>
          <p:nvPr/>
        </p:nvSpPr>
        <p:spPr>
          <a:xfrm>
            <a:off x="4213268" y="5886788"/>
            <a:ext cx="648072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/>
              <a:t>Encoder</a:t>
            </a:r>
            <a:endParaRPr lang="zh-TW" altLang="en-US" sz="1200" dirty="0"/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406AE1DB-2C50-F689-0B87-06AF8529340E}"/>
              </a:ext>
            </a:extLst>
          </p:cNvPr>
          <p:cNvGrpSpPr/>
          <p:nvPr/>
        </p:nvGrpSpPr>
        <p:grpSpPr>
          <a:xfrm>
            <a:off x="7596336" y="5987399"/>
            <a:ext cx="576000" cy="146155"/>
            <a:chOff x="7593955" y="5847926"/>
            <a:chExt cx="576000" cy="146155"/>
          </a:xfrm>
        </p:grpSpPr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5D9E1FEE-F60E-0B44-A8D5-A8DADDCC494B}"/>
                </a:ext>
              </a:extLst>
            </p:cNvPr>
            <p:cNvCxnSpPr>
              <a:cxnSpLocks/>
            </p:cNvCxnSpPr>
            <p:nvPr/>
          </p:nvCxnSpPr>
          <p:spPr>
            <a:xfrm>
              <a:off x="7593955" y="5847926"/>
              <a:ext cx="5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1B4335A2-FDCA-F0B5-0108-DFC98CDCC866}"/>
                </a:ext>
              </a:extLst>
            </p:cNvPr>
            <p:cNvCxnSpPr>
              <a:cxnSpLocks/>
            </p:cNvCxnSpPr>
            <p:nvPr/>
          </p:nvCxnSpPr>
          <p:spPr>
            <a:xfrm>
              <a:off x="7602957" y="5850081"/>
              <a:ext cx="144000" cy="144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4FCB7583-67EF-8890-2787-AA9849CEED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3572" y="5850081"/>
              <a:ext cx="144000" cy="144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C33F9412-5D44-1506-5426-E569ACF9CDAC}"/>
                </a:ext>
              </a:extLst>
            </p:cNvPr>
            <p:cNvCxnSpPr>
              <a:cxnSpLocks/>
            </p:cNvCxnSpPr>
            <p:nvPr/>
          </p:nvCxnSpPr>
          <p:spPr>
            <a:xfrm>
              <a:off x="7737955" y="5993182"/>
              <a:ext cx="28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92502647-0A2C-3BCE-3888-6568B27270B6}"/>
              </a:ext>
            </a:extLst>
          </p:cNvPr>
          <p:cNvCxnSpPr>
            <a:cxnSpLocks/>
          </p:cNvCxnSpPr>
          <p:nvPr/>
        </p:nvCxnSpPr>
        <p:spPr>
          <a:xfrm>
            <a:off x="4788024" y="3505771"/>
            <a:ext cx="0" cy="198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08762DD1-AE4A-A9C7-C668-E22CADA7CD9D}"/>
              </a:ext>
            </a:extLst>
          </p:cNvPr>
          <p:cNvCxnSpPr>
            <a:cxnSpLocks/>
          </p:cNvCxnSpPr>
          <p:nvPr/>
        </p:nvCxnSpPr>
        <p:spPr>
          <a:xfrm>
            <a:off x="4780395" y="5480141"/>
            <a:ext cx="16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弧形 83">
            <a:extLst>
              <a:ext uri="{FF2B5EF4-FFF2-40B4-BE49-F238E27FC236}">
                <a16:creationId xmlns:a16="http://schemas.microsoft.com/office/drawing/2014/main" id="{F1F4ECCE-51A4-1F19-5818-60C93E08C6C1}"/>
              </a:ext>
            </a:extLst>
          </p:cNvPr>
          <p:cNvSpPr/>
          <p:nvPr/>
        </p:nvSpPr>
        <p:spPr>
          <a:xfrm>
            <a:off x="6396368" y="5411316"/>
            <a:ext cx="144000" cy="144000"/>
          </a:xfrm>
          <a:prstGeom prst="arc">
            <a:avLst>
              <a:gd name="adj1" fmla="val 10787401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281A1A6D-EACB-B4CB-0A0B-3D39F1BA728B}"/>
              </a:ext>
            </a:extLst>
          </p:cNvPr>
          <p:cNvCxnSpPr>
            <a:cxnSpLocks/>
          </p:cNvCxnSpPr>
          <p:nvPr/>
        </p:nvCxnSpPr>
        <p:spPr>
          <a:xfrm>
            <a:off x="6539533" y="5480141"/>
            <a:ext cx="1188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277E9077-80EC-8051-7B72-B72A92506761}"/>
              </a:ext>
            </a:extLst>
          </p:cNvPr>
          <p:cNvCxnSpPr>
            <a:cxnSpLocks/>
          </p:cNvCxnSpPr>
          <p:nvPr/>
        </p:nvCxnSpPr>
        <p:spPr>
          <a:xfrm>
            <a:off x="7722854" y="5485771"/>
            <a:ext cx="0" cy="504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BB844215-CC34-F9EE-BC85-5DADB04CA78B}"/>
              </a:ext>
            </a:extLst>
          </p:cNvPr>
          <p:cNvCxnSpPr>
            <a:cxnSpLocks/>
          </p:cNvCxnSpPr>
          <p:nvPr/>
        </p:nvCxnSpPr>
        <p:spPr>
          <a:xfrm>
            <a:off x="7884336" y="6132655"/>
            <a:ext cx="0" cy="4021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93B268B2-35C4-2017-3455-11376B973E6B}"/>
              </a:ext>
            </a:extLst>
          </p:cNvPr>
          <p:cNvGrpSpPr/>
          <p:nvPr/>
        </p:nvGrpSpPr>
        <p:grpSpPr>
          <a:xfrm>
            <a:off x="1038469" y="1052639"/>
            <a:ext cx="5422279" cy="3379237"/>
            <a:chOff x="1038469" y="1052639"/>
            <a:chExt cx="5422279" cy="3379237"/>
          </a:xfrm>
        </p:grpSpPr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C521E66D-9070-8897-81AE-3B635BE26F51}"/>
                </a:ext>
              </a:extLst>
            </p:cNvPr>
            <p:cNvCxnSpPr>
              <a:cxnSpLocks/>
            </p:cNvCxnSpPr>
            <p:nvPr/>
          </p:nvCxnSpPr>
          <p:spPr>
            <a:xfrm>
              <a:off x="1038469" y="4112639"/>
              <a:ext cx="1450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4B7B12F2-A4B7-0317-ECF0-2FF243DCAB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3608" y="1052639"/>
              <a:ext cx="0" cy="306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C85F61C6-76C3-9629-14F5-F3F5FA40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136748" y="4107876"/>
              <a:ext cx="324000" cy="3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5B57A390-0CEF-EAE6-693B-44E73AA2C48E}"/>
                </a:ext>
              </a:extLst>
            </p:cNvPr>
            <p:cNvCxnSpPr>
              <a:cxnSpLocks/>
            </p:cNvCxnSpPr>
            <p:nvPr/>
          </p:nvCxnSpPr>
          <p:spPr>
            <a:xfrm>
              <a:off x="2932804" y="4107876"/>
              <a:ext cx="324000" cy="3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弧形 25">
              <a:extLst>
                <a:ext uri="{FF2B5EF4-FFF2-40B4-BE49-F238E27FC236}">
                  <a16:creationId xmlns:a16="http://schemas.microsoft.com/office/drawing/2014/main" id="{23FB81F4-DBB9-06A3-DDC8-2CE956F09BF8}"/>
                </a:ext>
              </a:extLst>
            </p:cNvPr>
            <p:cNvSpPr/>
            <p:nvPr/>
          </p:nvSpPr>
          <p:spPr>
            <a:xfrm>
              <a:off x="3336119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00651A08-B27B-0299-9FC5-B49758D0D855}"/>
                </a:ext>
              </a:extLst>
            </p:cNvPr>
            <p:cNvCxnSpPr>
              <a:cxnSpLocks/>
            </p:cNvCxnSpPr>
            <p:nvPr/>
          </p:nvCxnSpPr>
          <p:spPr>
            <a:xfrm>
              <a:off x="3476944" y="4112639"/>
              <a:ext cx="1245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弧形 33">
              <a:extLst>
                <a:ext uri="{FF2B5EF4-FFF2-40B4-BE49-F238E27FC236}">
                  <a16:creationId xmlns:a16="http://schemas.microsoft.com/office/drawing/2014/main" id="{5A5EA172-2CEA-4D22-D295-85C9FB7E9B29}"/>
                </a:ext>
              </a:extLst>
            </p:cNvPr>
            <p:cNvSpPr/>
            <p:nvPr/>
          </p:nvSpPr>
          <p:spPr>
            <a:xfrm>
              <a:off x="2484914" y="4039051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A52F5D01-DD07-D9FD-5FD2-A28D129179ED}"/>
                </a:ext>
              </a:extLst>
            </p:cNvPr>
            <p:cNvCxnSpPr>
              <a:cxnSpLocks/>
            </p:cNvCxnSpPr>
            <p:nvPr/>
          </p:nvCxnSpPr>
          <p:spPr>
            <a:xfrm>
              <a:off x="2622564" y="4112639"/>
              <a:ext cx="7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弧形 47">
              <a:extLst>
                <a:ext uri="{FF2B5EF4-FFF2-40B4-BE49-F238E27FC236}">
                  <a16:creationId xmlns:a16="http://schemas.microsoft.com/office/drawing/2014/main" id="{3CC59B4E-D24A-1E62-145A-ED81CFDCC5E4}"/>
                </a:ext>
              </a:extLst>
            </p:cNvPr>
            <p:cNvSpPr/>
            <p:nvPr/>
          </p:nvSpPr>
          <p:spPr>
            <a:xfrm>
              <a:off x="5697312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A4D85561-C337-5000-C2EC-E3A76B7B7439}"/>
                </a:ext>
              </a:extLst>
            </p:cNvPr>
            <p:cNvCxnSpPr>
              <a:cxnSpLocks/>
            </p:cNvCxnSpPr>
            <p:nvPr/>
          </p:nvCxnSpPr>
          <p:spPr>
            <a:xfrm>
              <a:off x="5836983" y="4112639"/>
              <a:ext cx="30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弧形 90">
              <a:extLst>
                <a:ext uri="{FF2B5EF4-FFF2-40B4-BE49-F238E27FC236}">
                  <a16:creationId xmlns:a16="http://schemas.microsoft.com/office/drawing/2014/main" id="{7319F3FD-35A8-2423-A766-82C57AD11241}"/>
                </a:ext>
              </a:extLst>
            </p:cNvPr>
            <p:cNvSpPr/>
            <p:nvPr/>
          </p:nvSpPr>
          <p:spPr>
            <a:xfrm>
              <a:off x="4720111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2" name="直線單箭頭接點 91">
              <a:extLst>
                <a:ext uri="{FF2B5EF4-FFF2-40B4-BE49-F238E27FC236}">
                  <a16:creationId xmlns:a16="http://schemas.microsoft.com/office/drawing/2014/main" id="{E5CF613E-B47E-A997-04D0-616A28853890}"/>
                </a:ext>
              </a:extLst>
            </p:cNvPr>
            <p:cNvCxnSpPr>
              <a:cxnSpLocks/>
            </p:cNvCxnSpPr>
            <p:nvPr/>
          </p:nvCxnSpPr>
          <p:spPr>
            <a:xfrm>
              <a:off x="4861730" y="4112639"/>
              <a:ext cx="8424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9379C4A9-B7FC-6C1D-4DA0-26549069EF45}"/>
              </a:ext>
            </a:extLst>
          </p:cNvPr>
          <p:cNvCxnSpPr>
            <a:cxnSpLocks/>
          </p:cNvCxnSpPr>
          <p:nvPr/>
        </p:nvCxnSpPr>
        <p:spPr>
          <a:xfrm>
            <a:off x="4644008" y="5733256"/>
            <a:ext cx="0" cy="1512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141D4283-E8C8-1A33-DCEF-9235754A5C66}"/>
              </a:ext>
            </a:extLst>
          </p:cNvPr>
          <p:cNvCxnSpPr>
            <a:cxnSpLocks/>
          </p:cNvCxnSpPr>
          <p:nvPr/>
        </p:nvCxnSpPr>
        <p:spPr>
          <a:xfrm>
            <a:off x="4427984" y="5524456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0B3E98C0-66E3-D33A-F753-B0AB3CFEDFCA}"/>
              </a:ext>
            </a:extLst>
          </p:cNvPr>
          <p:cNvCxnSpPr>
            <a:cxnSpLocks/>
          </p:cNvCxnSpPr>
          <p:nvPr/>
        </p:nvCxnSpPr>
        <p:spPr>
          <a:xfrm>
            <a:off x="3250584" y="5523582"/>
            <a:ext cx="1180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43F1CA2B-FE6B-475B-29E0-4B096F54CDF2}"/>
              </a:ext>
            </a:extLst>
          </p:cNvPr>
          <p:cNvGrpSpPr/>
          <p:nvPr/>
        </p:nvGrpSpPr>
        <p:grpSpPr>
          <a:xfrm>
            <a:off x="3489499" y="5267869"/>
            <a:ext cx="2987318" cy="720000"/>
            <a:chOff x="3489499" y="5267869"/>
            <a:chExt cx="2987318" cy="720000"/>
          </a:xfrm>
        </p:grpSpPr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A3A2EA88-ED2C-2C49-FC36-609BA2321C43}"/>
                </a:ext>
              </a:extLst>
            </p:cNvPr>
            <p:cNvCxnSpPr>
              <a:cxnSpLocks/>
            </p:cNvCxnSpPr>
            <p:nvPr/>
          </p:nvCxnSpPr>
          <p:spPr>
            <a:xfrm>
              <a:off x="3489499" y="5738018"/>
              <a:ext cx="86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DB8F6FA7-6616-65C7-C841-EB4F65BE0D8B}"/>
                </a:ext>
              </a:extLst>
            </p:cNvPr>
            <p:cNvCxnSpPr>
              <a:cxnSpLocks/>
            </p:cNvCxnSpPr>
            <p:nvPr/>
          </p:nvCxnSpPr>
          <p:spPr>
            <a:xfrm>
              <a:off x="3491880" y="5733256"/>
              <a:ext cx="0" cy="25461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941DE908-81DD-68E1-83B9-15AB142AE9BB}"/>
                </a:ext>
              </a:extLst>
            </p:cNvPr>
            <p:cNvCxnSpPr>
              <a:cxnSpLocks/>
            </p:cNvCxnSpPr>
            <p:nvPr/>
          </p:nvCxnSpPr>
          <p:spPr>
            <a:xfrm>
              <a:off x="6468423" y="5267869"/>
              <a:ext cx="0" cy="468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弧形 97">
              <a:extLst>
                <a:ext uri="{FF2B5EF4-FFF2-40B4-BE49-F238E27FC236}">
                  <a16:creationId xmlns:a16="http://schemas.microsoft.com/office/drawing/2014/main" id="{8833BE9F-B44A-DC87-526B-D83EE45CF70D}"/>
                </a:ext>
              </a:extLst>
            </p:cNvPr>
            <p:cNvSpPr/>
            <p:nvPr/>
          </p:nvSpPr>
          <p:spPr>
            <a:xfrm>
              <a:off x="4358561" y="566760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9" name="直線單箭頭接點 98">
              <a:extLst>
                <a:ext uri="{FF2B5EF4-FFF2-40B4-BE49-F238E27FC236}">
                  <a16:creationId xmlns:a16="http://schemas.microsoft.com/office/drawing/2014/main" id="{54D22EFC-574A-10D3-7377-05E361132716}"/>
                </a:ext>
              </a:extLst>
            </p:cNvPr>
            <p:cNvCxnSpPr>
              <a:cxnSpLocks/>
            </p:cNvCxnSpPr>
            <p:nvPr/>
          </p:nvCxnSpPr>
          <p:spPr>
            <a:xfrm>
              <a:off x="4496817" y="5738018"/>
              <a:ext cx="19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0A88035A-261A-81AB-68C0-AE75B21D6A9B}"/>
              </a:ext>
            </a:extLst>
          </p:cNvPr>
          <p:cNvCxnSpPr>
            <a:cxnSpLocks/>
          </p:cNvCxnSpPr>
          <p:nvPr/>
        </p:nvCxnSpPr>
        <p:spPr>
          <a:xfrm>
            <a:off x="4861339" y="6063613"/>
            <a:ext cx="280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505F682-BC6C-7EDF-5945-296BC9BBEC23}"/>
              </a:ext>
            </a:extLst>
          </p:cNvPr>
          <p:cNvSpPr/>
          <p:nvPr/>
        </p:nvSpPr>
        <p:spPr>
          <a:xfrm>
            <a:off x="4140336" y="763727"/>
            <a:ext cx="3456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ACC19B5-0275-83BB-FC33-1F57178FF2C4}"/>
              </a:ext>
            </a:extLst>
          </p:cNvPr>
          <p:cNvSpPr txBox="1"/>
          <p:nvPr/>
        </p:nvSpPr>
        <p:spPr>
          <a:xfrm>
            <a:off x="4213442" y="815394"/>
            <a:ext cx="108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R  0x12350080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45C9843-371D-6CB0-9E55-7CB9A232419E}"/>
              </a:ext>
            </a:extLst>
          </p:cNvPr>
          <p:cNvSpPr txBox="1"/>
          <p:nvPr/>
        </p:nvSpPr>
        <p:spPr>
          <a:xfrm>
            <a:off x="5431046" y="815394"/>
            <a:ext cx="1444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=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DC82BDA-0EFE-AC44-F57A-05632386C2BD}"/>
              </a:ext>
            </a:extLst>
          </p:cNvPr>
          <p:cNvSpPr txBox="1"/>
          <p:nvPr/>
        </p:nvSpPr>
        <p:spPr>
          <a:xfrm>
            <a:off x="5749051" y="818479"/>
            <a:ext cx="64768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16'h1235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83EE3A-1CFF-84FD-6FE6-CBB86FE322DB}"/>
              </a:ext>
            </a:extLst>
          </p:cNvPr>
          <p:cNvSpPr txBox="1"/>
          <p:nvPr/>
        </p:nvSpPr>
        <p:spPr>
          <a:xfrm>
            <a:off x="6570342" y="815394"/>
            <a:ext cx="43429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10'h2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EEA8E8F-0750-D09F-0759-BB5E897B388D}"/>
              </a:ext>
            </a:extLst>
          </p:cNvPr>
          <p:cNvSpPr txBox="1"/>
          <p:nvPr/>
        </p:nvSpPr>
        <p:spPr>
          <a:xfrm>
            <a:off x="7178235" y="814813"/>
            <a:ext cx="3022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6'h0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42413CF-E31E-99DD-823D-E10E332390F5}"/>
              </a:ext>
            </a:extLst>
          </p:cNvPr>
          <p:cNvSpPr txBox="1"/>
          <p:nvPr/>
        </p:nvSpPr>
        <p:spPr>
          <a:xfrm>
            <a:off x="717616" y="815394"/>
            <a:ext cx="64768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16'h1235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399E851-A3C7-B4EC-7C4C-5B57F81DCF9B}"/>
              </a:ext>
            </a:extLst>
          </p:cNvPr>
          <p:cNvSpPr txBox="1"/>
          <p:nvPr/>
        </p:nvSpPr>
        <p:spPr>
          <a:xfrm>
            <a:off x="2254629" y="815394"/>
            <a:ext cx="43429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10'h2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868FB7E-DEAC-CCD2-57DD-914D852AAA28}"/>
              </a:ext>
            </a:extLst>
          </p:cNvPr>
          <p:cNvSpPr txBox="1"/>
          <p:nvPr/>
        </p:nvSpPr>
        <p:spPr>
          <a:xfrm>
            <a:off x="3128738" y="815394"/>
            <a:ext cx="3022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6'h0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5EE41075-5F5D-2B0D-A307-E366A34FF9BE}"/>
              </a:ext>
            </a:extLst>
          </p:cNvPr>
          <p:cNvGraphicFramePr>
            <a:graphicFrameLocks noGrp="1"/>
          </p:cNvGraphicFramePr>
          <p:nvPr/>
        </p:nvGraphicFramePr>
        <p:xfrm>
          <a:off x="1656000" y="1484784"/>
          <a:ext cx="7200000" cy="20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1814058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77712167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3500477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65558648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1741322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29361499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8066592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1177980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7070572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80866438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aseline="0" dirty="0"/>
                        <a:t>Set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LRU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V</a:t>
                      </a:r>
                      <a:r>
                        <a:rPr lang="en-US" altLang="zh-TW" sz="1200" baseline="-25000" dirty="0"/>
                        <a:t>0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</a:t>
                      </a:r>
                      <a:r>
                        <a:rPr lang="en-US" altLang="zh-TW" sz="1200" baseline="-25000" dirty="0"/>
                        <a:t>0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Tag</a:t>
                      </a:r>
                      <a:r>
                        <a:rPr lang="en-US" altLang="zh-TW" sz="1200" baseline="-25000" dirty="0"/>
                        <a:t>0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Data</a:t>
                      </a:r>
                      <a:r>
                        <a:rPr lang="en-US" altLang="zh-TW" sz="1200" baseline="-25000" dirty="0"/>
                        <a:t>0</a:t>
                      </a:r>
                      <a:r>
                        <a:rPr lang="en-US" altLang="zh-TW" sz="1200" baseline="0" dirty="0"/>
                        <a:t> (64Bytes)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V</a:t>
                      </a:r>
                      <a:r>
                        <a:rPr lang="en-US" altLang="zh-TW" sz="1200" baseline="-25000" dirty="0"/>
                        <a:t>1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</a:t>
                      </a:r>
                      <a:r>
                        <a:rPr lang="en-US" altLang="zh-TW" sz="1200" baseline="-25000" dirty="0"/>
                        <a:t>1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Tag</a:t>
                      </a:r>
                      <a:r>
                        <a:rPr lang="en-US" altLang="zh-TW" sz="1200" baseline="-25000" dirty="0"/>
                        <a:t>1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Data</a:t>
                      </a:r>
                      <a:r>
                        <a:rPr lang="en-US" altLang="zh-TW" sz="1200" baseline="-25000" dirty="0"/>
                        <a:t>1</a:t>
                      </a:r>
                      <a:r>
                        <a:rPr lang="en-US" altLang="zh-TW" sz="1200" baseline="0" dirty="0"/>
                        <a:t> (64Bytes)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6684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20605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7501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7059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5662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713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1023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6423539"/>
                  </a:ext>
                </a:extLst>
              </a:tr>
            </a:tbl>
          </a:graphicData>
        </a:graphic>
      </p:graphicFrame>
      <p:grpSp>
        <p:nvGrpSpPr>
          <p:cNvPr id="27" name="群組 26">
            <a:extLst>
              <a:ext uri="{FF2B5EF4-FFF2-40B4-BE49-F238E27FC236}">
                <a16:creationId xmlns:a16="http://schemas.microsoft.com/office/drawing/2014/main" id="{4271A4EA-456E-0F35-2E76-D425E5C03507}"/>
              </a:ext>
            </a:extLst>
          </p:cNvPr>
          <p:cNvGrpSpPr/>
          <p:nvPr/>
        </p:nvGrpSpPr>
        <p:grpSpPr>
          <a:xfrm>
            <a:off x="1453455" y="1052639"/>
            <a:ext cx="1013646" cy="1439024"/>
            <a:chOff x="1453455" y="1052639"/>
            <a:chExt cx="1013646" cy="1439024"/>
          </a:xfrm>
        </p:grpSpPr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9D57F5BB-FF4D-259B-EC51-ADA36AA61190}"/>
                </a:ext>
              </a:extLst>
            </p:cNvPr>
            <p:cNvCxnSpPr>
              <a:cxnSpLocks/>
            </p:cNvCxnSpPr>
            <p:nvPr/>
          </p:nvCxnSpPr>
          <p:spPr>
            <a:xfrm>
              <a:off x="2465059" y="1052639"/>
              <a:ext cx="0" cy="288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F66C84FE-7E64-6D48-13E7-416119ED186B}"/>
                </a:ext>
              </a:extLst>
            </p:cNvPr>
            <p:cNvCxnSpPr>
              <a:cxnSpLocks/>
            </p:cNvCxnSpPr>
            <p:nvPr/>
          </p:nvCxnSpPr>
          <p:spPr>
            <a:xfrm>
              <a:off x="1462552" y="1338290"/>
              <a:ext cx="0" cy="1152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CBEF1DDE-DC18-121A-62E0-76E7ACFC0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9101" y="1339522"/>
              <a:ext cx="100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7301289C-B55B-8241-B650-640CC65246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3455" y="2491663"/>
              <a:ext cx="2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C0955416-1C36-8133-A3FD-68039EC854A6}"/>
              </a:ext>
            </a:extLst>
          </p:cNvPr>
          <p:cNvGrpSpPr/>
          <p:nvPr/>
        </p:nvGrpSpPr>
        <p:grpSpPr>
          <a:xfrm>
            <a:off x="1453455" y="1052736"/>
            <a:ext cx="1013646" cy="1439024"/>
            <a:chOff x="1453455" y="1052639"/>
            <a:chExt cx="1013646" cy="1439024"/>
          </a:xfrm>
        </p:grpSpPr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24B66C97-16DF-D74E-767D-8059602F080C}"/>
                </a:ext>
              </a:extLst>
            </p:cNvPr>
            <p:cNvCxnSpPr>
              <a:cxnSpLocks/>
            </p:cNvCxnSpPr>
            <p:nvPr/>
          </p:nvCxnSpPr>
          <p:spPr>
            <a:xfrm>
              <a:off x="2465059" y="1052639"/>
              <a:ext cx="0" cy="28800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AA5734CF-FCBE-A0D2-6B57-A81E8EFC8E28}"/>
                </a:ext>
              </a:extLst>
            </p:cNvPr>
            <p:cNvCxnSpPr>
              <a:cxnSpLocks/>
            </p:cNvCxnSpPr>
            <p:nvPr/>
          </p:nvCxnSpPr>
          <p:spPr>
            <a:xfrm>
              <a:off x="1462552" y="1338290"/>
              <a:ext cx="0" cy="115200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E89B8658-8E37-9AB5-DB81-7AFB59A75A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9101" y="1339522"/>
              <a:ext cx="1008000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DFD893B0-A5A0-FF98-0EDE-86FC3370C2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3455" y="2491663"/>
              <a:ext cx="216000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接點: 肘形 76">
            <a:extLst>
              <a:ext uri="{FF2B5EF4-FFF2-40B4-BE49-F238E27FC236}">
                <a16:creationId xmlns:a16="http://schemas.microsoft.com/office/drawing/2014/main" id="{BD6DE0FB-DFCF-BF4E-44AE-31F4D28261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57056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6277E407-EA38-BFA6-0828-490C57CA25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68675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5F65A75C-8E99-FA19-0383-4283F0DD22D1}"/>
              </a:ext>
            </a:extLst>
          </p:cNvPr>
          <p:cNvSpPr/>
          <p:nvPr/>
        </p:nvSpPr>
        <p:spPr>
          <a:xfrm>
            <a:off x="2051720" y="2350206"/>
            <a:ext cx="6804000" cy="288000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200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D2AA18B0-1E9D-39B4-C08B-D99DBE6090E9}"/>
              </a:ext>
            </a:extLst>
          </p:cNvPr>
          <p:cNvSpPr txBox="1"/>
          <p:nvPr/>
        </p:nvSpPr>
        <p:spPr>
          <a:xfrm>
            <a:off x="2500468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2FAFA02D-9201-7F80-CC78-B1600E853BAD}"/>
              </a:ext>
            </a:extLst>
          </p:cNvPr>
          <p:cNvSpPr txBox="1"/>
          <p:nvPr/>
        </p:nvSpPr>
        <p:spPr>
          <a:xfrm>
            <a:off x="5707664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0</a:t>
            </a:r>
            <a:endParaRPr lang="zh-TW" altLang="en-US" sz="1200" dirty="0"/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559BABF6-D1B8-5BDF-4F20-833E4CB46597}"/>
              </a:ext>
            </a:extLst>
          </p:cNvPr>
          <p:cNvSpPr txBox="1"/>
          <p:nvPr/>
        </p:nvSpPr>
        <p:spPr>
          <a:xfrm>
            <a:off x="2754137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0</a:t>
            </a:r>
            <a:endParaRPr lang="zh-TW" altLang="en-US" sz="1200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C41F308-F8FB-870E-7D11-41845455CCF4}"/>
              </a:ext>
            </a:extLst>
          </p:cNvPr>
          <p:cNvSpPr/>
          <p:nvPr/>
        </p:nvSpPr>
        <p:spPr>
          <a:xfrm>
            <a:off x="3859543" y="2361317"/>
            <a:ext cx="1778400" cy="2664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0x..FEDCBA98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8A156E2E-5A95-4BB0-AE24-89E60C9FD57B}"/>
              </a:ext>
            </a:extLst>
          </p:cNvPr>
          <p:cNvSpPr txBox="1"/>
          <p:nvPr/>
        </p:nvSpPr>
        <p:spPr>
          <a:xfrm>
            <a:off x="2068387" y="2396413"/>
            <a:ext cx="36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6E3365-B0BE-BE31-E382-5FD6C759E358}"/>
              </a:ext>
            </a:extLst>
          </p:cNvPr>
          <p:cNvSpPr/>
          <p:nvPr/>
        </p:nvSpPr>
        <p:spPr>
          <a:xfrm>
            <a:off x="2960421" y="2361317"/>
            <a:ext cx="885600" cy="266400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cs typeface="Courier New" panose="02070309020205020404" pitchFamily="49" charset="0"/>
              </a:rPr>
              <a:t>0x1234</a:t>
            </a:r>
            <a:endParaRPr lang="zh-TW" altLang="en-US" sz="1200" dirty="0">
              <a:cs typeface="Courier New" panose="02070309020205020404" pitchFamily="49" charset="0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67BDF5C2-FF5B-2E37-CD01-F3EE06335866}"/>
              </a:ext>
            </a:extLst>
          </p:cNvPr>
          <p:cNvGrpSpPr/>
          <p:nvPr/>
        </p:nvGrpSpPr>
        <p:grpSpPr>
          <a:xfrm>
            <a:off x="1038052" y="1053530"/>
            <a:ext cx="5422279" cy="3379237"/>
            <a:chOff x="1038469" y="1052639"/>
            <a:chExt cx="5422279" cy="3379237"/>
          </a:xfrm>
        </p:grpSpPr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6E48AF7C-0AB3-BAF8-7E9D-6E89FAFC331D}"/>
                </a:ext>
              </a:extLst>
            </p:cNvPr>
            <p:cNvCxnSpPr>
              <a:cxnSpLocks/>
            </p:cNvCxnSpPr>
            <p:nvPr/>
          </p:nvCxnSpPr>
          <p:spPr>
            <a:xfrm>
              <a:off x="1038469" y="4112639"/>
              <a:ext cx="14508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B9CA93ED-B21A-ECFA-7D2D-890B915C80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3608" y="1052639"/>
              <a:ext cx="0" cy="306000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FE242EAE-1DDB-FC5D-A873-E0E6B13362EB}"/>
                </a:ext>
              </a:extLst>
            </p:cNvPr>
            <p:cNvCxnSpPr>
              <a:cxnSpLocks/>
            </p:cNvCxnSpPr>
            <p:nvPr/>
          </p:nvCxnSpPr>
          <p:spPr>
            <a:xfrm>
              <a:off x="6136748" y="4107876"/>
              <a:ext cx="32400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67574B9E-2489-B379-D5A3-DCA2E532C72B}"/>
                </a:ext>
              </a:extLst>
            </p:cNvPr>
            <p:cNvCxnSpPr>
              <a:cxnSpLocks/>
            </p:cNvCxnSpPr>
            <p:nvPr/>
          </p:nvCxnSpPr>
          <p:spPr>
            <a:xfrm>
              <a:off x="2932804" y="4107876"/>
              <a:ext cx="32400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弧形 55">
              <a:extLst>
                <a:ext uri="{FF2B5EF4-FFF2-40B4-BE49-F238E27FC236}">
                  <a16:creationId xmlns:a16="http://schemas.microsoft.com/office/drawing/2014/main" id="{568F3FFD-1397-BDC3-C242-DF18C8FD52AA}"/>
                </a:ext>
              </a:extLst>
            </p:cNvPr>
            <p:cNvSpPr/>
            <p:nvPr/>
          </p:nvSpPr>
          <p:spPr>
            <a:xfrm>
              <a:off x="3336119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8" name="直線單箭頭接點 57">
              <a:extLst>
                <a:ext uri="{FF2B5EF4-FFF2-40B4-BE49-F238E27FC236}">
                  <a16:creationId xmlns:a16="http://schemas.microsoft.com/office/drawing/2014/main" id="{09F10E9F-5A46-2841-5B0F-3A7FA82FA15F}"/>
                </a:ext>
              </a:extLst>
            </p:cNvPr>
            <p:cNvCxnSpPr>
              <a:cxnSpLocks/>
            </p:cNvCxnSpPr>
            <p:nvPr/>
          </p:nvCxnSpPr>
          <p:spPr>
            <a:xfrm>
              <a:off x="3476944" y="4112639"/>
              <a:ext cx="12456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弧形 61">
              <a:extLst>
                <a:ext uri="{FF2B5EF4-FFF2-40B4-BE49-F238E27FC236}">
                  <a16:creationId xmlns:a16="http://schemas.microsoft.com/office/drawing/2014/main" id="{F95D4DA1-7F35-6A82-2E89-0229C83416A9}"/>
                </a:ext>
              </a:extLst>
            </p:cNvPr>
            <p:cNvSpPr/>
            <p:nvPr/>
          </p:nvSpPr>
          <p:spPr>
            <a:xfrm>
              <a:off x="2484914" y="4039051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548B71F6-3E3E-678F-77AF-AEBD3F02F8C5}"/>
                </a:ext>
              </a:extLst>
            </p:cNvPr>
            <p:cNvCxnSpPr>
              <a:cxnSpLocks/>
            </p:cNvCxnSpPr>
            <p:nvPr/>
          </p:nvCxnSpPr>
          <p:spPr>
            <a:xfrm>
              <a:off x="2622564" y="4112639"/>
              <a:ext cx="720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弧形 63">
              <a:extLst>
                <a:ext uri="{FF2B5EF4-FFF2-40B4-BE49-F238E27FC236}">
                  <a16:creationId xmlns:a16="http://schemas.microsoft.com/office/drawing/2014/main" id="{5F2D0A6E-4022-5113-3299-C2CE4157D7AF}"/>
                </a:ext>
              </a:extLst>
            </p:cNvPr>
            <p:cNvSpPr/>
            <p:nvPr/>
          </p:nvSpPr>
          <p:spPr>
            <a:xfrm>
              <a:off x="5697312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E6A88C4C-5920-CBA2-5B97-19401ACDB8AE}"/>
                </a:ext>
              </a:extLst>
            </p:cNvPr>
            <p:cNvCxnSpPr>
              <a:cxnSpLocks/>
            </p:cNvCxnSpPr>
            <p:nvPr/>
          </p:nvCxnSpPr>
          <p:spPr>
            <a:xfrm>
              <a:off x="5836983" y="4112639"/>
              <a:ext cx="30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弧形 66">
              <a:extLst>
                <a:ext uri="{FF2B5EF4-FFF2-40B4-BE49-F238E27FC236}">
                  <a16:creationId xmlns:a16="http://schemas.microsoft.com/office/drawing/2014/main" id="{F56D318F-F62B-EC3C-34C8-FBF73060895A}"/>
                </a:ext>
              </a:extLst>
            </p:cNvPr>
            <p:cNvSpPr/>
            <p:nvPr/>
          </p:nvSpPr>
          <p:spPr>
            <a:xfrm>
              <a:off x="4720111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F4167C0C-2BCC-EE7B-1805-8C20574187A8}"/>
                </a:ext>
              </a:extLst>
            </p:cNvPr>
            <p:cNvCxnSpPr>
              <a:cxnSpLocks/>
            </p:cNvCxnSpPr>
            <p:nvPr/>
          </p:nvCxnSpPr>
          <p:spPr>
            <a:xfrm>
              <a:off x="4861730" y="4112639"/>
              <a:ext cx="8424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接點: 肘形 68">
            <a:extLst>
              <a:ext uri="{FF2B5EF4-FFF2-40B4-BE49-F238E27FC236}">
                <a16:creationId xmlns:a16="http://schemas.microsoft.com/office/drawing/2014/main" id="{77FA0FFE-1D23-4FB7-A142-E1073E6C31D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54675" y="4001509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527E9D7-338A-7F75-C9CB-C9922A88C365}"/>
              </a:ext>
            </a:extLst>
          </p:cNvPr>
          <p:cNvCxnSpPr>
            <a:cxnSpLocks/>
          </p:cNvCxnSpPr>
          <p:nvPr/>
        </p:nvCxnSpPr>
        <p:spPr>
          <a:xfrm>
            <a:off x="3405273" y="3501008"/>
            <a:ext cx="0" cy="86409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11864A2D-D04A-CC65-3A94-007B481DBCA6}"/>
              </a:ext>
            </a:extLst>
          </p:cNvPr>
          <p:cNvSpPr txBox="1"/>
          <p:nvPr/>
        </p:nvSpPr>
        <p:spPr>
          <a:xfrm>
            <a:off x="5707664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CE5A5AF6-A2E8-C868-1087-F3892243EA7B}"/>
              </a:ext>
            </a:extLst>
          </p:cNvPr>
          <p:cNvSpPr txBox="1"/>
          <p:nvPr/>
        </p:nvSpPr>
        <p:spPr>
          <a:xfrm>
            <a:off x="5960014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0</a:t>
            </a:r>
            <a:endParaRPr lang="zh-TW" altLang="en-US" sz="12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3BC1C19-01F3-8816-53E4-DA07BF7FBBCC}"/>
              </a:ext>
            </a:extLst>
          </p:cNvPr>
          <p:cNvSpPr/>
          <p:nvPr/>
        </p:nvSpPr>
        <p:spPr>
          <a:xfrm>
            <a:off x="7063502" y="2363167"/>
            <a:ext cx="1778400" cy="2664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0x..CAFEBEEF</a:t>
            </a:r>
            <a:endParaRPr lang="zh-TW" altLang="en-US" sz="12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A1BD9A4-4CE4-2C2B-14D4-566063638185}"/>
              </a:ext>
            </a:extLst>
          </p:cNvPr>
          <p:cNvSpPr/>
          <p:nvPr/>
        </p:nvSpPr>
        <p:spPr>
          <a:xfrm>
            <a:off x="6163997" y="2363167"/>
            <a:ext cx="885600" cy="266400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cs typeface="Courier New" panose="02070309020205020404" pitchFamily="49" charset="0"/>
              </a:rPr>
              <a:t>0x1235</a:t>
            </a:r>
            <a:endParaRPr lang="zh-TW" altLang="en-US" sz="1200" dirty="0">
              <a:cs typeface="Courier New" panose="02070309020205020404" pitchFamily="49" charset="0"/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97598E48-1EEA-9F45-384C-B60AAABDECDB}"/>
              </a:ext>
            </a:extLst>
          </p:cNvPr>
          <p:cNvSpPr txBox="1"/>
          <p:nvPr/>
        </p:nvSpPr>
        <p:spPr>
          <a:xfrm>
            <a:off x="2068387" y="2396413"/>
            <a:ext cx="36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0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7127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3" grpId="0"/>
      <p:bldP spid="4" grpId="0"/>
      <p:bldP spid="5" grpId="0"/>
      <p:bldP spid="6" grpId="0"/>
      <p:bldP spid="7" grpId="0"/>
      <p:bldP spid="8" grpId="0"/>
      <p:bldP spid="13" grpId="0"/>
      <p:bldP spid="14" grpId="0"/>
      <p:bldP spid="87" grpId="0" animBg="1"/>
      <p:bldP spid="95" grpId="0"/>
      <p:bldP spid="104" grpId="0"/>
      <p:bldP spid="71" grpId="0"/>
      <p:bldP spid="73" grpId="0"/>
      <p:bldP spid="74" grpId="0" animBg="1"/>
      <p:bldP spid="90" grpId="0" animBg="1"/>
      <p:bldP spid="1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39A7BB9-C30E-8024-BFE1-E08257E27C9D}"/>
              </a:ext>
            </a:extLst>
          </p:cNvPr>
          <p:cNvGraphicFramePr>
            <a:graphicFrameLocks noGrp="1"/>
          </p:cNvGraphicFramePr>
          <p:nvPr/>
        </p:nvGraphicFramePr>
        <p:xfrm>
          <a:off x="179512" y="188640"/>
          <a:ext cx="3456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2936149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7070572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808664380"/>
                    </a:ext>
                  </a:extLst>
                </a:gridCol>
              </a:tblGrid>
              <a:tr h="28800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Requested Memory Address (32b)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6833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Tag (16b)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Index (10b)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Offset (6b)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6684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060507"/>
                  </a:ext>
                </a:extLst>
              </a:tr>
            </a:tbl>
          </a:graphicData>
        </a:graphic>
      </p:graphicFrame>
      <p:sp>
        <p:nvSpPr>
          <p:cNvPr id="11" name="橢圓 10">
            <a:extLst>
              <a:ext uri="{FF2B5EF4-FFF2-40B4-BE49-F238E27FC236}">
                <a16:creationId xmlns:a16="http://schemas.microsoft.com/office/drawing/2014/main" id="{675E9D96-8784-F81A-AB34-2888C727359A}"/>
              </a:ext>
            </a:extLst>
          </p:cNvPr>
          <p:cNvSpPr/>
          <p:nvPr/>
        </p:nvSpPr>
        <p:spPr>
          <a:xfrm>
            <a:off x="3222098" y="4365104"/>
            <a:ext cx="360000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/>
              <a:t>==</a:t>
            </a:r>
            <a:endParaRPr lang="zh-TW" altLang="en-US" sz="12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043066BC-0E33-FCFE-18D6-78ADCC90861A}"/>
              </a:ext>
            </a:extLst>
          </p:cNvPr>
          <p:cNvSpPr/>
          <p:nvPr/>
        </p:nvSpPr>
        <p:spPr>
          <a:xfrm>
            <a:off x="6428943" y="4365104"/>
            <a:ext cx="360000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/>
              <a:t>==</a:t>
            </a:r>
            <a:endParaRPr lang="zh-TW" altLang="en-US" sz="1200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579EFC3-540E-B34B-FFBE-8B6A64D20134}"/>
              </a:ext>
            </a:extLst>
          </p:cNvPr>
          <p:cNvCxnSpPr>
            <a:cxnSpLocks/>
          </p:cNvCxnSpPr>
          <p:nvPr/>
        </p:nvCxnSpPr>
        <p:spPr>
          <a:xfrm>
            <a:off x="8037910" y="3505771"/>
            <a:ext cx="0" cy="2484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9C170CF1-9FB7-5044-530F-B632D9838248}"/>
              </a:ext>
            </a:extLst>
          </p:cNvPr>
          <p:cNvCxnSpPr>
            <a:cxnSpLocks/>
          </p:cNvCxnSpPr>
          <p:nvPr/>
        </p:nvCxnSpPr>
        <p:spPr>
          <a:xfrm>
            <a:off x="3405273" y="350100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9180258-C7AD-982E-3351-AC3A3CA4B20F}"/>
              </a:ext>
            </a:extLst>
          </p:cNvPr>
          <p:cNvCxnSpPr>
            <a:cxnSpLocks/>
          </p:cNvCxnSpPr>
          <p:nvPr/>
        </p:nvCxnSpPr>
        <p:spPr>
          <a:xfrm>
            <a:off x="6612118" y="350100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8747CA3E-7D0C-3106-A617-DE55AF09E8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57056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弧形 37">
            <a:extLst>
              <a:ext uri="{FF2B5EF4-FFF2-40B4-BE49-F238E27FC236}">
                <a16:creationId xmlns:a16="http://schemas.microsoft.com/office/drawing/2014/main" id="{A77C8D0F-6DB1-DDBA-C078-2495D812457B}"/>
              </a:ext>
            </a:extLst>
          </p:cNvPr>
          <p:cNvSpPr/>
          <p:nvPr/>
        </p:nvSpPr>
        <p:spPr>
          <a:xfrm>
            <a:off x="3004804" y="4763869"/>
            <a:ext cx="504000" cy="504000"/>
          </a:xfrm>
          <a:prstGeom prst="arc">
            <a:avLst>
              <a:gd name="adj1" fmla="val 21589874"/>
              <a:gd name="adj2" fmla="val 108015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8ADD1FBF-AA7C-D179-B121-D67D35124FDB}"/>
              </a:ext>
            </a:extLst>
          </p:cNvPr>
          <p:cNvCxnSpPr>
            <a:cxnSpLocks/>
          </p:cNvCxnSpPr>
          <p:nvPr/>
        </p:nvCxnSpPr>
        <p:spPr>
          <a:xfrm>
            <a:off x="3004804" y="5020631"/>
            <a:ext cx="504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B632D7ED-97F5-71DA-F0D3-E79CDF63141D}"/>
              </a:ext>
            </a:extLst>
          </p:cNvPr>
          <p:cNvCxnSpPr>
            <a:cxnSpLocks/>
          </p:cNvCxnSpPr>
          <p:nvPr/>
        </p:nvCxnSpPr>
        <p:spPr>
          <a:xfrm>
            <a:off x="3401825" y="4725144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B9596322-ABD9-D917-D71A-622F3F949E3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68675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>
            <a:extLst>
              <a:ext uri="{FF2B5EF4-FFF2-40B4-BE49-F238E27FC236}">
                <a16:creationId xmlns:a16="http://schemas.microsoft.com/office/drawing/2014/main" id="{E006C4D9-1BF5-492C-174D-085850DD24F9}"/>
              </a:ext>
            </a:extLst>
          </p:cNvPr>
          <p:cNvSpPr/>
          <p:nvPr/>
        </p:nvSpPr>
        <p:spPr>
          <a:xfrm>
            <a:off x="6216423" y="4763869"/>
            <a:ext cx="504000" cy="504000"/>
          </a:xfrm>
          <a:prstGeom prst="arc">
            <a:avLst>
              <a:gd name="adj1" fmla="val 21589874"/>
              <a:gd name="adj2" fmla="val 108015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734E42E2-8C03-20D7-013A-FA79CB95172A}"/>
              </a:ext>
            </a:extLst>
          </p:cNvPr>
          <p:cNvCxnSpPr>
            <a:cxnSpLocks/>
          </p:cNvCxnSpPr>
          <p:nvPr/>
        </p:nvCxnSpPr>
        <p:spPr>
          <a:xfrm>
            <a:off x="6216423" y="5020631"/>
            <a:ext cx="504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229E6147-FB28-79D4-C1C3-56A736C60DF7}"/>
              </a:ext>
            </a:extLst>
          </p:cNvPr>
          <p:cNvCxnSpPr>
            <a:cxnSpLocks/>
          </p:cNvCxnSpPr>
          <p:nvPr/>
        </p:nvCxnSpPr>
        <p:spPr>
          <a:xfrm>
            <a:off x="6613444" y="4725144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DF91AC4C-3841-22C7-8F7C-98BD654CB4F4}"/>
              </a:ext>
            </a:extLst>
          </p:cNvPr>
          <p:cNvCxnSpPr>
            <a:cxnSpLocks/>
          </p:cNvCxnSpPr>
          <p:nvPr/>
        </p:nvCxnSpPr>
        <p:spPr>
          <a:xfrm>
            <a:off x="3254257" y="5267869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月亮 53">
            <a:extLst>
              <a:ext uri="{FF2B5EF4-FFF2-40B4-BE49-F238E27FC236}">
                <a16:creationId xmlns:a16="http://schemas.microsoft.com/office/drawing/2014/main" id="{930E97EB-1FAA-175D-4B68-789009440F4D}"/>
              </a:ext>
            </a:extLst>
          </p:cNvPr>
          <p:cNvSpPr/>
          <p:nvPr/>
        </p:nvSpPr>
        <p:spPr>
          <a:xfrm rot="16200000">
            <a:off x="3158372" y="5778788"/>
            <a:ext cx="432000" cy="504000"/>
          </a:xfrm>
          <a:prstGeom prst="mo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79EE6090-F077-33CC-3356-45ED5C635FAF}"/>
              </a:ext>
            </a:extLst>
          </p:cNvPr>
          <p:cNvCxnSpPr>
            <a:cxnSpLocks/>
          </p:cNvCxnSpPr>
          <p:nvPr/>
        </p:nvCxnSpPr>
        <p:spPr>
          <a:xfrm>
            <a:off x="3371197" y="6246788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4D9F6334-431E-C67D-1959-61301A5EF056}"/>
              </a:ext>
            </a:extLst>
          </p:cNvPr>
          <p:cNvSpPr txBox="1"/>
          <p:nvPr/>
        </p:nvSpPr>
        <p:spPr>
          <a:xfrm>
            <a:off x="3082899" y="6556010"/>
            <a:ext cx="576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Hit</a:t>
            </a:r>
            <a:endParaRPr lang="zh-TW" altLang="en-US" sz="12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60AE94A-E28A-717A-D4CA-C3D4F78D8BF2}"/>
              </a:ext>
            </a:extLst>
          </p:cNvPr>
          <p:cNvSpPr/>
          <p:nvPr/>
        </p:nvSpPr>
        <p:spPr>
          <a:xfrm>
            <a:off x="4213268" y="5886788"/>
            <a:ext cx="648072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/>
              <a:t>Encoder</a:t>
            </a:r>
            <a:endParaRPr lang="zh-TW" altLang="en-US" sz="1200" dirty="0"/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406AE1DB-2C50-F689-0B87-06AF8529340E}"/>
              </a:ext>
            </a:extLst>
          </p:cNvPr>
          <p:cNvGrpSpPr/>
          <p:nvPr/>
        </p:nvGrpSpPr>
        <p:grpSpPr>
          <a:xfrm>
            <a:off x="7596336" y="5987399"/>
            <a:ext cx="576000" cy="146155"/>
            <a:chOff x="7593955" y="5847926"/>
            <a:chExt cx="576000" cy="146155"/>
          </a:xfrm>
        </p:grpSpPr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5D9E1FEE-F60E-0B44-A8D5-A8DADDCC494B}"/>
                </a:ext>
              </a:extLst>
            </p:cNvPr>
            <p:cNvCxnSpPr>
              <a:cxnSpLocks/>
            </p:cNvCxnSpPr>
            <p:nvPr/>
          </p:nvCxnSpPr>
          <p:spPr>
            <a:xfrm>
              <a:off x="7593955" y="5847926"/>
              <a:ext cx="5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1B4335A2-FDCA-F0B5-0108-DFC98CDCC866}"/>
                </a:ext>
              </a:extLst>
            </p:cNvPr>
            <p:cNvCxnSpPr>
              <a:cxnSpLocks/>
            </p:cNvCxnSpPr>
            <p:nvPr/>
          </p:nvCxnSpPr>
          <p:spPr>
            <a:xfrm>
              <a:off x="7602957" y="5850081"/>
              <a:ext cx="144000" cy="144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4FCB7583-67EF-8890-2787-AA9849CEED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3572" y="5850081"/>
              <a:ext cx="144000" cy="144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C33F9412-5D44-1506-5426-E569ACF9CDAC}"/>
                </a:ext>
              </a:extLst>
            </p:cNvPr>
            <p:cNvCxnSpPr>
              <a:cxnSpLocks/>
            </p:cNvCxnSpPr>
            <p:nvPr/>
          </p:nvCxnSpPr>
          <p:spPr>
            <a:xfrm>
              <a:off x="7737955" y="5993182"/>
              <a:ext cx="28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92502647-0A2C-3BCE-3888-6568B27270B6}"/>
              </a:ext>
            </a:extLst>
          </p:cNvPr>
          <p:cNvCxnSpPr>
            <a:cxnSpLocks/>
          </p:cNvCxnSpPr>
          <p:nvPr/>
        </p:nvCxnSpPr>
        <p:spPr>
          <a:xfrm>
            <a:off x="4788024" y="3505771"/>
            <a:ext cx="0" cy="198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08762DD1-AE4A-A9C7-C668-E22CADA7CD9D}"/>
              </a:ext>
            </a:extLst>
          </p:cNvPr>
          <p:cNvCxnSpPr>
            <a:cxnSpLocks/>
          </p:cNvCxnSpPr>
          <p:nvPr/>
        </p:nvCxnSpPr>
        <p:spPr>
          <a:xfrm>
            <a:off x="4780395" y="5480141"/>
            <a:ext cx="16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弧形 83">
            <a:extLst>
              <a:ext uri="{FF2B5EF4-FFF2-40B4-BE49-F238E27FC236}">
                <a16:creationId xmlns:a16="http://schemas.microsoft.com/office/drawing/2014/main" id="{F1F4ECCE-51A4-1F19-5818-60C93E08C6C1}"/>
              </a:ext>
            </a:extLst>
          </p:cNvPr>
          <p:cNvSpPr/>
          <p:nvPr/>
        </p:nvSpPr>
        <p:spPr>
          <a:xfrm>
            <a:off x="6396368" y="5411316"/>
            <a:ext cx="144000" cy="144000"/>
          </a:xfrm>
          <a:prstGeom prst="arc">
            <a:avLst>
              <a:gd name="adj1" fmla="val 10787401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281A1A6D-EACB-B4CB-0A0B-3D39F1BA728B}"/>
              </a:ext>
            </a:extLst>
          </p:cNvPr>
          <p:cNvCxnSpPr>
            <a:cxnSpLocks/>
          </p:cNvCxnSpPr>
          <p:nvPr/>
        </p:nvCxnSpPr>
        <p:spPr>
          <a:xfrm>
            <a:off x="6539533" y="5480141"/>
            <a:ext cx="1188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277E9077-80EC-8051-7B72-B72A92506761}"/>
              </a:ext>
            </a:extLst>
          </p:cNvPr>
          <p:cNvCxnSpPr>
            <a:cxnSpLocks/>
          </p:cNvCxnSpPr>
          <p:nvPr/>
        </p:nvCxnSpPr>
        <p:spPr>
          <a:xfrm>
            <a:off x="7722854" y="5485771"/>
            <a:ext cx="0" cy="504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BB844215-CC34-F9EE-BC85-5DADB04CA78B}"/>
              </a:ext>
            </a:extLst>
          </p:cNvPr>
          <p:cNvCxnSpPr>
            <a:cxnSpLocks/>
          </p:cNvCxnSpPr>
          <p:nvPr/>
        </p:nvCxnSpPr>
        <p:spPr>
          <a:xfrm>
            <a:off x="7884336" y="6132655"/>
            <a:ext cx="0" cy="4021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93B268B2-35C4-2017-3455-11376B973E6B}"/>
              </a:ext>
            </a:extLst>
          </p:cNvPr>
          <p:cNvGrpSpPr/>
          <p:nvPr/>
        </p:nvGrpSpPr>
        <p:grpSpPr>
          <a:xfrm>
            <a:off x="1038469" y="1052639"/>
            <a:ext cx="5422279" cy="3379237"/>
            <a:chOff x="1038469" y="1052639"/>
            <a:chExt cx="5422279" cy="3379237"/>
          </a:xfrm>
        </p:grpSpPr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C521E66D-9070-8897-81AE-3B635BE26F51}"/>
                </a:ext>
              </a:extLst>
            </p:cNvPr>
            <p:cNvCxnSpPr>
              <a:cxnSpLocks/>
            </p:cNvCxnSpPr>
            <p:nvPr/>
          </p:nvCxnSpPr>
          <p:spPr>
            <a:xfrm>
              <a:off x="1038469" y="4112639"/>
              <a:ext cx="1450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4B7B12F2-A4B7-0317-ECF0-2FF243DCAB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3608" y="1052639"/>
              <a:ext cx="0" cy="306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C85F61C6-76C3-9629-14F5-F3F5FA40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136748" y="4107876"/>
              <a:ext cx="324000" cy="3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5B57A390-0CEF-EAE6-693B-44E73AA2C48E}"/>
                </a:ext>
              </a:extLst>
            </p:cNvPr>
            <p:cNvCxnSpPr>
              <a:cxnSpLocks/>
            </p:cNvCxnSpPr>
            <p:nvPr/>
          </p:nvCxnSpPr>
          <p:spPr>
            <a:xfrm>
              <a:off x="2932804" y="4107876"/>
              <a:ext cx="324000" cy="3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弧形 25">
              <a:extLst>
                <a:ext uri="{FF2B5EF4-FFF2-40B4-BE49-F238E27FC236}">
                  <a16:creationId xmlns:a16="http://schemas.microsoft.com/office/drawing/2014/main" id="{23FB81F4-DBB9-06A3-DDC8-2CE956F09BF8}"/>
                </a:ext>
              </a:extLst>
            </p:cNvPr>
            <p:cNvSpPr/>
            <p:nvPr/>
          </p:nvSpPr>
          <p:spPr>
            <a:xfrm>
              <a:off x="3336119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00651A08-B27B-0299-9FC5-B49758D0D855}"/>
                </a:ext>
              </a:extLst>
            </p:cNvPr>
            <p:cNvCxnSpPr>
              <a:cxnSpLocks/>
            </p:cNvCxnSpPr>
            <p:nvPr/>
          </p:nvCxnSpPr>
          <p:spPr>
            <a:xfrm>
              <a:off x="3476944" y="4112639"/>
              <a:ext cx="1245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弧形 33">
              <a:extLst>
                <a:ext uri="{FF2B5EF4-FFF2-40B4-BE49-F238E27FC236}">
                  <a16:creationId xmlns:a16="http://schemas.microsoft.com/office/drawing/2014/main" id="{5A5EA172-2CEA-4D22-D295-85C9FB7E9B29}"/>
                </a:ext>
              </a:extLst>
            </p:cNvPr>
            <p:cNvSpPr/>
            <p:nvPr/>
          </p:nvSpPr>
          <p:spPr>
            <a:xfrm>
              <a:off x="2484914" y="4039051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A52F5D01-DD07-D9FD-5FD2-A28D129179ED}"/>
                </a:ext>
              </a:extLst>
            </p:cNvPr>
            <p:cNvCxnSpPr>
              <a:cxnSpLocks/>
            </p:cNvCxnSpPr>
            <p:nvPr/>
          </p:nvCxnSpPr>
          <p:spPr>
            <a:xfrm>
              <a:off x="2622564" y="4112639"/>
              <a:ext cx="7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弧形 47">
              <a:extLst>
                <a:ext uri="{FF2B5EF4-FFF2-40B4-BE49-F238E27FC236}">
                  <a16:creationId xmlns:a16="http://schemas.microsoft.com/office/drawing/2014/main" id="{3CC59B4E-D24A-1E62-145A-ED81CFDCC5E4}"/>
                </a:ext>
              </a:extLst>
            </p:cNvPr>
            <p:cNvSpPr/>
            <p:nvPr/>
          </p:nvSpPr>
          <p:spPr>
            <a:xfrm>
              <a:off x="5697312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A4D85561-C337-5000-C2EC-E3A76B7B7439}"/>
                </a:ext>
              </a:extLst>
            </p:cNvPr>
            <p:cNvCxnSpPr>
              <a:cxnSpLocks/>
            </p:cNvCxnSpPr>
            <p:nvPr/>
          </p:nvCxnSpPr>
          <p:spPr>
            <a:xfrm>
              <a:off x="5836983" y="4112639"/>
              <a:ext cx="30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弧形 90">
              <a:extLst>
                <a:ext uri="{FF2B5EF4-FFF2-40B4-BE49-F238E27FC236}">
                  <a16:creationId xmlns:a16="http://schemas.microsoft.com/office/drawing/2014/main" id="{7319F3FD-35A8-2423-A766-82C57AD11241}"/>
                </a:ext>
              </a:extLst>
            </p:cNvPr>
            <p:cNvSpPr/>
            <p:nvPr/>
          </p:nvSpPr>
          <p:spPr>
            <a:xfrm>
              <a:off x="4720111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2" name="直線單箭頭接點 91">
              <a:extLst>
                <a:ext uri="{FF2B5EF4-FFF2-40B4-BE49-F238E27FC236}">
                  <a16:creationId xmlns:a16="http://schemas.microsoft.com/office/drawing/2014/main" id="{E5CF613E-B47E-A997-04D0-616A28853890}"/>
                </a:ext>
              </a:extLst>
            </p:cNvPr>
            <p:cNvCxnSpPr>
              <a:cxnSpLocks/>
            </p:cNvCxnSpPr>
            <p:nvPr/>
          </p:nvCxnSpPr>
          <p:spPr>
            <a:xfrm>
              <a:off x="4861730" y="4112639"/>
              <a:ext cx="8424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9379C4A9-B7FC-6C1D-4DA0-26549069EF45}"/>
              </a:ext>
            </a:extLst>
          </p:cNvPr>
          <p:cNvCxnSpPr>
            <a:cxnSpLocks/>
          </p:cNvCxnSpPr>
          <p:nvPr/>
        </p:nvCxnSpPr>
        <p:spPr>
          <a:xfrm>
            <a:off x="4644008" y="5733256"/>
            <a:ext cx="0" cy="1512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141D4283-E8C8-1A33-DCEF-9235754A5C66}"/>
              </a:ext>
            </a:extLst>
          </p:cNvPr>
          <p:cNvCxnSpPr>
            <a:cxnSpLocks/>
          </p:cNvCxnSpPr>
          <p:nvPr/>
        </p:nvCxnSpPr>
        <p:spPr>
          <a:xfrm>
            <a:off x="4427984" y="5524456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0B3E98C0-66E3-D33A-F753-B0AB3CFEDFCA}"/>
              </a:ext>
            </a:extLst>
          </p:cNvPr>
          <p:cNvCxnSpPr>
            <a:cxnSpLocks/>
          </p:cNvCxnSpPr>
          <p:nvPr/>
        </p:nvCxnSpPr>
        <p:spPr>
          <a:xfrm>
            <a:off x="3250584" y="5523582"/>
            <a:ext cx="1180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43F1CA2B-FE6B-475B-29E0-4B096F54CDF2}"/>
              </a:ext>
            </a:extLst>
          </p:cNvPr>
          <p:cNvGrpSpPr/>
          <p:nvPr/>
        </p:nvGrpSpPr>
        <p:grpSpPr>
          <a:xfrm>
            <a:off x="3489499" y="5267869"/>
            <a:ext cx="2987318" cy="720000"/>
            <a:chOff x="3489499" y="5267869"/>
            <a:chExt cx="2987318" cy="720000"/>
          </a:xfrm>
        </p:grpSpPr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A3A2EA88-ED2C-2C49-FC36-609BA2321C43}"/>
                </a:ext>
              </a:extLst>
            </p:cNvPr>
            <p:cNvCxnSpPr>
              <a:cxnSpLocks/>
            </p:cNvCxnSpPr>
            <p:nvPr/>
          </p:nvCxnSpPr>
          <p:spPr>
            <a:xfrm>
              <a:off x="3489499" y="5738018"/>
              <a:ext cx="86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DB8F6FA7-6616-65C7-C841-EB4F65BE0D8B}"/>
                </a:ext>
              </a:extLst>
            </p:cNvPr>
            <p:cNvCxnSpPr>
              <a:cxnSpLocks/>
            </p:cNvCxnSpPr>
            <p:nvPr/>
          </p:nvCxnSpPr>
          <p:spPr>
            <a:xfrm>
              <a:off x="3491880" y="5733256"/>
              <a:ext cx="0" cy="25461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941DE908-81DD-68E1-83B9-15AB142AE9BB}"/>
                </a:ext>
              </a:extLst>
            </p:cNvPr>
            <p:cNvCxnSpPr>
              <a:cxnSpLocks/>
            </p:cNvCxnSpPr>
            <p:nvPr/>
          </p:nvCxnSpPr>
          <p:spPr>
            <a:xfrm>
              <a:off x="6468423" y="5267869"/>
              <a:ext cx="0" cy="468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弧形 97">
              <a:extLst>
                <a:ext uri="{FF2B5EF4-FFF2-40B4-BE49-F238E27FC236}">
                  <a16:creationId xmlns:a16="http://schemas.microsoft.com/office/drawing/2014/main" id="{8833BE9F-B44A-DC87-526B-D83EE45CF70D}"/>
                </a:ext>
              </a:extLst>
            </p:cNvPr>
            <p:cNvSpPr/>
            <p:nvPr/>
          </p:nvSpPr>
          <p:spPr>
            <a:xfrm>
              <a:off x="4358561" y="566760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9" name="直線單箭頭接點 98">
              <a:extLst>
                <a:ext uri="{FF2B5EF4-FFF2-40B4-BE49-F238E27FC236}">
                  <a16:creationId xmlns:a16="http://schemas.microsoft.com/office/drawing/2014/main" id="{54D22EFC-574A-10D3-7377-05E361132716}"/>
                </a:ext>
              </a:extLst>
            </p:cNvPr>
            <p:cNvCxnSpPr>
              <a:cxnSpLocks/>
            </p:cNvCxnSpPr>
            <p:nvPr/>
          </p:nvCxnSpPr>
          <p:spPr>
            <a:xfrm>
              <a:off x="4496817" y="5738018"/>
              <a:ext cx="19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0A88035A-261A-81AB-68C0-AE75B21D6A9B}"/>
              </a:ext>
            </a:extLst>
          </p:cNvPr>
          <p:cNvCxnSpPr>
            <a:cxnSpLocks/>
          </p:cNvCxnSpPr>
          <p:nvPr/>
        </p:nvCxnSpPr>
        <p:spPr>
          <a:xfrm>
            <a:off x="4861339" y="6063613"/>
            <a:ext cx="280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505F682-BC6C-7EDF-5945-296BC9BBEC23}"/>
              </a:ext>
            </a:extLst>
          </p:cNvPr>
          <p:cNvSpPr/>
          <p:nvPr/>
        </p:nvSpPr>
        <p:spPr>
          <a:xfrm>
            <a:off x="4140336" y="763727"/>
            <a:ext cx="3456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ACC19B5-0275-83BB-FC33-1F57178FF2C4}"/>
              </a:ext>
            </a:extLst>
          </p:cNvPr>
          <p:cNvSpPr txBox="1"/>
          <p:nvPr/>
        </p:nvSpPr>
        <p:spPr>
          <a:xfrm>
            <a:off x="4213442" y="815394"/>
            <a:ext cx="108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100" dirty="0"/>
              <a:t>W</a:t>
            </a:r>
            <a:r>
              <a:rPr lang="en-US" altLang="zh-TW" sz="1200" dirty="0"/>
              <a:t>  0x12340084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45C9843-371D-6CB0-9E55-7CB9A232419E}"/>
              </a:ext>
            </a:extLst>
          </p:cNvPr>
          <p:cNvSpPr txBox="1"/>
          <p:nvPr/>
        </p:nvSpPr>
        <p:spPr>
          <a:xfrm>
            <a:off x="5431046" y="815394"/>
            <a:ext cx="1444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=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DC82BDA-0EFE-AC44-F57A-05632386C2BD}"/>
              </a:ext>
            </a:extLst>
          </p:cNvPr>
          <p:cNvSpPr txBox="1"/>
          <p:nvPr/>
        </p:nvSpPr>
        <p:spPr>
          <a:xfrm>
            <a:off x="5749051" y="818479"/>
            <a:ext cx="64768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16'h1234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83EE3A-1CFF-84FD-6FE6-CBB86FE322DB}"/>
              </a:ext>
            </a:extLst>
          </p:cNvPr>
          <p:cNvSpPr txBox="1"/>
          <p:nvPr/>
        </p:nvSpPr>
        <p:spPr>
          <a:xfrm>
            <a:off x="6570342" y="815394"/>
            <a:ext cx="43429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10'h2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EEA8E8F-0750-D09F-0759-BB5E897B388D}"/>
              </a:ext>
            </a:extLst>
          </p:cNvPr>
          <p:cNvSpPr txBox="1"/>
          <p:nvPr/>
        </p:nvSpPr>
        <p:spPr>
          <a:xfrm>
            <a:off x="7178235" y="814813"/>
            <a:ext cx="3022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6'h4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42413CF-E31E-99DD-823D-E10E332390F5}"/>
              </a:ext>
            </a:extLst>
          </p:cNvPr>
          <p:cNvSpPr txBox="1"/>
          <p:nvPr/>
        </p:nvSpPr>
        <p:spPr>
          <a:xfrm>
            <a:off x="717616" y="815394"/>
            <a:ext cx="64768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16'h1234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399E851-A3C7-B4EC-7C4C-5B57F81DCF9B}"/>
              </a:ext>
            </a:extLst>
          </p:cNvPr>
          <p:cNvSpPr txBox="1"/>
          <p:nvPr/>
        </p:nvSpPr>
        <p:spPr>
          <a:xfrm>
            <a:off x="2254629" y="815394"/>
            <a:ext cx="43429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10'h2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868FB7E-DEAC-CCD2-57DD-914D852AAA28}"/>
              </a:ext>
            </a:extLst>
          </p:cNvPr>
          <p:cNvSpPr txBox="1"/>
          <p:nvPr/>
        </p:nvSpPr>
        <p:spPr>
          <a:xfrm>
            <a:off x="3128738" y="815394"/>
            <a:ext cx="3022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6'h4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5EE41075-5F5D-2B0D-A307-E366A34FF9BE}"/>
              </a:ext>
            </a:extLst>
          </p:cNvPr>
          <p:cNvGraphicFramePr>
            <a:graphicFrameLocks noGrp="1"/>
          </p:cNvGraphicFramePr>
          <p:nvPr/>
        </p:nvGraphicFramePr>
        <p:xfrm>
          <a:off x="1656000" y="1484784"/>
          <a:ext cx="7200000" cy="20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1814058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77712167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3500477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65558648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1741322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29361499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8066592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1177980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7070572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80866438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aseline="0" dirty="0"/>
                        <a:t>Set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LRU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V</a:t>
                      </a:r>
                      <a:r>
                        <a:rPr lang="en-US" altLang="zh-TW" sz="1200" baseline="-25000" dirty="0"/>
                        <a:t>0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</a:t>
                      </a:r>
                      <a:r>
                        <a:rPr lang="en-US" altLang="zh-TW" sz="1200" baseline="-25000" dirty="0"/>
                        <a:t>0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Tag</a:t>
                      </a:r>
                      <a:r>
                        <a:rPr lang="en-US" altLang="zh-TW" sz="1200" baseline="-25000" dirty="0"/>
                        <a:t>0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Data</a:t>
                      </a:r>
                      <a:r>
                        <a:rPr lang="en-US" altLang="zh-TW" sz="1200" baseline="-25000" dirty="0"/>
                        <a:t>0</a:t>
                      </a:r>
                      <a:r>
                        <a:rPr lang="en-US" altLang="zh-TW" sz="1200" baseline="0" dirty="0"/>
                        <a:t> (64Bytes)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V</a:t>
                      </a:r>
                      <a:r>
                        <a:rPr lang="en-US" altLang="zh-TW" sz="1200" baseline="-25000" dirty="0"/>
                        <a:t>1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</a:t>
                      </a:r>
                      <a:r>
                        <a:rPr lang="en-US" altLang="zh-TW" sz="1200" baseline="-25000" dirty="0"/>
                        <a:t>1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Tag</a:t>
                      </a:r>
                      <a:r>
                        <a:rPr lang="en-US" altLang="zh-TW" sz="1200" baseline="-25000" dirty="0"/>
                        <a:t>1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Data</a:t>
                      </a:r>
                      <a:r>
                        <a:rPr lang="en-US" altLang="zh-TW" sz="1200" baseline="-25000" dirty="0"/>
                        <a:t>1</a:t>
                      </a:r>
                      <a:r>
                        <a:rPr lang="en-US" altLang="zh-TW" sz="1200" baseline="0" dirty="0"/>
                        <a:t> (64Bytes)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6684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20605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7501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7059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5662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713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1023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6423539"/>
                  </a:ext>
                </a:extLst>
              </a:tr>
            </a:tbl>
          </a:graphicData>
        </a:graphic>
      </p:graphicFrame>
      <p:grpSp>
        <p:nvGrpSpPr>
          <p:cNvPr id="27" name="群組 26">
            <a:extLst>
              <a:ext uri="{FF2B5EF4-FFF2-40B4-BE49-F238E27FC236}">
                <a16:creationId xmlns:a16="http://schemas.microsoft.com/office/drawing/2014/main" id="{4271A4EA-456E-0F35-2E76-D425E5C03507}"/>
              </a:ext>
            </a:extLst>
          </p:cNvPr>
          <p:cNvGrpSpPr/>
          <p:nvPr/>
        </p:nvGrpSpPr>
        <p:grpSpPr>
          <a:xfrm>
            <a:off x="1453455" y="1052639"/>
            <a:ext cx="1013646" cy="1439024"/>
            <a:chOff x="1453455" y="1052639"/>
            <a:chExt cx="1013646" cy="1439024"/>
          </a:xfrm>
        </p:grpSpPr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9D57F5BB-FF4D-259B-EC51-ADA36AA61190}"/>
                </a:ext>
              </a:extLst>
            </p:cNvPr>
            <p:cNvCxnSpPr>
              <a:cxnSpLocks/>
            </p:cNvCxnSpPr>
            <p:nvPr/>
          </p:nvCxnSpPr>
          <p:spPr>
            <a:xfrm>
              <a:off x="2465059" y="1052639"/>
              <a:ext cx="0" cy="288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F66C84FE-7E64-6D48-13E7-416119ED186B}"/>
                </a:ext>
              </a:extLst>
            </p:cNvPr>
            <p:cNvCxnSpPr>
              <a:cxnSpLocks/>
            </p:cNvCxnSpPr>
            <p:nvPr/>
          </p:nvCxnSpPr>
          <p:spPr>
            <a:xfrm>
              <a:off x="1462552" y="1338290"/>
              <a:ext cx="0" cy="1152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CBEF1DDE-DC18-121A-62E0-76E7ACFC0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9101" y="1339522"/>
              <a:ext cx="100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7301289C-B55B-8241-B650-640CC65246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3455" y="2491663"/>
              <a:ext cx="2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C0955416-1C36-8133-A3FD-68039EC854A6}"/>
              </a:ext>
            </a:extLst>
          </p:cNvPr>
          <p:cNvGrpSpPr/>
          <p:nvPr/>
        </p:nvGrpSpPr>
        <p:grpSpPr>
          <a:xfrm>
            <a:off x="1453455" y="1052736"/>
            <a:ext cx="1013646" cy="1439024"/>
            <a:chOff x="1453455" y="1052639"/>
            <a:chExt cx="1013646" cy="1439024"/>
          </a:xfrm>
        </p:grpSpPr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24B66C97-16DF-D74E-767D-8059602F080C}"/>
                </a:ext>
              </a:extLst>
            </p:cNvPr>
            <p:cNvCxnSpPr>
              <a:cxnSpLocks/>
            </p:cNvCxnSpPr>
            <p:nvPr/>
          </p:nvCxnSpPr>
          <p:spPr>
            <a:xfrm>
              <a:off x="2465059" y="1052639"/>
              <a:ext cx="0" cy="28800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AA5734CF-FCBE-A0D2-6B57-A81E8EFC8E28}"/>
                </a:ext>
              </a:extLst>
            </p:cNvPr>
            <p:cNvCxnSpPr>
              <a:cxnSpLocks/>
            </p:cNvCxnSpPr>
            <p:nvPr/>
          </p:nvCxnSpPr>
          <p:spPr>
            <a:xfrm>
              <a:off x="1462552" y="1338290"/>
              <a:ext cx="0" cy="115200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E89B8658-8E37-9AB5-DB81-7AFB59A75A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9101" y="1339522"/>
              <a:ext cx="1008000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DFD893B0-A5A0-FF98-0EDE-86FC3370C2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3455" y="2491663"/>
              <a:ext cx="216000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接點: 肘形 76">
            <a:extLst>
              <a:ext uri="{FF2B5EF4-FFF2-40B4-BE49-F238E27FC236}">
                <a16:creationId xmlns:a16="http://schemas.microsoft.com/office/drawing/2014/main" id="{BD6DE0FB-DFCF-BF4E-44AE-31F4D28261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57056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6277E407-EA38-BFA6-0828-490C57CA25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68675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5F65A75C-8E99-FA19-0383-4283F0DD22D1}"/>
              </a:ext>
            </a:extLst>
          </p:cNvPr>
          <p:cNvSpPr/>
          <p:nvPr/>
        </p:nvSpPr>
        <p:spPr>
          <a:xfrm>
            <a:off x="2051720" y="2350206"/>
            <a:ext cx="6804000" cy="288000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200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D2AA18B0-1E9D-39B4-C08B-D99DBE6090E9}"/>
              </a:ext>
            </a:extLst>
          </p:cNvPr>
          <p:cNvSpPr txBox="1"/>
          <p:nvPr/>
        </p:nvSpPr>
        <p:spPr>
          <a:xfrm>
            <a:off x="2500468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2FAFA02D-9201-7F80-CC78-B1600E853BAD}"/>
              </a:ext>
            </a:extLst>
          </p:cNvPr>
          <p:cNvSpPr txBox="1"/>
          <p:nvPr/>
        </p:nvSpPr>
        <p:spPr>
          <a:xfrm>
            <a:off x="5707664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559BABF6-D1B8-5BDF-4F20-833E4CB46597}"/>
              </a:ext>
            </a:extLst>
          </p:cNvPr>
          <p:cNvSpPr txBox="1"/>
          <p:nvPr/>
        </p:nvSpPr>
        <p:spPr>
          <a:xfrm>
            <a:off x="2754137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0</a:t>
            </a:r>
            <a:endParaRPr lang="zh-TW" altLang="en-US" sz="1200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C41F308-F8FB-870E-7D11-41845455CCF4}"/>
              </a:ext>
            </a:extLst>
          </p:cNvPr>
          <p:cNvSpPr/>
          <p:nvPr/>
        </p:nvSpPr>
        <p:spPr>
          <a:xfrm>
            <a:off x="3859543" y="2361317"/>
            <a:ext cx="1778400" cy="2664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0x..FEDCBA98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8A156E2E-5A95-4BB0-AE24-89E60C9FD57B}"/>
              </a:ext>
            </a:extLst>
          </p:cNvPr>
          <p:cNvSpPr txBox="1"/>
          <p:nvPr/>
        </p:nvSpPr>
        <p:spPr>
          <a:xfrm>
            <a:off x="2068387" y="2396413"/>
            <a:ext cx="36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0</a:t>
            </a:r>
            <a:endParaRPr lang="zh-TW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6E3365-B0BE-BE31-E382-5FD6C759E358}"/>
              </a:ext>
            </a:extLst>
          </p:cNvPr>
          <p:cNvSpPr/>
          <p:nvPr/>
        </p:nvSpPr>
        <p:spPr>
          <a:xfrm>
            <a:off x="2960421" y="2361317"/>
            <a:ext cx="885600" cy="266400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cs typeface="Courier New" panose="02070309020205020404" pitchFamily="49" charset="0"/>
              </a:rPr>
              <a:t>0x1234</a:t>
            </a:r>
            <a:endParaRPr lang="zh-TW" altLang="en-US" sz="1200" dirty="0">
              <a:cs typeface="Courier New" panose="02070309020205020404" pitchFamily="49" charset="0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67BDF5C2-FF5B-2E37-CD01-F3EE06335866}"/>
              </a:ext>
            </a:extLst>
          </p:cNvPr>
          <p:cNvGrpSpPr/>
          <p:nvPr/>
        </p:nvGrpSpPr>
        <p:grpSpPr>
          <a:xfrm>
            <a:off x="1038052" y="1053530"/>
            <a:ext cx="5422279" cy="3379237"/>
            <a:chOff x="1038469" y="1052639"/>
            <a:chExt cx="5422279" cy="3379237"/>
          </a:xfrm>
        </p:grpSpPr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6E48AF7C-0AB3-BAF8-7E9D-6E89FAFC331D}"/>
                </a:ext>
              </a:extLst>
            </p:cNvPr>
            <p:cNvCxnSpPr>
              <a:cxnSpLocks/>
            </p:cNvCxnSpPr>
            <p:nvPr/>
          </p:nvCxnSpPr>
          <p:spPr>
            <a:xfrm>
              <a:off x="1038469" y="4112639"/>
              <a:ext cx="14508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B9CA93ED-B21A-ECFA-7D2D-890B915C80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3608" y="1052639"/>
              <a:ext cx="0" cy="306000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FE242EAE-1DDB-FC5D-A873-E0E6B13362EB}"/>
                </a:ext>
              </a:extLst>
            </p:cNvPr>
            <p:cNvCxnSpPr>
              <a:cxnSpLocks/>
            </p:cNvCxnSpPr>
            <p:nvPr/>
          </p:nvCxnSpPr>
          <p:spPr>
            <a:xfrm>
              <a:off x="6136748" y="4107876"/>
              <a:ext cx="32400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67574B9E-2489-B379-D5A3-DCA2E532C72B}"/>
                </a:ext>
              </a:extLst>
            </p:cNvPr>
            <p:cNvCxnSpPr>
              <a:cxnSpLocks/>
            </p:cNvCxnSpPr>
            <p:nvPr/>
          </p:nvCxnSpPr>
          <p:spPr>
            <a:xfrm>
              <a:off x="2932804" y="4107876"/>
              <a:ext cx="32400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弧形 55">
              <a:extLst>
                <a:ext uri="{FF2B5EF4-FFF2-40B4-BE49-F238E27FC236}">
                  <a16:creationId xmlns:a16="http://schemas.microsoft.com/office/drawing/2014/main" id="{568F3FFD-1397-BDC3-C242-DF18C8FD52AA}"/>
                </a:ext>
              </a:extLst>
            </p:cNvPr>
            <p:cNvSpPr/>
            <p:nvPr/>
          </p:nvSpPr>
          <p:spPr>
            <a:xfrm>
              <a:off x="3336119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8" name="直線單箭頭接點 57">
              <a:extLst>
                <a:ext uri="{FF2B5EF4-FFF2-40B4-BE49-F238E27FC236}">
                  <a16:creationId xmlns:a16="http://schemas.microsoft.com/office/drawing/2014/main" id="{09F10E9F-5A46-2841-5B0F-3A7FA82FA15F}"/>
                </a:ext>
              </a:extLst>
            </p:cNvPr>
            <p:cNvCxnSpPr>
              <a:cxnSpLocks/>
            </p:cNvCxnSpPr>
            <p:nvPr/>
          </p:nvCxnSpPr>
          <p:spPr>
            <a:xfrm>
              <a:off x="3476944" y="4112639"/>
              <a:ext cx="12456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弧形 61">
              <a:extLst>
                <a:ext uri="{FF2B5EF4-FFF2-40B4-BE49-F238E27FC236}">
                  <a16:creationId xmlns:a16="http://schemas.microsoft.com/office/drawing/2014/main" id="{F95D4DA1-7F35-6A82-2E89-0229C83416A9}"/>
                </a:ext>
              </a:extLst>
            </p:cNvPr>
            <p:cNvSpPr/>
            <p:nvPr/>
          </p:nvSpPr>
          <p:spPr>
            <a:xfrm>
              <a:off x="2484914" y="4039051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548B71F6-3E3E-678F-77AF-AEBD3F02F8C5}"/>
                </a:ext>
              </a:extLst>
            </p:cNvPr>
            <p:cNvCxnSpPr>
              <a:cxnSpLocks/>
            </p:cNvCxnSpPr>
            <p:nvPr/>
          </p:nvCxnSpPr>
          <p:spPr>
            <a:xfrm>
              <a:off x="2622564" y="4112639"/>
              <a:ext cx="720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弧形 63">
              <a:extLst>
                <a:ext uri="{FF2B5EF4-FFF2-40B4-BE49-F238E27FC236}">
                  <a16:creationId xmlns:a16="http://schemas.microsoft.com/office/drawing/2014/main" id="{5F2D0A6E-4022-5113-3299-C2CE4157D7AF}"/>
                </a:ext>
              </a:extLst>
            </p:cNvPr>
            <p:cNvSpPr/>
            <p:nvPr/>
          </p:nvSpPr>
          <p:spPr>
            <a:xfrm>
              <a:off x="5697312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E6A88C4C-5920-CBA2-5B97-19401ACDB8AE}"/>
                </a:ext>
              </a:extLst>
            </p:cNvPr>
            <p:cNvCxnSpPr>
              <a:cxnSpLocks/>
            </p:cNvCxnSpPr>
            <p:nvPr/>
          </p:nvCxnSpPr>
          <p:spPr>
            <a:xfrm>
              <a:off x="5836983" y="4112639"/>
              <a:ext cx="30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弧形 66">
              <a:extLst>
                <a:ext uri="{FF2B5EF4-FFF2-40B4-BE49-F238E27FC236}">
                  <a16:creationId xmlns:a16="http://schemas.microsoft.com/office/drawing/2014/main" id="{F56D318F-F62B-EC3C-34C8-FBF73060895A}"/>
                </a:ext>
              </a:extLst>
            </p:cNvPr>
            <p:cNvSpPr/>
            <p:nvPr/>
          </p:nvSpPr>
          <p:spPr>
            <a:xfrm>
              <a:off x="4720111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F4167C0C-2BCC-EE7B-1805-8C20574187A8}"/>
                </a:ext>
              </a:extLst>
            </p:cNvPr>
            <p:cNvCxnSpPr>
              <a:cxnSpLocks/>
            </p:cNvCxnSpPr>
            <p:nvPr/>
          </p:nvCxnSpPr>
          <p:spPr>
            <a:xfrm>
              <a:off x="4861730" y="4112639"/>
              <a:ext cx="8424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接點: 肘形 68">
            <a:extLst>
              <a:ext uri="{FF2B5EF4-FFF2-40B4-BE49-F238E27FC236}">
                <a16:creationId xmlns:a16="http://schemas.microsoft.com/office/drawing/2014/main" id="{77FA0FFE-1D23-4FB7-A142-E1073E6C31D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54675" y="4001509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527E9D7-338A-7F75-C9CB-C9922A88C365}"/>
              </a:ext>
            </a:extLst>
          </p:cNvPr>
          <p:cNvCxnSpPr>
            <a:cxnSpLocks/>
          </p:cNvCxnSpPr>
          <p:nvPr/>
        </p:nvCxnSpPr>
        <p:spPr>
          <a:xfrm>
            <a:off x="3405273" y="3501008"/>
            <a:ext cx="0" cy="86409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CE5A5AF6-A2E8-C868-1087-F3892243EA7B}"/>
              </a:ext>
            </a:extLst>
          </p:cNvPr>
          <p:cNvSpPr txBox="1"/>
          <p:nvPr/>
        </p:nvSpPr>
        <p:spPr>
          <a:xfrm>
            <a:off x="5960014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0</a:t>
            </a:r>
            <a:endParaRPr lang="zh-TW" altLang="en-US" sz="12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3BC1C19-01F3-8816-53E4-DA07BF7FBBCC}"/>
              </a:ext>
            </a:extLst>
          </p:cNvPr>
          <p:cNvSpPr/>
          <p:nvPr/>
        </p:nvSpPr>
        <p:spPr>
          <a:xfrm>
            <a:off x="7063502" y="2363167"/>
            <a:ext cx="1778400" cy="2664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0x..CAFEBEEF</a:t>
            </a:r>
            <a:endParaRPr lang="zh-TW" altLang="en-US" sz="12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A1BD9A4-4CE4-2C2B-14D4-566063638185}"/>
              </a:ext>
            </a:extLst>
          </p:cNvPr>
          <p:cNvSpPr/>
          <p:nvPr/>
        </p:nvSpPr>
        <p:spPr>
          <a:xfrm>
            <a:off x="6163997" y="2363167"/>
            <a:ext cx="885600" cy="266400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cs typeface="Courier New" panose="02070309020205020404" pitchFamily="49" charset="0"/>
              </a:rPr>
              <a:t>0x1235</a:t>
            </a:r>
            <a:endParaRPr lang="zh-TW" altLang="en-US" sz="1200" dirty="0">
              <a:cs typeface="Courier New" panose="02070309020205020404" pitchFamily="49" charset="0"/>
            </a:endParaRPr>
          </a:p>
        </p:txBody>
      </p: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633816D2-777E-827F-7890-08F3FD39FC69}"/>
              </a:ext>
            </a:extLst>
          </p:cNvPr>
          <p:cNvCxnSpPr>
            <a:cxnSpLocks/>
          </p:cNvCxnSpPr>
          <p:nvPr/>
        </p:nvCxnSpPr>
        <p:spPr>
          <a:xfrm>
            <a:off x="6612118" y="3501008"/>
            <a:ext cx="0" cy="86409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4B40E223-88BF-CA92-92B1-6D965A3B1CA2}"/>
              </a:ext>
            </a:extLst>
          </p:cNvPr>
          <p:cNvCxnSpPr>
            <a:cxnSpLocks/>
          </p:cNvCxnSpPr>
          <p:nvPr/>
        </p:nvCxnSpPr>
        <p:spPr>
          <a:xfrm>
            <a:off x="3254257" y="5267869"/>
            <a:ext cx="0" cy="72000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FB9B3317-744E-26E5-2D61-858CD74CC73C}"/>
              </a:ext>
            </a:extLst>
          </p:cNvPr>
          <p:cNvCxnSpPr>
            <a:cxnSpLocks/>
          </p:cNvCxnSpPr>
          <p:nvPr/>
        </p:nvCxnSpPr>
        <p:spPr>
          <a:xfrm>
            <a:off x="3371197" y="6246788"/>
            <a:ext cx="0" cy="28800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FEBF7A8C-0619-EF53-A886-ED42AA9A27E1}"/>
              </a:ext>
            </a:extLst>
          </p:cNvPr>
          <p:cNvSpPr txBox="1"/>
          <p:nvPr/>
        </p:nvSpPr>
        <p:spPr>
          <a:xfrm>
            <a:off x="2754137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C7DCBE7B-2E25-B0D1-92D5-61C6C145A6F4}"/>
              </a:ext>
            </a:extLst>
          </p:cNvPr>
          <p:cNvSpPr/>
          <p:nvPr/>
        </p:nvSpPr>
        <p:spPr>
          <a:xfrm>
            <a:off x="3859543" y="2361317"/>
            <a:ext cx="1778400" cy="2664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0x..</a:t>
            </a:r>
            <a:r>
              <a:rPr lang="en-US" altLang="zh-TW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C0DE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BA98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6B99A7A8-C53A-8564-72F7-EE6A2B67BFAE}"/>
              </a:ext>
            </a:extLst>
          </p:cNvPr>
          <p:cNvSpPr txBox="1"/>
          <p:nvPr/>
        </p:nvSpPr>
        <p:spPr>
          <a:xfrm>
            <a:off x="2068387" y="2396413"/>
            <a:ext cx="36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  <a:endParaRPr lang="zh-TW" altLang="en-US" sz="1200" dirty="0"/>
          </a:p>
        </p:txBody>
      </p: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16219751-440F-2BE9-C652-6E87BE225332}"/>
              </a:ext>
            </a:extLst>
          </p:cNvPr>
          <p:cNvCxnSpPr>
            <a:cxnSpLocks/>
          </p:cNvCxnSpPr>
          <p:nvPr/>
        </p:nvCxnSpPr>
        <p:spPr>
          <a:xfrm>
            <a:off x="3401825" y="4725144"/>
            <a:ext cx="0" cy="28800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34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3" grpId="0"/>
      <p:bldP spid="4" grpId="0"/>
      <p:bldP spid="5" grpId="0"/>
      <p:bldP spid="6" grpId="0"/>
      <p:bldP spid="7" grpId="0"/>
      <p:bldP spid="8" grpId="0"/>
      <p:bldP spid="13" grpId="0"/>
      <p:bldP spid="14" grpId="0"/>
      <p:bldP spid="87" grpId="0" animBg="1"/>
      <p:bldP spid="100" grpId="0"/>
      <p:bldP spid="104" grpId="0"/>
      <p:bldP spid="107" grpId="0"/>
      <p:bldP spid="108" grpId="0" animBg="1"/>
      <p:bldP spid="10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39A7BB9-C30E-8024-BFE1-E08257E27C9D}"/>
              </a:ext>
            </a:extLst>
          </p:cNvPr>
          <p:cNvGraphicFramePr>
            <a:graphicFrameLocks noGrp="1"/>
          </p:cNvGraphicFramePr>
          <p:nvPr/>
        </p:nvGraphicFramePr>
        <p:xfrm>
          <a:off x="179512" y="188640"/>
          <a:ext cx="3456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2936149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7070572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808664380"/>
                    </a:ext>
                  </a:extLst>
                </a:gridCol>
              </a:tblGrid>
              <a:tr h="28800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Requested Memory Address (32b)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6833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Tag (16b)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Index (10b)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Offset (6b)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6684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060507"/>
                  </a:ext>
                </a:extLst>
              </a:tr>
            </a:tbl>
          </a:graphicData>
        </a:graphic>
      </p:graphicFrame>
      <p:sp>
        <p:nvSpPr>
          <p:cNvPr id="11" name="橢圓 10">
            <a:extLst>
              <a:ext uri="{FF2B5EF4-FFF2-40B4-BE49-F238E27FC236}">
                <a16:creationId xmlns:a16="http://schemas.microsoft.com/office/drawing/2014/main" id="{675E9D96-8784-F81A-AB34-2888C727359A}"/>
              </a:ext>
            </a:extLst>
          </p:cNvPr>
          <p:cNvSpPr/>
          <p:nvPr/>
        </p:nvSpPr>
        <p:spPr>
          <a:xfrm>
            <a:off x="3222098" y="4365104"/>
            <a:ext cx="360000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/>
              <a:t>==</a:t>
            </a:r>
            <a:endParaRPr lang="zh-TW" altLang="en-US" sz="12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043066BC-0E33-FCFE-18D6-78ADCC90861A}"/>
              </a:ext>
            </a:extLst>
          </p:cNvPr>
          <p:cNvSpPr/>
          <p:nvPr/>
        </p:nvSpPr>
        <p:spPr>
          <a:xfrm>
            <a:off x="6428943" y="4365104"/>
            <a:ext cx="360000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/>
              <a:t>==</a:t>
            </a:r>
            <a:endParaRPr lang="zh-TW" altLang="en-US" sz="1200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579EFC3-540E-B34B-FFBE-8B6A64D20134}"/>
              </a:ext>
            </a:extLst>
          </p:cNvPr>
          <p:cNvCxnSpPr>
            <a:cxnSpLocks/>
          </p:cNvCxnSpPr>
          <p:nvPr/>
        </p:nvCxnSpPr>
        <p:spPr>
          <a:xfrm>
            <a:off x="8037910" y="3505771"/>
            <a:ext cx="0" cy="2484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9C170CF1-9FB7-5044-530F-B632D9838248}"/>
              </a:ext>
            </a:extLst>
          </p:cNvPr>
          <p:cNvCxnSpPr>
            <a:cxnSpLocks/>
          </p:cNvCxnSpPr>
          <p:nvPr/>
        </p:nvCxnSpPr>
        <p:spPr>
          <a:xfrm>
            <a:off x="3405273" y="350100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9180258-C7AD-982E-3351-AC3A3CA4B20F}"/>
              </a:ext>
            </a:extLst>
          </p:cNvPr>
          <p:cNvCxnSpPr>
            <a:cxnSpLocks/>
          </p:cNvCxnSpPr>
          <p:nvPr/>
        </p:nvCxnSpPr>
        <p:spPr>
          <a:xfrm>
            <a:off x="6612118" y="350100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8747CA3E-7D0C-3106-A617-DE55AF09E8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57056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弧形 37">
            <a:extLst>
              <a:ext uri="{FF2B5EF4-FFF2-40B4-BE49-F238E27FC236}">
                <a16:creationId xmlns:a16="http://schemas.microsoft.com/office/drawing/2014/main" id="{A77C8D0F-6DB1-DDBA-C078-2495D812457B}"/>
              </a:ext>
            </a:extLst>
          </p:cNvPr>
          <p:cNvSpPr/>
          <p:nvPr/>
        </p:nvSpPr>
        <p:spPr>
          <a:xfrm>
            <a:off x="3004804" y="4763869"/>
            <a:ext cx="504000" cy="504000"/>
          </a:xfrm>
          <a:prstGeom prst="arc">
            <a:avLst>
              <a:gd name="adj1" fmla="val 21589874"/>
              <a:gd name="adj2" fmla="val 108015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8ADD1FBF-AA7C-D179-B121-D67D35124FDB}"/>
              </a:ext>
            </a:extLst>
          </p:cNvPr>
          <p:cNvCxnSpPr>
            <a:cxnSpLocks/>
          </p:cNvCxnSpPr>
          <p:nvPr/>
        </p:nvCxnSpPr>
        <p:spPr>
          <a:xfrm>
            <a:off x="3004804" y="5020631"/>
            <a:ext cx="504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B632D7ED-97F5-71DA-F0D3-E79CDF63141D}"/>
              </a:ext>
            </a:extLst>
          </p:cNvPr>
          <p:cNvCxnSpPr>
            <a:cxnSpLocks/>
          </p:cNvCxnSpPr>
          <p:nvPr/>
        </p:nvCxnSpPr>
        <p:spPr>
          <a:xfrm>
            <a:off x="3401825" y="4725144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B9596322-ABD9-D917-D71A-622F3F949E3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68675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>
            <a:extLst>
              <a:ext uri="{FF2B5EF4-FFF2-40B4-BE49-F238E27FC236}">
                <a16:creationId xmlns:a16="http://schemas.microsoft.com/office/drawing/2014/main" id="{E006C4D9-1BF5-492C-174D-085850DD24F9}"/>
              </a:ext>
            </a:extLst>
          </p:cNvPr>
          <p:cNvSpPr/>
          <p:nvPr/>
        </p:nvSpPr>
        <p:spPr>
          <a:xfrm>
            <a:off x="6216423" y="4763869"/>
            <a:ext cx="504000" cy="504000"/>
          </a:xfrm>
          <a:prstGeom prst="arc">
            <a:avLst>
              <a:gd name="adj1" fmla="val 21589874"/>
              <a:gd name="adj2" fmla="val 108015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734E42E2-8C03-20D7-013A-FA79CB95172A}"/>
              </a:ext>
            </a:extLst>
          </p:cNvPr>
          <p:cNvCxnSpPr>
            <a:cxnSpLocks/>
          </p:cNvCxnSpPr>
          <p:nvPr/>
        </p:nvCxnSpPr>
        <p:spPr>
          <a:xfrm>
            <a:off x="6216423" y="5020631"/>
            <a:ext cx="504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229E6147-FB28-79D4-C1C3-56A736C60DF7}"/>
              </a:ext>
            </a:extLst>
          </p:cNvPr>
          <p:cNvCxnSpPr>
            <a:cxnSpLocks/>
          </p:cNvCxnSpPr>
          <p:nvPr/>
        </p:nvCxnSpPr>
        <p:spPr>
          <a:xfrm>
            <a:off x="6613444" y="4725144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DF91AC4C-3841-22C7-8F7C-98BD654CB4F4}"/>
              </a:ext>
            </a:extLst>
          </p:cNvPr>
          <p:cNvCxnSpPr>
            <a:cxnSpLocks/>
          </p:cNvCxnSpPr>
          <p:nvPr/>
        </p:nvCxnSpPr>
        <p:spPr>
          <a:xfrm>
            <a:off x="3254257" y="5267869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月亮 53">
            <a:extLst>
              <a:ext uri="{FF2B5EF4-FFF2-40B4-BE49-F238E27FC236}">
                <a16:creationId xmlns:a16="http://schemas.microsoft.com/office/drawing/2014/main" id="{930E97EB-1FAA-175D-4B68-789009440F4D}"/>
              </a:ext>
            </a:extLst>
          </p:cNvPr>
          <p:cNvSpPr/>
          <p:nvPr/>
        </p:nvSpPr>
        <p:spPr>
          <a:xfrm rot="16200000">
            <a:off x="3158372" y="5778788"/>
            <a:ext cx="432000" cy="504000"/>
          </a:xfrm>
          <a:prstGeom prst="mo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79EE6090-F077-33CC-3356-45ED5C635FAF}"/>
              </a:ext>
            </a:extLst>
          </p:cNvPr>
          <p:cNvCxnSpPr>
            <a:cxnSpLocks/>
          </p:cNvCxnSpPr>
          <p:nvPr/>
        </p:nvCxnSpPr>
        <p:spPr>
          <a:xfrm>
            <a:off x="3371197" y="6246788"/>
            <a:ext cx="0" cy="28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4D9F6334-431E-C67D-1959-61301A5EF056}"/>
              </a:ext>
            </a:extLst>
          </p:cNvPr>
          <p:cNvSpPr txBox="1"/>
          <p:nvPr/>
        </p:nvSpPr>
        <p:spPr>
          <a:xfrm>
            <a:off x="3082899" y="6556010"/>
            <a:ext cx="576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Miss</a:t>
            </a:r>
            <a:endParaRPr lang="zh-TW" altLang="en-US" sz="12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60AE94A-E28A-717A-D4CA-C3D4F78D8BF2}"/>
              </a:ext>
            </a:extLst>
          </p:cNvPr>
          <p:cNvSpPr/>
          <p:nvPr/>
        </p:nvSpPr>
        <p:spPr>
          <a:xfrm>
            <a:off x="4213268" y="5886788"/>
            <a:ext cx="648072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/>
              <a:t>Encoder</a:t>
            </a:r>
            <a:endParaRPr lang="zh-TW" altLang="en-US" sz="1200" dirty="0"/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406AE1DB-2C50-F689-0B87-06AF8529340E}"/>
              </a:ext>
            </a:extLst>
          </p:cNvPr>
          <p:cNvGrpSpPr/>
          <p:nvPr/>
        </p:nvGrpSpPr>
        <p:grpSpPr>
          <a:xfrm>
            <a:off x="7596336" y="5987399"/>
            <a:ext cx="576000" cy="146155"/>
            <a:chOff x="7593955" y="5847926"/>
            <a:chExt cx="576000" cy="146155"/>
          </a:xfrm>
        </p:grpSpPr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5D9E1FEE-F60E-0B44-A8D5-A8DADDCC494B}"/>
                </a:ext>
              </a:extLst>
            </p:cNvPr>
            <p:cNvCxnSpPr>
              <a:cxnSpLocks/>
            </p:cNvCxnSpPr>
            <p:nvPr/>
          </p:nvCxnSpPr>
          <p:spPr>
            <a:xfrm>
              <a:off x="7593955" y="5847926"/>
              <a:ext cx="5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1B4335A2-FDCA-F0B5-0108-DFC98CDCC866}"/>
                </a:ext>
              </a:extLst>
            </p:cNvPr>
            <p:cNvCxnSpPr>
              <a:cxnSpLocks/>
            </p:cNvCxnSpPr>
            <p:nvPr/>
          </p:nvCxnSpPr>
          <p:spPr>
            <a:xfrm>
              <a:off x="7602957" y="5850081"/>
              <a:ext cx="144000" cy="144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4FCB7583-67EF-8890-2787-AA9849CEED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3572" y="5850081"/>
              <a:ext cx="144000" cy="144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C33F9412-5D44-1506-5426-E569ACF9CDAC}"/>
                </a:ext>
              </a:extLst>
            </p:cNvPr>
            <p:cNvCxnSpPr>
              <a:cxnSpLocks/>
            </p:cNvCxnSpPr>
            <p:nvPr/>
          </p:nvCxnSpPr>
          <p:spPr>
            <a:xfrm>
              <a:off x="7737955" y="5993182"/>
              <a:ext cx="28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92502647-0A2C-3BCE-3888-6568B27270B6}"/>
              </a:ext>
            </a:extLst>
          </p:cNvPr>
          <p:cNvCxnSpPr>
            <a:cxnSpLocks/>
          </p:cNvCxnSpPr>
          <p:nvPr/>
        </p:nvCxnSpPr>
        <p:spPr>
          <a:xfrm>
            <a:off x="4788024" y="3505771"/>
            <a:ext cx="0" cy="198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08762DD1-AE4A-A9C7-C668-E22CADA7CD9D}"/>
              </a:ext>
            </a:extLst>
          </p:cNvPr>
          <p:cNvCxnSpPr>
            <a:cxnSpLocks/>
          </p:cNvCxnSpPr>
          <p:nvPr/>
        </p:nvCxnSpPr>
        <p:spPr>
          <a:xfrm>
            <a:off x="4780395" y="5480141"/>
            <a:ext cx="16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弧形 83">
            <a:extLst>
              <a:ext uri="{FF2B5EF4-FFF2-40B4-BE49-F238E27FC236}">
                <a16:creationId xmlns:a16="http://schemas.microsoft.com/office/drawing/2014/main" id="{F1F4ECCE-51A4-1F19-5818-60C93E08C6C1}"/>
              </a:ext>
            </a:extLst>
          </p:cNvPr>
          <p:cNvSpPr/>
          <p:nvPr/>
        </p:nvSpPr>
        <p:spPr>
          <a:xfrm>
            <a:off x="6396368" y="5411316"/>
            <a:ext cx="144000" cy="144000"/>
          </a:xfrm>
          <a:prstGeom prst="arc">
            <a:avLst>
              <a:gd name="adj1" fmla="val 10787401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281A1A6D-EACB-B4CB-0A0B-3D39F1BA728B}"/>
              </a:ext>
            </a:extLst>
          </p:cNvPr>
          <p:cNvCxnSpPr>
            <a:cxnSpLocks/>
          </p:cNvCxnSpPr>
          <p:nvPr/>
        </p:nvCxnSpPr>
        <p:spPr>
          <a:xfrm>
            <a:off x="6539533" y="5480141"/>
            <a:ext cx="1188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277E9077-80EC-8051-7B72-B72A92506761}"/>
              </a:ext>
            </a:extLst>
          </p:cNvPr>
          <p:cNvCxnSpPr>
            <a:cxnSpLocks/>
          </p:cNvCxnSpPr>
          <p:nvPr/>
        </p:nvCxnSpPr>
        <p:spPr>
          <a:xfrm>
            <a:off x="7722854" y="5485771"/>
            <a:ext cx="0" cy="504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BB844215-CC34-F9EE-BC85-5DADB04CA78B}"/>
              </a:ext>
            </a:extLst>
          </p:cNvPr>
          <p:cNvCxnSpPr>
            <a:cxnSpLocks/>
          </p:cNvCxnSpPr>
          <p:nvPr/>
        </p:nvCxnSpPr>
        <p:spPr>
          <a:xfrm>
            <a:off x="7884336" y="6132655"/>
            <a:ext cx="0" cy="4021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93B268B2-35C4-2017-3455-11376B973E6B}"/>
              </a:ext>
            </a:extLst>
          </p:cNvPr>
          <p:cNvGrpSpPr/>
          <p:nvPr/>
        </p:nvGrpSpPr>
        <p:grpSpPr>
          <a:xfrm>
            <a:off x="1038469" y="1052639"/>
            <a:ext cx="5422279" cy="3379237"/>
            <a:chOff x="1038469" y="1052639"/>
            <a:chExt cx="5422279" cy="3379237"/>
          </a:xfrm>
        </p:grpSpPr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C521E66D-9070-8897-81AE-3B635BE26F51}"/>
                </a:ext>
              </a:extLst>
            </p:cNvPr>
            <p:cNvCxnSpPr>
              <a:cxnSpLocks/>
            </p:cNvCxnSpPr>
            <p:nvPr/>
          </p:nvCxnSpPr>
          <p:spPr>
            <a:xfrm>
              <a:off x="1038469" y="4112639"/>
              <a:ext cx="1450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4B7B12F2-A4B7-0317-ECF0-2FF243DCAB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3608" y="1052639"/>
              <a:ext cx="0" cy="306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C85F61C6-76C3-9629-14F5-F3F5FA40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136748" y="4107876"/>
              <a:ext cx="324000" cy="3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5B57A390-0CEF-EAE6-693B-44E73AA2C48E}"/>
                </a:ext>
              </a:extLst>
            </p:cNvPr>
            <p:cNvCxnSpPr>
              <a:cxnSpLocks/>
            </p:cNvCxnSpPr>
            <p:nvPr/>
          </p:nvCxnSpPr>
          <p:spPr>
            <a:xfrm>
              <a:off x="2932804" y="4107876"/>
              <a:ext cx="324000" cy="3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弧形 25">
              <a:extLst>
                <a:ext uri="{FF2B5EF4-FFF2-40B4-BE49-F238E27FC236}">
                  <a16:creationId xmlns:a16="http://schemas.microsoft.com/office/drawing/2014/main" id="{23FB81F4-DBB9-06A3-DDC8-2CE956F09BF8}"/>
                </a:ext>
              </a:extLst>
            </p:cNvPr>
            <p:cNvSpPr/>
            <p:nvPr/>
          </p:nvSpPr>
          <p:spPr>
            <a:xfrm>
              <a:off x="3336119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00651A08-B27B-0299-9FC5-B49758D0D855}"/>
                </a:ext>
              </a:extLst>
            </p:cNvPr>
            <p:cNvCxnSpPr>
              <a:cxnSpLocks/>
            </p:cNvCxnSpPr>
            <p:nvPr/>
          </p:nvCxnSpPr>
          <p:spPr>
            <a:xfrm>
              <a:off x="3476944" y="4112639"/>
              <a:ext cx="1245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弧形 33">
              <a:extLst>
                <a:ext uri="{FF2B5EF4-FFF2-40B4-BE49-F238E27FC236}">
                  <a16:creationId xmlns:a16="http://schemas.microsoft.com/office/drawing/2014/main" id="{5A5EA172-2CEA-4D22-D295-85C9FB7E9B29}"/>
                </a:ext>
              </a:extLst>
            </p:cNvPr>
            <p:cNvSpPr/>
            <p:nvPr/>
          </p:nvSpPr>
          <p:spPr>
            <a:xfrm>
              <a:off x="2484914" y="4039051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A52F5D01-DD07-D9FD-5FD2-A28D129179ED}"/>
                </a:ext>
              </a:extLst>
            </p:cNvPr>
            <p:cNvCxnSpPr>
              <a:cxnSpLocks/>
            </p:cNvCxnSpPr>
            <p:nvPr/>
          </p:nvCxnSpPr>
          <p:spPr>
            <a:xfrm>
              <a:off x="2622564" y="4112639"/>
              <a:ext cx="7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弧形 47">
              <a:extLst>
                <a:ext uri="{FF2B5EF4-FFF2-40B4-BE49-F238E27FC236}">
                  <a16:creationId xmlns:a16="http://schemas.microsoft.com/office/drawing/2014/main" id="{3CC59B4E-D24A-1E62-145A-ED81CFDCC5E4}"/>
                </a:ext>
              </a:extLst>
            </p:cNvPr>
            <p:cNvSpPr/>
            <p:nvPr/>
          </p:nvSpPr>
          <p:spPr>
            <a:xfrm>
              <a:off x="5697312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A4D85561-C337-5000-C2EC-E3A76B7B7439}"/>
                </a:ext>
              </a:extLst>
            </p:cNvPr>
            <p:cNvCxnSpPr>
              <a:cxnSpLocks/>
            </p:cNvCxnSpPr>
            <p:nvPr/>
          </p:nvCxnSpPr>
          <p:spPr>
            <a:xfrm>
              <a:off x="5836983" y="4112639"/>
              <a:ext cx="30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弧形 90">
              <a:extLst>
                <a:ext uri="{FF2B5EF4-FFF2-40B4-BE49-F238E27FC236}">
                  <a16:creationId xmlns:a16="http://schemas.microsoft.com/office/drawing/2014/main" id="{7319F3FD-35A8-2423-A766-82C57AD11241}"/>
                </a:ext>
              </a:extLst>
            </p:cNvPr>
            <p:cNvSpPr/>
            <p:nvPr/>
          </p:nvSpPr>
          <p:spPr>
            <a:xfrm>
              <a:off x="4720111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2" name="直線單箭頭接點 91">
              <a:extLst>
                <a:ext uri="{FF2B5EF4-FFF2-40B4-BE49-F238E27FC236}">
                  <a16:creationId xmlns:a16="http://schemas.microsoft.com/office/drawing/2014/main" id="{E5CF613E-B47E-A997-04D0-616A28853890}"/>
                </a:ext>
              </a:extLst>
            </p:cNvPr>
            <p:cNvCxnSpPr>
              <a:cxnSpLocks/>
            </p:cNvCxnSpPr>
            <p:nvPr/>
          </p:nvCxnSpPr>
          <p:spPr>
            <a:xfrm>
              <a:off x="4861730" y="4112639"/>
              <a:ext cx="8424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9379C4A9-B7FC-6C1D-4DA0-26549069EF45}"/>
              </a:ext>
            </a:extLst>
          </p:cNvPr>
          <p:cNvCxnSpPr>
            <a:cxnSpLocks/>
          </p:cNvCxnSpPr>
          <p:nvPr/>
        </p:nvCxnSpPr>
        <p:spPr>
          <a:xfrm>
            <a:off x="4644008" y="5733256"/>
            <a:ext cx="0" cy="1512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141D4283-E8C8-1A33-DCEF-9235754A5C66}"/>
              </a:ext>
            </a:extLst>
          </p:cNvPr>
          <p:cNvCxnSpPr>
            <a:cxnSpLocks/>
          </p:cNvCxnSpPr>
          <p:nvPr/>
        </p:nvCxnSpPr>
        <p:spPr>
          <a:xfrm>
            <a:off x="4427984" y="5524456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0B3E98C0-66E3-D33A-F753-B0AB3CFEDFCA}"/>
              </a:ext>
            </a:extLst>
          </p:cNvPr>
          <p:cNvCxnSpPr>
            <a:cxnSpLocks/>
          </p:cNvCxnSpPr>
          <p:nvPr/>
        </p:nvCxnSpPr>
        <p:spPr>
          <a:xfrm>
            <a:off x="3250584" y="5523582"/>
            <a:ext cx="1180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43F1CA2B-FE6B-475B-29E0-4B096F54CDF2}"/>
              </a:ext>
            </a:extLst>
          </p:cNvPr>
          <p:cNvGrpSpPr/>
          <p:nvPr/>
        </p:nvGrpSpPr>
        <p:grpSpPr>
          <a:xfrm>
            <a:off x="3489499" y="5267869"/>
            <a:ext cx="2987318" cy="720000"/>
            <a:chOff x="3489499" y="5267869"/>
            <a:chExt cx="2987318" cy="720000"/>
          </a:xfrm>
        </p:grpSpPr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A3A2EA88-ED2C-2C49-FC36-609BA2321C43}"/>
                </a:ext>
              </a:extLst>
            </p:cNvPr>
            <p:cNvCxnSpPr>
              <a:cxnSpLocks/>
            </p:cNvCxnSpPr>
            <p:nvPr/>
          </p:nvCxnSpPr>
          <p:spPr>
            <a:xfrm>
              <a:off x="3489499" y="5738018"/>
              <a:ext cx="86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DB8F6FA7-6616-65C7-C841-EB4F65BE0D8B}"/>
                </a:ext>
              </a:extLst>
            </p:cNvPr>
            <p:cNvCxnSpPr>
              <a:cxnSpLocks/>
            </p:cNvCxnSpPr>
            <p:nvPr/>
          </p:nvCxnSpPr>
          <p:spPr>
            <a:xfrm>
              <a:off x="3491880" y="5733256"/>
              <a:ext cx="0" cy="25461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941DE908-81DD-68E1-83B9-15AB142AE9BB}"/>
                </a:ext>
              </a:extLst>
            </p:cNvPr>
            <p:cNvCxnSpPr>
              <a:cxnSpLocks/>
            </p:cNvCxnSpPr>
            <p:nvPr/>
          </p:nvCxnSpPr>
          <p:spPr>
            <a:xfrm>
              <a:off x="6468423" y="5267869"/>
              <a:ext cx="0" cy="468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弧形 97">
              <a:extLst>
                <a:ext uri="{FF2B5EF4-FFF2-40B4-BE49-F238E27FC236}">
                  <a16:creationId xmlns:a16="http://schemas.microsoft.com/office/drawing/2014/main" id="{8833BE9F-B44A-DC87-526B-D83EE45CF70D}"/>
                </a:ext>
              </a:extLst>
            </p:cNvPr>
            <p:cNvSpPr/>
            <p:nvPr/>
          </p:nvSpPr>
          <p:spPr>
            <a:xfrm>
              <a:off x="4358561" y="566760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9" name="直線單箭頭接點 98">
              <a:extLst>
                <a:ext uri="{FF2B5EF4-FFF2-40B4-BE49-F238E27FC236}">
                  <a16:creationId xmlns:a16="http://schemas.microsoft.com/office/drawing/2014/main" id="{54D22EFC-574A-10D3-7377-05E361132716}"/>
                </a:ext>
              </a:extLst>
            </p:cNvPr>
            <p:cNvCxnSpPr>
              <a:cxnSpLocks/>
            </p:cNvCxnSpPr>
            <p:nvPr/>
          </p:nvCxnSpPr>
          <p:spPr>
            <a:xfrm>
              <a:off x="4496817" y="5738018"/>
              <a:ext cx="19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0A88035A-261A-81AB-68C0-AE75B21D6A9B}"/>
              </a:ext>
            </a:extLst>
          </p:cNvPr>
          <p:cNvCxnSpPr>
            <a:cxnSpLocks/>
          </p:cNvCxnSpPr>
          <p:nvPr/>
        </p:nvCxnSpPr>
        <p:spPr>
          <a:xfrm>
            <a:off x="4861339" y="6063613"/>
            <a:ext cx="280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505F682-BC6C-7EDF-5945-296BC9BBEC23}"/>
              </a:ext>
            </a:extLst>
          </p:cNvPr>
          <p:cNvSpPr/>
          <p:nvPr/>
        </p:nvSpPr>
        <p:spPr>
          <a:xfrm>
            <a:off x="4140336" y="763727"/>
            <a:ext cx="3456000" cy="28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ACC19B5-0275-83BB-FC33-1F57178FF2C4}"/>
              </a:ext>
            </a:extLst>
          </p:cNvPr>
          <p:cNvSpPr txBox="1"/>
          <p:nvPr/>
        </p:nvSpPr>
        <p:spPr>
          <a:xfrm>
            <a:off x="4213442" y="815394"/>
            <a:ext cx="108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R  0x12360080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45C9843-371D-6CB0-9E55-7CB9A232419E}"/>
              </a:ext>
            </a:extLst>
          </p:cNvPr>
          <p:cNvSpPr txBox="1"/>
          <p:nvPr/>
        </p:nvSpPr>
        <p:spPr>
          <a:xfrm>
            <a:off x="5431046" y="815394"/>
            <a:ext cx="1444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=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DC82BDA-0EFE-AC44-F57A-05632386C2BD}"/>
              </a:ext>
            </a:extLst>
          </p:cNvPr>
          <p:cNvSpPr txBox="1"/>
          <p:nvPr/>
        </p:nvSpPr>
        <p:spPr>
          <a:xfrm>
            <a:off x="5749051" y="818479"/>
            <a:ext cx="64768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16'h1236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83EE3A-1CFF-84FD-6FE6-CBB86FE322DB}"/>
              </a:ext>
            </a:extLst>
          </p:cNvPr>
          <p:cNvSpPr txBox="1"/>
          <p:nvPr/>
        </p:nvSpPr>
        <p:spPr>
          <a:xfrm>
            <a:off x="6570342" y="815394"/>
            <a:ext cx="43429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10'h2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EEA8E8F-0750-D09F-0759-BB5E897B388D}"/>
              </a:ext>
            </a:extLst>
          </p:cNvPr>
          <p:cNvSpPr txBox="1"/>
          <p:nvPr/>
        </p:nvSpPr>
        <p:spPr>
          <a:xfrm>
            <a:off x="7178235" y="814813"/>
            <a:ext cx="3022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6'h0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42413CF-E31E-99DD-823D-E10E332390F5}"/>
              </a:ext>
            </a:extLst>
          </p:cNvPr>
          <p:cNvSpPr txBox="1"/>
          <p:nvPr/>
        </p:nvSpPr>
        <p:spPr>
          <a:xfrm>
            <a:off x="717616" y="815394"/>
            <a:ext cx="64768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16'h1236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399E851-A3C7-B4EC-7C4C-5B57F81DCF9B}"/>
              </a:ext>
            </a:extLst>
          </p:cNvPr>
          <p:cNvSpPr txBox="1"/>
          <p:nvPr/>
        </p:nvSpPr>
        <p:spPr>
          <a:xfrm>
            <a:off x="2254629" y="815394"/>
            <a:ext cx="43429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10'h2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868FB7E-DEAC-CCD2-57DD-914D852AAA28}"/>
              </a:ext>
            </a:extLst>
          </p:cNvPr>
          <p:cNvSpPr txBox="1"/>
          <p:nvPr/>
        </p:nvSpPr>
        <p:spPr>
          <a:xfrm>
            <a:off x="3128738" y="815394"/>
            <a:ext cx="3022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200" dirty="0"/>
              <a:t>6'h0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5EE41075-5F5D-2B0D-A307-E366A34FF9BE}"/>
              </a:ext>
            </a:extLst>
          </p:cNvPr>
          <p:cNvGraphicFramePr>
            <a:graphicFrameLocks noGrp="1"/>
          </p:cNvGraphicFramePr>
          <p:nvPr/>
        </p:nvGraphicFramePr>
        <p:xfrm>
          <a:off x="1656000" y="1484784"/>
          <a:ext cx="7200000" cy="20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1814058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77712167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3500477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65558648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1741322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29361499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8066592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1177980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7070572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80866438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aseline="0" dirty="0"/>
                        <a:t>Set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/>
                        <a:t>LRU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V</a:t>
                      </a:r>
                      <a:r>
                        <a:rPr lang="en-US" altLang="zh-TW" sz="1200" baseline="-25000" dirty="0"/>
                        <a:t>0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</a:t>
                      </a:r>
                      <a:r>
                        <a:rPr lang="en-US" altLang="zh-TW" sz="1200" baseline="-25000" dirty="0"/>
                        <a:t>0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Tag</a:t>
                      </a:r>
                      <a:r>
                        <a:rPr lang="en-US" altLang="zh-TW" sz="1200" baseline="-25000" dirty="0"/>
                        <a:t>0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Data</a:t>
                      </a:r>
                      <a:r>
                        <a:rPr lang="en-US" altLang="zh-TW" sz="1200" baseline="-25000" dirty="0"/>
                        <a:t>0</a:t>
                      </a:r>
                      <a:r>
                        <a:rPr lang="en-US" altLang="zh-TW" sz="1200" baseline="0" dirty="0"/>
                        <a:t> (64Bytes)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V</a:t>
                      </a:r>
                      <a:r>
                        <a:rPr lang="en-US" altLang="zh-TW" sz="1200" baseline="-25000" dirty="0"/>
                        <a:t>1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</a:t>
                      </a:r>
                      <a:r>
                        <a:rPr lang="en-US" altLang="zh-TW" sz="1200" baseline="-25000" dirty="0"/>
                        <a:t>1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Tag</a:t>
                      </a:r>
                      <a:r>
                        <a:rPr lang="en-US" altLang="zh-TW" sz="1200" baseline="-25000" dirty="0"/>
                        <a:t>1</a:t>
                      </a:r>
                      <a:endParaRPr lang="zh-TW" altLang="en-US" sz="1200" baseline="-250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Data</a:t>
                      </a:r>
                      <a:r>
                        <a:rPr lang="en-US" altLang="zh-TW" sz="1200" baseline="-25000" dirty="0"/>
                        <a:t>1</a:t>
                      </a:r>
                      <a:r>
                        <a:rPr lang="en-US" altLang="zh-TW" sz="1200" baseline="0" dirty="0"/>
                        <a:t> (64Bytes)</a:t>
                      </a:r>
                      <a:endParaRPr lang="zh-TW" altLang="en-US" sz="1200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6684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20605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7501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7059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5662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713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1023</a:t>
                      </a:r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6423539"/>
                  </a:ext>
                </a:extLst>
              </a:tr>
            </a:tbl>
          </a:graphicData>
        </a:graphic>
      </p:graphicFrame>
      <p:grpSp>
        <p:nvGrpSpPr>
          <p:cNvPr id="27" name="群組 26">
            <a:extLst>
              <a:ext uri="{FF2B5EF4-FFF2-40B4-BE49-F238E27FC236}">
                <a16:creationId xmlns:a16="http://schemas.microsoft.com/office/drawing/2014/main" id="{4271A4EA-456E-0F35-2E76-D425E5C03507}"/>
              </a:ext>
            </a:extLst>
          </p:cNvPr>
          <p:cNvGrpSpPr/>
          <p:nvPr/>
        </p:nvGrpSpPr>
        <p:grpSpPr>
          <a:xfrm>
            <a:off x="1453455" y="1052639"/>
            <a:ext cx="1013646" cy="1439024"/>
            <a:chOff x="1453455" y="1052639"/>
            <a:chExt cx="1013646" cy="1439024"/>
          </a:xfrm>
        </p:grpSpPr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9D57F5BB-FF4D-259B-EC51-ADA36AA61190}"/>
                </a:ext>
              </a:extLst>
            </p:cNvPr>
            <p:cNvCxnSpPr>
              <a:cxnSpLocks/>
            </p:cNvCxnSpPr>
            <p:nvPr/>
          </p:nvCxnSpPr>
          <p:spPr>
            <a:xfrm>
              <a:off x="2465059" y="1052639"/>
              <a:ext cx="0" cy="288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F66C84FE-7E64-6D48-13E7-416119ED186B}"/>
                </a:ext>
              </a:extLst>
            </p:cNvPr>
            <p:cNvCxnSpPr>
              <a:cxnSpLocks/>
            </p:cNvCxnSpPr>
            <p:nvPr/>
          </p:nvCxnSpPr>
          <p:spPr>
            <a:xfrm>
              <a:off x="1462552" y="1338290"/>
              <a:ext cx="0" cy="1152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CBEF1DDE-DC18-121A-62E0-76E7ACFC0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9101" y="1339522"/>
              <a:ext cx="100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7301289C-B55B-8241-B650-640CC65246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3455" y="2491663"/>
              <a:ext cx="2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C0955416-1C36-8133-A3FD-68039EC854A6}"/>
              </a:ext>
            </a:extLst>
          </p:cNvPr>
          <p:cNvGrpSpPr/>
          <p:nvPr/>
        </p:nvGrpSpPr>
        <p:grpSpPr>
          <a:xfrm>
            <a:off x="1453455" y="1052736"/>
            <a:ext cx="1013646" cy="1439024"/>
            <a:chOff x="1453455" y="1052639"/>
            <a:chExt cx="1013646" cy="1439024"/>
          </a:xfrm>
        </p:grpSpPr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24B66C97-16DF-D74E-767D-8059602F080C}"/>
                </a:ext>
              </a:extLst>
            </p:cNvPr>
            <p:cNvCxnSpPr>
              <a:cxnSpLocks/>
            </p:cNvCxnSpPr>
            <p:nvPr/>
          </p:nvCxnSpPr>
          <p:spPr>
            <a:xfrm>
              <a:off x="2465059" y="1052639"/>
              <a:ext cx="0" cy="28800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AA5734CF-FCBE-A0D2-6B57-A81E8EFC8E28}"/>
                </a:ext>
              </a:extLst>
            </p:cNvPr>
            <p:cNvCxnSpPr>
              <a:cxnSpLocks/>
            </p:cNvCxnSpPr>
            <p:nvPr/>
          </p:nvCxnSpPr>
          <p:spPr>
            <a:xfrm>
              <a:off x="1462552" y="1338290"/>
              <a:ext cx="0" cy="115200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E89B8658-8E37-9AB5-DB81-7AFB59A75A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9101" y="1339522"/>
              <a:ext cx="1008000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DFD893B0-A5A0-FF98-0EDE-86FC3370C2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3455" y="2491663"/>
              <a:ext cx="216000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接點: 肘形 76">
            <a:extLst>
              <a:ext uri="{FF2B5EF4-FFF2-40B4-BE49-F238E27FC236}">
                <a16:creationId xmlns:a16="http://schemas.microsoft.com/office/drawing/2014/main" id="{BD6DE0FB-DFCF-BF4E-44AE-31F4D28261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57056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6277E407-EA38-BFA6-0828-490C57CA25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68675" y="3999504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5F65A75C-8E99-FA19-0383-4283F0DD22D1}"/>
              </a:ext>
            </a:extLst>
          </p:cNvPr>
          <p:cNvSpPr/>
          <p:nvPr/>
        </p:nvSpPr>
        <p:spPr>
          <a:xfrm>
            <a:off x="2051720" y="2350206"/>
            <a:ext cx="6804000" cy="288000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200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D2AA18B0-1E9D-39B4-C08B-D99DBE6090E9}"/>
              </a:ext>
            </a:extLst>
          </p:cNvPr>
          <p:cNvSpPr txBox="1"/>
          <p:nvPr/>
        </p:nvSpPr>
        <p:spPr>
          <a:xfrm>
            <a:off x="2500468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2FAFA02D-9201-7F80-CC78-B1600E853BAD}"/>
              </a:ext>
            </a:extLst>
          </p:cNvPr>
          <p:cNvSpPr txBox="1"/>
          <p:nvPr/>
        </p:nvSpPr>
        <p:spPr>
          <a:xfrm>
            <a:off x="5707664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559BABF6-D1B8-5BDF-4F20-833E4CB46597}"/>
              </a:ext>
            </a:extLst>
          </p:cNvPr>
          <p:cNvSpPr txBox="1"/>
          <p:nvPr/>
        </p:nvSpPr>
        <p:spPr>
          <a:xfrm>
            <a:off x="2754137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C41F308-F8FB-870E-7D11-41845455CCF4}"/>
              </a:ext>
            </a:extLst>
          </p:cNvPr>
          <p:cNvSpPr/>
          <p:nvPr/>
        </p:nvSpPr>
        <p:spPr>
          <a:xfrm>
            <a:off x="3859543" y="2361317"/>
            <a:ext cx="1778400" cy="2664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0x..C0DEBA98</a:t>
            </a:r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8A156E2E-5A95-4BB0-AE24-89E60C9FD57B}"/>
              </a:ext>
            </a:extLst>
          </p:cNvPr>
          <p:cNvSpPr txBox="1"/>
          <p:nvPr/>
        </p:nvSpPr>
        <p:spPr>
          <a:xfrm>
            <a:off x="2068387" y="2396413"/>
            <a:ext cx="36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6E3365-B0BE-BE31-E382-5FD6C759E358}"/>
              </a:ext>
            </a:extLst>
          </p:cNvPr>
          <p:cNvSpPr/>
          <p:nvPr/>
        </p:nvSpPr>
        <p:spPr>
          <a:xfrm>
            <a:off x="2960421" y="2361317"/>
            <a:ext cx="885600" cy="266400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cs typeface="Courier New" panose="02070309020205020404" pitchFamily="49" charset="0"/>
              </a:rPr>
              <a:t>0x1234</a:t>
            </a:r>
            <a:endParaRPr lang="zh-TW" altLang="en-US" sz="1200" dirty="0">
              <a:cs typeface="Courier New" panose="02070309020205020404" pitchFamily="49" charset="0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67BDF5C2-FF5B-2E37-CD01-F3EE06335866}"/>
              </a:ext>
            </a:extLst>
          </p:cNvPr>
          <p:cNvGrpSpPr/>
          <p:nvPr/>
        </p:nvGrpSpPr>
        <p:grpSpPr>
          <a:xfrm>
            <a:off x="1038052" y="1053530"/>
            <a:ext cx="5422279" cy="3379237"/>
            <a:chOff x="1038469" y="1052639"/>
            <a:chExt cx="5422279" cy="3379237"/>
          </a:xfrm>
        </p:grpSpPr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6E48AF7C-0AB3-BAF8-7E9D-6E89FAFC331D}"/>
                </a:ext>
              </a:extLst>
            </p:cNvPr>
            <p:cNvCxnSpPr>
              <a:cxnSpLocks/>
            </p:cNvCxnSpPr>
            <p:nvPr/>
          </p:nvCxnSpPr>
          <p:spPr>
            <a:xfrm>
              <a:off x="1038469" y="4112639"/>
              <a:ext cx="14508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B9CA93ED-B21A-ECFA-7D2D-890B915C80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3608" y="1052639"/>
              <a:ext cx="0" cy="306000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FE242EAE-1DDB-FC5D-A873-E0E6B13362EB}"/>
                </a:ext>
              </a:extLst>
            </p:cNvPr>
            <p:cNvCxnSpPr>
              <a:cxnSpLocks/>
            </p:cNvCxnSpPr>
            <p:nvPr/>
          </p:nvCxnSpPr>
          <p:spPr>
            <a:xfrm>
              <a:off x="6136748" y="4107876"/>
              <a:ext cx="32400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67574B9E-2489-B379-D5A3-DCA2E532C72B}"/>
                </a:ext>
              </a:extLst>
            </p:cNvPr>
            <p:cNvCxnSpPr>
              <a:cxnSpLocks/>
            </p:cNvCxnSpPr>
            <p:nvPr/>
          </p:nvCxnSpPr>
          <p:spPr>
            <a:xfrm>
              <a:off x="2932804" y="4107876"/>
              <a:ext cx="32400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弧形 55">
              <a:extLst>
                <a:ext uri="{FF2B5EF4-FFF2-40B4-BE49-F238E27FC236}">
                  <a16:creationId xmlns:a16="http://schemas.microsoft.com/office/drawing/2014/main" id="{568F3FFD-1397-BDC3-C242-DF18C8FD52AA}"/>
                </a:ext>
              </a:extLst>
            </p:cNvPr>
            <p:cNvSpPr/>
            <p:nvPr/>
          </p:nvSpPr>
          <p:spPr>
            <a:xfrm>
              <a:off x="3336119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8" name="直線單箭頭接點 57">
              <a:extLst>
                <a:ext uri="{FF2B5EF4-FFF2-40B4-BE49-F238E27FC236}">
                  <a16:creationId xmlns:a16="http://schemas.microsoft.com/office/drawing/2014/main" id="{09F10E9F-5A46-2841-5B0F-3A7FA82FA15F}"/>
                </a:ext>
              </a:extLst>
            </p:cNvPr>
            <p:cNvCxnSpPr>
              <a:cxnSpLocks/>
            </p:cNvCxnSpPr>
            <p:nvPr/>
          </p:nvCxnSpPr>
          <p:spPr>
            <a:xfrm>
              <a:off x="3476944" y="4112639"/>
              <a:ext cx="12456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弧形 61">
              <a:extLst>
                <a:ext uri="{FF2B5EF4-FFF2-40B4-BE49-F238E27FC236}">
                  <a16:creationId xmlns:a16="http://schemas.microsoft.com/office/drawing/2014/main" id="{F95D4DA1-7F35-6A82-2E89-0229C83416A9}"/>
                </a:ext>
              </a:extLst>
            </p:cNvPr>
            <p:cNvSpPr/>
            <p:nvPr/>
          </p:nvSpPr>
          <p:spPr>
            <a:xfrm>
              <a:off x="2484914" y="4039051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548B71F6-3E3E-678F-77AF-AEBD3F02F8C5}"/>
                </a:ext>
              </a:extLst>
            </p:cNvPr>
            <p:cNvCxnSpPr>
              <a:cxnSpLocks/>
            </p:cNvCxnSpPr>
            <p:nvPr/>
          </p:nvCxnSpPr>
          <p:spPr>
            <a:xfrm>
              <a:off x="2622564" y="4112639"/>
              <a:ext cx="720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弧形 63">
              <a:extLst>
                <a:ext uri="{FF2B5EF4-FFF2-40B4-BE49-F238E27FC236}">
                  <a16:creationId xmlns:a16="http://schemas.microsoft.com/office/drawing/2014/main" id="{5F2D0A6E-4022-5113-3299-C2CE4157D7AF}"/>
                </a:ext>
              </a:extLst>
            </p:cNvPr>
            <p:cNvSpPr/>
            <p:nvPr/>
          </p:nvSpPr>
          <p:spPr>
            <a:xfrm>
              <a:off x="5697312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E6A88C4C-5920-CBA2-5B97-19401ACDB8AE}"/>
                </a:ext>
              </a:extLst>
            </p:cNvPr>
            <p:cNvCxnSpPr>
              <a:cxnSpLocks/>
            </p:cNvCxnSpPr>
            <p:nvPr/>
          </p:nvCxnSpPr>
          <p:spPr>
            <a:xfrm>
              <a:off x="5836983" y="4112639"/>
              <a:ext cx="30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弧形 66">
              <a:extLst>
                <a:ext uri="{FF2B5EF4-FFF2-40B4-BE49-F238E27FC236}">
                  <a16:creationId xmlns:a16="http://schemas.microsoft.com/office/drawing/2014/main" id="{F56D318F-F62B-EC3C-34C8-FBF73060895A}"/>
                </a:ext>
              </a:extLst>
            </p:cNvPr>
            <p:cNvSpPr/>
            <p:nvPr/>
          </p:nvSpPr>
          <p:spPr>
            <a:xfrm>
              <a:off x="4720111" y="4042226"/>
              <a:ext cx="144000" cy="144000"/>
            </a:xfrm>
            <a:prstGeom prst="arc">
              <a:avLst>
                <a:gd name="adj1" fmla="val 10787401"/>
                <a:gd name="adj2" fmla="val 0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F4167C0C-2BCC-EE7B-1805-8C20574187A8}"/>
                </a:ext>
              </a:extLst>
            </p:cNvPr>
            <p:cNvCxnSpPr>
              <a:cxnSpLocks/>
            </p:cNvCxnSpPr>
            <p:nvPr/>
          </p:nvCxnSpPr>
          <p:spPr>
            <a:xfrm>
              <a:off x="4861730" y="4112639"/>
              <a:ext cx="8424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接點: 肘形 68">
            <a:extLst>
              <a:ext uri="{FF2B5EF4-FFF2-40B4-BE49-F238E27FC236}">
                <a16:creationId xmlns:a16="http://schemas.microsoft.com/office/drawing/2014/main" id="{77FA0FFE-1D23-4FB7-A142-E1073E6C31D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54675" y="4001509"/>
            <a:ext cx="1512392" cy="514952"/>
          </a:xfrm>
          <a:prstGeom prst="bentConnector3">
            <a:avLst>
              <a:gd name="adj1" fmla="val 7418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527E9D7-338A-7F75-C9CB-C9922A88C365}"/>
              </a:ext>
            </a:extLst>
          </p:cNvPr>
          <p:cNvCxnSpPr>
            <a:cxnSpLocks/>
          </p:cNvCxnSpPr>
          <p:nvPr/>
        </p:nvCxnSpPr>
        <p:spPr>
          <a:xfrm>
            <a:off x="3405273" y="3501008"/>
            <a:ext cx="0" cy="86409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CE5A5AF6-A2E8-C868-1087-F3892243EA7B}"/>
              </a:ext>
            </a:extLst>
          </p:cNvPr>
          <p:cNvSpPr txBox="1"/>
          <p:nvPr/>
        </p:nvSpPr>
        <p:spPr>
          <a:xfrm>
            <a:off x="5960014" y="2396413"/>
            <a:ext cx="144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0</a:t>
            </a:r>
            <a:endParaRPr lang="zh-TW" altLang="en-US" sz="12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3BC1C19-01F3-8816-53E4-DA07BF7FBBCC}"/>
              </a:ext>
            </a:extLst>
          </p:cNvPr>
          <p:cNvSpPr/>
          <p:nvPr/>
        </p:nvSpPr>
        <p:spPr>
          <a:xfrm>
            <a:off x="7063502" y="2363167"/>
            <a:ext cx="1778400" cy="2664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0x..CAFEBEEF</a:t>
            </a:r>
            <a:endParaRPr lang="zh-TW" altLang="en-US" sz="12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A1BD9A4-4CE4-2C2B-14D4-566063638185}"/>
              </a:ext>
            </a:extLst>
          </p:cNvPr>
          <p:cNvSpPr/>
          <p:nvPr/>
        </p:nvSpPr>
        <p:spPr>
          <a:xfrm>
            <a:off x="6163997" y="2363167"/>
            <a:ext cx="885600" cy="266400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cs typeface="Courier New" panose="02070309020205020404" pitchFamily="49" charset="0"/>
              </a:rPr>
              <a:t>0x1235</a:t>
            </a:r>
            <a:endParaRPr lang="zh-TW" altLang="en-US" sz="1200" dirty="0">
              <a:cs typeface="Courier New" panose="02070309020205020404" pitchFamily="49" charset="0"/>
            </a:endParaRPr>
          </a:p>
        </p:txBody>
      </p: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633816D2-777E-827F-7890-08F3FD39FC69}"/>
              </a:ext>
            </a:extLst>
          </p:cNvPr>
          <p:cNvCxnSpPr>
            <a:cxnSpLocks/>
          </p:cNvCxnSpPr>
          <p:nvPr/>
        </p:nvCxnSpPr>
        <p:spPr>
          <a:xfrm>
            <a:off x="6612118" y="3501008"/>
            <a:ext cx="0" cy="86409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CC48BF0C-B871-D425-118F-6B5F9E17D43E}"/>
              </a:ext>
            </a:extLst>
          </p:cNvPr>
          <p:cNvSpPr/>
          <p:nvPr/>
        </p:nvSpPr>
        <p:spPr>
          <a:xfrm>
            <a:off x="7063502" y="2363167"/>
            <a:ext cx="1778400" cy="2664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0x..FACEFEED</a:t>
            </a:r>
            <a:endParaRPr lang="zh-TW" altLang="en-US" sz="1200" dirty="0"/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A7C53FA7-F6D9-E4A0-68D2-39B9AE41FD43}"/>
              </a:ext>
            </a:extLst>
          </p:cNvPr>
          <p:cNvSpPr txBox="1"/>
          <p:nvPr/>
        </p:nvSpPr>
        <p:spPr>
          <a:xfrm>
            <a:off x="2068387" y="2396413"/>
            <a:ext cx="36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200" dirty="0"/>
              <a:t>0</a:t>
            </a:r>
            <a:endParaRPr lang="zh-TW" altLang="en-US" sz="1200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573A9AAB-9451-090B-2F9E-FF757A3CAA60}"/>
              </a:ext>
            </a:extLst>
          </p:cNvPr>
          <p:cNvSpPr/>
          <p:nvPr/>
        </p:nvSpPr>
        <p:spPr>
          <a:xfrm>
            <a:off x="6163997" y="2363167"/>
            <a:ext cx="885600" cy="266400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200" dirty="0">
                <a:cs typeface="Courier New" panose="02070309020205020404" pitchFamily="49" charset="0"/>
              </a:rPr>
              <a:t>0x1236</a:t>
            </a:r>
            <a:endParaRPr lang="zh-TW" altLang="en-US" sz="12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36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3" grpId="0"/>
      <p:bldP spid="4" grpId="0"/>
      <p:bldP spid="5" grpId="0"/>
      <p:bldP spid="6" grpId="0"/>
      <p:bldP spid="7" grpId="0"/>
      <p:bldP spid="8" grpId="0"/>
      <p:bldP spid="13" grpId="0"/>
      <p:bldP spid="14" grpId="0"/>
      <p:bldP spid="87" grpId="0" animBg="1"/>
      <p:bldP spid="104" grpId="0"/>
      <p:bldP spid="74" grpId="0" animBg="1"/>
      <p:bldP spid="90" grpId="0" animBg="1"/>
      <p:bldP spid="71" grpId="0" animBg="1"/>
      <p:bldP spid="105" grpId="0"/>
      <p:bldP spid="1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Reference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1600" dirty="0">
                <a:hlinkClick r:id="rId3"/>
              </a:rPr>
              <a:t>https://cs.nyu.edu/~gottlieb/courses/2000s/2007-08-fall/arch/lectures/lecture-22.html</a:t>
            </a:r>
            <a:endParaRPr lang="en-US" altLang="zh-TW" sz="1600" dirty="0"/>
          </a:p>
          <a:p>
            <a:pPr>
              <a:spcBef>
                <a:spcPts val="1200"/>
              </a:spcBef>
            </a:pPr>
            <a:r>
              <a:rPr lang="en-US" altLang="zh-TW" sz="1600" dirty="0">
                <a:hlinkClick r:id="rId4"/>
              </a:rPr>
              <a:t>https://www.cs.swarthmore.edu/~kwebb/cs31/f18/memhierarchy/caching.html</a:t>
            </a:r>
            <a:endParaRPr lang="en-US" altLang="zh-TW" sz="1600" dirty="0"/>
          </a:p>
          <a:p>
            <a:pPr>
              <a:spcBef>
                <a:spcPts val="1200"/>
              </a:spcBef>
            </a:pPr>
            <a:r>
              <a:rPr lang="en-US" altLang="zh-TW" sz="1600" dirty="0">
                <a:hlinkClick r:id="rId5"/>
              </a:rPr>
              <a:t>https://diveintosystems.org/book/C11-MemHierarchy/caching.html</a:t>
            </a:r>
            <a:endParaRPr lang="en-US" altLang="zh-TW" sz="1600" dirty="0"/>
          </a:p>
          <a:p>
            <a:pPr>
              <a:spcBef>
                <a:spcPts val="1200"/>
              </a:spcBef>
            </a:pP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4293903363"/>
      </p:ext>
    </p:extLst>
  </p:cSld>
  <p:clrMapOvr>
    <a:masterClrMapping/>
  </p:clrMapOvr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2162</TotalTime>
  <Words>445</Words>
  <Application>Microsoft Office PowerPoint</Application>
  <PresentationFormat>如螢幕大小 (4:3)</PresentationFormat>
  <Paragraphs>212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Franklin Gothic Book</vt:lpstr>
      <vt:lpstr>Wingdings 2</vt:lpstr>
      <vt:lpstr>科技</vt:lpstr>
      <vt:lpstr>Cache basic example</vt:lpstr>
      <vt:lpstr>Cache basic example</vt:lpstr>
      <vt:lpstr>PowerPoint 簡報</vt:lpstr>
      <vt:lpstr>PowerPoint 簡報</vt:lpstr>
      <vt:lpstr>PowerPoint 簡報</vt:lpstr>
      <vt:lpstr>PowerPoint 簡報</vt:lpstr>
      <vt:lpstr>PowerPoint 簡報</vt:lpstr>
      <vt:lpstr>Reference</vt:lpstr>
    </vt:vector>
  </TitlesOfParts>
  <Company>C.M.T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 Introduction</dc:title>
  <dc:creator>Kaiba</dc:creator>
  <cp:lastModifiedBy>振雄 劉</cp:lastModifiedBy>
  <cp:revision>179</cp:revision>
  <dcterms:created xsi:type="dcterms:W3CDTF">2016-02-28T08:06:51Z</dcterms:created>
  <dcterms:modified xsi:type="dcterms:W3CDTF">2024-05-18T23:58:26Z</dcterms:modified>
</cp:coreProperties>
</file>