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99" r:id="rId2"/>
    <p:sldId id="318" r:id="rId3"/>
    <p:sldId id="291" r:id="rId4"/>
    <p:sldId id="319" r:id="rId5"/>
    <p:sldId id="282" r:id="rId6"/>
    <p:sldId id="320" r:id="rId7"/>
    <p:sldId id="292" r:id="rId8"/>
    <p:sldId id="321" r:id="rId9"/>
    <p:sldId id="283" r:id="rId10"/>
    <p:sldId id="322" r:id="rId11"/>
    <p:sldId id="323" r:id="rId12"/>
    <p:sldId id="324" r:id="rId13"/>
    <p:sldId id="325" r:id="rId14"/>
    <p:sldId id="296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285" r:id="rId27"/>
    <p:sldId id="337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6"/>
    <p:restoredTop sz="96408" autoAdjust="0"/>
  </p:normalViewPr>
  <p:slideViewPr>
    <p:cSldViewPr snapToGrid="0" snapToObjects="1">
      <p:cViewPr varScale="1">
        <p:scale>
          <a:sx n="111" d="100"/>
          <a:sy n="111" d="100"/>
        </p:scale>
        <p:origin x="2004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D098E-D992-724B-8D80-BF48622C70A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C93B-4E0D-E448-AB16-3CC009FC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C93B-4E0D-E448-AB16-3CC009FC9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C93B-4E0D-E448-AB16-3CC009FC9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C93B-4E0D-E448-AB16-3CC009FC9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C93B-4E0D-E448-AB16-3CC009FC9A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采样避免了</a:t>
            </a:r>
            <a:r>
              <a:rPr lang="en-US" altLang="zh-CN" dirty="0"/>
              <a:t>A</a:t>
            </a:r>
            <a:r>
              <a:rPr lang="zh-CN" altLang="en-US" dirty="0"/>
              <a:t>的计算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C93B-4E0D-E448-AB16-3CC009FC9A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954D-DB6F-A94F-8C46-726B4244FCDB}" type="datetime3">
              <a:rPr lang="en-US" smtClean="0"/>
              <a:t>28 December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8FD5-A75C-2A4B-9721-82BC0EC94C5E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1791-29DC-524F-9731-7E2B3AD84449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8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847954D-DB6F-A94F-8C46-726B4244FCDB}" type="datetime3">
              <a:rPr lang="en-US" smtClean="0"/>
              <a:t>28 December 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8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82C-6CDD-194C-934E-52AEFB4D77BA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E82D-C0DD-094B-873C-FF0C27121F77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A22B-E509-CE4B-85F6-F0B30567B62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E5-88C9-4342-8A0C-2791C0617C86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C48F-C7CD-4B43-9066-28D9C0A3C232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D2F-A827-C04F-B7C3-991B264DDD86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5455-574D-1845-B859-618F25623420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0EA7-C699-6043-A2C6-4833F29329C2}" type="datetime3">
              <a:rPr lang="en-US" smtClean="0"/>
              <a:pPr/>
              <a:t>28 December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2" y="6336322"/>
            <a:ext cx="2526628" cy="388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2" t="20434" r="15958" b="66582"/>
          <a:stretch/>
        </p:blipFill>
        <p:spPr>
          <a:xfrm>
            <a:off x="5511799" y="0"/>
            <a:ext cx="3543301" cy="4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0759" y="225003"/>
            <a:ext cx="10515600" cy="759376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STKaiti" charset="-122"/>
                <a:ea typeface="STKaiti" charset="-122"/>
                <a:cs typeface="STKaiti" charset="-122"/>
              </a:rPr>
              <a:t>论坛分享 </a:t>
            </a:r>
            <a:r>
              <a:rPr lang="en-US" altLang="zh-CN" sz="4800" dirty="0">
                <a:latin typeface="STKaiti" charset="-122"/>
                <a:ea typeface="STKaiti" charset="-122"/>
                <a:cs typeface="STKaiti" charset="-122"/>
              </a:rPr>
              <a:t>-</a:t>
            </a:r>
            <a:r>
              <a:rPr lang="zh-CN" altLang="en-US" sz="48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4800" dirty="0">
                <a:latin typeface="STKaiti" charset="-122"/>
                <a:ea typeface="STKaiti" charset="-122"/>
                <a:cs typeface="STKaiti" charset="-122"/>
              </a:rPr>
              <a:t>II</a:t>
            </a:r>
            <a:endParaRPr lang="en-US" sz="5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79" y="1110998"/>
            <a:ext cx="84438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Wingdings" charset="2"/>
              <a:buChar char="Ø"/>
            </a:pPr>
            <a:r>
              <a:rPr lang="zh-CN" altLang="en-US" sz="2200" dirty="0">
                <a:latin typeface="SimSun" charset="-122"/>
                <a:ea typeface="SimSun" charset="-122"/>
                <a:cs typeface="SimSun" charset="-122"/>
              </a:rPr>
              <a:t>分享人：</a:t>
            </a:r>
            <a:r>
              <a:rPr lang="zh-CN" altLang="en-US" sz="2200" b="1" u="sng" dirty="0">
                <a:latin typeface="SimSun" charset="-122"/>
                <a:ea typeface="SimSun" charset="-122"/>
                <a:cs typeface="SimSun" charset="-122"/>
              </a:rPr>
              <a:t>高扬</a:t>
            </a:r>
            <a:r>
              <a:rPr lang="zh-CN" altLang="en-US" sz="22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中国科学院信息工程研究所硕博二年级在读，本科毕业于吉林大学。目前主要研究方向是图神经网络及其应用。</a:t>
            </a:r>
            <a:endParaRPr lang="en-US" altLang="zh-CN" sz="2000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endParaRPr lang="en-US" altLang="zh-CN" sz="2000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r>
              <a:rPr lang="zh-CN" altLang="en-US" sz="2400" dirty="0">
                <a:latin typeface="SimSun" charset="-122"/>
                <a:ea typeface="SimSun" charset="-122"/>
                <a:cs typeface="SimSun" charset="-122"/>
              </a:rPr>
              <a:t>分享题目：</a:t>
            </a:r>
            <a:r>
              <a:rPr lang="zh-CN" altLang="en-US" sz="2400" b="1" u="sng" dirty="0">
                <a:latin typeface="SimSun" charset="-122"/>
                <a:ea typeface="SimSun" charset="-122"/>
                <a:cs typeface="SimSun" charset="-122"/>
              </a:rPr>
              <a:t>图神经网络的变种与挑战</a:t>
            </a:r>
            <a:endParaRPr lang="en-US" altLang="zh-CN" sz="2400" b="1" u="sng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endParaRPr lang="en-US" altLang="zh-CN" sz="2400" b="1" u="sng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r>
              <a:rPr lang="zh-CN" altLang="en-US" sz="2400" dirty="0">
                <a:latin typeface="SimSun" charset="-122"/>
                <a:ea typeface="SimSun" charset="-122"/>
                <a:cs typeface="SimSun" charset="-122"/>
              </a:rPr>
              <a:t>报告简介：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半监督图卷积神经网络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(Semi-GCN)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对原始的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进行了约束与简化，也因此诞生了诸多研究方向。</a:t>
            </a:r>
            <a:r>
              <a:rPr lang="en-US" altLang="zh-CN" sz="2000" dirty="0" err="1">
                <a:latin typeface="SimSun" charset="-122"/>
                <a:ea typeface="SimSun" charset="-122"/>
                <a:cs typeface="SimSun" charset="-122"/>
              </a:rPr>
              <a:t>GraphSAGE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首先归纳出了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Neighbor Aggregate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模式；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GAT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将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Attention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机制引入到了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当中；</a:t>
            </a:r>
            <a:r>
              <a:rPr lang="en-US" altLang="zh-CN" sz="2000" dirty="0" err="1">
                <a:latin typeface="SimSun" charset="-122"/>
                <a:ea typeface="SimSun" charset="-122"/>
                <a:cs typeface="SimSun" charset="-122"/>
              </a:rPr>
              <a:t>GeniePath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尝试将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的层次做深。本次讨论将主要介绍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semi-GCN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之后的这些变体与它们之间的联系，以及当前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研究当中的问题与挑战。</a:t>
            </a:r>
            <a:endParaRPr lang="en-US" altLang="zh-CN" sz="2000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endParaRPr lang="en-US" altLang="zh-CN" sz="2400" dirty="0">
              <a:latin typeface="SimSun" charset="-122"/>
              <a:ea typeface="SimSun" charset="-122"/>
              <a:cs typeface="SimSun" charset="-122"/>
            </a:endParaRPr>
          </a:p>
          <a:p>
            <a:pPr marL="457189" indent="-457189">
              <a:buFont typeface="Wingdings" charset="2"/>
              <a:buChar char="Ø"/>
            </a:pPr>
            <a:r>
              <a:rPr lang="en-US" altLang="zh-CN" sz="2400" dirty="0">
                <a:latin typeface="SimSun" charset="-122"/>
                <a:ea typeface="SimSun" charset="-122"/>
                <a:cs typeface="SimSun" charset="-122"/>
              </a:rPr>
              <a:t>Spotlight</a:t>
            </a:r>
            <a:r>
              <a:rPr lang="zh-CN" altLang="en-US" sz="2400" dirty="0">
                <a:latin typeface="SimSun" charset="-122"/>
                <a:ea typeface="SimSun" charset="-122"/>
                <a:cs typeface="SimSun" charset="-122"/>
              </a:rPr>
              <a:t>：</a:t>
            </a:r>
            <a:endParaRPr lang="en-US" altLang="zh-CN" sz="2400" dirty="0">
              <a:latin typeface="SimSun" charset="-122"/>
              <a:ea typeface="SimSun" charset="-122"/>
              <a:cs typeface="SimSun" charset="-122"/>
            </a:endParaRPr>
          </a:p>
          <a:p>
            <a:pPr marL="914389" lvl="1" indent="-457189">
              <a:buFont typeface="Wingdings" charset="2"/>
              <a:buChar char="Ø"/>
            </a:pP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1.semi-GCN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之后的研究方向</a:t>
            </a:r>
          </a:p>
          <a:p>
            <a:pPr marL="914389" lvl="1" indent="-457189">
              <a:buFont typeface="Wingdings" charset="2"/>
              <a:buChar char="Ø"/>
            </a:pP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2.semi-GCN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2000" dirty="0" err="1">
                <a:latin typeface="SimSun" charset="-122"/>
                <a:ea typeface="SimSun" charset="-122"/>
                <a:cs typeface="SimSun" charset="-122"/>
              </a:rPr>
              <a:t>GraphSAGE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GAT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以及</a:t>
            </a:r>
            <a:r>
              <a:rPr lang="en-US" altLang="zh-CN" sz="2000" dirty="0" err="1">
                <a:latin typeface="SimSun" charset="-122"/>
                <a:ea typeface="SimSun" charset="-122"/>
                <a:cs typeface="SimSun" charset="-122"/>
              </a:rPr>
              <a:t>GeniePath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之间的联系</a:t>
            </a:r>
          </a:p>
          <a:p>
            <a:pPr marL="914389" lvl="1" indent="-457189">
              <a:buFont typeface="Wingdings" charset="2"/>
              <a:buChar char="Ø"/>
            </a:pP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3.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当前</a:t>
            </a:r>
            <a:r>
              <a:rPr lang="en-US" altLang="zh-CN" sz="2000" dirty="0">
                <a:latin typeface="SimSun" charset="-122"/>
                <a:ea typeface="SimSun" charset="-122"/>
                <a:cs typeface="SimSun" charset="-122"/>
              </a:rPr>
              <a:t>GCN</a:t>
            </a:r>
            <a:r>
              <a:rPr lang="zh-CN" altLang="en-US" sz="2000" dirty="0">
                <a:latin typeface="SimSun" charset="-122"/>
                <a:ea typeface="SimSun" charset="-122"/>
                <a:cs typeface="SimSun" charset="-122"/>
              </a:rPr>
              <a:t>中的挑战</a:t>
            </a:r>
          </a:p>
        </p:txBody>
      </p:sp>
    </p:spTree>
    <p:extLst>
      <p:ext uri="{BB962C8B-B14F-4D97-AF65-F5344CB8AC3E}">
        <p14:creationId xmlns:p14="http://schemas.microsoft.com/office/powerpoint/2010/main" val="3076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50BF1-5BD5-43FB-82AC-BAA9A81E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聚集方式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D51BB-CB21-4BCB-84AD-C9E48389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Inductive</a:t>
            </a:r>
            <a:r>
              <a:rPr lang="en-US" altLang="zh-CN" dirty="0"/>
              <a:t> Representation </a:t>
            </a:r>
            <a:r>
              <a:rPr lang="en-US" altLang="zh-CN" dirty="0">
                <a:solidFill>
                  <a:srgbClr val="FF0000"/>
                </a:solidFill>
              </a:rPr>
              <a:t>Learning</a:t>
            </a:r>
            <a:r>
              <a:rPr lang="en-US" altLang="zh-CN" dirty="0"/>
              <a:t> on </a:t>
            </a:r>
            <a:r>
              <a:rPr lang="en-US" altLang="zh-CN" dirty="0">
                <a:solidFill>
                  <a:srgbClr val="FF0000"/>
                </a:solidFill>
              </a:rPr>
              <a:t>Large Graphs</a:t>
            </a:r>
          </a:p>
          <a:p>
            <a:pPr lvl="1"/>
            <a:r>
              <a:rPr lang="en-US" altLang="zh-CN" dirty="0"/>
              <a:t>Inductive Learning</a:t>
            </a:r>
          </a:p>
          <a:p>
            <a:pPr lvl="2"/>
            <a:r>
              <a:rPr lang="zh-CN" altLang="en-US" dirty="0"/>
              <a:t>学习新加入节点的重表示</a:t>
            </a:r>
            <a:endParaRPr lang="en-US" altLang="zh-CN" dirty="0"/>
          </a:p>
          <a:p>
            <a:pPr lvl="2"/>
            <a:r>
              <a:rPr lang="zh-CN" altLang="en-US" dirty="0"/>
              <a:t>与半监督的区别：训练阶段不利用未知节点的结构信息</a:t>
            </a:r>
            <a:endParaRPr lang="en-US" altLang="zh-CN" dirty="0"/>
          </a:p>
          <a:p>
            <a:pPr lvl="2"/>
            <a:r>
              <a:rPr lang="en-US" altLang="zh-CN" dirty="0"/>
              <a:t>Semi-GCN</a:t>
            </a:r>
            <a:r>
              <a:rPr lang="zh-CN" altLang="en-US" dirty="0"/>
              <a:t>训练阶段利用了全局信息</a:t>
            </a:r>
            <a:endParaRPr lang="en-US" altLang="zh-CN" dirty="0"/>
          </a:p>
          <a:p>
            <a:pPr lvl="1"/>
            <a:r>
              <a:rPr lang="en-US" altLang="zh-CN" dirty="0"/>
              <a:t>Large Graph</a:t>
            </a:r>
          </a:p>
          <a:p>
            <a:pPr lvl="2"/>
            <a:r>
              <a:rPr lang="zh-CN" altLang="en-US" dirty="0"/>
              <a:t>实际环境中的图大多是大图</a:t>
            </a:r>
            <a:endParaRPr lang="en-US" altLang="zh-CN" dirty="0"/>
          </a:p>
          <a:p>
            <a:pPr lvl="2"/>
            <a:r>
              <a:rPr lang="zh-CN" altLang="en-US" dirty="0"/>
              <a:t>利用全局信息或全部邻居训练慢，容易内存溢出</a:t>
            </a:r>
            <a:endParaRPr lang="en-US" altLang="zh-CN" dirty="0"/>
          </a:p>
          <a:p>
            <a:r>
              <a:rPr lang="en-US" altLang="zh-CN" dirty="0" err="1"/>
              <a:t>GraphSAGE</a:t>
            </a:r>
            <a:r>
              <a:rPr lang="en-US" altLang="zh-CN" dirty="0"/>
              <a:t>(</a:t>
            </a:r>
            <a:r>
              <a:rPr lang="en-US" altLang="zh-CN" dirty="0" err="1"/>
              <a:t>SAmple</a:t>
            </a:r>
            <a:r>
              <a:rPr lang="en-US" altLang="zh-CN" dirty="0"/>
              <a:t> and </a:t>
            </a:r>
            <a:r>
              <a:rPr lang="en-US" altLang="zh-CN" dirty="0" err="1"/>
              <a:t>aggreGatE</a:t>
            </a:r>
            <a:r>
              <a:rPr lang="en-US" altLang="zh-CN" dirty="0"/>
              <a:t>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F5BD-2BDE-4E71-B8C3-C4654418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28BA8-CE0F-45F6-B7A9-B18F4D0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/>
              <a:t>GraphSAGE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方法简单粗暴，对一阶邻居随机排序；选取固定数量的邻居；少则重复，多则舍弃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09" y="2664687"/>
            <a:ext cx="6948382" cy="3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GraphSAGE</a:t>
            </a:r>
            <a:r>
              <a:rPr lang="zh-CN" altLang="en-US" dirty="0"/>
              <a:t>的四类聚集器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12</a:t>
            </a:fld>
            <a:endParaRPr lang="en-US"/>
          </a:p>
        </p:txBody>
      </p:sp>
      <p:sp>
        <p:nvSpPr>
          <p:cNvPr id="6" name="GraphSAGE的四类聚集器"/>
          <p:cNvSpPr txBox="1">
            <a:spLocks/>
          </p:cNvSpPr>
          <p:nvPr/>
        </p:nvSpPr>
        <p:spPr>
          <a:xfrm>
            <a:off x="673100" y="584200"/>
            <a:ext cx="7387535" cy="74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3400"/>
              </a:spcBef>
              <a:buNone/>
              <a:defRPr sz="2800" kern="1200" cap="none" spc="56">
                <a:solidFill>
                  <a:schemeClr val="tx1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endParaRPr lang="zh-CN" altLang="en-US" dirty="0"/>
          </a:p>
        </p:txBody>
      </p:sp>
      <p:sp>
        <p:nvSpPr>
          <p:cNvPr id="7" name="要求：置换不变性，不同的输入顺序相同的输出…"/>
          <p:cNvSpPr txBox="1">
            <a:spLocks/>
          </p:cNvSpPr>
          <p:nvPr/>
        </p:nvSpPr>
        <p:spPr>
          <a:xfrm>
            <a:off x="628650" y="1825625"/>
            <a:ext cx="7886700" cy="645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要求：置换不变性，不同的输入顺序相同的输出</a:t>
            </a:r>
          </a:p>
          <a:p>
            <a:r>
              <a:rPr lang="zh-CN" altLang="en-US" dirty="0"/>
              <a:t>作用：将邻居的影响进行聚集，生成新的“邻居向量”</a:t>
            </a:r>
          </a:p>
          <a:p>
            <a:pPr lvl="1"/>
            <a:r>
              <a:rPr lang="en-US" altLang="zh-CN" dirty="0" err="1"/>
              <a:t>MeanAggregator</a:t>
            </a:r>
            <a:r>
              <a:rPr lang="zh-CN" altLang="en-US" dirty="0"/>
              <a:t>：</a:t>
            </a:r>
            <a:r>
              <a:rPr lang="en-US" altLang="zh-CN" dirty="0"/>
              <a:t>element-wise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endParaRPr lang="zh-CN" altLang="en-US" dirty="0"/>
          </a:p>
          <a:p>
            <a:pPr lvl="1"/>
            <a:r>
              <a:rPr lang="en-US" altLang="zh-CN" dirty="0" err="1"/>
              <a:t>PoolingAggregator</a:t>
            </a:r>
            <a:r>
              <a:rPr lang="zh-CN" altLang="en-US" dirty="0"/>
              <a:t>：</a:t>
            </a:r>
            <a:r>
              <a:rPr lang="en-US" altLang="zh-CN" dirty="0"/>
              <a:t> element-wise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mean,</a:t>
            </a:r>
            <a:r>
              <a:rPr lang="zh-CN" altLang="en-US" dirty="0"/>
              <a:t>包含一层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zh-CN" altLang="en-US" dirty="0"/>
          </a:p>
          <a:p>
            <a:pPr lvl="1"/>
            <a:r>
              <a:rPr lang="en-US" altLang="zh-CN" dirty="0" err="1"/>
              <a:t>LSTMAggregator</a:t>
            </a:r>
            <a:r>
              <a:rPr lang="zh-CN" altLang="en-US" dirty="0"/>
              <a:t>：训练</a:t>
            </a:r>
            <a:r>
              <a:rPr lang="en-US" altLang="zh-CN" dirty="0"/>
              <a:t>RNN</a:t>
            </a:r>
            <a:r>
              <a:rPr lang="zh-CN" altLang="en-US" dirty="0"/>
              <a:t>网络，将邻居特征作为输入</a:t>
            </a:r>
            <a:r>
              <a:rPr lang="en-US" altLang="zh-CN" dirty="0"/>
              <a:t>,</a:t>
            </a:r>
            <a:endParaRPr lang="zh-CN" altLang="en-US" dirty="0"/>
          </a:p>
          <a:p>
            <a:pPr lvl="1"/>
            <a:r>
              <a:rPr lang="en-US" altLang="zh-CN" dirty="0" err="1"/>
              <a:t>GCNAggregator</a:t>
            </a:r>
            <a:r>
              <a:rPr lang="zh-CN" altLang="en-US" dirty="0"/>
              <a:t>：可以看作</a:t>
            </a:r>
            <a:r>
              <a:rPr lang="en-US" altLang="zh-CN" dirty="0" err="1"/>
              <a:t>MeanAggregator</a:t>
            </a:r>
            <a:r>
              <a:rPr lang="zh-CN" altLang="en-US" dirty="0"/>
              <a:t>的特例，将本身特征与邻居特征同等对待，并未求邻居权重，不等价于标准的</a:t>
            </a:r>
            <a:r>
              <a:rPr lang="en-US" altLang="zh-CN" dirty="0"/>
              <a:t>GCN</a:t>
            </a:r>
          </a:p>
        </p:txBody>
      </p:sp>
    </p:spTree>
    <p:extLst>
      <p:ext uri="{BB962C8B-B14F-4D97-AF65-F5344CB8AC3E}">
        <p14:creationId xmlns:p14="http://schemas.microsoft.com/office/powerpoint/2010/main" val="16881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GraphSAGE</a:t>
            </a:r>
            <a:r>
              <a:rPr kumimoji="1" lang="zh-CN" altLang="en-US" dirty="0"/>
              <a:t>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优点：</a:t>
            </a:r>
          </a:p>
          <a:p>
            <a:pPr lvl="1"/>
            <a:r>
              <a:rPr kumimoji="1" lang="zh-CN" altLang="en-US" dirty="0"/>
              <a:t>适用于大图</a:t>
            </a:r>
          </a:p>
          <a:p>
            <a:pPr lvl="1"/>
            <a:r>
              <a:rPr kumimoji="1" lang="zh-CN" altLang="en-US" dirty="0"/>
              <a:t>简洁，速度快</a:t>
            </a:r>
          </a:p>
          <a:p>
            <a:r>
              <a:rPr kumimoji="1" lang="zh-CN" altLang="en-US" dirty="0"/>
              <a:t>缺点：</a:t>
            </a:r>
          </a:p>
          <a:p>
            <a:pPr lvl="1"/>
            <a:r>
              <a:rPr kumimoji="1" lang="zh-CN" altLang="en-US" dirty="0"/>
              <a:t>邻居权重一致</a:t>
            </a:r>
          </a:p>
          <a:p>
            <a:pPr lvl="1"/>
            <a:r>
              <a:rPr kumimoji="1" lang="zh-CN" altLang="en-US" dirty="0"/>
              <a:t>采样有损精度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纵向聚集器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收集同一节点不同层的重表示</a:t>
            </a:r>
          </a:p>
          <a:p>
            <a:r>
              <a:rPr kumimoji="1" lang="en-US" altLang="zh-CN" dirty="0"/>
              <a:t>JK-Networks</a:t>
            </a:r>
            <a:endParaRPr kumimoji="1" lang="zh-CN" altLang="en-US" dirty="0"/>
          </a:p>
          <a:p>
            <a:r>
              <a:rPr kumimoji="1" lang="en-US" altLang="zh-CN" dirty="0" err="1"/>
              <a:t>GraphSAGE</a:t>
            </a:r>
            <a:r>
              <a:rPr kumimoji="1" lang="zh-CN" altLang="en-US" dirty="0"/>
              <a:t>使用的是</a:t>
            </a:r>
            <a:r>
              <a:rPr kumimoji="1" lang="en-US" altLang="zh-CN" dirty="0" err="1"/>
              <a:t>Concat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008565-FA9A-4DBA-9056-3AD5D4FC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45" y="1299217"/>
            <a:ext cx="3470010" cy="47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 </a:t>
            </a:r>
            <a:r>
              <a:rPr kumimoji="1" lang="zh-CN" altLang="en-US" dirty="0"/>
              <a:t>邻居权重学习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71217"/>
            <a:ext cx="7886700" cy="3005746"/>
          </a:xfrm>
        </p:spPr>
        <p:txBody>
          <a:bodyPr/>
          <a:lstStyle/>
          <a:p>
            <a:r>
              <a:rPr kumimoji="1" lang="en-US" altLang="zh-CN" dirty="0"/>
              <a:t>Semi-GCN</a:t>
            </a:r>
            <a:r>
              <a:rPr kumimoji="1" lang="zh-CN" altLang="en-US" dirty="0"/>
              <a:t>邻居权重是固定的，且只与节点的度相关</a:t>
            </a:r>
            <a:endParaRPr kumimoji="1" lang="en-US" altLang="zh-CN" dirty="0"/>
          </a:p>
          <a:p>
            <a:r>
              <a:rPr kumimoji="1" lang="en-US" altLang="zh-CN" dirty="0" err="1"/>
              <a:t>GraphSAGE</a:t>
            </a:r>
            <a:r>
              <a:rPr kumimoji="1" lang="zh-CN" altLang="en-US" dirty="0"/>
              <a:t>邻居权重固定是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利用</a:t>
            </a:r>
            <a:r>
              <a:rPr kumimoji="1" lang="en-US" altLang="zh-CN" dirty="0"/>
              <a:t>GAT</a:t>
            </a:r>
            <a:r>
              <a:rPr kumimoji="1" lang="zh-CN" altLang="en-US" dirty="0"/>
              <a:t>，基于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，学习同一层邻居权重</a:t>
            </a:r>
          </a:p>
          <a:p>
            <a:r>
              <a:rPr kumimoji="1" lang="en-US" altLang="zh-CN" dirty="0" err="1"/>
              <a:t>GeniePath</a:t>
            </a:r>
            <a:r>
              <a:rPr kumimoji="1" lang="zh-CN" altLang="en-US" dirty="0"/>
              <a:t>，基于</a:t>
            </a:r>
            <a:r>
              <a:rPr kumimoji="1" lang="en-US" altLang="zh-CN" dirty="0"/>
              <a:t>GAT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GAT+LSTM</a:t>
            </a:r>
            <a:r>
              <a:rPr kumimoji="1" lang="zh-CN" altLang="en-US" dirty="0"/>
              <a:t>，学习不同层邻居的权重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15</a:t>
            </a:fld>
            <a:endParaRPr lang="en-US"/>
          </a:p>
        </p:txBody>
      </p:sp>
      <p:pic>
        <p:nvPicPr>
          <p:cNvPr id="6" name="屏幕快照 2018-10-07 下午4.06.00.png" descr="屏幕快照 2018-10-07 下午4.06.00.png">
            <a:extLst>
              <a:ext uri="{FF2B5EF4-FFF2-40B4-BE49-F238E27FC236}">
                <a16:creationId xmlns:a16="http://schemas.microsoft.com/office/drawing/2014/main" id="{21C66ACB-C85D-4618-9A89-E753E572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695" y="1690689"/>
            <a:ext cx="8761305" cy="663095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38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Graph Attention Networks:</a:t>
            </a:r>
          </a:p>
          <a:p>
            <a:pPr lvl="1"/>
            <a:r>
              <a:rPr kumimoji="1" lang="zh-CN" altLang="en-US" dirty="0"/>
              <a:t>利用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机制学习邻居权重</a:t>
            </a:r>
          </a:p>
          <a:p>
            <a:pPr lvl="1"/>
            <a:r>
              <a:rPr kumimoji="1" lang="zh-CN" altLang="en-US" dirty="0"/>
              <a:t>利用</a:t>
            </a:r>
            <a:r>
              <a:rPr kumimoji="1" lang="en-US" altLang="zh-CN" dirty="0"/>
              <a:t>multi-head</a:t>
            </a:r>
            <a:r>
              <a:rPr kumimoji="1" lang="zh-CN" altLang="en-US" dirty="0"/>
              <a:t>机制增加稳定性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5676CF-286C-42D8-AA78-E23668A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25" y="3429000"/>
            <a:ext cx="3404349" cy="4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7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9BBD-8867-45CA-8CA2-70CD0104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22257-4964-4B2E-B895-D770856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8123A-D044-4909-A9B3-42390DF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BF604-E3D6-4880-8571-716FD97F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73" y="1999439"/>
            <a:ext cx="3362325" cy="369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F95D40-9FFA-438C-9CBA-74145EDE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878" y="2529480"/>
            <a:ext cx="3759549" cy="454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C8D78-54EC-41C0-9B26-13B2EA644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9" t="9337" r="51593" b="19645"/>
          <a:stretch/>
        </p:blipFill>
        <p:spPr>
          <a:xfrm>
            <a:off x="4777989" y="3724156"/>
            <a:ext cx="3393835" cy="10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7279C-A962-4F4D-B233-DBB7539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434E358-D809-4E73-B562-B7193F9CC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570595"/>
            <a:ext cx="4667250" cy="28575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1888A-4BD3-4BC9-81B9-01BAB2F7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BF04D-5771-43A4-8D94-2596374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F05D16-3E2C-46A3-8A50-FA6CC78FD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9" t="10692" r="49538" b="18186"/>
          <a:stretch/>
        </p:blipFill>
        <p:spPr>
          <a:xfrm>
            <a:off x="2825086" y="4660710"/>
            <a:ext cx="3725873" cy="10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332A8-D20D-4686-8EC3-6DA5BCEC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r>
              <a:rPr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BB09-1BCD-47A3-BB84-0FA411E1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4B2BB0-A4BC-437E-9DBF-607BBEF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19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1CD7C9-C2C3-41A3-BD2E-CA481D54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8" y="1825625"/>
            <a:ext cx="7823602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8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Monotype Corsiva" charset="0"/>
                <a:ea typeface="Monotype Corsiva" charset="0"/>
                <a:cs typeface="Monotype Corsiva" charset="0"/>
              </a:rPr>
              <a:t>图卷积神经网络的变种与挑战</a:t>
            </a:r>
            <a:endParaRPr lang="en-US" sz="4800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021" y="4324351"/>
            <a:ext cx="7285961" cy="857250"/>
          </a:xfrm>
        </p:spPr>
        <p:txBody>
          <a:bodyPr>
            <a:normAutofit/>
          </a:bodyPr>
          <a:lstStyle/>
          <a:p>
            <a:r>
              <a:rPr lang="en-US" altLang="zh-CN" sz="2100" dirty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  <a:r>
              <a:rPr lang="zh-CN" altLang="en-US" sz="2100" dirty="0">
                <a:latin typeface="Times New Roman" charset="0"/>
                <a:ea typeface="Times New Roman" charset="0"/>
                <a:cs typeface="Times New Roman" charset="0"/>
              </a:rPr>
              <a:t>：高扬</a:t>
            </a:r>
            <a:endParaRPr lang="en-US" altLang="zh-CN" sz="2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100" dirty="0">
                <a:latin typeface="Times New Roman" charset="0"/>
                <a:ea typeface="Times New Roman" charset="0"/>
                <a:cs typeface="Times New Roman" charset="0"/>
              </a:rPr>
              <a:t>Date : 20181216</a:t>
            </a:r>
          </a:p>
        </p:txBody>
      </p:sp>
    </p:spTree>
    <p:extLst>
      <p:ext uri="{BB962C8B-B14F-4D97-AF65-F5344CB8AC3E}">
        <p14:creationId xmlns:p14="http://schemas.microsoft.com/office/powerpoint/2010/main" val="19683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B0660-6C5D-434A-A430-A7CB816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r>
              <a:rPr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DA00E-410F-4845-A22E-F40F16AC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CFE7E-B180-41ED-B250-3C47662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20</a:t>
            </a:fld>
            <a:endParaRPr lang="en-US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F5DA79B7-C0D6-48F6-8872-E039D494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92" y="2343859"/>
            <a:ext cx="6134415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4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0841-A297-4F9D-986D-8F5208FF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r>
              <a:rPr lang="zh-CN" altLang="en-US" dirty="0"/>
              <a:t>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830E6-1708-482E-922C-904B840D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动态计算邻居权重</a:t>
            </a:r>
            <a:endParaRPr lang="en-US" altLang="zh-CN" dirty="0"/>
          </a:p>
          <a:p>
            <a:pPr lvl="1"/>
            <a:r>
              <a:rPr lang="zh-CN" altLang="en-US" dirty="0"/>
              <a:t>计算权重不依赖于结构信息，适用于</a:t>
            </a:r>
            <a:r>
              <a:rPr lang="en-US" altLang="zh-CN" dirty="0"/>
              <a:t>Inductive Learning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大规模图上计算速度慢</a:t>
            </a:r>
            <a:endParaRPr lang="en-US" altLang="zh-CN" dirty="0"/>
          </a:p>
          <a:p>
            <a:pPr lvl="1"/>
            <a:r>
              <a:rPr lang="zh-CN" altLang="en-US" dirty="0"/>
              <a:t>随着层数增加效果下降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9F763-6468-4BFF-ADA9-7470BCC5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450D5A-5D20-4DDA-9804-C56E7E70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9E52-BD29-4B4C-A0CB-002C2C4E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GeniePath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1DA5B-111C-411B-A0E5-9C9B6E94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当前算法对于不同阶邻居，不同传播路径是同等对待的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LSTM</a:t>
            </a:r>
            <a:r>
              <a:rPr lang="zh-CN" altLang="en-US" dirty="0"/>
              <a:t>的遗忘门机制，使得不同阶邻居、不同的传播路径对最终的重表示影响不同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A0D4-9D8E-47A6-ACA3-39A6DA26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13D36-BE8E-4045-A853-5ACB7E56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1628-2371-4287-9CA0-C7A23E0E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GeniePath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4FCFD-4A77-47F1-8855-735513A5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33CF6-03D9-4EE1-9EB4-D7584F00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5B2078-F2B7-44D9-8288-EE7CCB57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8048422" cy="39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20DB-99CD-432B-A642-75CAF8B1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GeniePath</a:t>
            </a:r>
            <a:r>
              <a:rPr lang="zh-CN" altLang="en-US" dirty="0"/>
              <a:t>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7DEE-F985-42E4-986E-435365F2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优点：引入遗忘门的概念，使得</a:t>
            </a:r>
            <a:r>
              <a:rPr lang="en-US" altLang="zh-CN" dirty="0"/>
              <a:t>GNN</a:t>
            </a:r>
            <a:r>
              <a:rPr lang="zh-CN" altLang="en-US" dirty="0"/>
              <a:t>可以变深</a:t>
            </a:r>
            <a:endParaRPr lang="en-US" altLang="zh-CN" dirty="0"/>
          </a:p>
          <a:p>
            <a:r>
              <a:rPr lang="zh-CN" altLang="en-US" dirty="0"/>
              <a:t>缺点：从本质上来讲，相当于</a:t>
            </a:r>
            <a:r>
              <a:rPr lang="en-US" altLang="zh-CN" dirty="0"/>
              <a:t>GAT+LSTM</a:t>
            </a:r>
            <a:r>
              <a:rPr lang="zh-CN" altLang="en-US" dirty="0"/>
              <a:t>，增加了大量的参数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4758D-1A49-457C-A85A-2F365B8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35DC9-BDF0-4CB8-ABD4-66D545E0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10A209-742F-45BE-9F59-54F2D95A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46" y="3103091"/>
            <a:ext cx="7003915" cy="32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 </a:t>
            </a:r>
            <a:r>
              <a:rPr kumimoji="1" lang="zh-CN" altLang="en-US" dirty="0"/>
              <a:t>邻居选择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FastGCN</a:t>
            </a:r>
            <a:r>
              <a:rPr kumimoji="1" lang="zh-CN" altLang="en-US" dirty="0"/>
              <a:t>：重要性采样</a:t>
            </a:r>
          </a:p>
          <a:p>
            <a:r>
              <a:rPr kumimoji="1" lang="zh-CN" altLang="en-US" dirty="0"/>
              <a:t>方差约减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569" y="1026002"/>
            <a:ext cx="7886700" cy="569532"/>
          </a:xfrm>
        </p:spPr>
        <p:txBody>
          <a:bodyPr>
            <a:noAutofit/>
          </a:bodyPr>
          <a:lstStyle/>
          <a:p>
            <a:pPr marL="257168" indent="-257168">
              <a:lnSpc>
                <a:spcPct val="100000"/>
              </a:lnSpc>
              <a:spcBef>
                <a:spcPts val="0"/>
              </a:spcBef>
            </a:pPr>
            <a:r>
              <a:rPr lang="en-US" altLang="zh-CN" sz="4050" dirty="0">
                <a:latin typeface="Times New Roman" charset="0"/>
                <a:ea typeface="Times New Roman" charset="0"/>
                <a:cs typeface="Times New Roman" charset="0"/>
              </a:rPr>
              <a:t>3. Take-home-message</a:t>
            </a:r>
            <a:endParaRPr lang="en-US" sz="40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26</a:t>
            </a:fld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1492FD-54D8-4742-AE49-C655C8A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图卷积神经网络的挑战：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新的图卷积核的定义</a:t>
            </a:r>
          </a:p>
          <a:p>
            <a:pPr lvl="1"/>
            <a:r>
              <a:rPr kumimoji="1" lang="en-US" altLang="zh-CN" dirty="0"/>
              <a:t>GCN</a:t>
            </a:r>
            <a:r>
              <a:rPr kumimoji="1" lang="zh-CN" altLang="en-US" dirty="0"/>
              <a:t>网络的层数</a:t>
            </a:r>
          </a:p>
          <a:p>
            <a:pPr lvl="1"/>
            <a:r>
              <a:rPr kumimoji="1" lang="zh-CN" altLang="en-US" dirty="0"/>
              <a:t>对图结构进一步深入的了解</a:t>
            </a:r>
          </a:p>
          <a:p>
            <a:pPr lvl="1"/>
            <a:r>
              <a:rPr kumimoji="1" lang="zh-CN" altLang="en-US" dirty="0"/>
              <a:t>处理大规模图，动态图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6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569" y="1026002"/>
            <a:ext cx="7886700" cy="569532"/>
          </a:xfrm>
        </p:spPr>
        <p:txBody>
          <a:bodyPr>
            <a:noAutofit/>
          </a:bodyPr>
          <a:lstStyle/>
          <a:p>
            <a:r>
              <a:rPr lang="en-US" altLang="zh-CN" sz="4050" dirty="0">
                <a:latin typeface="Times New Roman" charset="0"/>
                <a:ea typeface="Times New Roman" charset="0"/>
                <a:cs typeface="Times New Roman" charset="0"/>
              </a:rPr>
              <a:t>4. References</a:t>
            </a:r>
            <a:endParaRPr lang="en-US" sz="40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933" y="1908800"/>
            <a:ext cx="79381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[1]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Hamilton W L, Ying R,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Leskovec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 J. Inductive Representation Learning on Large Graphs[J].  2017.</a:t>
            </a:r>
          </a:p>
          <a:p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[2]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Veličković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 P,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Cucurull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 G, Casanova A, et al. Graph Attention Networks[J].  2017.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[3]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Liu Z, Chen C, Li L, et al.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GeniePath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: Graph Neural Networks with Adaptive Receptive Paths[J].  2018.</a:t>
            </a:r>
          </a:p>
          <a:p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[4]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Xu K , Li C , Tian Y , et al. Representation Learning on Graphs with Jumping Knowledge Networks[J]. 2018.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00151"/>
            <a:ext cx="6858000" cy="1790700"/>
          </a:xfrm>
        </p:spPr>
        <p:txBody>
          <a:bodyPr>
            <a:normAutofit/>
          </a:bodyPr>
          <a:lstStyle/>
          <a:p>
            <a:pPr algn="ctr"/>
            <a:r>
              <a:rPr lang="en-US" altLang="zh-CN" sz="8625" b="1" dirty="0">
                <a:latin typeface="Edwardian Script ITC" charset="0"/>
                <a:ea typeface="Edwardian Script ITC" charset="0"/>
                <a:cs typeface="Edwardian Script ITC" charset="0"/>
              </a:rPr>
              <a:t>Thanks</a:t>
            </a:r>
            <a:endParaRPr lang="en-US" sz="8625" b="1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29021" y="4250013"/>
            <a:ext cx="7285961" cy="185983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>
                <a:latin typeface="Times New Roman" charset="0"/>
                <a:ea typeface="Times New Roman" charset="0"/>
                <a:cs typeface="Times New Roman" charset="0"/>
              </a:rPr>
              <a:t>高扬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论坛分享主题分类：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方法（图神经网络最新进展）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569" y="1026002"/>
            <a:ext cx="7886700" cy="569532"/>
          </a:xfrm>
        </p:spPr>
        <p:txBody>
          <a:bodyPr>
            <a:noAutofit/>
          </a:bodyPr>
          <a:lstStyle/>
          <a:p>
            <a:r>
              <a:rPr lang="en-US" altLang="zh-CN" sz="4050" dirty="0">
                <a:latin typeface="Monotype Corsiva" charset="0"/>
                <a:ea typeface="Monotype Corsiva" charset="0"/>
                <a:cs typeface="Monotype Corsiva" charset="0"/>
              </a:rPr>
              <a:t>Outline-</a:t>
            </a:r>
            <a:r>
              <a:rPr lang="zh-CN" altLang="en-US" sz="4050" dirty="0">
                <a:latin typeface="Monotype Corsiva" charset="0"/>
                <a:ea typeface="Monotype Corsiva" charset="0"/>
                <a:cs typeface="Monotype Corsiva" charset="0"/>
              </a:rPr>
              <a:t>方法</a:t>
            </a:r>
            <a:endParaRPr lang="en-US" sz="4050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5981" y="2187082"/>
            <a:ext cx="740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257168" indent="-257168">
              <a:buAutoNum type="arabicPeriod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  <a:p>
            <a:pPr marL="257168" indent="-257168">
              <a:buAutoNum type="arabicPeriod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Take-home-message</a:t>
            </a:r>
          </a:p>
          <a:p>
            <a:pPr marL="257168" indent="-257168">
              <a:buAutoNum type="arabicPeriod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569" y="1026002"/>
            <a:ext cx="7886700" cy="569532"/>
          </a:xfrm>
        </p:spPr>
        <p:txBody>
          <a:bodyPr>
            <a:noAutofit/>
          </a:bodyPr>
          <a:lstStyle/>
          <a:p>
            <a:pPr marL="257168" indent="-257168">
              <a:buAutoNum type="arabicPeriod"/>
            </a:pPr>
            <a:r>
              <a:rPr lang="zh-CN" altLang="en-US" sz="405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5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40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4366" y="1885950"/>
            <a:ext cx="7938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Semi-GCN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做了什么？</a:t>
            </a:r>
            <a:endParaRPr 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屏幕快照 2018-10-07 下午4.06.00.png" descr="屏幕快照 2018-10-07 下午4.06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569" y="2697340"/>
            <a:ext cx="8761305" cy="663095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8" name="屏幕快照 2018-10-07 下午4.08.48.png" descr="屏幕快照 2018-10-07 下午4.08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1079" y="3848661"/>
            <a:ext cx="3137421" cy="526896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6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ACE0C-8A2D-4882-A71F-30838638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74C597-BF21-4238-BB8C-80FC484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64340-F2E9-4E4E-B3E5-7E99B829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82" y="824014"/>
            <a:ext cx="3252394" cy="24639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9E5F0A-AE40-48FB-8068-9066434D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73" y="872652"/>
            <a:ext cx="2971800" cy="2038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740C07-FC65-4457-974B-41716C17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77" y="3796152"/>
            <a:ext cx="2971800" cy="2028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B13E9F-C4D7-4E3E-A41E-9B365771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323" y="3786627"/>
            <a:ext cx="2990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8AD36E-C60E-4223-A0B4-E671A1F5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32" y="4119563"/>
            <a:ext cx="6934200" cy="2057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D0AF58-CBA4-4F5E-80DD-DA5D49BC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524669"/>
            <a:ext cx="4610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FD1AA-BFB1-48EE-889E-701D81F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566F6-998D-46BF-AFA7-69F9AA3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108E3-6453-46A1-9EAE-EEC2E178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31" y="844786"/>
            <a:ext cx="6734175" cy="771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AA046A-EB6C-489A-B3F3-15A27D2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55" y="2076349"/>
            <a:ext cx="7019925" cy="409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976CFA-9C29-4E78-9FE1-94C19824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731" y="2901850"/>
            <a:ext cx="2690538" cy="926459"/>
          </a:xfrm>
          <a:prstGeom prst="rect">
            <a:avLst/>
          </a:prstGeom>
        </p:spPr>
      </p:pic>
      <p:sp>
        <p:nvSpPr>
          <p:cNvPr id="11" name="由此拓展出三个研究方向：…">
            <a:extLst>
              <a:ext uri="{FF2B5EF4-FFF2-40B4-BE49-F238E27FC236}">
                <a16:creationId xmlns:a16="http://schemas.microsoft.com/office/drawing/2014/main" id="{01644216-7991-48D7-B2E7-6BE6E44B2693}"/>
              </a:ext>
            </a:extLst>
          </p:cNvPr>
          <p:cNvSpPr txBox="1"/>
          <p:nvPr/>
        </p:nvSpPr>
        <p:spPr>
          <a:xfrm>
            <a:off x="2023687" y="4039340"/>
            <a:ext cx="5757025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1pPr>
            <a:lvl2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2pPr>
            <a:lvl3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3pPr>
            <a:lvl4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4pPr>
            <a:lvl5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5pPr>
            <a:lvl6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r>
              <a:rPr dirty="0">
                <a:solidFill>
                  <a:schemeClr val="tx1"/>
                </a:solidFill>
              </a:rPr>
              <a:t>由此拓展出三个研究方向：</a:t>
            </a:r>
          </a:p>
          <a:p>
            <a:pPr marL="435428" indent="-435428" algn="l">
              <a:buSzPct val="100000"/>
              <a:buAutoNum type="arabicPeriod"/>
            </a:pPr>
            <a:r>
              <a:rPr dirty="0">
                <a:solidFill>
                  <a:schemeClr val="tx1"/>
                </a:solidFill>
              </a:rPr>
              <a:t>聚集方法（GCN默认加权求和）</a:t>
            </a:r>
          </a:p>
          <a:p>
            <a:pPr marL="435428" indent="-435428" algn="l">
              <a:buSzPct val="100000"/>
              <a:buAutoNum type="arabicPeriod"/>
            </a:pPr>
            <a:r>
              <a:rPr dirty="0">
                <a:solidFill>
                  <a:schemeClr val="tx1"/>
                </a:solidFill>
              </a:rPr>
              <a:t>样本权重（GCN使用谱方法+正则化）</a:t>
            </a:r>
          </a:p>
          <a:p>
            <a:pPr marL="435428" indent="-435428" algn="l">
              <a:buSzPct val="100000"/>
              <a:buAutoNum type="arabicPeriod"/>
            </a:pPr>
            <a:r>
              <a:rPr dirty="0">
                <a:solidFill>
                  <a:schemeClr val="tx1"/>
                </a:solidFill>
              </a:rPr>
              <a:t>邻居选择（GCN使用一阶邻居）</a:t>
            </a:r>
            <a:endParaRPr lang="zh-CN" altLang="en-US" dirty="0">
              <a:solidFill>
                <a:schemeClr val="tx1"/>
              </a:solidFill>
            </a:endParaRPr>
          </a:p>
          <a:p>
            <a:pPr marL="435428" indent="-435428" algn="l">
              <a:buSzPct val="10000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卷积核的定义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569" y="1026002"/>
            <a:ext cx="7886700" cy="569532"/>
          </a:xfrm>
        </p:spPr>
        <p:txBody>
          <a:bodyPr>
            <a:noAutofit/>
          </a:bodyPr>
          <a:lstStyle/>
          <a:p>
            <a:pPr marL="257168" indent="-257168">
              <a:lnSpc>
                <a:spcPct val="100000"/>
              </a:lnSpc>
              <a:spcBef>
                <a:spcPts val="0"/>
              </a:spcBef>
            </a:pPr>
            <a:r>
              <a:rPr lang="en-US" sz="4050" dirty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altLang="zh-CN" sz="4050" dirty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endParaRPr lang="en-US" sz="40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28 December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933" y="1700005"/>
            <a:ext cx="7912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GCN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的主要研究方向：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聚集方式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GraphSAGE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JK-Nets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邻居样本权重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GAT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GeniePath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邻居选择方式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FASTGCN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，方差约减</a:t>
            </a:r>
          </a:p>
        </p:txBody>
      </p:sp>
    </p:spTree>
    <p:extLst>
      <p:ext uri="{BB962C8B-B14F-4D97-AF65-F5344CB8AC3E}">
        <p14:creationId xmlns:p14="http://schemas.microsoft.com/office/powerpoint/2010/main" val="44898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865</Words>
  <Application>Microsoft Office PowerPoint</Application>
  <PresentationFormat>全屏显示(4:3)</PresentationFormat>
  <Paragraphs>170</Paragraphs>
  <Slides>28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Avenir Medium</vt:lpstr>
      <vt:lpstr>Monotype Corsiva</vt:lpstr>
      <vt:lpstr>STKaiti</vt:lpstr>
      <vt:lpstr>STSong</vt:lpstr>
      <vt:lpstr>SimSun</vt:lpstr>
      <vt:lpstr>Arial</vt:lpstr>
      <vt:lpstr>Calibri</vt:lpstr>
      <vt:lpstr>Calibri Light</vt:lpstr>
      <vt:lpstr>Edwardian Script ITC</vt:lpstr>
      <vt:lpstr>Times New Roman</vt:lpstr>
      <vt:lpstr>Wingdings</vt:lpstr>
      <vt:lpstr>Office Theme</vt:lpstr>
      <vt:lpstr>论坛分享 - II</vt:lpstr>
      <vt:lpstr>图卷积神经网络的变种与挑战</vt:lpstr>
      <vt:lpstr>论坛分享主题分类：</vt:lpstr>
      <vt:lpstr>Outline-方法</vt:lpstr>
      <vt:lpstr> Introduction</vt:lpstr>
      <vt:lpstr>PowerPoint 演示文稿</vt:lpstr>
      <vt:lpstr>PowerPoint 演示文稿</vt:lpstr>
      <vt:lpstr>PowerPoint 演示文稿</vt:lpstr>
      <vt:lpstr>2. Methods</vt:lpstr>
      <vt:lpstr>2.1 聚集方式</vt:lpstr>
      <vt:lpstr>GraphSAGE</vt:lpstr>
      <vt:lpstr>GraphSAGE的四类聚集器</vt:lpstr>
      <vt:lpstr>GraphSAGE的优缺点</vt:lpstr>
      <vt:lpstr>纵向聚集器</vt:lpstr>
      <vt:lpstr>2.2 邻居权重学习</vt:lpstr>
      <vt:lpstr>GAT</vt:lpstr>
      <vt:lpstr>GAT</vt:lpstr>
      <vt:lpstr>GAT</vt:lpstr>
      <vt:lpstr>GAT实验</vt:lpstr>
      <vt:lpstr>GAT实验</vt:lpstr>
      <vt:lpstr>GAT的优缺点</vt:lpstr>
      <vt:lpstr>GeniePath</vt:lpstr>
      <vt:lpstr>GeniePath</vt:lpstr>
      <vt:lpstr>GeniePath的优缺点</vt:lpstr>
      <vt:lpstr>2.3 邻居选择</vt:lpstr>
      <vt:lpstr>3. Take-home-message</vt:lpstr>
      <vt:lpstr>4. 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刚 李</cp:lastModifiedBy>
  <cp:revision>331</cp:revision>
  <dcterms:created xsi:type="dcterms:W3CDTF">2017-12-13T11:10:40Z</dcterms:created>
  <dcterms:modified xsi:type="dcterms:W3CDTF">2018-12-28T10:34:15Z</dcterms:modified>
</cp:coreProperties>
</file>