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9" r:id="rId3"/>
    <p:sldId id="268" r:id="rId5"/>
    <p:sldId id="279" r:id="rId6"/>
    <p:sldId id="280" r:id="rId7"/>
    <p:sldId id="281" r:id="rId8"/>
    <p:sldId id="283" r:id="rId9"/>
    <p:sldId id="262" r:id="rId10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黑体" panose="02010609060101010101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黑体" panose="02010609060101010101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黑体" panose="02010609060101010101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黑体" panose="02010609060101010101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黑体" panose="02010609060101010101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黑体" panose="02010609060101010101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黑体" panose="02010609060101010101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黑体" panose="02010609060101010101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80604020202020204" pitchFamily="34" charset="0"/>
        <a:ea typeface="黑体" panose="02010609060101010101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292F"/>
    <a:srgbClr val="FFFFFF"/>
    <a:srgbClr val="364148"/>
    <a:srgbClr val="AB8559"/>
    <a:srgbClr val="395B99"/>
    <a:srgbClr val="FDFDFD"/>
    <a:srgbClr val="263D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860"/>
    <p:restoredTop sz="94660"/>
  </p:normalViewPr>
  <p:slideViewPr>
    <p:cSldViewPr snapToGrid="0" showGuides="1">
      <p:cViewPr varScale="1">
        <p:scale>
          <a:sx n="73" d="100"/>
          <a:sy n="73" d="100"/>
        </p:scale>
        <p:origin x="78" y="9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>
                <a:latin typeface="DejaVu Sans" panose="020B0603030804020204" charset="0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DejaVu Sans" panose="020B0603030804020204" charset="0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331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1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>
                <a:latin typeface="DejaVu Sans" panose="020B0603030804020204" charset="0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00D2BCB-6A60-4F4C-AC24-36C205416DBD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ejaVu Sans" panose="020B0603030804020204" charset="0"/>
                <a:ea typeface="Droid Sans Fallback" panose="020B0502000000000001" charset="-122"/>
                <a:cs typeface="DejaVu Sans" panose="020B0603030804020204" charset="0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ejaVu Sans" panose="020B0603030804020204" charset="0"/>
              <a:ea typeface="Droid Sans Fallback" panose="020B0502000000000001" charset="-122"/>
              <a:cs typeface="DejaVu Sans" panose="020B0603030804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DejaVu Sans" panose="020B0603030804020204" charset="0"/>
        <a:ea typeface="Droid Sans Fallback" panose="020B0502000000000001" charset="-122"/>
        <a:cs typeface="DejaVu Sans" panose="020B0603030804020204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DejaVu Sans" panose="020B0603030804020204" charset="0"/>
        <a:ea typeface="Droid Sans Fallback" panose="020B0502000000000001" charset="-122"/>
        <a:cs typeface="DejaVu Sans" panose="020B0603030804020204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DejaVu Sans" panose="020B0603030804020204" charset="0"/>
        <a:ea typeface="Droid Sans Fallback" panose="020B0502000000000001" charset="-122"/>
        <a:cs typeface="DejaVu Sans" panose="020B0603030804020204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DejaVu Sans" panose="020B0603030804020204" charset="0"/>
        <a:ea typeface="Droid Sans Fallback" panose="020B0502000000000001" charset="-122"/>
        <a:cs typeface="DejaVu Sans" panose="020B0603030804020204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DejaVu Sans" panose="020B0603030804020204" charset="0"/>
        <a:ea typeface="Droid Sans Fallback" panose="020B0502000000000001" charset="-122"/>
        <a:cs typeface="DejaVu Sans" panose="020B060303080402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1536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0D01A7-332F-4713-A6B4-C6034A924C6F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150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1BE3D7-9DA9-453B-BB50-513004193A98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150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r>
              <a:rPr lang="zh-CN" altLang="en-US" dirty="0"/>
              <a:t>虽然可以处理，但是主要弊端有三个，一是过程繁琐，二是步骤之间的衔接时间过于碎片化，三是如果有大量数据，则必须使用批量处理方法。</a:t>
            </a:r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1BE3D7-9DA9-453B-BB50-513004193A98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150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r>
              <a:rPr lang="zh-CN" altLang="en-US" dirty="0"/>
              <a:t>国内的现状是有人开发类似的工具，但是还是不够完善，而且都有一个共同点，私有化严重，大多数人不愿意将自己写的程序公开。</a:t>
            </a:r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1BE3D7-9DA9-453B-BB50-513004193A98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150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1BE3D7-9DA9-453B-BB50-513004193A98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150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1BE3D7-9DA9-453B-BB50-513004193A98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348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CD2824-E58C-47E5-BCF7-2544BF7EF6AB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 userDrawn="1"/>
        </p:nvCxnSpPr>
        <p:spPr>
          <a:xfrm flipH="1">
            <a:off x="0" y="2298700"/>
            <a:ext cx="2587625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 flipV="1">
            <a:off x="9605963" y="2298700"/>
            <a:ext cx="2587625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95600" y="1755458"/>
            <a:ext cx="7200800" cy="949878"/>
          </a:xfrm>
        </p:spPr>
        <p:txBody>
          <a:bodyPr>
            <a:normAutofit/>
          </a:bodyPr>
          <a:lstStyle>
            <a:lvl1pPr algn="ctr">
              <a:defRPr sz="4800" b="1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31160" y="2789808"/>
            <a:ext cx="7200800" cy="369332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DejaVu Sans" panose="020B0603030804020204" charset="0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DejaVu Sans" panose="020B0603030804020204" charset="0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91EBD5-C2DF-48B3-BA63-301EF5162E75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ejaVu Sans" panose="020B0603030804020204" charset="0"/>
                <a:ea typeface="Droid Sans Fallback" panose="020B0502000000000001" charset="-122"/>
                <a:cs typeface="DejaVu Sans" panose="020B0603030804020204" charset="0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ejaVu Sans" panose="020B0603030804020204" charset="0"/>
              <a:ea typeface="Droid Sans Fallback" panose="020B0502000000000001" charset="-122"/>
              <a:cs typeface="DejaVu Sans" panose="020B0603030804020204" charset="0"/>
            </a:endParaRPr>
          </a:p>
        </p:txBody>
      </p:sp>
      <p:pic>
        <p:nvPicPr>
          <p:cNvPr id="7" name="Picture 3" descr="D:\Desktop\素材\素描城市.png"/>
          <p:cNvPicPr>
            <a:picLocks noChangeAspect="1" noChangeArrowheads="1"/>
          </p:cNvPicPr>
          <p:nvPr userDrawn="1"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93955"/>
            <a:ext cx="12192000" cy="3044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roid Sans Fallback" panose="020B0502000000000001" charset="-122"/>
              <a:ea typeface="Droid Sans Fallback" panose="020B0502000000000001" charset="-122"/>
              <a:cs typeface="DejaVu Sans" panose="020B060303080402020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rgbClr val="293136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DejaVu Sans" panose="020B0603030804020204" charset="0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dirty="0">
                <a:latin typeface="DejaVu Sans" panose="020B0603030804020204" charset="0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4864D4-91CB-4055-9470-98894FA4D56B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ejaVu Sans" panose="020B0603030804020204" charset="0"/>
                <a:ea typeface="Droid Sans Fallback" panose="020B0502000000000001" charset="-122"/>
                <a:cs typeface="DejaVu Sans" panose="020B0603030804020204" charset="0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ejaVu Sans" panose="020B0603030804020204" charset="0"/>
              <a:ea typeface="Droid Sans Fallback" panose="020B0502000000000001" charset="-122"/>
              <a:cs typeface="DejaVu Sans" panose="020B060303080402020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6"/>
          <p:cNvSpPr/>
          <p:nvPr>
            <p:custDataLst>
              <p:tags r:id="rId2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roid Sans Fallback" panose="020B0502000000000001" charset="-122"/>
              <a:ea typeface="Droid Sans Fallback" panose="020B0502000000000001" charset="-122"/>
              <a:cs typeface="DejaVu Sans" panose="020B0603030804020204" charset="0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DejaVu Sans" panose="020B0603030804020204" charset="0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DejaVu Sans" panose="020B0603030804020204" charset="0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5D5680-0BAF-41C6-9E7E-A0BE33384B07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ejaVu Sans" panose="020B0603030804020204" charset="0"/>
                <a:ea typeface="Droid Sans Fallback" panose="020B0502000000000001" charset="-122"/>
                <a:cs typeface="DejaVu Sans" panose="020B0603030804020204" charset="0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ejaVu Sans" panose="020B0603030804020204" charset="0"/>
              <a:ea typeface="Droid Sans Fallback" panose="020B0502000000000001" charset="-122"/>
              <a:cs typeface="DejaVu Sans" panose="020B060303080402020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roid Sans Fallback" panose="020B0502000000000001" charset="-122"/>
              <a:ea typeface="Droid Sans Fallback" panose="020B0502000000000001" charset="-122"/>
              <a:cs typeface="DejaVu Sans" panose="020B0603030804020204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DejaVu Sans" panose="020B0603030804020204" charset="0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DejaVu Sans" panose="020B0603030804020204" charset="0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80313D8-19B5-409A-93AE-7F8C59711C60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ejaVu Sans" panose="020B0603030804020204" charset="0"/>
                <a:ea typeface="Droid Sans Fallback" panose="020B0502000000000001" charset="-122"/>
                <a:cs typeface="DejaVu Sans" panose="020B0603030804020204" charset="0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ejaVu Sans" panose="020B0603030804020204" charset="0"/>
              <a:ea typeface="Droid Sans Fallback" panose="020B0502000000000001" charset="-122"/>
              <a:cs typeface="DejaVu Sans" panose="020B060303080402020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6"/>
          <p:cNvSpPr/>
          <p:nvPr userDrawn="1">
            <p:custDataLst>
              <p:tags r:id="rId2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roid Sans Fallback" panose="020B0502000000000001" charset="-122"/>
              <a:ea typeface="Droid Sans Fallback" panose="020B0502000000000001" charset="-122"/>
              <a:cs typeface="DejaVu Sans" panose="020B060303080402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7000"/>
            <a:ext cx="10515600" cy="467804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8" name="标题 8"/>
          <p:cNvSpPr>
            <a:spLocks noGrp="1"/>
          </p:cNvSpPr>
          <p:nvPr>
            <p:ph type="title"/>
          </p:nvPr>
        </p:nvSpPr>
        <p:spPr>
          <a:xfrm>
            <a:off x="507365" y="494349"/>
            <a:ext cx="5995035" cy="621506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DejaVu Sans" panose="020B0603030804020204" charset="0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DejaVu Sans" panose="020B0603030804020204" charset="0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1E22EC-C055-4E20-B016-F7B8113FF7DA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ejaVu Sans" panose="020B0603030804020204" charset="0"/>
                <a:ea typeface="Droid Sans Fallback" panose="020B0502000000000001" charset="-122"/>
                <a:cs typeface="DejaVu Sans" panose="020B0603030804020204" charset="0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ejaVu Sans" panose="020B0603030804020204" charset="0"/>
              <a:ea typeface="Droid Sans Fallback" panose="020B0502000000000001" charset="-122"/>
              <a:cs typeface="DejaVu Sans" panose="020B060303080402020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文字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>
            <p:custDataLst>
              <p:tags r:id="rId2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roid Sans Fallback" panose="020B0502000000000001" charset="-122"/>
              <a:ea typeface="Droid Sans Fallback" panose="020B0502000000000001" charset="-122"/>
              <a:cs typeface="DejaVu Sans" panose="020B0603030804020204" charset="0"/>
            </a:endParaRP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3"/>
          </p:nvPr>
        </p:nvSpPr>
        <p:spPr>
          <a:xfrm>
            <a:off x="1844675" y="2227263"/>
            <a:ext cx="8502650" cy="1404937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20" name="文本占位符 18"/>
          <p:cNvSpPr>
            <a:spLocks noGrp="1"/>
          </p:cNvSpPr>
          <p:nvPr>
            <p:ph type="body" sz="quarter" idx="14"/>
          </p:nvPr>
        </p:nvSpPr>
        <p:spPr>
          <a:xfrm>
            <a:off x="1844040" y="3963670"/>
            <a:ext cx="8502650" cy="1404937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22" name="竖排文字占位符 21"/>
          <p:cNvSpPr>
            <a:spLocks noGrp="1"/>
          </p:cNvSpPr>
          <p:nvPr>
            <p:ph type="body" orient="vert" sz="quarter" idx="15"/>
          </p:nvPr>
        </p:nvSpPr>
        <p:spPr>
          <a:xfrm>
            <a:off x="270933" y="1603850"/>
            <a:ext cx="581555" cy="3551237"/>
          </a:xfrm>
        </p:spPr>
        <p:txBody>
          <a:bodyPr vert="eaVert"/>
          <a:lstStyle>
            <a:lvl1pPr marL="0" indent="0" algn="l">
              <a:buFontTx/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6"/>
          </p:nvPr>
        </p:nvSpPr>
        <p:spPr>
          <a:xfrm>
            <a:off x="3929063" y="1270000"/>
            <a:ext cx="4333875" cy="652463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8" name="标题 8"/>
          <p:cNvSpPr>
            <a:spLocks noGrp="1"/>
          </p:cNvSpPr>
          <p:nvPr>
            <p:ph type="title"/>
          </p:nvPr>
        </p:nvSpPr>
        <p:spPr>
          <a:xfrm>
            <a:off x="507365" y="494349"/>
            <a:ext cx="5995035" cy="621506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DejaVu Sans" panose="020B0603030804020204" charset="0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DejaVu Sans" panose="020B0603030804020204" charset="0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607DE4-C37C-43E5-8105-138A6FDDE06F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ejaVu Sans" panose="020B0603030804020204" charset="0"/>
                <a:ea typeface="Droid Sans Fallback" panose="020B0502000000000001" charset="-122"/>
                <a:cs typeface="DejaVu Sans" panose="020B0603030804020204" charset="0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ejaVu Sans" panose="020B0603030804020204" charset="0"/>
              <a:ea typeface="Droid Sans Fallback" panose="020B0502000000000001" charset="-122"/>
              <a:cs typeface="DejaVu Sans" panose="020B060303080402020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3038475" y="2284413"/>
            <a:ext cx="6115050" cy="7667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ejaVu Sans" panose="020B0603030804020204" charset="0"/>
              <a:ea typeface="Droid Sans Fallback" panose="020B0502000000000001" charset="-122"/>
              <a:cs typeface="DejaVu Sans" panose="020B060303080402020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373606"/>
            <a:ext cx="10515600" cy="1061467"/>
          </a:xfrm>
        </p:spPr>
        <p:txBody>
          <a:bodyPr>
            <a:normAutofit/>
          </a:bodyPr>
          <a:lstStyle>
            <a:lvl1pPr algn="ctr">
              <a:defRPr sz="4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07568" y="4527773"/>
            <a:ext cx="7776864" cy="1061467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DejaVu Sans" panose="020B0603030804020204" charset="0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DejaVu Sans" panose="020B0603030804020204" charset="0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B96C00-8026-43D2-BBB4-E32CBDE09B69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ejaVu Sans" panose="020B0603030804020204" charset="0"/>
                <a:ea typeface="Droid Sans Fallback" panose="020B0502000000000001" charset="-122"/>
                <a:cs typeface="DejaVu Sans" panose="020B0603030804020204" charset="0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ejaVu Sans" panose="020B0603030804020204" charset="0"/>
              <a:ea typeface="Droid Sans Fallback" panose="020B0502000000000001" charset="-122"/>
              <a:cs typeface="DejaVu Sans" panose="020B0603030804020204" charset="0"/>
            </a:endParaRPr>
          </a:p>
        </p:txBody>
      </p:sp>
      <p:pic>
        <p:nvPicPr>
          <p:cNvPr id="7" name="Picture 3" descr="D:\Desktop\素材\素描城市.png"/>
          <p:cNvPicPr>
            <a:picLocks noChangeAspect="1" noChangeArrowheads="1"/>
          </p:cNvPicPr>
          <p:nvPr userDrawn="1"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2283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roid Sans Fallback" panose="020B0502000000000001" charset="-122"/>
              <a:ea typeface="Droid Sans Fallback" panose="020B0502000000000001" charset="-122"/>
              <a:cs typeface="DejaVu Sans" panose="020B06030308040202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2" name="标题 8"/>
          <p:cNvSpPr>
            <a:spLocks noGrp="1"/>
          </p:cNvSpPr>
          <p:nvPr>
            <p:ph type="title"/>
          </p:nvPr>
        </p:nvSpPr>
        <p:spPr>
          <a:xfrm>
            <a:off x="507365" y="494349"/>
            <a:ext cx="5995035" cy="621506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DejaVu Sans" panose="020B0603030804020204" charset="0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DejaVu Sans" panose="020B0603030804020204" charset="0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670DD7-746A-4681-8B70-2D901D0B828F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ejaVu Sans" panose="020B0603030804020204" charset="0"/>
                <a:ea typeface="Droid Sans Fallback" panose="020B0502000000000001" charset="-122"/>
                <a:cs typeface="DejaVu Sans" panose="020B0603030804020204" charset="0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ejaVu Sans" panose="020B0603030804020204" charset="0"/>
              <a:ea typeface="Droid Sans Fallback" panose="020B0502000000000001" charset="-122"/>
              <a:cs typeface="DejaVu Sans" panose="020B060303080402020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表和文字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6"/>
          <p:cNvSpPr/>
          <p:nvPr>
            <p:custDataLst>
              <p:tags r:id="rId2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roid Sans Fallback" panose="020B0502000000000001" charset="-122"/>
              <a:ea typeface="Droid Sans Fallback" panose="020B0502000000000001" charset="-122"/>
              <a:cs typeface="DejaVu Sans" panose="020B0603030804020204" charset="0"/>
            </a:endParaRPr>
          </a:p>
        </p:txBody>
      </p:sp>
      <p:sp>
        <p:nvSpPr>
          <p:cNvPr id="9" name="直接连接符 2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692275" y="3868738"/>
            <a:ext cx="6432550" cy="1588"/>
          </a:xfrm>
          <a:prstGeom prst="line">
            <a:avLst/>
          </a:prstGeom>
          <a:noFill/>
          <a:ln w="6350" cap="flat" cmpd="sng">
            <a:solidFill>
              <a:schemeClr val="accent6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ejaVu Sans" panose="020B0603030804020204" charset="0"/>
              <a:ea typeface="Droid Sans Fallback" panose="020B0502000000000001" charset="-122"/>
              <a:cs typeface="DejaVu Sans" panose="020B0603030804020204" charset="0"/>
            </a:endParaRPr>
          </a:p>
        </p:txBody>
      </p:sp>
      <p:sp>
        <p:nvSpPr>
          <p:cNvPr id="14" name="图表占位符 13"/>
          <p:cNvSpPr>
            <a:spLocks noGrp="1"/>
          </p:cNvSpPr>
          <p:nvPr>
            <p:ph type="chart" sz="quarter" idx="13"/>
          </p:nvPr>
        </p:nvSpPr>
        <p:spPr>
          <a:xfrm>
            <a:off x="1692275" y="1498124"/>
            <a:ext cx="6537325" cy="2255838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293136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图表占位符 13"/>
          <p:cNvSpPr>
            <a:spLocks noGrp="1"/>
          </p:cNvSpPr>
          <p:nvPr>
            <p:ph type="chart" sz="quarter" idx="14"/>
          </p:nvPr>
        </p:nvSpPr>
        <p:spPr>
          <a:xfrm>
            <a:off x="1692275" y="3983831"/>
            <a:ext cx="6537325" cy="2255838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293136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5"/>
          </p:nvPr>
        </p:nvSpPr>
        <p:spPr>
          <a:xfrm>
            <a:off x="8329930" y="1604009"/>
            <a:ext cx="3108325" cy="461963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8" name="文本占位符 16"/>
          <p:cNvSpPr>
            <a:spLocks noGrp="1"/>
          </p:cNvSpPr>
          <p:nvPr>
            <p:ph type="body" sz="quarter" idx="16"/>
          </p:nvPr>
        </p:nvSpPr>
        <p:spPr>
          <a:xfrm>
            <a:off x="8329930" y="3953509"/>
            <a:ext cx="3108325" cy="461963"/>
          </a:xfrm>
          <a:solidFill>
            <a:schemeClr val="accent6"/>
          </a:solidFill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7"/>
          </p:nvPr>
        </p:nvSpPr>
        <p:spPr>
          <a:xfrm>
            <a:off x="8329613" y="2141538"/>
            <a:ext cx="3108325" cy="1612900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8"/>
          </p:nvPr>
        </p:nvSpPr>
        <p:spPr>
          <a:xfrm>
            <a:off x="8329612" y="4579461"/>
            <a:ext cx="3108325" cy="1612900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2" name="标题 8"/>
          <p:cNvSpPr>
            <a:spLocks noGrp="1"/>
          </p:cNvSpPr>
          <p:nvPr>
            <p:ph type="title"/>
          </p:nvPr>
        </p:nvSpPr>
        <p:spPr>
          <a:xfrm>
            <a:off x="507365" y="494349"/>
            <a:ext cx="5995035" cy="621506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DejaVu Sans" panose="020B0603030804020204" charset="0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DejaVu Sans" panose="020B0603030804020204" charset="0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BC95421-E4B3-4556-BF4F-C91BEBD81573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ejaVu Sans" panose="020B0603030804020204" charset="0"/>
                <a:ea typeface="Droid Sans Fallback" panose="020B0502000000000001" charset="-122"/>
                <a:cs typeface="DejaVu Sans" panose="020B0603030804020204" charset="0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ejaVu Sans" panose="020B0603030804020204" charset="0"/>
              <a:ea typeface="Droid Sans Fallback" panose="020B0502000000000001" charset="-122"/>
              <a:cs typeface="DejaVu Sans" panose="020B060303080402020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-9525" y="0"/>
            <a:ext cx="371475" cy="10763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roid Sans Fallback" panose="020B0502000000000001" charset="-122"/>
              <a:ea typeface="Droid Sans Fallback" panose="020B0502000000000001" charset="-122"/>
              <a:cs typeface="DejaVu Sans" panose="020B0603030804020204" charset="0"/>
            </a:endParaRPr>
          </a:p>
        </p:txBody>
      </p:sp>
      <p:pic>
        <p:nvPicPr>
          <p:cNvPr id="8196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591175" y="2895600"/>
            <a:ext cx="1009650" cy="1009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587204"/>
            <a:ext cx="407934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551812"/>
            <a:ext cx="4079345" cy="3574054"/>
          </a:xfrm>
        </p:spPr>
        <p:txBody>
          <a:bodyPr/>
          <a:lstStyle>
            <a:lvl1pPr>
              <a:defRPr sz="20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18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271281" y="1587204"/>
            <a:ext cx="4082519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271280" y="2551221"/>
            <a:ext cx="4082520" cy="3574054"/>
          </a:xfrm>
        </p:spPr>
        <p:txBody>
          <a:bodyPr/>
          <a:lstStyle>
            <a:lvl1pPr>
              <a:defRPr sz="2000">
                <a:solidFill>
                  <a:schemeClr val="accent5">
                    <a:lumMod val="75000"/>
                  </a:schemeClr>
                </a:solidFill>
              </a:defRPr>
            </a:lvl1pPr>
            <a:lvl2pPr>
              <a:defRPr sz="1800"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 sz="1800">
                <a:solidFill>
                  <a:schemeClr val="accent5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accent5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2" name="标题 8"/>
          <p:cNvSpPr>
            <a:spLocks noGrp="1"/>
          </p:cNvSpPr>
          <p:nvPr>
            <p:ph type="title"/>
          </p:nvPr>
        </p:nvSpPr>
        <p:spPr>
          <a:xfrm>
            <a:off x="507365" y="494349"/>
            <a:ext cx="5995035" cy="621506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DejaVu Sans" panose="020B0603030804020204" charset="0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1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DejaVu Sans" panose="020B0603030804020204" charset="0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2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1601C3-FEA7-4B49-87D4-C69D8ACF5D76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ejaVu Sans" panose="020B0603030804020204" charset="0"/>
                <a:ea typeface="Droid Sans Fallback" panose="020B0502000000000001" charset="-122"/>
                <a:cs typeface="DejaVu Sans" panose="020B0603030804020204" charset="0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ejaVu Sans" panose="020B0603030804020204" charset="0"/>
              <a:ea typeface="Droid Sans Fallback" panose="020B0502000000000001" charset="-122"/>
              <a:cs typeface="DejaVu Sans" panose="020B060303080402020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6"/>
          <p:cNvCxnSpPr/>
          <p:nvPr userDrawn="1"/>
        </p:nvCxnSpPr>
        <p:spPr>
          <a:xfrm flipH="1">
            <a:off x="0" y="2995613"/>
            <a:ext cx="2587625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 flipH="1" flipV="1">
            <a:off x="9605963" y="2995613"/>
            <a:ext cx="2587625" cy="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8648" y="2124926"/>
            <a:ext cx="7416824" cy="1741730"/>
          </a:xfrm>
        </p:spPr>
        <p:txBody>
          <a:bodyPr>
            <a:noAutofit/>
          </a:bodyPr>
          <a:lstStyle>
            <a:lvl1pPr algn="ctr">
              <a:defRPr sz="7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DejaVu Sans" panose="020B0603030804020204" charset="0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DejaVu Sans" panose="020B0603030804020204" charset="0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51753E-A448-4810-81E6-73659E2F0D1D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ejaVu Sans" panose="020B0603030804020204" charset="0"/>
                <a:ea typeface="Droid Sans Fallback" panose="020B0502000000000001" charset="-122"/>
                <a:cs typeface="DejaVu Sans" panose="020B0603030804020204" charset="0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ejaVu Sans" panose="020B0603030804020204" charset="0"/>
              <a:ea typeface="Droid Sans Fallback" panose="020B0502000000000001" charset="-122"/>
              <a:cs typeface="DejaVu Sans" panose="020B0603030804020204" charset="0"/>
            </a:endParaRPr>
          </a:p>
        </p:txBody>
      </p:sp>
      <p:pic>
        <p:nvPicPr>
          <p:cNvPr id="7" name="Picture 3" descr="D:\Desktop\素材\素描城市.png"/>
          <p:cNvPicPr>
            <a:picLocks noChangeAspect="1" noChangeArrowheads="1"/>
          </p:cNvPicPr>
          <p:nvPr userDrawn="1"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93955"/>
            <a:ext cx="12192000" cy="3044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B76035-1C90-4B04-B8B5-7277CA17B406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ejaVu Sans" panose="020B0603030804020204" charset="0"/>
                <a:ea typeface="Droid Sans Fallback" panose="020B0502000000000001" charset="-122"/>
                <a:cs typeface="DejaVu Sans" panose="020B0603030804020204" charset="0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ejaVu Sans" panose="020B0603030804020204" charset="0"/>
              <a:ea typeface="Droid Sans Fallback" panose="020B0502000000000001" charset="-122"/>
              <a:cs typeface="DejaVu Sans" panose="020B060303080402020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en-US" altLang="en-US" dirty="0"/>
              <a:t>单击此处编辑母版文本样式</a:t>
            </a:r>
            <a:endParaRPr lang="en-US" altLang="en-US" dirty="0"/>
          </a:p>
          <a:p>
            <a:pPr lvl="1" indent="-228600"/>
            <a:r>
              <a:rPr lang="en-US" altLang="en-US" dirty="0"/>
              <a:t>第二级</a:t>
            </a:r>
            <a:endParaRPr lang="en-US" altLang="en-US" dirty="0"/>
          </a:p>
          <a:p>
            <a:pPr lvl="2" indent="-228600"/>
            <a:r>
              <a:rPr lang="en-US" altLang="en-US" dirty="0"/>
              <a:t>第三级</a:t>
            </a:r>
            <a:endParaRPr lang="en-US" altLang="en-US" dirty="0"/>
          </a:p>
          <a:p>
            <a:pPr lvl="3" indent="-228600"/>
            <a:r>
              <a:rPr lang="en-US" altLang="en-US" dirty="0"/>
              <a:t>第四级</a:t>
            </a:r>
            <a:endParaRPr lang="en-US" altLang="en-US" dirty="0"/>
          </a:p>
          <a:p>
            <a:pPr lvl="4" indent="-228600"/>
            <a:r>
              <a:rPr lang="en-US" altLang="en-US" dirty="0"/>
              <a:t>第五级</a:t>
            </a:r>
            <a:endParaRPr lang="en-US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defRPr sz="1200" noProof="1" smtClean="0">
                <a:solidFill>
                  <a:schemeClr val="tx1"/>
                </a:solidFill>
                <a:latin typeface="DejaVu Sans" panose="020B0603030804020204" charset="0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defRPr sz="1200" noProof="1">
                <a:solidFill>
                  <a:schemeClr val="tx1"/>
                </a:solidFill>
                <a:latin typeface="DejaVu Sans" panose="020B0603030804020204" charset="0"/>
                <a:ea typeface="Droid Sans Fallback" panose="020B0502000000000001" charset="-122"/>
                <a:cs typeface="DejaVu Sans" panose="020B060303080402020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defRPr sz="1200" noProof="1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B76035-1C90-4B04-B8B5-7277CA17B406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ejaVu Sans" panose="020B0603030804020204" charset="0"/>
                <a:ea typeface="Droid Sans Fallback" panose="020B0502000000000001" charset="-122"/>
                <a:cs typeface="DejaVu Sans" panose="020B0603030804020204" charset="0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DejaVu Sans" panose="020B0603030804020204" charset="0"/>
              <a:ea typeface="Droid Sans Fallback" panose="020B0502000000000001" charset="-122"/>
              <a:cs typeface="DejaVu Sans" panose="020B0603030804020204" charset="0"/>
            </a:endParaRPr>
          </a:p>
        </p:txBody>
      </p:sp>
      <p:sp>
        <p:nvSpPr>
          <p:cNvPr id="7" name="KSO_TEMPLATE" hidden="1"/>
          <p:cNvSpPr/>
          <p:nvPr>
            <p:custDataLst>
              <p:tags r:id="rId1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ejaVu Sans" panose="020B0603030804020204" charset="0"/>
              <a:ea typeface="Droid Sans Fallback" panose="020B0502000000000001" charset="-122"/>
              <a:cs typeface="DejaVu Sans" panose="020B0603030804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DejaVu Sans" panose="020B0603030804020204" charset="0"/>
          <a:ea typeface="Droid Sans Fallback" panose="020B0502000000000001" charset="-122"/>
          <a:cs typeface="DejaVu Sans" panose="020B060303080402020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80604020202020204" pitchFamily="34" charset="0"/>
          <a:ea typeface="黑体" panose="02010609060101010101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80604020202020204" pitchFamily="34" charset="0"/>
          <a:ea typeface="黑体" panose="02010609060101010101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80604020202020204" pitchFamily="34" charset="0"/>
          <a:ea typeface="黑体" panose="02010609060101010101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8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80604020202020204" pitchFamily="34" charset="0"/>
          <a:ea typeface="黑体" panose="02010609060101010101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80604020202020204" pitchFamily="34" charset="0"/>
          <a:ea typeface="黑体" panose="02010609060101010101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80604020202020204" pitchFamily="34" charset="0"/>
          <a:ea typeface="黑体" panose="02010609060101010101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anose="02080604020202020204" pitchFamily="34" charset="0"/>
          <a:ea typeface="黑体" panose="02010609060101010101" pitchFamily="49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80604020202020204" pitchFamily="34" charset="0"/>
        <a:buChar char="•"/>
        <a:defRPr sz="2400" kern="1200">
          <a:solidFill>
            <a:srgbClr val="293136"/>
          </a:solidFill>
          <a:latin typeface="DejaVu Sans" panose="020B0603030804020204" charset="0"/>
          <a:ea typeface="Droid Sans Fallback" panose="020B0502000000000001" charset="-122"/>
          <a:cs typeface="DejaVu Sans" panose="020B0603030804020204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sz="2000" kern="1200">
          <a:solidFill>
            <a:srgbClr val="293136"/>
          </a:solidFill>
          <a:latin typeface="DejaVu Sans" panose="020B0603030804020204" charset="0"/>
          <a:ea typeface="Droid Sans Fallback" panose="020B0502000000000001" charset="-122"/>
          <a:cs typeface="DejaVu Sans" panose="020B060303080402020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sz="1800" kern="1200">
          <a:solidFill>
            <a:srgbClr val="293136"/>
          </a:solidFill>
          <a:latin typeface="DejaVu Sans" panose="020B0603030804020204" charset="0"/>
          <a:ea typeface="Droid Sans Fallback" panose="020B0502000000000001" charset="-122"/>
          <a:cs typeface="DejaVu Sans" panose="020B060303080402020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sz="1800" kern="1200">
          <a:solidFill>
            <a:srgbClr val="293136"/>
          </a:solidFill>
          <a:latin typeface="DejaVu Sans" panose="020B0603030804020204" charset="0"/>
          <a:ea typeface="Droid Sans Fallback" panose="020B0502000000000001" charset="-122"/>
          <a:cs typeface="DejaVu Sans" panose="020B060303080402020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sz="1800" kern="1200">
          <a:solidFill>
            <a:srgbClr val="293136"/>
          </a:solidFill>
          <a:latin typeface="DejaVu Sans" panose="020B0603030804020204" charset="0"/>
          <a:ea typeface="Droid Sans Fallback" panose="020B0502000000000001" charset="-122"/>
          <a:cs typeface="DejaVu Sans" panose="020B06030308040202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6.xml"/><Relationship Id="rId3" Type="http://schemas.openxmlformats.org/officeDocument/2006/relationships/image" Target="../media/image6.jpeg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2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5.xml"/><Relationship Id="rId3" Type="http://schemas.openxmlformats.org/officeDocument/2006/relationships/image" Target="../media/image9.jpeg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27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9.xml"/><Relationship Id="rId3" Type="http://schemas.openxmlformats.org/officeDocument/2006/relationships/tags" Target="../tags/tag30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标题 8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151380" y="1511300"/>
            <a:ext cx="7888605" cy="1716405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1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Droid Sans Fallback" panose="020B0502000000000001" charset="-122"/>
                <a:sym typeface="+mn-lt"/>
              </a:rPr>
              <a:t>IDL</a:t>
            </a:r>
            <a:r>
              <a:rPr kumimoji="0" lang="zh-CN" altLang="en-US" sz="4800" b="0" i="0" u="none" strike="noStrike" kern="1200" cap="none" spc="0" normalizeH="0" baseline="0" noProof="1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Droid Sans Fallback" panose="020B0502000000000001" charset="-122"/>
                <a:sym typeface="+mn-lt"/>
              </a:rPr>
              <a:t>支持下的</a:t>
            </a:r>
            <a:r>
              <a:rPr kumimoji="0" lang="zh-CN" altLang="en-US" sz="4800" b="1" i="0" u="none" strike="noStrike" kern="1200" cap="none" spc="0" normalizeH="0" baseline="0" noProof="1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Droid Sans Fallback" panose="020B0502000000000001" charset="-122"/>
                <a:sym typeface="+mn-lt"/>
              </a:rPr>
              <a:t>GF</a:t>
            </a:r>
            <a:r>
              <a:rPr kumimoji="0" lang="zh-CN" altLang="en-US" sz="4800" b="0" i="0" u="none" strike="noStrike" kern="1200" cap="none" spc="0" normalizeH="0" baseline="0" noProof="1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Droid Sans Fallback" panose="020B0502000000000001" charset="-122"/>
                <a:sym typeface="+mn-lt"/>
              </a:rPr>
              <a:t>和</a:t>
            </a:r>
            <a:r>
              <a:rPr kumimoji="0" lang="zh-CN" altLang="en-US" sz="4800" b="1" i="0" u="none" strike="noStrike" kern="1200" cap="none" spc="0" normalizeH="0" baseline="0" noProof="1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Droid Sans Fallback" panose="020B0502000000000001" charset="-122"/>
                <a:sym typeface="+mn-lt"/>
              </a:rPr>
              <a:t>FY</a:t>
            </a:r>
            <a:r>
              <a:rPr kumimoji="0" lang="zh-CN" altLang="en-US" sz="4800" b="0" i="0" u="none" strike="noStrike" kern="1200" cap="none" spc="0" normalizeH="0" baseline="0" noProof="1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Droid Sans Fallback" panose="020B0502000000000001" charset="-122"/>
                <a:sym typeface="+mn-lt"/>
              </a:rPr>
              <a:t>卫星数据</a:t>
            </a:r>
            <a:br>
              <a:rPr kumimoji="0" lang="zh-CN" altLang="en-US" sz="4800" b="1" i="0" u="none" strike="noStrike" kern="1200" cap="none" spc="0" normalizeH="0" baseline="0" noProof="1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Droid Sans Fallback" panose="020B0502000000000001" charset="-122"/>
                <a:sym typeface="+mn-lt"/>
              </a:rPr>
            </a:br>
            <a:r>
              <a:rPr kumimoji="0" lang="zh-CN" altLang="en-US" sz="4800" b="1" i="0" u="none" strike="noStrike" kern="1200" cap="none" spc="0" normalizeH="0" baseline="0" noProof="1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Droid Sans Fallback" panose="020B0502000000000001" charset="-122"/>
                <a:sym typeface="+mn-lt"/>
              </a:rPr>
              <a:t>一键式预处理</a:t>
            </a:r>
            <a:r>
              <a:rPr kumimoji="0" lang="zh-CN" altLang="en-US" sz="4800" b="0" i="0" u="none" strike="noStrike" kern="1200" cap="none" spc="0" normalizeH="0" baseline="0" noProof="1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Droid Sans Fallback" panose="020B0502000000000001" charset="-122"/>
                <a:sym typeface="+mn-lt"/>
              </a:rPr>
              <a:t>功能设计与实现</a:t>
            </a:r>
            <a:endParaRPr kumimoji="0" lang="zh-CN" altLang="en-US" sz="4800" b="0" i="0" u="none" strike="noStrike" kern="1200" cap="none" spc="0" normalizeH="0" baseline="0" noProof="1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Droid Sans Fallback" panose="020B0502000000000001" charset="-122"/>
              <a:sym typeface="+mn-lt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0701020" y="6102985"/>
            <a:ext cx="1459865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defTabSz="914400" fontAlgn="auto"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1">
                <a:solidFill>
                  <a:schemeClr val="accent5"/>
                </a:solidFill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  <a:sym typeface="+mn-ea"/>
              </a:rPr>
              <a:t>董鉴韬</a:t>
            </a:r>
            <a:endParaRPr kumimoji="0" lang="en-US" altLang="zh-CN" kern="1200" cap="none" spc="0" normalizeH="0" baseline="0" noProof="1">
              <a:solidFill>
                <a:schemeClr val="accent5"/>
              </a:solidFill>
              <a:latin typeface="Droid Sans Fallback" panose="020B0502000000000001" charset="-122"/>
              <a:ea typeface="Droid Sans Fallback" panose="020B0502000000000001" charset="-122"/>
              <a:cs typeface="DejaVu Sans" panose="020B0603030804020204" charset="0"/>
              <a:sym typeface="+mn-ea"/>
            </a:endParaRPr>
          </a:p>
          <a:p>
            <a:pPr marR="0" algn="ctr" defTabSz="914400" fontAlgn="auto"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1">
                <a:solidFill>
                  <a:schemeClr val="accent5"/>
                </a:solidFill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  <a:sym typeface="+mn-ea"/>
              </a:rPr>
              <a:t>2020.01</a:t>
            </a:r>
            <a:endParaRPr kumimoji="0" lang="en-US" altLang="zh-CN" kern="1200" cap="none" spc="0" normalizeH="0" baseline="0" noProof="1">
              <a:solidFill>
                <a:schemeClr val="accent5"/>
              </a:solidFill>
              <a:latin typeface="Droid Sans Fallback" panose="020B0502000000000001" charset="-122"/>
              <a:ea typeface="Droid Sans Fallback" panose="020B0502000000000001" charset="-122"/>
              <a:cs typeface="DejaVu Sans" panose="020B0603030804020204" charset="0"/>
              <a:sym typeface="+mn-ea"/>
            </a:endParaRPr>
          </a:p>
        </p:txBody>
      </p:sp>
      <p:pic>
        <p:nvPicPr>
          <p:cNvPr id="5" name="图片 4" descr="baige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" y="-635"/>
            <a:ext cx="2266315" cy="226631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844675" y="1988820"/>
            <a:ext cx="8631555" cy="3668395"/>
          </a:xfrm>
          <a:prstGeom prst="rect">
            <a:avLst/>
          </a:prstGeom>
        </p:spPr>
        <p:txBody>
          <a:bodyPr anchor="t" anchorCtr="0"/>
          <a:lstStyle>
            <a:defPPr>
              <a:defRPr lang="zh-CN"/>
            </a:defPPr>
            <a:lvl1pPr algn="ctr">
              <a:lnSpc>
                <a:spcPct val="130000"/>
              </a:lnSpc>
            </a:lvl1pPr>
          </a:lstStyle>
          <a:p>
            <a:pPr marL="0" marR="0" lvl="0" indent="508000" algn="l" defTabSz="685165" rtl="0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  <a:sym typeface="+mn-ea"/>
              </a:rPr>
              <a:t>2006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  <a:sym typeface="+mn-ea"/>
              </a:rPr>
              <a:t>年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  <a:sym typeface="+mn-ea"/>
              </a:rPr>
              <a:t>高分专项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  <a:sym typeface="+mn-ea"/>
              </a:rPr>
              <a:t>列入中长期纲要，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  <a:sym typeface="+mn-ea"/>
              </a:rPr>
              <a:t>2013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  <a:sym typeface="+mn-ea"/>
              </a:rPr>
              <a:t>年首发星高分一号精准入轨，至今高分一号至高分十二号已全部发射。高分专项填补了我国在高分辨率遥感影像中的空缺。</a:t>
            </a: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Droid Sans Fallback" panose="020B0502000000000001" charset="-122"/>
              <a:ea typeface="Droid Sans Fallback" panose="020B0502000000000001" charset="-122"/>
              <a:cs typeface="DejaVu Sans" panose="020B0603030804020204" charset="0"/>
              <a:sym typeface="+mn-ea"/>
            </a:endParaRPr>
          </a:p>
          <a:p>
            <a:pPr marL="0" marR="0" lvl="0" indent="508000" algn="l" defTabSz="685165" rtl="0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  <a:sym typeface="+mn-ea"/>
              </a:rPr>
              <a:t>1977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  <a:sym typeface="+mn-ea"/>
              </a:rPr>
              <a:t>年我国开始研制气象卫星，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  <a:sym typeface="+mn-ea"/>
              </a:rPr>
              <a:t>1988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  <a:sym typeface="+mn-ea"/>
              </a:rPr>
              <a:t>年</a:t>
            </a:r>
            <a:r>
              <a:rPr kumimoji="0" lang="zh-CN" sz="2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  <a:sym typeface="+mn-ea"/>
              </a:rPr>
              <a:t>第一颗</a:t>
            </a:r>
            <a:r>
              <a:rPr kumimoji="0" lang="zh-CN" sz="2000" b="1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  <a:sym typeface="+mn-ea"/>
              </a:rPr>
              <a:t>风云气象卫星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  <a:sym typeface="+mn-ea"/>
              </a:rPr>
              <a:t>发射，至今极轨气象卫星和静止气象卫星已发展至第二代。组成了中国</a:t>
            </a:r>
            <a:r>
              <a:rPr kumimoji="0" lang="zh-CN" altLang="en-US" sz="200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  <a:sym typeface="+mn-ea"/>
              </a:rPr>
              <a:t>气象卫星</a:t>
            </a: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  <a:sym typeface="+mn-ea"/>
              </a:rPr>
              <a:t>业务监测系统，成为继美、俄之后世界上同时拥有两种轨道气象卫星的国家。</a:t>
            </a: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Droid Sans Fallback" panose="020B0502000000000001" charset="-122"/>
              <a:ea typeface="Droid Sans Fallback" panose="020B0502000000000001" charset="-122"/>
              <a:cs typeface="DejaVu Sans" panose="020B0603030804020204" charset="0"/>
              <a:sym typeface="+mn-ea"/>
            </a:endParaRPr>
          </a:p>
          <a:p>
            <a:pPr marL="0" marR="0" lvl="0" indent="508000" algn="l" defTabSz="685165" rtl="0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Droid Sans Fallback" panose="020B0502000000000001" charset="-122"/>
              <a:ea typeface="Droid Sans Fallback" panose="020B0502000000000001" charset="-122"/>
              <a:cs typeface="DejaVu Sans" panose="020B0603030804020204" charset="0"/>
              <a:sym typeface="+mn-ea"/>
            </a:endParaRPr>
          </a:p>
        </p:txBody>
      </p:sp>
      <p:sp>
        <p:nvSpPr>
          <p:cNvPr id="6" name="文本框 38"/>
          <p:cNvSpPr txBox="1"/>
          <p:nvPr>
            <p:custDataLst>
              <p:tags r:id="rId2"/>
            </p:custDataLst>
          </p:nvPr>
        </p:nvSpPr>
        <p:spPr>
          <a:xfrm>
            <a:off x="508000" y="474663"/>
            <a:ext cx="6235700" cy="6016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lnSpc>
                <a:spcPct val="100000"/>
              </a:lnSpc>
            </a:pPr>
            <a:r>
              <a:rPr lang="zh-CN" altLang="en-US" sz="3200" b="1" dirty="0">
                <a:solidFill>
                  <a:schemeClr val="accent1"/>
                </a:solidFill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</a:rPr>
              <a:t>背景  </a:t>
            </a: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</a:rPr>
              <a:t>现状  方法</a:t>
            </a:r>
            <a:endParaRPr lang="zh-CN" alt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Droid Sans Fallback" panose="020B0502000000000001" charset="-122"/>
              <a:ea typeface="Droid Sans Fallback" panose="020B0502000000000001" charset="-122"/>
              <a:cs typeface="DejaVu Sans" panose="020B0603030804020204" charset="0"/>
            </a:endParaRPr>
          </a:p>
        </p:txBody>
      </p:sp>
    </p:spTree>
    <p:custDataLst>
      <p:tags r:id="rId3"/>
    </p:custData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08000" y="1595120"/>
            <a:ext cx="5716270" cy="1560830"/>
          </a:xfrm>
          <a:prstGeom prst="rect">
            <a:avLst/>
          </a:prstGeom>
        </p:spPr>
        <p:txBody>
          <a:bodyPr anchor="t" anchorCtr="0">
            <a:normAutofit/>
          </a:bodyPr>
          <a:lstStyle>
            <a:defPPr>
              <a:defRPr lang="zh-CN"/>
            </a:defPPr>
            <a:lvl1pPr algn="ctr">
              <a:lnSpc>
                <a:spcPct val="130000"/>
              </a:lnSpc>
            </a:lvl1pPr>
          </a:lstStyle>
          <a:p>
            <a:pPr marL="0" marR="0" lvl="0" indent="508000" algn="l" defTabSz="685165" rtl="0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  <a:sym typeface="+mn-ea"/>
              </a:rPr>
              <a:t>对于我国遥感数据产品，使用</a:t>
            </a:r>
            <a:r>
              <a:rPr lang="en-US" sz="200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  <a:sym typeface="+mn-ea"/>
              </a:rPr>
              <a:t>ENVI</a:t>
            </a:r>
            <a:r>
              <a:rPr lang="zh-CN" altLang="en-US" sz="200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  <a:sym typeface="+mn-ea"/>
              </a:rPr>
              <a:t>可以实现高分，资源，环境和风云卫星数据的预处理工作。</a:t>
            </a: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Droid Sans Fallback" panose="020B0502000000000001" charset="-122"/>
              <a:ea typeface="Droid Sans Fallback" panose="020B0502000000000001" charset="-122"/>
              <a:cs typeface="DejaVu Sans" panose="020B0603030804020204" charset="0"/>
              <a:sym typeface="+mn-ea"/>
            </a:endParaRPr>
          </a:p>
        </p:txBody>
      </p:sp>
      <p:sp>
        <p:nvSpPr>
          <p:cNvPr id="6" name="文本框 38"/>
          <p:cNvSpPr txBox="1"/>
          <p:nvPr>
            <p:custDataLst>
              <p:tags r:id="rId2"/>
            </p:custDataLst>
          </p:nvPr>
        </p:nvSpPr>
        <p:spPr>
          <a:xfrm>
            <a:off x="508000" y="474663"/>
            <a:ext cx="6235700" cy="6016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lnSpc>
                <a:spcPct val="100000"/>
              </a:lnSpc>
            </a:pPr>
            <a:r>
              <a:rPr lang="zh-CN" altLang="en-US" sz="3200" b="1" dirty="0">
                <a:solidFill>
                  <a:schemeClr val="accent1"/>
                </a:solidFill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</a:rPr>
              <a:t>背景  </a:t>
            </a: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</a:rPr>
              <a:t>现状  方法</a:t>
            </a:r>
            <a:endParaRPr lang="zh-CN" alt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Droid Sans Fallback" panose="020B0502000000000001" charset="-122"/>
              <a:ea typeface="Droid Sans Fallback" panose="020B0502000000000001" charset="-122"/>
              <a:cs typeface="DejaVu Sans" panose="020B0603030804020204" charset="0"/>
            </a:endParaRPr>
          </a:p>
        </p:txBody>
      </p:sp>
      <p:pic>
        <p:nvPicPr>
          <p:cNvPr id="2" name="图片 1" descr="高分流程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3456940"/>
            <a:ext cx="5716905" cy="2625090"/>
          </a:xfrm>
          <a:prstGeom prst="rect">
            <a:avLst/>
          </a:prstGeom>
        </p:spPr>
      </p:pic>
      <p:pic>
        <p:nvPicPr>
          <p:cNvPr id="3" name="图片 2" descr="/home/jtsung/Downloads/fengyun.jpgfengyun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418070" y="-1587"/>
            <a:ext cx="2967990" cy="68611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08000" y="1976755"/>
            <a:ext cx="7818120" cy="2021205"/>
          </a:xfrm>
          <a:prstGeom prst="rect">
            <a:avLst/>
          </a:prstGeom>
        </p:spPr>
        <p:txBody>
          <a:bodyPr anchor="t" anchorCtr="0"/>
          <a:lstStyle>
            <a:defPPr>
              <a:defRPr lang="zh-CN"/>
            </a:defPPr>
            <a:lvl1pPr algn="ctr">
              <a:lnSpc>
                <a:spcPct val="130000"/>
              </a:lnSpc>
            </a:lvl1pPr>
          </a:lstStyle>
          <a:p>
            <a:pPr marL="0" marR="0" lvl="0" algn="l" defTabSz="685165" rtl="0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sz="200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  <a:sym typeface="+mn-ea"/>
              </a:rPr>
              <a:t>李双青</a:t>
            </a:r>
            <a:r>
              <a:rPr kumimoji="0" lang="zh-CN" sz="200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  <a:sym typeface="+mn-ea"/>
              </a:rPr>
              <a:t>和</a:t>
            </a:r>
            <a:r>
              <a:rPr kumimoji="0" sz="200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  <a:sym typeface="+mn-ea"/>
              </a:rPr>
              <a:t>陈奇</a:t>
            </a:r>
            <a:r>
              <a:rPr kumimoji="0" lang="zh-CN" sz="200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  <a:sym typeface="+mn-ea"/>
              </a:rPr>
              <a:t>于</a:t>
            </a:r>
            <a:r>
              <a:rPr kumimoji="0" lang="en-US" altLang="zh-CN" sz="200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  <a:sym typeface="+mn-ea"/>
              </a:rPr>
              <a:t>2017</a:t>
            </a:r>
            <a:r>
              <a:rPr kumimoji="0" lang="zh-CN" altLang="en-US" sz="200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  <a:sym typeface="+mn-ea"/>
              </a:rPr>
              <a:t>年</a:t>
            </a:r>
            <a:r>
              <a:rPr kumimoji="0" lang="zh-CN" sz="200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  <a:sym typeface="+mn-ea"/>
              </a:rPr>
              <a:t>基于</a:t>
            </a:r>
            <a:r>
              <a:rPr kumimoji="0" lang="en-US" altLang="zh-CN" sz="200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  <a:sym typeface="+mn-ea"/>
              </a:rPr>
              <a:t>IDL</a:t>
            </a:r>
            <a:r>
              <a:rPr kumimoji="0" lang="zh-CN" altLang="en-US" sz="200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  <a:sym typeface="+mn-ea"/>
              </a:rPr>
              <a:t>实现了国产卫星影像批处理工具</a:t>
            </a:r>
            <a:endParaRPr kumimoji="0" lang="zh-CN" altLang="en-US" sz="200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Droid Sans Fallback" panose="020B0502000000000001" charset="-122"/>
              <a:ea typeface="Droid Sans Fallback" panose="020B0502000000000001" charset="-122"/>
              <a:cs typeface="DejaVu Sans" panose="020B0603030804020204" charset="0"/>
              <a:sym typeface="+mn-ea"/>
            </a:endParaRPr>
          </a:p>
          <a:p>
            <a:pPr marL="0" marR="0" lvl="0" algn="l" defTabSz="685165" rtl="0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  <a:sym typeface="+mn-ea"/>
              </a:rPr>
              <a:t>杨何群等于</a:t>
            </a:r>
            <a:r>
              <a:rPr kumimoji="0" lang="en-US" altLang="zh-CN" sz="200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  <a:sym typeface="+mn-ea"/>
              </a:rPr>
              <a:t>2012</a:t>
            </a:r>
            <a:r>
              <a:rPr kumimoji="0" lang="zh-CN" altLang="en-US" sz="200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  <a:sym typeface="+mn-ea"/>
              </a:rPr>
              <a:t>年基于</a:t>
            </a:r>
            <a:r>
              <a:rPr kumimoji="0" lang="en-US" altLang="zh-CN" sz="200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  <a:sym typeface="+mn-ea"/>
              </a:rPr>
              <a:t>IDL</a:t>
            </a:r>
            <a:r>
              <a:rPr kumimoji="0" lang="zh-CN" altLang="en-US" sz="200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  <a:sym typeface="+mn-ea"/>
              </a:rPr>
              <a:t>实现了</a:t>
            </a:r>
            <a:r>
              <a:rPr kumimoji="0" lang="en-US" altLang="zh-CN" sz="200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  <a:sym typeface="+mn-ea"/>
              </a:rPr>
              <a:t>FY-3/MERSI数据快速预处理</a:t>
            </a:r>
            <a:endParaRPr kumimoji="0" lang="en-US" altLang="zh-CN" sz="200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Droid Sans Fallback" panose="020B0502000000000001" charset="-122"/>
              <a:ea typeface="Droid Sans Fallback" panose="020B0502000000000001" charset="-122"/>
              <a:cs typeface="DejaVu Sans" panose="020B0603030804020204" charset="0"/>
              <a:sym typeface="+mn-ea"/>
            </a:endParaRPr>
          </a:p>
          <a:p>
            <a:pPr marL="0" marR="0" lvl="0" algn="l" defTabSz="685165" rtl="0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  <a:sym typeface="+mn-ea"/>
              </a:rPr>
              <a:t>胡顺石等于</a:t>
            </a:r>
            <a:r>
              <a:rPr kumimoji="0" lang="en-US" altLang="zh-CN" sz="200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  <a:sym typeface="+mn-ea"/>
              </a:rPr>
              <a:t>2019</a:t>
            </a:r>
            <a:r>
              <a:rPr kumimoji="0" lang="zh-CN" altLang="en-US" sz="200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  <a:sym typeface="+mn-ea"/>
              </a:rPr>
              <a:t>年基于</a:t>
            </a:r>
            <a:r>
              <a:rPr kumimoji="0" lang="en-US" altLang="zh-CN" sz="200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  <a:sym typeface="+mn-ea"/>
              </a:rPr>
              <a:t>IDL</a:t>
            </a:r>
            <a:r>
              <a:rPr kumimoji="0" lang="zh-CN" altLang="en-US" sz="200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  <a:sym typeface="+mn-ea"/>
              </a:rPr>
              <a:t>开发了植被指数UNVI软件插件</a:t>
            </a:r>
            <a:endParaRPr kumimoji="0" lang="zh-CN" altLang="en-US" sz="200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Droid Sans Fallback" panose="020B0502000000000001" charset="-122"/>
              <a:ea typeface="Droid Sans Fallback" panose="020B0502000000000001" charset="-122"/>
              <a:cs typeface="DejaVu Sans" panose="020B0603030804020204" charset="0"/>
              <a:sym typeface="+mn-ea"/>
            </a:endParaRPr>
          </a:p>
          <a:p>
            <a:pPr marL="0" marR="0" lvl="0" algn="l" defTabSz="685165" rtl="0" fontAlgn="t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  <a:sym typeface="+mn-ea"/>
              </a:rPr>
              <a:t>葛祥等于</a:t>
            </a:r>
            <a:r>
              <a:rPr kumimoji="0" lang="en-US" altLang="zh-CN" sz="200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  <a:sym typeface="+mn-ea"/>
              </a:rPr>
              <a:t>2018</a:t>
            </a:r>
            <a:r>
              <a:rPr kumimoji="0" lang="zh-CN" altLang="en-US" sz="200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  <a:sym typeface="+mn-ea"/>
              </a:rPr>
              <a:t>年基于</a:t>
            </a:r>
            <a:r>
              <a:rPr kumimoji="0" lang="en-US" altLang="zh-CN" sz="200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  <a:sym typeface="+mn-ea"/>
              </a:rPr>
              <a:t>IDL</a:t>
            </a:r>
            <a:r>
              <a:rPr kumimoji="0" lang="zh-CN" altLang="en-US" sz="2000" i="0" u="none" strike="noStrike" kern="1200" cap="none" spc="0" normalizeH="0" baseline="0" noProof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  <a:sym typeface="+mn-ea"/>
              </a:rPr>
              <a:t>和ArcEngine设计了图像融合系统</a:t>
            </a:r>
            <a:endParaRPr kumimoji="0" lang="zh-CN" altLang="en-US" sz="2000" i="0" u="none" strike="noStrike" kern="1200" cap="none" spc="0" normalizeH="0" baseline="0" noProof="1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Droid Sans Fallback" panose="020B0502000000000001" charset="-122"/>
              <a:ea typeface="Droid Sans Fallback" panose="020B0502000000000001" charset="-122"/>
              <a:cs typeface="DejaVu Sans" panose="020B0603030804020204" charset="0"/>
              <a:sym typeface="+mn-ea"/>
            </a:endParaRPr>
          </a:p>
        </p:txBody>
      </p:sp>
      <p:sp>
        <p:nvSpPr>
          <p:cNvPr id="6" name="文本框 38"/>
          <p:cNvSpPr txBox="1"/>
          <p:nvPr>
            <p:custDataLst>
              <p:tags r:id="rId2"/>
            </p:custDataLst>
          </p:nvPr>
        </p:nvSpPr>
        <p:spPr>
          <a:xfrm>
            <a:off x="508000" y="474663"/>
            <a:ext cx="6235700" cy="6016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lnSpc>
                <a:spcPct val="100000"/>
              </a:lnSpc>
            </a:pP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</a:rPr>
              <a:t>背景</a:t>
            </a:r>
            <a:r>
              <a:rPr lang="zh-CN" altLang="en-US" sz="3200" b="1" dirty="0">
                <a:solidFill>
                  <a:schemeClr val="accent1"/>
                </a:solidFill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</a:rPr>
              <a:t>  现状</a:t>
            </a: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</a:rPr>
              <a:t>  方法</a:t>
            </a:r>
            <a:endParaRPr lang="zh-CN" alt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Droid Sans Fallback" panose="020B0502000000000001" charset="-122"/>
              <a:ea typeface="Droid Sans Fallback" panose="020B0502000000000001" charset="-122"/>
              <a:cs typeface="DejaVu Sans" panose="020B0603030804020204" charset="0"/>
            </a:endParaRPr>
          </a:p>
        </p:txBody>
      </p:sp>
      <p:pic>
        <p:nvPicPr>
          <p:cNvPr id="2" name="图片 1" descr="IMG_20200108_1311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120" y="1555750"/>
            <a:ext cx="3845560" cy="52882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8000" y="4626610"/>
            <a:ext cx="37338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defTabSz="685165" fontAlgn="t">
              <a:lnSpc>
                <a:spcPct val="160000"/>
              </a:lnSpc>
              <a:buClrTx/>
              <a:buSzTx/>
              <a:buFont typeface="Wingdings" panose="05000000000000000000" charset="0"/>
              <a:buChar char=""/>
              <a:defRPr/>
            </a:pPr>
            <a:r>
              <a:rPr lang="zh-CN" altLang="en-US" sz="200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</a:rPr>
              <a:t>功能完整性</a:t>
            </a:r>
            <a:endParaRPr lang="zh-CN" altLang="en-US" sz="200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Droid Sans Fallback" panose="020B0502000000000001" charset="-122"/>
              <a:ea typeface="Droid Sans Fallback" panose="020B0502000000000001" charset="-122"/>
              <a:cs typeface="DejaVu Sans" panose="020B0603030804020204" charset="0"/>
            </a:endParaRPr>
          </a:p>
          <a:p>
            <a:pPr algn="l" defTabSz="685165" fontAlgn="t">
              <a:lnSpc>
                <a:spcPct val="160000"/>
              </a:lnSpc>
              <a:buClrTx/>
              <a:buSzTx/>
              <a:buFont typeface="Wingdings" panose="05000000000000000000" charset="0"/>
              <a:buChar char=""/>
              <a:defRPr/>
            </a:pPr>
            <a:r>
              <a:rPr lang="zh-CN" altLang="en-US" sz="200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</a:rPr>
              <a:t>开源与否</a:t>
            </a:r>
            <a:endParaRPr lang="zh-CN" altLang="en-US" sz="200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Droid Sans Fallback" panose="020B0502000000000001" charset="-122"/>
              <a:ea typeface="Droid Sans Fallback" panose="020B0502000000000001" charset="-122"/>
              <a:cs typeface="DejaVu Sans" panose="020B0603030804020204" charset="0"/>
            </a:endParaRPr>
          </a:p>
        </p:txBody>
      </p:sp>
    </p:spTree>
    <p:custDataLst>
      <p:tags r:id="rId4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38"/>
          <p:cNvSpPr txBox="1"/>
          <p:nvPr>
            <p:custDataLst>
              <p:tags r:id="rId1"/>
            </p:custDataLst>
          </p:nvPr>
        </p:nvSpPr>
        <p:spPr>
          <a:xfrm>
            <a:off x="508000" y="474663"/>
            <a:ext cx="6235700" cy="6016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lnSpc>
                <a:spcPct val="100000"/>
              </a:lnSpc>
            </a:pP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</a:rPr>
              <a:t>背景</a:t>
            </a:r>
            <a:r>
              <a:rPr lang="zh-CN" altLang="en-US" sz="3200" b="1" dirty="0">
                <a:solidFill>
                  <a:schemeClr val="accent1"/>
                </a:solidFill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</a:rPr>
              <a:t>  </a:t>
            </a: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</a:rPr>
              <a:t>现状  </a:t>
            </a:r>
            <a:r>
              <a:rPr lang="zh-CN" altLang="en-US" sz="3200" b="1" dirty="0">
                <a:solidFill>
                  <a:schemeClr val="accent1"/>
                </a:solidFill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</a:rPr>
              <a:t>方法</a:t>
            </a:r>
            <a:endParaRPr lang="zh-CN" alt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Droid Sans Fallback" panose="020B0502000000000001" charset="-122"/>
              <a:ea typeface="Droid Sans Fallback" panose="020B0502000000000001" charset="-122"/>
              <a:cs typeface="DejaVu Sans" panose="020B0603030804020204" charset="0"/>
            </a:endParaRPr>
          </a:p>
        </p:txBody>
      </p:sp>
      <p:pic>
        <p:nvPicPr>
          <p:cNvPr id="5" name="图片 4" descr="2020-01-08 13-35-06 的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352550"/>
            <a:ext cx="9751695" cy="5186680"/>
          </a:xfrm>
          <a:prstGeom prst="rect">
            <a:avLst/>
          </a:prstGeom>
        </p:spPr>
      </p:pic>
      <p:pic>
        <p:nvPicPr>
          <p:cNvPr id="7" name="图片 6" descr="2020-01-08 13-37-42 的屏幕截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115" y="2090420"/>
            <a:ext cx="7657465" cy="3391535"/>
          </a:xfrm>
          <a:prstGeom prst="rect">
            <a:avLst/>
          </a:prstGeom>
        </p:spPr>
      </p:pic>
      <p:pic>
        <p:nvPicPr>
          <p:cNvPr id="2" name="图片 1" descr="2020-01-08 16-19-28 的屏幕截图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775" y="906780"/>
            <a:ext cx="9695815" cy="607885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38"/>
          <p:cNvSpPr txBox="1"/>
          <p:nvPr>
            <p:custDataLst>
              <p:tags r:id="rId1"/>
            </p:custDataLst>
          </p:nvPr>
        </p:nvSpPr>
        <p:spPr>
          <a:xfrm>
            <a:off x="508000" y="474663"/>
            <a:ext cx="6235700" cy="6016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lnSpc>
                <a:spcPct val="100000"/>
              </a:lnSpc>
            </a:pP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</a:rPr>
              <a:t>背景</a:t>
            </a:r>
            <a:r>
              <a:rPr lang="zh-CN" altLang="en-US" sz="3200" b="1" dirty="0">
                <a:solidFill>
                  <a:schemeClr val="accent1"/>
                </a:solidFill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</a:rPr>
              <a:t>  </a:t>
            </a:r>
            <a:r>
              <a:rPr lang="zh-CN" alt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</a:rPr>
              <a:t>现状  </a:t>
            </a:r>
            <a:r>
              <a:rPr lang="zh-CN" altLang="en-US" sz="3200" b="1" dirty="0">
                <a:solidFill>
                  <a:schemeClr val="accent1"/>
                </a:solidFill>
                <a:latin typeface="Droid Sans Fallback" panose="020B0502000000000001" charset="-122"/>
                <a:ea typeface="Droid Sans Fallback" panose="020B0502000000000001" charset="-122"/>
                <a:cs typeface="DejaVu Sans" panose="020B0603030804020204" charset="0"/>
              </a:rPr>
              <a:t>方法</a:t>
            </a:r>
            <a:endParaRPr lang="zh-CN" alt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Droid Sans Fallback" panose="020B0502000000000001" charset="-122"/>
              <a:ea typeface="Droid Sans Fallback" panose="020B0502000000000001" charset="-122"/>
              <a:cs typeface="DejaVu Sans" panose="020B0603030804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8000" y="1325880"/>
            <a:ext cx="5120005" cy="4584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i="1"/>
              <a:t>高分部分主要攻坚部分</a:t>
            </a:r>
            <a:endParaRPr lang="zh-CN" altLang="en-US" sz="2800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sz="2400"/>
              <a:t>插件与非插件的结合</a:t>
            </a:r>
            <a:endParaRPr lang="zh-CN" altLang="en-US" sz="2400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sz="2400"/>
              <a:t>调整输入参数</a:t>
            </a:r>
            <a:endParaRPr lang="zh-CN" altLang="en-US" sz="2400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sz="2400"/>
              <a:t>支持</a:t>
            </a:r>
            <a:r>
              <a:rPr lang="en-US" altLang="zh-CN" sz="2400"/>
              <a:t>TOA</a:t>
            </a:r>
            <a:r>
              <a:rPr lang="zh-CN" altLang="en-US" sz="2400"/>
              <a:t>反射率</a:t>
            </a:r>
            <a:endParaRPr lang="zh-CN" altLang="en-US" sz="2400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sz="2400"/>
              <a:t>输出文件逻辑</a:t>
            </a:r>
            <a:endParaRPr lang="zh-CN" altLang="en-US" sz="2400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sz="2400"/>
              <a:t>删除临时文件逻辑</a:t>
            </a:r>
            <a:endParaRPr lang="zh-CN" altLang="en-US" sz="2400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sz="2400"/>
              <a:t>生成处理日志</a:t>
            </a:r>
            <a:endParaRPr lang="zh-CN" altLang="en-US" sz="2400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sz="2400"/>
              <a:t>进度显示</a:t>
            </a:r>
            <a:endParaRPr lang="zh-CN" altLang="en-US" sz="2400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sz="2400"/>
              <a:t>支持高分一号</a:t>
            </a:r>
            <a:r>
              <a:rPr lang="en-US" altLang="zh-CN" sz="2400"/>
              <a:t>BCD</a:t>
            </a:r>
            <a:r>
              <a:rPr lang="zh-CN" altLang="en-US" sz="2400"/>
              <a:t>星</a:t>
            </a:r>
            <a:endParaRPr lang="zh-CN" altLang="en-US" sz="2400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sz="2400"/>
              <a:t>更新高分六号光谱信息</a:t>
            </a:r>
            <a:endParaRPr lang="zh-CN" altLang="en-US" sz="2400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 sz="2400"/>
              <a:t>2019</a:t>
            </a:r>
            <a:r>
              <a:rPr lang="zh-CN" altLang="en-US" sz="2400"/>
              <a:t>年定标系数</a:t>
            </a:r>
            <a:endParaRPr lang="zh-CN" altLang="en-US" sz="2400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sz="2400"/>
              <a:t>程序外部静态波长信息和定标系数</a:t>
            </a:r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6635750" y="1325880"/>
            <a:ext cx="5120005" cy="2368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i="1"/>
              <a:t>风云部分主要攻坚部分</a:t>
            </a:r>
            <a:endParaRPr lang="zh-CN" altLang="en-US" sz="2400" i="1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sz="2400"/>
              <a:t>图像用户界面设计</a:t>
            </a:r>
            <a:endParaRPr lang="zh-CN" sz="2400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 sz="2400"/>
              <a:t>(</a:t>
            </a:r>
            <a:r>
              <a:rPr lang="zh-CN" sz="2400"/>
              <a:t>三角网替代</a:t>
            </a:r>
            <a:r>
              <a:rPr lang="en-US" altLang="zh-CN" sz="2400"/>
              <a:t>GLT</a:t>
            </a:r>
            <a:r>
              <a:rPr lang="zh-CN" sz="2400"/>
              <a:t>进行几何校正</a:t>
            </a:r>
            <a:r>
              <a:rPr lang="en-US" altLang="zh-CN" sz="2400"/>
              <a:t>)</a:t>
            </a:r>
            <a:endParaRPr lang="zh-CN" sz="2400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 sz="2400"/>
              <a:t>(250m</a:t>
            </a:r>
            <a:r>
              <a:rPr lang="zh-CN" altLang="en-US" sz="2400"/>
              <a:t>数据支持</a:t>
            </a:r>
            <a:r>
              <a:rPr lang="en-US" altLang="zh-CN" sz="2400"/>
              <a:t>)</a:t>
            </a:r>
            <a:endParaRPr lang="en-US" altLang="zh-CN" sz="2400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 sz="2400"/>
              <a:t>(</a:t>
            </a:r>
            <a:r>
              <a:rPr lang="zh-CN" altLang="en-US" sz="2400"/>
              <a:t>对部分</a:t>
            </a:r>
            <a:r>
              <a:rPr lang="en-US" altLang="zh-CN" sz="2400"/>
              <a:t>2</a:t>
            </a:r>
            <a:r>
              <a:rPr lang="zh-CN" altLang="en-US" sz="2400"/>
              <a:t>级产品数据的处理</a:t>
            </a:r>
            <a:r>
              <a:rPr lang="en-US" altLang="zh-CN" sz="2400"/>
              <a:t>)</a:t>
            </a:r>
            <a:endParaRPr lang="en-US" altLang="zh-CN" sz="2400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 sz="2400"/>
              <a:t>(</a:t>
            </a:r>
            <a:r>
              <a:rPr lang="zh-CN" altLang="en-US" sz="2400"/>
              <a:t>生成风云四号真彩色动图</a:t>
            </a:r>
            <a:r>
              <a:rPr lang="en-US" altLang="zh-CN" sz="2400"/>
              <a:t>)</a:t>
            </a:r>
            <a:endParaRPr lang="en-US" altLang="zh-CN" sz="2400"/>
          </a:p>
        </p:txBody>
      </p:sp>
    </p:spTree>
    <p:custDataLst>
      <p:tags r:id="rId2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/home/jtsung/Pictures/2020-01-08 19-36-57 的屏幕截图.png2020-01-08 19-36-57 的屏幕截图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705610" y="-99060"/>
            <a:ext cx="8781415" cy="7055485"/>
          </a:xfrm>
          <a:prstGeom prst="rect">
            <a:avLst/>
          </a:prstGeom>
        </p:spPr>
      </p:pic>
      <p:pic>
        <p:nvPicPr>
          <p:cNvPr id="4" name="图片 3" descr="2020-01-08 15-28-38 的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1090930"/>
            <a:ext cx="8972550" cy="46748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ID" val="custom0_3*i*5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ID" val="custom0_3*i*5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1.xml><?xml version="1.0" encoding="utf-8"?>
<p:tagLst xmlns:p="http://schemas.openxmlformats.org/presentationml/2006/main">
  <p:tag name="KSO_WM_TAG_VERSION" val="1.0"/>
  <p:tag name="KSO_WM_TEMPLATE_CATEGORY" val="custom"/>
  <p:tag name="KSO_WM_TEMPLATE_INDEX" val="20184686"/>
</p:tagLst>
</file>

<file path=ppt/tags/tag12.xml><?xml version="1.0" encoding="utf-8"?>
<p:tagLst xmlns:p="http://schemas.openxmlformats.org/presentationml/2006/main">
  <p:tag name="KSO_WM_TAG_VERSION" val="1.0"/>
  <p:tag name="KSO_WM_TEMPLATE_CATEGORY" val="custom"/>
  <p:tag name="KSO_WM_TEMPLATE_INDEX" val="20184686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COMBINE_RELATE_SLIDE_ID" val="custom925310_1"/>
  <p:tag name="KSO_WM_TEMPLATE_CATEGORY" val="custom"/>
  <p:tag name="KSO_WM_TEMPLATE_INDEX" val="0"/>
  <p:tag name="KSO_WM_TEMPLATE_SUBCATEGORY" val="combine"/>
  <p:tag name="KSO_WM_TEMPLATE_THUMBS_INDEX" val="1、8、11、15、21、27、28、31、"/>
</p:tagLst>
</file>

<file path=ppt/tags/tag14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UNIT_ID" val="custom0_1*a*1"/>
  <p:tag name="KSO_WM_UNIT_LAYERLEVEL" val="1"/>
  <p:tag name="KSO_WM_UNIT_VALUE" val="12"/>
  <p:tag name="KSO_WM_UNIT_ISCONTENTSTITLE" val="0"/>
  <p:tag name="KSO_WM_UNIT_HIGHLIGHT" val="0"/>
  <p:tag name="KSO_WM_UNIT_COMPATIBLE" val="0"/>
  <p:tag name="KSO_WM_BEAUTIFY_FLAG" val="#wm#"/>
  <p:tag name="KSO_WM_UNIT_TYPE" val="a"/>
  <p:tag name="KSO_WM_UNIT_INDEX" val="1"/>
  <p:tag name="KSO_WM_UNIT_PRESET_TEXT" val="单击此处添加标题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ID" val="custom0_1*i*1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6.xml><?xml version="1.0" encoding="utf-8"?>
<p:tagLst xmlns:p="http://schemas.openxmlformats.org/presentationml/2006/main">
  <p:tag name="KSO_WM_TAG_VERSION" val="1.0"/>
  <p:tag name="KSO_WM_SLIDE_ITEM_CNT" val="0"/>
  <p:tag name="KSO_WM_SLIDE_LAYOUT" val="a_b"/>
  <p:tag name="KSO_WM_SLIDE_LAYOUT_CNT" val="1_2"/>
  <p:tag name="KSO_WM_SLIDE_TYPE" val="title"/>
  <p:tag name="KSO_WM_BEAUTIFY_FLAG" val="#wm#"/>
  <p:tag name="KSO_WM_COMBINE_RELATE_SLIDE_ID" val="custom925310_1"/>
  <p:tag name="KSO_WM_TEMPLATE_CATEGORY" val="custom"/>
  <p:tag name="KSO_WM_TEMPLATE_INDEX" val="0"/>
  <p:tag name="KSO_WM_SLIDE_ID" val="custom0_1"/>
  <p:tag name="KSO_WM_SLIDE_INDEX" val="1"/>
  <p:tag name="KSO_WM_TEMPLATE_SUBCATEGORY" val="combine"/>
  <p:tag name="KSO_WM_TEMPLATE_THUMBS_INDEX" val="1、8、11、15、21、27、28、31、"/>
  <p:tag name="KSO_WM_SLIDE_SUBTYPE" val="pureTxt"/>
</p:tagLst>
</file>

<file path=ppt/tags/tag17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UNIT_TYPE" val="h_f"/>
  <p:tag name="KSO_WM_UNIT_INDEX" val="1_2"/>
  <p:tag name="KSO_WM_UNIT_ID" val="custom0_4*h_f*1_2"/>
  <p:tag name="KSO_WM_UNIT_LAYERLEVEL" val="1_1"/>
  <p:tag name="KSO_WM_UNIT_VALUE" val="92"/>
  <p:tag name="KSO_WM_UNIT_HIGHLIGHT" val="0"/>
  <p:tag name="KSO_WM_UNIT_COMPATIBLE" val="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a"/>
  <p:tag name="KSO_WM_UNIT_INDEX" val="1"/>
  <p:tag name="KSO_WM_UNIT_LAYERLEVEL" val="1"/>
  <p:tag name="KSO_WM_UNIT_VALUE" val="27"/>
  <p:tag name="KSO_WM_UNIT_ISCONTENTSTITLE" val="0"/>
  <p:tag name="KSO_WM_UNIT_HIGHLIGHT" val="0"/>
  <p:tag name="KSO_WM_UNIT_COMPATIBLE" val="0"/>
  <p:tag name="KSO_WM_DIAGRAM_GROUP_CODE" val="l1-1"/>
  <p:tag name="KSO_WM_UNIT_ID" val="custom0_3*a*1"/>
  <p:tag name="KSO_WM_UNIT_TEXT_FILL_FORE_SCHEMECOLOR_INDEX" val="5"/>
  <p:tag name="KSO_WM_UNIT_TEXT_FILL_TYPE" val="1"/>
  <p:tag name="KSO_WM_UNIT_USESOURCEFORMAT_APPLY" val="0"/>
  <p:tag name="KSO_WM_UNIT_PRESET_TEXT" val="单击此处添加标题"/>
</p:tagLst>
</file>

<file path=ppt/tags/tag19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SLIDE_ID" val="custom0_4"/>
  <p:tag name="KSO_WM_SLIDE_INDEX" val="4"/>
  <p:tag name="KSO_WM_SLIDE_ITEM_CNT" val="0"/>
  <p:tag name="KSO_WM_SLIDE_LAYOUT" val="a_g_h"/>
  <p:tag name="KSO_WM_SLIDE_LAYOUT_CNT" val="1_1_1"/>
  <p:tag name="KSO_WM_SLIDE_TYPE" val="text"/>
  <p:tag name="KSO_WM_SLIDE_SUBTYPE" val="pureTxt"/>
  <p:tag name="KSO_WM_BEAUTIFY_FLAG" val="#wm#"/>
  <p:tag name="KSO_WM_SLIDE_POSITION" val="0*0"/>
  <p:tag name="KSO_WM_SLIDE_SIZE" val="814*436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ID" val="custom0_3*i*5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0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UNIT_TYPE" val="h_f"/>
  <p:tag name="KSO_WM_UNIT_INDEX" val="1_2"/>
  <p:tag name="KSO_WM_UNIT_ID" val="custom0_4*h_f*1_2"/>
  <p:tag name="KSO_WM_UNIT_LAYERLEVEL" val="1_1"/>
  <p:tag name="KSO_WM_UNIT_VALUE" val="92"/>
  <p:tag name="KSO_WM_UNIT_HIGHLIGHT" val="0"/>
  <p:tag name="KSO_WM_UNIT_COMPATIBLE" val="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a"/>
  <p:tag name="KSO_WM_UNIT_INDEX" val="1"/>
  <p:tag name="KSO_WM_UNIT_LAYERLEVEL" val="1"/>
  <p:tag name="KSO_WM_UNIT_VALUE" val="27"/>
  <p:tag name="KSO_WM_UNIT_ISCONTENTSTITLE" val="0"/>
  <p:tag name="KSO_WM_UNIT_HIGHLIGHT" val="0"/>
  <p:tag name="KSO_WM_UNIT_COMPATIBLE" val="0"/>
  <p:tag name="KSO_WM_DIAGRAM_GROUP_CODE" val="l1-1"/>
  <p:tag name="KSO_WM_UNIT_ID" val="custom0_3*a*1"/>
  <p:tag name="KSO_WM_UNIT_TEXT_FILL_FORE_SCHEMECOLOR_INDEX" val="5"/>
  <p:tag name="KSO_WM_UNIT_TEXT_FILL_TYPE" val="1"/>
  <p:tag name="KSO_WM_UNIT_USESOURCEFORMAT_APPLY" val="0"/>
  <p:tag name="KSO_WM_UNIT_PRESET_TEXT" val="单击此处添加标题"/>
</p:tagLst>
</file>

<file path=ppt/tags/tag22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SLIDE_ID" val="custom0_4"/>
  <p:tag name="KSO_WM_SLIDE_INDEX" val="4"/>
  <p:tag name="KSO_WM_SLIDE_ITEM_CNT" val="0"/>
  <p:tag name="KSO_WM_SLIDE_LAYOUT" val="a_g_h"/>
  <p:tag name="KSO_WM_SLIDE_LAYOUT_CNT" val="1_1_1"/>
  <p:tag name="KSO_WM_SLIDE_TYPE" val="text"/>
  <p:tag name="KSO_WM_SLIDE_SUBTYPE" val="pureTxt"/>
  <p:tag name="KSO_WM_BEAUTIFY_FLAG" val="#wm#"/>
  <p:tag name="KSO_WM_SLIDE_POSITION" val="0*0"/>
  <p:tag name="KSO_WM_SLIDE_SIZE" val="814*436"/>
</p:tagLst>
</file>

<file path=ppt/tags/tag23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UNIT_TYPE" val="h_f"/>
  <p:tag name="KSO_WM_UNIT_INDEX" val="1_2"/>
  <p:tag name="KSO_WM_UNIT_ID" val="custom0_4*h_f*1_2"/>
  <p:tag name="KSO_WM_UNIT_LAYERLEVEL" val="1_1"/>
  <p:tag name="KSO_WM_UNIT_VALUE" val="92"/>
  <p:tag name="KSO_WM_UNIT_HIGHLIGHT" val="0"/>
  <p:tag name="KSO_WM_UNIT_COMPATIBLE" val="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a"/>
  <p:tag name="KSO_WM_UNIT_INDEX" val="1"/>
  <p:tag name="KSO_WM_UNIT_LAYERLEVEL" val="1"/>
  <p:tag name="KSO_WM_UNIT_VALUE" val="27"/>
  <p:tag name="KSO_WM_UNIT_ISCONTENTSTITLE" val="0"/>
  <p:tag name="KSO_WM_UNIT_HIGHLIGHT" val="0"/>
  <p:tag name="KSO_WM_UNIT_COMPATIBLE" val="0"/>
  <p:tag name="KSO_WM_DIAGRAM_GROUP_CODE" val="l1-1"/>
  <p:tag name="KSO_WM_UNIT_ID" val="custom0_3*a*1"/>
  <p:tag name="KSO_WM_UNIT_TEXT_FILL_FORE_SCHEMECOLOR_INDEX" val="5"/>
  <p:tag name="KSO_WM_UNIT_TEXT_FILL_TYPE" val="1"/>
  <p:tag name="KSO_WM_UNIT_USESOURCEFORMAT_APPLY" val="0"/>
  <p:tag name="KSO_WM_UNIT_PRESET_TEXT" val="单击此处添加标题"/>
</p:tagLst>
</file>

<file path=ppt/tags/tag25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SLIDE_ID" val="custom0_4"/>
  <p:tag name="KSO_WM_SLIDE_INDEX" val="4"/>
  <p:tag name="KSO_WM_SLIDE_ITEM_CNT" val="0"/>
  <p:tag name="KSO_WM_SLIDE_LAYOUT" val="a_g_h"/>
  <p:tag name="KSO_WM_SLIDE_LAYOUT_CNT" val="1_1_1"/>
  <p:tag name="KSO_WM_SLIDE_TYPE" val="text"/>
  <p:tag name="KSO_WM_SLIDE_SUBTYPE" val="pureTxt"/>
  <p:tag name="KSO_WM_BEAUTIFY_FLAG" val="#wm#"/>
  <p:tag name="KSO_WM_SLIDE_POSITION" val="0*0"/>
  <p:tag name="KSO_WM_SLIDE_SIZE" val="814*436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a"/>
  <p:tag name="KSO_WM_UNIT_INDEX" val="1"/>
  <p:tag name="KSO_WM_UNIT_LAYERLEVEL" val="1"/>
  <p:tag name="KSO_WM_UNIT_VALUE" val="27"/>
  <p:tag name="KSO_WM_UNIT_ISCONTENTSTITLE" val="0"/>
  <p:tag name="KSO_WM_UNIT_HIGHLIGHT" val="0"/>
  <p:tag name="KSO_WM_UNIT_COMPATIBLE" val="0"/>
  <p:tag name="KSO_WM_DIAGRAM_GROUP_CODE" val="l1-1"/>
  <p:tag name="KSO_WM_UNIT_ID" val="custom0_3*a*1"/>
  <p:tag name="KSO_WM_UNIT_TEXT_FILL_FORE_SCHEMECOLOR_INDEX" val="5"/>
  <p:tag name="KSO_WM_UNIT_TEXT_FILL_TYPE" val="1"/>
  <p:tag name="KSO_WM_UNIT_USESOURCEFORMAT_APPLY" val="0"/>
  <p:tag name="KSO_WM_UNIT_PRESET_TEXT" val="单击此处添加标题"/>
</p:tagLst>
</file>

<file path=ppt/tags/tag27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SLIDE_ID" val="custom0_4"/>
  <p:tag name="KSO_WM_SLIDE_INDEX" val="4"/>
  <p:tag name="KSO_WM_SLIDE_ITEM_CNT" val="0"/>
  <p:tag name="KSO_WM_SLIDE_LAYOUT" val="a_g_h"/>
  <p:tag name="KSO_WM_SLIDE_LAYOUT_CNT" val="1_1_1"/>
  <p:tag name="KSO_WM_SLIDE_TYPE" val="text"/>
  <p:tag name="KSO_WM_SLIDE_SUBTYPE" val="pureTxt"/>
  <p:tag name="KSO_WM_BEAUTIFY_FLAG" val="#wm#"/>
  <p:tag name="KSO_WM_SLIDE_POSITION" val="0*0"/>
  <p:tag name="KSO_WM_SLIDE_SIZE" val="814*436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a"/>
  <p:tag name="KSO_WM_UNIT_INDEX" val="1"/>
  <p:tag name="KSO_WM_UNIT_LAYERLEVEL" val="1"/>
  <p:tag name="KSO_WM_UNIT_VALUE" val="27"/>
  <p:tag name="KSO_WM_UNIT_ISCONTENTSTITLE" val="0"/>
  <p:tag name="KSO_WM_UNIT_HIGHLIGHT" val="0"/>
  <p:tag name="KSO_WM_UNIT_COMPATIBLE" val="0"/>
  <p:tag name="KSO_WM_DIAGRAM_GROUP_CODE" val="l1-1"/>
  <p:tag name="KSO_WM_UNIT_ID" val="custom0_3*a*1"/>
  <p:tag name="KSO_WM_UNIT_TEXT_FILL_FORE_SCHEMECOLOR_INDEX" val="5"/>
  <p:tag name="KSO_WM_UNIT_TEXT_FILL_TYPE" val="1"/>
  <p:tag name="KSO_WM_UNIT_USESOURCEFORMAT_APPLY" val="0"/>
  <p:tag name="KSO_WM_UNIT_PRESET_TEXT" val="单击此处添加标题"/>
</p:tagLst>
</file>

<file path=ppt/tags/tag29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SLIDE_ID" val="custom0_4"/>
  <p:tag name="KSO_WM_SLIDE_INDEX" val="4"/>
  <p:tag name="KSO_WM_SLIDE_ITEM_CNT" val="0"/>
  <p:tag name="KSO_WM_SLIDE_LAYOUT" val="a_g_h"/>
  <p:tag name="KSO_WM_SLIDE_LAYOUT_CNT" val="1_1_1"/>
  <p:tag name="KSO_WM_SLIDE_TYPE" val="text"/>
  <p:tag name="KSO_WM_SLIDE_SUBTYPE" val="pureTxt"/>
  <p:tag name="KSO_WM_BEAUTIFY_FLAG" val="#wm#"/>
  <p:tag name="KSO_WM_SLIDE_POSITION" val="0*0"/>
  <p:tag name="KSO_WM_SLIDE_SIZE" val="814*436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ID" val="custom0_3*i*5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30.xml><?xml version="1.0" encoding="utf-8"?>
<p:tagLst xmlns:p="http://schemas.openxmlformats.org/presentationml/2006/main">
  <p:tag name="KSO_WM_TAG_VERSION" val="1.0"/>
  <p:tag name="KSO_WM_SLIDE_ITEM_CNT" val="0"/>
  <p:tag name="KSO_WM_SLIDE_LAYOUT" val="a"/>
  <p:tag name="KSO_WM_SLIDE_LAYOUT_CNT" val="1"/>
  <p:tag name="KSO_WM_SLIDE_TYPE" val="endPage"/>
  <p:tag name="KSO_WM_BEAUTIFY_FLAG" val="#wm#"/>
  <p:tag name="KSO_WM_COMBINE_RELATE_SLIDE_ID" val="custom925310_10"/>
  <p:tag name="KSO_WM_TEMPLATE_CATEGORY" val="custom"/>
  <p:tag name="KSO_WM_TEMPLATE_INDEX" val="0"/>
  <p:tag name="KSO_WM_SLIDE_ID" val="custom0_12"/>
  <p:tag name="KSO_WM_SLIDE_INDEX" val="12"/>
  <p:tag name="KSO_WM_TEMPLATE_SUBCATEGORY" val="combine"/>
  <p:tag name="KSO_WM_SLIDE_SUBTYPE" val="pureTxt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ID" val="custom0_3*i*5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5.xml><?xml version="1.0" encoding="utf-8"?>
<p:tagLst xmlns:p="http://schemas.openxmlformats.org/presentationml/2006/main">
  <p:tag name="KSO_WM_TEMPLATE_CATEGORY" val="custom"/>
  <p:tag name="KSO_WM_TEMPLATE_INDEX" val="0"/>
  <p:tag name="KSO_WM_TAG_VERSION" val="1.0"/>
  <p:tag name="KSO_WM_BEAUTIFY_FLAG" val="#wm#"/>
  <p:tag name="KSO_WM_UNIT_LAYERLEVEL" val="1_1"/>
  <p:tag name="KSO_WM_UNIT_DIAGRAM_CONTRAST_TITLE_CNT" val="6"/>
  <p:tag name="KSO_WM_UNIT_DIAGRAM_DIMENSION_TITLE_CNT" val="2"/>
  <p:tag name="KSO_WM_UNIT_ID" val="custom0_10*r_i*1_28"/>
  <p:tag name="KSO_WM_UNIT_LINE_FORE_SCHEMECOLOR_INDEX" val="10"/>
  <p:tag name="KSO_WM_UNIT_LINE_FILL_TYPE" val="2"/>
  <p:tag name="KSO_WM_UNIT_TEXT_FILL_FORE_SCHEMECOLOR_INDEX" val="13"/>
  <p:tag name="KSO_WM_UNIT_TEXT_FILL_TYPE" val="1"/>
  <p:tag name="KSO_WM_UNIT_USESOURCEFORMAT_APPLY" val="1"/>
  <p:tag name="KSO_WM_UNIT_HIGHLIGHT" val="0"/>
  <p:tag name="KSO_WM_UNIT_COMPATIBLE" val="0"/>
  <p:tag name="KSO_WM_DIAGRAM_GROUP_CODE" val="l1r1-1"/>
  <p:tag name="KSO_WM_UNIT_TYPE" val="r_i"/>
  <p:tag name="KSO_WM_UNIT_INDEX" val="1_28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ID" val="custom0_3*i*5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LAYERLEVEL" val="1_1"/>
  <p:tag name="KSO_WM_TAG_VERSION" val="1.0"/>
  <p:tag name="KSO_WM_BEAUTIFY_FLAG" val="#wm#"/>
  <p:tag name="KSO_WM_UNIT_ID" val="custom0_9*r_i*1_5"/>
  <p:tag name="KSO_WM_TEMPLATE_CATEGORY" val="custom"/>
  <p:tag name="KSO_WM_TEMPLATE_INDEX" val="0"/>
  <p:tag name="KSO_WM_UNIT_USESOURCEFORMAT_APPLY" val="0"/>
  <p:tag name="KSO_WM_DIAGRAM_GROUP_CODE" val="r1-1"/>
  <p:tag name="KSO_WM_UNIT_TYPE" val="r_i"/>
  <p:tag name="KSO_WM_UNIT_INDEX" val="1_5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ID" val="custom0_3*i*5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DIAGRAM_GROUP_CODE" val="l1-1"/>
  <p:tag name="KSO_WM_UNIT_ID" val="custom0_3*i*5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5"/>
</p:tagLst>
</file>

<file path=ppt/theme/theme1.xml><?xml version="1.0" encoding="utf-8"?>
<a:theme xmlns:a="http://schemas.openxmlformats.org/drawingml/2006/main" name="方案介绍">
  <a:themeElements>
    <a:clrScheme name="富察皇后">
      <a:dk1>
        <a:srgbClr val="000000"/>
      </a:dk1>
      <a:lt1>
        <a:srgbClr val="FFFFFF"/>
      </a:lt1>
      <a:dk2>
        <a:srgbClr val="364048"/>
      </a:dk2>
      <a:lt2>
        <a:srgbClr val="F0F0F0"/>
      </a:lt2>
      <a:accent1>
        <a:srgbClr val="8F7046"/>
      </a:accent1>
      <a:accent2>
        <a:srgbClr val="C8AF92"/>
      </a:accent2>
      <a:accent3>
        <a:srgbClr val="C6BCB2"/>
      </a:accent3>
      <a:accent4>
        <a:srgbClr val="D7C9BC"/>
      </a:accent4>
      <a:accent5>
        <a:srgbClr val="364148"/>
      </a:accent5>
      <a:accent6>
        <a:srgbClr val="907046"/>
      </a:accent6>
      <a:hlink>
        <a:srgbClr val="D7C9BC"/>
      </a:hlink>
      <a:folHlink>
        <a:srgbClr val="BFBFBF"/>
      </a:folHlink>
    </a:clrScheme>
    <a:fontScheme name="c5odo011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617</Words>
  <Application>WPS 演示</Application>
  <PresentationFormat/>
  <Paragraphs>49</Paragraphs>
  <Slides>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DejaVu Sans</vt:lpstr>
      <vt:lpstr>黑体</vt:lpstr>
      <vt:lpstr>Droid Sans Fallback</vt:lpstr>
      <vt:lpstr>Wingdings</vt:lpstr>
      <vt:lpstr>微软雅黑</vt:lpstr>
      <vt:lpstr>宋体</vt:lpstr>
      <vt:lpstr>Arial Unicode MS</vt:lpstr>
      <vt:lpstr>Calibri</vt:lpstr>
      <vt:lpstr>方案介绍</vt:lpstr>
      <vt:lpstr>IDL支持下的GF和FY卫星数据 一键式预处理功能设计与实现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董鉴韬</cp:lastModifiedBy>
  <cp:revision>175</cp:revision>
  <dcterms:created xsi:type="dcterms:W3CDTF">2020-01-08T14:28:33Z</dcterms:created>
  <dcterms:modified xsi:type="dcterms:W3CDTF">2020-01-08T14:28:33Z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2052-11.1.0.8865</vt:lpwstr>
  </property>
</Properties>
</file>