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.xml" ContentType="application/inkml+xml"/>
  <Override PartName="/ppt/notesSlides/notesSlide23.xml" ContentType="application/vnd.openxmlformats-officedocument.presentationml.notesSlide+xml"/>
  <Override PartName="/ppt/ink/ink3.xml" ContentType="application/inkml+xml"/>
  <Override PartName="/ppt/notesSlides/notesSlide24.xml" ContentType="application/vnd.openxmlformats-officedocument.presentationml.notesSlide+xml"/>
  <Override PartName="/ppt/ink/ink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5.xml" ContentType="application/inkml+xml"/>
  <Override PartName="/ppt/notesSlides/notesSlide28.xml" ContentType="application/vnd.openxmlformats-officedocument.presentationml.notesSlide+xml"/>
  <Override PartName="/ppt/ink/ink6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7.xml" ContentType="application/inkml+xml"/>
  <Override PartName="/ppt/notesSlides/notesSlide32.xml" ContentType="application/vnd.openxmlformats-officedocument.presentationml.notesSlide+xml"/>
  <Override PartName="/ppt/ink/ink8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9.xml" ContentType="application/inkml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7"/>
  </p:notesMasterIdLst>
  <p:sldIdLst>
    <p:sldId id="256" r:id="rId2"/>
    <p:sldId id="257" r:id="rId3"/>
    <p:sldId id="263" r:id="rId4"/>
    <p:sldId id="265" r:id="rId5"/>
    <p:sldId id="312" r:id="rId6"/>
    <p:sldId id="317" r:id="rId7"/>
    <p:sldId id="309" r:id="rId8"/>
    <p:sldId id="315" r:id="rId9"/>
    <p:sldId id="318" r:id="rId10"/>
    <p:sldId id="356" r:id="rId11"/>
    <p:sldId id="321" r:id="rId12"/>
    <p:sldId id="328" r:id="rId13"/>
    <p:sldId id="334" r:id="rId14"/>
    <p:sldId id="329" r:id="rId15"/>
    <p:sldId id="324" r:id="rId16"/>
    <p:sldId id="327" r:id="rId17"/>
    <p:sldId id="325" r:id="rId18"/>
    <p:sldId id="326" r:id="rId19"/>
    <p:sldId id="319" r:id="rId20"/>
    <p:sldId id="342" r:id="rId21"/>
    <p:sldId id="349" r:id="rId22"/>
    <p:sldId id="343" r:id="rId23"/>
    <p:sldId id="347" r:id="rId24"/>
    <p:sldId id="350" r:id="rId25"/>
    <p:sldId id="337" r:id="rId26"/>
    <p:sldId id="355" r:id="rId27"/>
    <p:sldId id="354" r:id="rId28"/>
    <p:sldId id="353" r:id="rId29"/>
    <p:sldId id="310" r:id="rId30"/>
    <p:sldId id="332" r:id="rId31"/>
    <p:sldId id="331" r:id="rId32"/>
    <p:sldId id="352" r:id="rId33"/>
    <p:sldId id="357" r:id="rId34"/>
    <p:sldId id="359" r:id="rId35"/>
    <p:sldId id="311" r:id="rId36"/>
  </p:sldIdLst>
  <p:sldSz cx="9144000" cy="5143500" type="screen16x9"/>
  <p:notesSz cx="6858000" cy="9144000"/>
  <p:embeddedFontLst>
    <p:embeddedFont>
      <p:font typeface="Encode Sans Semi Condensed" panose="02010600030101010101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192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A23D6-B7B1-4E13-940F-5BD983F1037B}">
  <a:tblStyle styleId="{8B6A23D6-B7B1-4E13-940F-5BD983F10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06" autoAdjust="0"/>
  </p:normalViewPr>
  <p:slideViewPr>
    <p:cSldViewPr snapToGrid="0">
      <p:cViewPr varScale="1">
        <p:scale>
          <a:sx n="136" d="100"/>
          <a:sy n="136" d="100"/>
        </p:scale>
        <p:origin x="8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4:18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4:18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4:18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giochi sono la categoria più installata, ma le app di social, per non essere nella top10 hanno un numero di installazioni molto elevato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 categoria social e tools hanno applicazioni pre installate nei dispositivi mobile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25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1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7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8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1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2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104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58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017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80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879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9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02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59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347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233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47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76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851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36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638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12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025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684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194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a12912c18c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a12912c18c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8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1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fe33d863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fe33d863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64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96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3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69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9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idx="2" hasCustomPrompt="1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rot="10800000" flipH="1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7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68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2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9.xml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5" Type="http://schemas.openxmlformats.org/officeDocument/2006/relationships/image" Target="../media/image3.jpeg"/><Relationship Id="rId10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Applicazioni su </a:t>
            </a:r>
            <a:br>
              <a:rPr lang="en" dirty="0"/>
            </a:br>
            <a:r>
              <a:rPr lang="en" dirty="0"/>
              <a:t>Google play store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Visualizzazione scientifica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EnFan Liu</a:t>
            </a:r>
            <a:endParaRPr lang="e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550015" y="1712250"/>
            <a:ext cx="226536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Record </a:t>
            </a:r>
            <a:br>
              <a:rPr lang="it-IT" dirty="0"/>
            </a:br>
            <a:r>
              <a:rPr lang="it-IT" dirty="0"/>
              <a:t>vs</a:t>
            </a:r>
            <a:br>
              <a:rPr lang="it-IT" dirty="0"/>
            </a:br>
            <a:r>
              <a:rPr lang="it-IT" dirty="0"/>
              <a:t>Installazioni</a:t>
            </a:r>
            <a:endParaRPr dirty="0"/>
          </a:p>
        </p:txBody>
      </p:sp>
      <p:pic>
        <p:nvPicPr>
          <p:cNvPr id="6" name="Immagine 5" descr="Immagine che contiene schermata, Policromia, Rettangolo, linea&#10;&#10;Descrizione generata automaticamente">
            <a:extLst>
              <a:ext uri="{FF2B5EF4-FFF2-40B4-BE49-F238E27FC236}">
                <a16:creationId xmlns:a16="http://schemas.microsoft.com/office/drawing/2014/main" id="{2CDB3C39-203A-293F-1D7A-77B4E04F3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3"/>
          <a:stretch/>
        </p:blipFill>
        <p:spPr>
          <a:xfrm>
            <a:off x="3167228" y="224366"/>
            <a:ext cx="5878286" cy="2347384"/>
          </a:xfrm>
          <a:prstGeom prst="rect">
            <a:avLst/>
          </a:prstGeom>
        </p:spPr>
      </p:pic>
      <p:pic>
        <p:nvPicPr>
          <p:cNvPr id="8" name="Immagine 7" descr="Immagine che contiene schermata, Policromia, Rettangolo, quadrato&#10;&#10;Descrizione generata automaticamente">
            <a:extLst>
              <a:ext uri="{FF2B5EF4-FFF2-40B4-BE49-F238E27FC236}">
                <a16:creationId xmlns:a16="http://schemas.microsoft.com/office/drawing/2014/main" id="{EA3B84B6-A7FE-2874-0704-0E358F0B18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"/>
          <a:stretch/>
        </p:blipFill>
        <p:spPr>
          <a:xfrm>
            <a:off x="2937939" y="2708707"/>
            <a:ext cx="6107575" cy="23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8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a pagamento</a:t>
            </a:r>
            <a:endParaRPr dirty="0"/>
          </a:p>
        </p:txBody>
      </p:sp>
      <p:pic>
        <p:nvPicPr>
          <p:cNvPr id="6" name="Immagine 5" descr="Immagine che contiene testo, schermata, Rettangolo, design&#10;&#10;Descrizione generata automaticamente">
            <a:extLst>
              <a:ext uri="{FF2B5EF4-FFF2-40B4-BE49-F238E27FC236}">
                <a16:creationId xmlns:a16="http://schemas.microsoft.com/office/drawing/2014/main" id="{C2260A57-F8DD-E711-7C8C-A3258516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81" y="1210412"/>
            <a:ext cx="2722676" cy="2722676"/>
          </a:xfrm>
          <a:prstGeom prst="rect">
            <a:avLst/>
          </a:prstGeom>
        </p:spPr>
      </p:pic>
      <p:pic>
        <p:nvPicPr>
          <p:cNvPr id="8" name="Immagine 7" descr="Immagine che contiene cerchio, schermata, spazio, astronomia&#10;&#10;Descrizione generata automaticamente">
            <a:extLst>
              <a:ext uri="{FF2B5EF4-FFF2-40B4-BE49-F238E27FC236}">
                <a16:creationId xmlns:a16="http://schemas.microsoft.com/office/drawing/2014/main" id="{6C8ADEE2-697D-CB56-1E26-2D54232B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59" y="928496"/>
            <a:ext cx="3286507" cy="328650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51551F-2703-5CCC-EFB5-B8A4EF7985E0}"/>
              </a:ext>
            </a:extLst>
          </p:cNvPr>
          <p:cNvSpPr txBox="1"/>
          <p:nvPr/>
        </p:nvSpPr>
        <p:spPr>
          <a:xfrm>
            <a:off x="3575098" y="4215003"/>
            <a:ext cx="53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app a pagamento non sono poche: quasi </a:t>
            </a:r>
            <a:r>
              <a:rPr lang="it-IT" b="1" dirty="0">
                <a:solidFill>
                  <a:srgbClr val="192E40"/>
                </a:solidFill>
              </a:rPr>
              <a:t>45k</a:t>
            </a:r>
          </a:p>
          <a:p>
            <a:r>
              <a:rPr lang="it-IT" dirty="0">
                <a:solidFill>
                  <a:srgbClr val="192E40"/>
                </a:solidFill>
              </a:rPr>
              <a:t>Però sono poche rispetto a tutte le app che ci sono nello store</a:t>
            </a:r>
          </a:p>
        </p:txBody>
      </p:sp>
    </p:spTree>
    <p:extLst>
      <p:ext uri="{BB962C8B-B14F-4D97-AF65-F5344CB8AC3E}">
        <p14:creationId xmlns:p14="http://schemas.microsoft.com/office/powerpoint/2010/main" val="47409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AFECEC-185E-68E5-41D3-568DF9553B47}"/>
              </a:ext>
            </a:extLst>
          </p:cNvPr>
          <p:cNvSpPr txBox="1"/>
          <p:nvPr/>
        </p:nvSpPr>
        <p:spPr>
          <a:xfrm>
            <a:off x="3856981" y="4473588"/>
            <a:ext cx="461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categorie che hanno più app a pagamento sono:</a:t>
            </a:r>
          </a:p>
          <a:p>
            <a:r>
              <a:rPr lang="it-IT" b="1" dirty="0" err="1">
                <a:solidFill>
                  <a:srgbClr val="192E40"/>
                </a:solidFill>
              </a:rPr>
              <a:t>Personalization</a:t>
            </a:r>
            <a:r>
              <a:rPr lang="it-IT" b="1" dirty="0">
                <a:solidFill>
                  <a:srgbClr val="192E40"/>
                </a:solidFill>
              </a:rPr>
              <a:t>, </a:t>
            </a:r>
            <a:r>
              <a:rPr lang="it-IT" b="1" dirty="0" err="1">
                <a:solidFill>
                  <a:srgbClr val="192E40"/>
                </a:solidFill>
              </a:rPr>
              <a:t>Medical</a:t>
            </a:r>
            <a:r>
              <a:rPr lang="it-IT" b="1" dirty="0">
                <a:solidFill>
                  <a:srgbClr val="192E40"/>
                </a:solidFill>
              </a:rPr>
              <a:t>, </a:t>
            </a:r>
            <a:r>
              <a:rPr lang="it-IT" b="1" dirty="0" err="1">
                <a:solidFill>
                  <a:srgbClr val="192E40"/>
                </a:solidFill>
              </a:rPr>
              <a:t>Weather</a:t>
            </a:r>
            <a:endParaRPr lang="it-IT" b="1" dirty="0">
              <a:solidFill>
                <a:srgbClr val="192E40"/>
              </a:solidFill>
            </a:endParaRPr>
          </a:p>
          <a:p>
            <a:endParaRPr lang="it-IT" dirty="0"/>
          </a:p>
        </p:txBody>
      </p:sp>
      <p:sp>
        <p:nvSpPr>
          <p:cNvPr id="11" name="Google Shape;466;p49">
            <a:extLst>
              <a:ext uri="{FF2B5EF4-FFF2-40B4-BE49-F238E27FC236}">
                <a16:creationId xmlns:a16="http://schemas.microsoft.com/office/drawing/2014/main" id="{2042A694-D2C9-0B17-19DE-E5A3E3BCB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26618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</a:t>
            </a:r>
            <a:r>
              <a:rPr lang="en" dirty="0"/>
              <a:t>ercentuale per categorie</a:t>
            </a:r>
            <a:endParaRPr dirty="0"/>
          </a:p>
        </p:txBody>
      </p:sp>
      <p:pic>
        <p:nvPicPr>
          <p:cNvPr id="3" name="Immagine 2" descr="Immagine che contiene schermata, Rettangolo, testo, linea&#10;&#10;Descrizione generata automaticamente">
            <a:extLst>
              <a:ext uri="{FF2B5EF4-FFF2-40B4-BE49-F238E27FC236}">
                <a16:creationId xmlns:a16="http://schemas.microsoft.com/office/drawing/2014/main" id="{F55E5FF8-51E5-671C-9087-2DADEF2F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54" y="141096"/>
            <a:ext cx="6191220" cy="422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5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Confronto</a:t>
            </a:r>
            <a:br>
              <a:rPr lang="en" dirty="0"/>
            </a:br>
            <a:r>
              <a:rPr lang="en" dirty="0"/>
              <a:t>prezzi per categoria</a:t>
            </a:r>
            <a:endParaRPr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306F90-006E-D555-96B7-E267AF3D0C00}"/>
              </a:ext>
            </a:extLst>
          </p:cNvPr>
          <p:cNvSpPr txBox="1"/>
          <p:nvPr/>
        </p:nvSpPr>
        <p:spPr>
          <a:xfrm>
            <a:off x="3554472" y="4299892"/>
            <a:ext cx="53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applicazioni se sono a pagamento, costano gran parte mediamente meno di 3 dollari</a:t>
            </a:r>
          </a:p>
        </p:txBody>
      </p:sp>
      <p:pic>
        <p:nvPicPr>
          <p:cNvPr id="3" name="Immagine 2" descr="Immagine che contiene testo, schermata, Policromia, numero&#10;&#10;Descrizione generata automaticamente">
            <a:extLst>
              <a:ext uri="{FF2B5EF4-FFF2-40B4-BE49-F238E27FC236}">
                <a16:creationId xmlns:a16="http://schemas.microsoft.com/office/drawing/2014/main" id="{23FBF93E-8F55-C211-B699-6639E060D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41" y="320388"/>
            <a:ext cx="6276959" cy="40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9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Costo medio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2A5378-57EF-CDB2-0758-271474C1AA13}"/>
              </a:ext>
            </a:extLst>
          </p:cNvPr>
          <p:cNvSpPr txBox="1"/>
          <p:nvPr/>
        </p:nvSpPr>
        <p:spPr>
          <a:xfrm>
            <a:off x="4331369" y="4677227"/>
            <a:ext cx="3506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Ci sono tante app che costano 1 dollaro</a:t>
            </a:r>
          </a:p>
        </p:txBody>
      </p:sp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C0805D4-6F8C-AEBE-BB56-9FC04BB1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30" y="32836"/>
            <a:ext cx="3738675" cy="2354619"/>
          </a:xfrm>
          <a:prstGeom prst="rect">
            <a:avLst/>
          </a:prstGeom>
        </p:spPr>
      </p:pic>
      <p:pic>
        <p:nvPicPr>
          <p:cNvPr id="9" name="Immagine 8" descr="Immagine che contiene schermata, Rettangolo, linea, design&#10;&#10;Descrizione generata automaticamente">
            <a:extLst>
              <a:ext uri="{FF2B5EF4-FFF2-40B4-BE49-F238E27FC236}">
                <a16:creationId xmlns:a16="http://schemas.microsoft.com/office/drawing/2014/main" id="{A10C9A6F-6B19-7961-38B2-CA8349D21E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04"/>
          <a:stretch/>
        </p:blipFill>
        <p:spPr>
          <a:xfrm>
            <a:off x="3991330" y="2445634"/>
            <a:ext cx="3738675" cy="21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con pubblicità</a:t>
            </a:r>
            <a:endParaRPr dirty="0"/>
          </a:p>
        </p:txBody>
      </p:sp>
      <p:pic>
        <p:nvPicPr>
          <p:cNvPr id="2" name="Immagine 1" descr="Immagine che contiene schermata, testo, design&#10;&#10;Descrizione generata automaticamente">
            <a:extLst>
              <a:ext uri="{FF2B5EF4-FFF2-40B4-BE49-F238E27FC236}">
                <a16:creationId xmlns:a16="http://schemas.microsoft.com/office/drawing/2014/main" id="{CA340BD9-0BC1-7098-B353-926BB122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72" y="1015831"/>
            <a:ext cx="2710565" cy="2715798"/>
          </a:xfrm>
          <a:prstGeom prst="rect">
            <a:avLst/>
          </a:prstGeom>
        </p:spPr>
      </p:pic>
      <p:pic>
        <p:nvPicPr>
          <p:cNvPr id="6" name="Immagine 5" descr="Immagine che contiene cerchio, schermata&#10;&#10;Descrizione generata automaticamente">
            <a:extLst>
              <a:ext uri="{FF2B5EF4-FFF2-40B4-BE49-F238E27FC236}">
                <a16:creationId xmlns:a16="http://schemas.microsoft.com/office/drawing/2014/main" id="{9657EC2B-BBCC-1920-0586-E1D47600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30" y="817811"/>
            <a:ext cx="3124786" cy="31118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B2AD21-1252-FF09-08BC-B939AEF8A7D7}"/>
              </a:ext>
            </a:extLst>
          </p:cNvPr>
          <p:cNvSpPr txBox="1"/>
          <p:nvPr/>
        </p:nvSpPr>
        <p:spPr>
          <a:xfrm>
            <a:off x="4006745" y="3973949"/>
            <a:ext cx="4441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Quasi metà delle app sono dotati di pubblicità!</a:t>
            </a:r>
          </a:p>
          <a:p>
            <a:endParaRPr lang="it-IT" dirty="0">
              <a:solidFill>
                <a:srgbClr val="192E40"/>
              </a:solidFill>
            </a:endParaRPr>
          </a:p>
          <a:p>
            <a:r>
              <a:rPr lang="it-IT" dirty="0">
                <a:solidFill>
                  <a:srgbClr val="192E40"/>
                </a:solidFill>
              </a:rPr>
              <a:t>Il guadagno dalle app è più attraverso le pubblicità che la vendita della app stessa</a:t>
            </a:r>
          </a:p>
          <a:p>
            <a:endParaRPr lang="it-IT" dirty="0">
              <a:solidFill>
                <a:srgbClr val="192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0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26618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Confronto</a:t>
            </a:r>
            <a:r>
              <a:rPr lang="en" dirty="0"/>
              <a:t> per categorie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8DDDE0-959F-AD25-5397-1625C3EA345B}"/>
              </a:ext>
            </a:extLst>
          </p:cNvPr>
          <p:cNvSpPr txBox="1"/>
          <p:nvPr/>
        </p:nvSpPr>
        <p:spPr>
          <a:xfrm>
            <a:off x="3829479" y="4538483"/>
            <a:ext cx="461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Ad occhio le categorie di </a:t>
            </a:r>
            <a:r>
              <a:rPr lang="it-IT" b="1" dirty="0">
                <a:solidFill>
                  <a:srgbClr val="192E40"/>
                </a:solidFill>
              </a:rPr>
              <a:t>passatempo</a:t>
            </a:r>
            <a:r>
              <a:rPr lang="it-IT" dirty="0">
                <a:solidFill>
                  <a:srgbClr val="192E40"/>
                </a:solidFill>
              </a:rPr>
              <a:t> hanno la percentuale più alta di app con pubblicità</a:t>
            </a:r>
          </a:p>
          <a:p>
            <a:endParaRPr lang="it-IT" dirty="0"/>
          </a:p>
        </p:txBody>
      </p:sp>
      <p:pic>
        <p:nvPicPr>
          <p:cNvPr id="3" name="Immagine 2" descr="Immagine che contiene schermata, Rettangolo, testo, Policromia&#10;&#10;Descrizione generata automaticamente">
            <a:extLst>
              <a:ext uri="{FF2B5EF4-FFF2-40B4-BE49-F238E27FC236}">
                <a16:creationId xmlns:a16="http://schemas.microsoft.com/office/drawing/2014/main" id="{336E9B29-34F2-DABA-AB6F-25CD652F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54" y="106296"/>
            <a:ext cx="6211746" cy="44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Acquisto in App</a:t>
            </a:r>
            <a:endParaRPr dirty="0"/>
          </a:p>
        </p:txBody>
      </p:sp>
      <p:pic>
        <p:nvPicPr>
          <p:cNvPr id="5" name="Immagine 4" descr="Immagine che contiene testo, schermata, Rettangolo, design&#10;&#10;Descrizione generata automaticamente">
            <a:extLst>
              <a:ext uri="{FF2B5EF4-FFF2-40B4-BE49-F238E27FC236}">
                <a16:creationId xmlns:a16="http://schemas.microsoft.com/office/drawing/2014/main" id="{69FDD360-BBC0-C44B-A584-C54F35A3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33" y="1223491"/>
            <a:ext cx="2792114" cy="2728896"/>
          </a:xfrm>
          <a:prstGeom prst="rect">
            <a:avLst/>
          </a:prstGeom>
        </p:spPr>
      </p:pic>
      <p:pic>
        <p:nvPicPr>
          <p:cNvPr id="7" name="Immagine 6" descr="Immagine che contiene cerchio, schermata, Elementi grafici, astronomia&#10;&#10;Descrizione generata automaticamente">
            <a:extLst>
              <a:ext uri="{FF2B5EF4-FFF2-40B4-BE49-F238E27FC236}">
                <a16:creationId xmlns:a16="http://schemas.microsoft.com/office/drawing/2014/main" id="{01A8AE13-7343-DEB4-BD91-DEFF3CEAE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11" y="1046955"/>
            <a:ext cx="3049589" cy="30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5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D84B6-AFBB-DC4F-0361-C740226C0288}"/>
              </a:ext>
            </a:extLst>
          </p:cNvPr>
          <p:cNvSpPr txBox="1"/>
          <p:nvPr/>
        </p:nvSpPr>
        <p:spPr>
          <a:xfrm>
            <a:off x="3210713" y="4541921"/>
            <a:ext cx="570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categorie con la percentuale più alta di aver acquisti in app sono</a:t>
            </a:r>
          </a:p>
          <a:p>
            <a:r>
              <a:rPr lang="it-IT" b="1" dirty="0" err="1">
                <a:solidFill>
                  <a:srgbClr val="192E40"/>
                </a:solidFill>
              </a:rPr>
              <a:t>Simulation</a:t>
            </a:r>
            <a:r>
              <a:rPr lang="it-IT" b="1" dirty="0">
                <a:solidFill>
                  <a:srgbClr val="192E40"/>
                </a:solidFill>
              </a:rPr>
              <a:t>, Dating, Game, </a:t>
            </a:r>
            <a:r>
              <a:rPr lang="it-IT" b="1" dirty="0" err="1">
                <a:solidFill>
                  <a:srgbClr val="192E40"/>
                </a:solidFill>
              </a:rPr>
              <a:t>Weather</a:t>
            </a:r>
            <a:endParaRPr lang="it-IT" b="1" dirty="0">
              <a:solidFill>
                <a:srgbClr val="192E40"/>
              </a:solidFill>
            </a:endParaRPr>
          </a:p>
        </p:txBody>
      </p:sp>
      <p:sp>
        <p:nvSpPr>
          <p:cNvPr id="12" name="Google Shape;466;p49">
            <a:extLst>
              <a:ext uri="{FF2B5EF4-FFF2-40B4-BE49-F238E27FC236}">
                <a16:creationId xmlns:a16="http://schemas.microsoft.com/office/drawing/2014/main" id="{3ED0E586-B9D4-6F34-C254-CC7416017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26618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Confronto</a:t>
            </a:r>
            <a:r>
              <a:rPr lang="en" dirty="0"/>
              <a:t> per categorie</a:t>
            </a:r>
            <a:endParaRPr dirty="0"/>
          </a:p>
        </p:txBody>
      </p:sp>
      <p:pic>
        <p:nvPicPr>
          <p:cNvPr id="3" name="Immagine 2" descr="Immagine che contiene schermata, testo, Rettangolo, Policromia&#10;&#10;Descrizione generata automaticamente">
            <a:extLst>
              <a:ext uri="{FF2B5EF4-FFF2-40B4-BE49-F238E27FC236}">
                <a16:creationId xmlns:a16="http://schemas.microsoft.com/office/drawing/2014/main" id="{14A49B8E-71ED-8FF1-E997-0B9B37E8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00" y="81384"/>
            <a:ext cx="6237000" cy="44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5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Pubblico di destinazione</a:t>
            </a:r>
            <a:endParaRPr dirty="0"/>
          </a:p>
        </p:txBody>
      </p:sp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BCF40214-FFF7-4C58-1856-F6321530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06" y="1184895"/>
            <a:ext cx="2837964" cy="2773709"/>
          </a:xfrm>
          <a:prstGeom prst="rect">
            <a:avLst/>
          </a:prstGeom>
        </p:spPr>
      </p:pic>
      <p:pic>
        <p:nvPicPr>
          <p:cNvPr id="8" name="Immagine 7" descr="Immagine che contiene cerchio, schermata, diagramma, Elementi grafici&#10;&#10;Descrizione generata automaticamente">
            <a:extLst>
              <a:ext uri="{FF2B5EF4-FFF2-40B4-BE49-F238E27FC236}">
                <a16:creationId xmlns:a16="http://schemas.microsoft.com/office/drawing/2014/main" id="{D5246A83-9244-12BF-1A16-85E8900FB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001" y="990164"/>
            <a:ext cx="2786601" cy="31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570092" y="192521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>
              <a:buFont typeface="+mj-lt"/>
              <a:buAutoNum type="arabicPeriod"/>
            </a:pPr>
            <a:endParaRPr lang="en" sz="3200" b="1" dirty="0"/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Introduzione</a:t>
            </a:r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Analisi dei dati</a:t>
            </a:r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Rating</a:t>
            </a:r>
            <a:endParaRPr lang="en" sz="3200" b="1" dirty="0"/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Conclusione</a:t>
            </a:r>
            <a:endParaRPr lang="en" sz="3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585749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Contenuti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137504" y="1712250"/>
            <a:ext cx="2928482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consigliate</a:t>
            </a:r>
            <a:br>
              <a:rPr lang="en" dirty="0"/>
            </a:br>
            <a:r>
              <a:rPr lang="en" dirty="0"/>
              <a:t>(Editor choise)</a:t>
            </a:r>
            <a:endParaRPr dirty="0"/>
          </a:p>
        </p:txBody>
      </p:sp>
      <p:pic>
        <p:nvPicPr>
          <p:cNvPr id="3" name="Immagine 2" descr="Immagine che contiene schermata, testo, Rettangolo, design&#10;&#10;Descrizione generata automaticamente">
            <a:extLst>
              <a:ext uri="{FF2B5EF4-FFF2-40B4-BE49-F238E27FC236}">
                <a16:creationId xmlns:a16="http://schemas.microsoft.com/office/drawing/2014/main" id="{568AE726-5785-82F3-E012-0F71486E9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64" y="1213471"/>
            <a:ext cx="2716558" cy="2716558"/>
          </a:xfrm>
          <a:prstGeom prst="rect">
            <a:avLst/>
          </a:prstGeom>
        </p:spPr>
      </p:pic>
      <p:pic>
        <p:nvPicPr>
          <p:cNvPr id="6" name="Immagine 5" descr="Immagine che contiene cerchio, schermata&#10;&#10;Descrizione generata automaticamente">
            <a:extLst>
              <a:ext uri="{FF2B5EF4-FFF2-40B4-BE49-F238E27FC236}">
                <a16:creationId xmlns:a16="http://schemas.microsoft.com/office/drawing/2014/main" id="{D97B4A15-0E6F-E708-4EE3-C1AFF048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00" y="1027577"/>
            <a:ext cx="3101196" cy="30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2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</a:t>
            </a:r>
            <a:r>
              <a:rPr lang="en" dirty="0"/>
              <a:t>nalisi delle recensioni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85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Distribuzione del rating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magine 1" descr="Immagine che contiene schermata, Rettangolo, linea, diagramma&#10;&#10;Descrizione generata automaticamente">
            <a:extLst>
              <a:ext uri="{FF2B5EF4-FFF2-40B4-BE49-F238E27FC236}">
                <a16:creationId xmlns:a16="http://schemas.microsoft.com/office/drawing/2014/main" id="{19E4E2CE-4D23-D469-BCF9-7CDB49805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7" y="244459"/>
            <a:ext cx="4301182" cy="2792355"/>
          </a:xfrm>
          <a:prstGeom prst="rect">
            <a:avLst/>
          </a:prstGeom>
        </p:spPr>
      </p:pic>
      <p:pic>
        <p:nvPicPr>
          <p:cNvPr id="5" name="Immagine 4" descr="Immagine che contiene schermata, Rettangolo, quadrato, linea&#10;&#10;Descrizione generata automaticamente">
            <a:extLst>
              <a:ext uri="{FF2B5EF4-FFF2-40B4-BE49-F238E27FC236}">
                <a16:creationId xmlns:a16="http://schemas.microsoft.com/office/drawing/2014/main" id="{0E905729-68E5-8C61-E3D2-B52C5C90F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650" y="244459"/>
            <a:ext cx="4574273" cy="27923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94C9C5-ACB0-A87E-444C-9981AB9DCD9C}"/>
              </a:ext>
            </a:extLst>
          </p:cNvPr>
          <p:cNvSpPr txBox="1"/>
          <p:nvPr/>
        </p:nvSpPr>
        <p:spPr>
          <a:xfrm>
            <a:off x="3393593" y="3369794"/>
            <a:ext cx="302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92E40"/>
                </a:solidFill>
              </a:rPr>
              <a:t>Il rating medio è circa 4 stelle</a:t>
            </a:r>
          </a:p>
        </p:txBody>
      </p:sp>
    </p:spTree>
    <p:extLst>
      <p:ext uri="{BB962C8B-B14F-4D97-AF65-F5344CB8AC3E}">
        <p14:creationId xmlns:p14="http://schemas.microsoft.com/office/powerpoint/2010/main" val="30308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Distribuzione del rating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 descr="Immagine che contiene schermata, testo, Rettangolo, design&#10;&#10;Descrizione generata automaticamente">
            <a:extLst>
              <a:ext uri="{FF2B5EF4-FFF2-40B4-BE49-F238E27FC236}">
                <a16:creationId xmlns:a16="http://schemas.microsoft.com/office/drawing/2014/main" id="{6DE49EB8-A4E7-A901-ED3A-E6CA5AFA2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6" y="186247"/>
            <a:ext cx="4792091" cy="380149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6BBDF3-C70E-201F-D4F3-524291507A89}"/>
              </a:ext>
            </a:extLst>
          </p:cNvPr>
          <p:cNvSpPr txBox="1"/>
          <p:nvPr/>
        </p:nvSpPr>
        <p:spPr>
          <a:xfrm>
            <a:off x="5405556" y="1002758"/>
            <a:ext cx="346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La maggior parte </a:t>
            </a:r>
            <a:r>
              <a:rPr lang="it-IT" b="1" dirty="0">
                <a:solidFill>
                  <a:srgbClr val="192E40"/>
                </a:solidFill>
              </a:rPr>
              <a:t>(94,4%) </a:t>
            </a:r>
            <a:r>
              <a:rPr lang="it-IT" dirty="0">
                <a:solidFill>
                  <a:srgbClr val="192E40"/>
                </a:solidFill>
              </a:rPr>
              <a:t>delle app ha </a:t>
            </a:r>
          </a:p>
          <a:p>
            <a:r>
              <a:rPr lang="it-IT" dirty="0">
                <a:solidFill>
                  <a:srgbClr val="192E40"/>
                </a:solidFill>
              </a:rPr>
              <a:t>meno di 10K recensioni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D4E73F-D2CC-5B0E-C711-1FA5EE7D35C2}"/>
              </a:ext>
            </a:extLst>
          </p:cNvPr>
          <p:cNvSpPr txBox="1"/>
          <p:nvPr/>
        </p:nvSpPr>
        <p:spPr>
          <a:xfrm>
            <a:off x="5405556" y="2086996"/>
            <a:ext cx="3463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Questo ci mostra quanto sia competitivo il mercato delle app mobile.</a:t>
            </a:r>
          </a:p>
          <a:p>
            <a:r>
              <a:rPr lang="it-IT" dirty="0">
                <a:solidFill>
                  <a:srgbClr val="192E40"/>
                </a:solidFill>
              </a:rPr>
              <a:t>Solo una piccola porzione di applicazioni può diventare popolare </a:t>
            </a:r>
          </a:p>
        </p:txBody>
      </p:sp>
    </p:spTree>
    <p:extLst>
      <p:ext uri="{BB962C8B-B14F-4D97-AF65-F5344CB8AC3E}">
        <p14:creationId xmlns:p14="http://schemas.microsoft.com/office/powerpoint/2010/main" val="260107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Installazioni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14:cNvPr>
              <p14:cNvContentPartPr/>
              <p14:nvPr/>
            </p14:nvContentPartPr>
            <p14:xfrm>
              <a:off x="7651630" y="4527280"/>
              <a:ext cx="360" cy="3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10" y="452296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8355A707-4E47-80C3-7D3A-F0229ED36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630" y="1042194"/>
            <a:ext cx="1413133" cy="3059112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ECF90B7-1C6B-8236-D4E6-D03E14AF4EAA}"/>
              </a:ext>
            </a:extLst>
          </p:cNvPr>
          <p:cNvSpPr txBox="1"/>
          <p:nvPr/>
        </p:nvSpPr>
        <p:spPr>
          <a:xfrm>
            <a:off x="3588848" y="4400189"/>
            <a:ext cx="517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Infatti, gran parte delle applicazioni ha il numero di installazioni inferiore o uguale a 10k</a:t>
            </a:r>
          </a:p>
        </p:txBody>
      </p:sp>
      <p:pic>
        <p:nvPicPr>
          <p:cNvPr id="5" name="Immagine 4" descr="Immagine che contiene schermata, Rettangolo, linea, Parallelo&#10;&#10;Descrizione generata automaticamente">
            <a:extLst>
              <a:ext uri="{FF2B5EF4-FFF2-40B4-BE49-F238E27FC236}">
                <a16:creationId xmlns:a16="http://schemas.microsoft.com/office/drawing/2014/main" id="{88738EA7-123D-D8AA-D4FD-D623B02C9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899" y="683070"/>
            <a:ext cx="4576002" cy="35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5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0944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Confronto rating </a:t>
            </a:r>
            <a:br>
              <a:rPr lang="en" dirty="0"/>
            </a:br>
            <a:r>
              <a:rPr lang="en" dirty="0"/>
              <a:t>per categorie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B91083-9F39-A073-2490-D050759E886A}"/>
              </a:ext>
            </a:extLst>
          </p:cNvPr>
          <p:cNvSpPr txBox="1"/>
          <p:nvPr/>
        </p:nvSpPr>
        <p:spPr>
          <a:xfrm>
            <a:off x="3467100" y="35280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309C33-2C36-8F3B-A923-22F344531D1C}"/>
              </a:ext>
            </a:extLst>
          </p:cNvPr>
          <p:cNvSpPr txBox="1"/>
          <p:nvPr/>
        </p:nvSpPr>
        <p:spPr>
          <a:xfrm>
            <a:off x="3558403" y="4544495"/>
            <a:ext cx="467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categorie con app mediamente recensite meglio sono</a:t>
            </a:r>
          </a:p>
          <a:p>
            <a:r>
              <a:rPr lang="it-IT" b="1" dirty="0">
                <a:solidFill>
                  <a:srgbClr val="192E40"/>
                </a:solidFill>
              </a:rPr>
              <a:t>Events, </a:t>
            </a:r>
            <a:r>
              <a:rPr lang="it-IT" b="1" dirty="0" err="1">
                <a:solidFill>
                  <a:srgbClr val="192E40"/>
                </a:solidFill>
              </a:rPr>
              <a:t>Personalization</a:t>
            </a:r>
            <a:r>
              <a:rPr lang="it-IT" b="1" dirty="0">
                <a:solidFill>
                  <a:srgbClr val="192E40"/>
                </a:solidFill>
              </a:rPr>
              <a:t>, Books &amp; Reference, Music</a:t>
            </a:r>
          </a:p>
        </p:txBody>
      </p:sp>
      <p:pic>
        <p:nvPicPr>
          <p:cNvPr id="4" name="Immagine 3" descr="Immagine che contiene testo, schermata, Policromia, Rettangolo&#10;&#10;Descrizione generata automaticamente">
            <a:extLst>
              <a:ext uri="{FF2B5EF4-FFF2-40B4-BE49-F238E27FC236}">
                <a16:creationId xmlns:a16="http://schemas.microsoft.com/office/drawing/2014/main" id="{7E96D8F4-E260-AC31-B6A3-53022F5FF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7" b="2753"/>
          <a:stretch/>
        </p:blipFill>
        <p:spPr>
          <a:xfrm>
            <a:off x="3144128" y="0"/>
            <a:ext cx="5604073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3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0944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Confronto rating </a:t>
            </a:r>
            <a:br>
              <a:rPr lang="en" dirty="0"/>
            </a:br>
            <a:r>
              <a:rPr lang="en" dirty="0"/>
              <a:t>per fascia d’età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B91083-9F39-A073-2490-D050759E886A}"/>
              </a:ext>
            </a:extLst>
          </p:cNvPr>
          <p:cNvSpPr txBox="1"/>
          <p:nvPr/>
        </p:nvSpPr>
        <p:spPr>
          <a:xfrm>
            <a:off x="3467100" y="35280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" name="Immagine 1" descr="Immagine che contiene diagramma, Rettangolo, quadrato, schermata&#10;&#10;Descrizione generata automaticamente">
            <a:extLst>
              <a:ext uri="{FF2B5EF4-FFF2-40B4-BE49-F238E27FC236}">
                <a16:creationId xmlns:a16="http://schemas.microsoft.com/office/drawing/2014/main" id="{51CA3261-B3B4-4E59-F04D-F095BF86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64" y="799098"/>
            <a:ext cx="3195056" cy="33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Il rating count tra diverse fasce d’età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47067006-72DF-E72C-A422-A80165693B79}"/>
              </a:ext>
            </a:extLst>
          </p:cNvPr>
          <p:cNvSpPr/>
          <p:nvPr/>
        </p:nvSpPr>
        <p:spPr>
          <a:xfrm>
            <a:off x="3640980" y="604467"/>
            <a:ext cx="1032095" cy="2446020"/>
          </a:xfrm>
          <a:prstGeom prst="rect">
            <a:avLst/>
          </a:prstGeom>
          <a:solidFill>
            <a:srgbClr val="FCFC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ermata, testo, schermo, software&#10;&#10;Descrizione generata automaticamente">
            <a:extLst>
              <a:ext uri="{FF2B5EF4-FFF2-40B4-BE49-F238E27FC236}">
                <a16:creationId xmlns:a16="http://schemas.microsoft.com/office/drawing/2014/main" id="{580077C0-D84E-12F3-9761-8EDC448C8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9" y="217292"/>
            <a:ext cx="3676986" cy="3647212"/>
          </a:xfrm>
          <a:prstGeom prst="rect">
            <a:avLst/>
          </a:prstGeom>
        </p:spPr>
      </p:pic>
      <p:pic>
        <p:nvPicPr>
          <p:cNvPr id="13" name="Immagine 12" descr="Immagine che contiene schermata, testo, schermo, software&#10;&#10;Descrizione generata automaticamente">
            <a:extLst>
              <a:ext uri="{FF2B5EF4-FFF2-40B4-BE49-F238E27FC236}">
                <a16:creationId xmlns:a16="http://schemas.microsoft.com/office/drawing/2014/main" id="{55C940C7-6B9B-6499-9899-0BB203DB4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230" y="217292"/>
            <a:ext cx="3676986" cy="364721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50625-CEB4-8F9A-E33A-028FD1D2FB80}"/>
              </a:ext>
            </a:extLst>
          </p:cNvPr>
          <p:cNvSpPr txBox="1"/>
          <p:nvPr/>
        </p:nvSpPr>
        <p:spPr>
          <a:xfrm>
            <a:off x="7658216" y="1051980"/>
            <a:ext cx="148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È interessante notare che </a:t>
            </a:r>
          </a:p>
          <a:p>
            <a:r>
              <a:rPr lang="it-IT" sz="1200" dirty="0"/>
              <a:t>le app per la fascia d’età per adolescenti hanno più recensioni e sono più installate rispetto alle app per adulti</a:t>
            </a:r>
          </a:p>
        </p:txBody>
      </p:sp>
    </p:spTree>
    <p:extLst>
      <p:ext uri="{BB962C8B-B14F-4D97-AF65-F5344CB8AC3E}">
        <p14:creationId xmlns:p14="http://schemas.microsoft.com/office/powerpoint/2010/main" val="1901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Altri confronti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magine 1" descr="Immagine che contiene Rettangolo, schermata, diagramma, quadrato&#10;&#10;Descrizione generata automaticamente">
            <a:extLst>
              <a:ext uri="{FF2B5EF4-FFF2-40B4-BE49-F238E27FC236}">
                <a16:creationId xmlns:a16="http://schemas.microsoft.com/office/drawing/2014/main" id="{A870F015-4142-0427-2A3F-810F4C459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685" y="417456"/>
            <a:ext cx="2875656" cy="3151197"/>
          </a:xfrm>
          <a:prstGeom prst="rect">
            <a:avLst/>
          </a:prstGeom>
        </p:spPr>
      </p:pic>
      <p:pic>
        <p:nvPicPr>
          <p:cNvPr id="5" name="Immagine 4" descr="Immagine che contiene schermata, Rettangolo, diagramma, linea&#10;&#10;Descrizione generata automaticamente">
            <a:extLst>
              <a:ext uri="{FF2B5EF4-FFF2-40B4-BE49-F238E27FC236}">
                <a16:creationId xmlns:a16="http://schemas.microsoft.com/office/drawing/2014/main" id="{1D5AD344-2A0E-AE5D-8C83-945FB6600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7476"/>
            <a:ext cx="2875656" cy="3141177"/>
          </a:xfrm>
          <a:prstGeom prst="rect">
            <a:avLst/>
          </a:prstGeom>
        </p:spPr>
      </p:pic>
      <p:pic>
        <p:nvPicPr>
          <p:cNvPr id="12" name="Immagine 11" descr="Immagine che contiene schermata, diagramma, Rettangolo, Parallelo&#10;&#10;Descrizione generata automaticamente">
            <a:extLst>
              <a:ext uri="{FF2B5EF4-FFF2-40B4-BE49-F238E27FC236}">
                <a16:creationId xmlns:a16="http://schemas.microsoft.com/office/drawing/2014/main" id="{09A1149F-36DE-4B47-BC4D-446932E28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372" y="417456"/>
            <a:ext cx="2875656" cy="31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4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Ultime osservazioni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56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Introduzione all’argomento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350635" y="1712250"/>
            <a:ext cx="252319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rilasciate per anno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1BBEB13-918B-470C-9529-C77EB344511C}"/>
              </a:ext>
            </a:extLst>
          </p:cNvPr>
          <p:cNvSpPr txBox="1"/>
          <p:nvPr/>
        </p:nvSpPr>
        <p:spPr>
          <a:xfrm>
            <a:off x="3973859" y="4481221"/>
            <a:ext cx="517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Fino al 2020, ogni anno vengono rilasciate sempre più app nello store</a:t>
            </a:r>
          </a:p>
        </p:txBody>
      </p:sp>
      <p:pic>
        <p:nvPicPr>
          <p:cNvPr id="3" name="Immagine 2" descr="Immagine che contiene schermata, testo, diagramma, Policromia&#10;&#10;Descrizione generata automaticamente">
            <a:extLst>
              <a:ext uri="{FF2B5EF4-FFF2-40B4-BE49-F238E27FC236}">
                <a16:creationId xmlns:a16="http://schemas.microsoft.com/office/drawing/2014/main" id="{A4462966-4EBE-2924-3F28-36D38B72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05" y="54001"/>
            <a:ext cx="4735444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2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Dimensione delle app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14:cNvPr>
              <p14:cNvContentPartPr/>
              <p14:nvPr/>
            </p14:nvContentPartPr>
            <p14:xfrm>
              <a:off x="7651630" y="4527280"/>
              <a:ext cx="360" cy="3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10" y="452296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ECF90B7-1C6B-8236-D4E6-D03E14AF4EAA}"/>
              </a:ext>
            </a:extLst>
          </p:cNvPr>
          <p:cNvSpPr txBox="1"/>
          <p:nvPr/>
        </p:nvSpPr>
        <p:spPr>
          <a:xfrm>
            <a:off x="3588848" y="4400189"/>
            <a:ext cx="517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La maggior parte delle app ha dimensione meno di 100MB all’installazione</a:t>
            </a:r>
          </a:p>
        </p:txBody>
      </p:sp>
      <p:pic>
        <p:nvPicPr>
          <p:cNvPr id="3" name="Immagine 2" descr="Immagine che contiene linea, Diagramma, schermata, diagramma&#10;&#10;Descrizione generata automaticamente">
            <a:extLst>
              <a:ext uri="{FF2B5EF4-FFF2-40B4-BE49-F238E27FC236}">
                <a16:creationId xmlns:a16="http://schemas.microsoft.com/office/drawing/2014/main" id="{72A00617-9B53-4C44-6B9F-55F886AC9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335" y="340749"/>
            <a:ext cx="5175096" cy="40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5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Dimensione e anno di rilascio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14:cNvPr>
              <p14:cNvContentPartPr/>
              <p14:nvPr/>
            </p14:nvContentPartPr>
            <p14:xfrm>
              <a:off x="7651630" y="4527280"/>
              <a:ext cx="360" cy="3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10" y="452296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52A370BF-06A7-3219-C39A-C2E498C0A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967" y="125501"/>
            <a:ext cx="4438768" cy="43045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06CEAF-D6AB-1D23-FF10-DA52AD1B76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516"/>
          <a:stretch/>
        </p:blipFill>
        <p:spPr>
          <a:xfrm>
            <a:off x="5961728" y="4478625"/>
            <a:ext cx="2783511" cy="539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E9AB74-233C-47DA-1385-D123144DBE47}"/>
              </a:ext>
            </a:extLst>
          </p:cNvPr>
          <p:cNvSpPr txBox="1"/>
          <p:nvPr/>
        </p:nvSpPr>
        <p:spPr>
          <a:xfrm>
            <a:off x="3345273" y="4515960"/>
            <a:ext cx="24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Correlazione tra anno di rilascio e dimensione di app molto lieve</a:t>
            </a:r>
          </a:p>
        </p:txBody>
      </p:sp>
    </p:spTree>
    <p:extLst>
      <p:ext uri="{BB962C8B-B14F-4D97-AF65-F5344CB8AC3E}">
        <p14:creationId xmlns:p14="http://schemas.microsoft.com/office/powerpoint/2010/main" val="181135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350635" y="1712250"/>
            <a:ext cx="252319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più installate</a:t>
            </a:r>
            <a:endParaRPr dirty="0"/>
          </a:p>
        </p:txBody>
      </p:sp>
      <p:pic>
        <p:nvPicPr>
          <p:cNvPr id="1028" name="Picture 4" descr="Whatsapp | Icona Gratis">
            <a:extLst>
              <a:ext uri="{FF2B5EF4-FFF2-40B4-BE49-F238E27FC236}">
                <a16:creationId xmlns:a16="http://schemas.microsoft.com/office/drawing/2014/main" id="{399A8C67-392F-0942-0FFA-F60F2240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6" y="1703942"/>
            <a:ext cx="940039" cy="9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8EF832-AA42-4ABA-5353-903C46AD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7" y="325528"/>
            <a:ext cx="940039" cy="9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39893D-F6C5-1877-C58C-3E644D30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6" y="3066211"/>
            <a:ext cx="940039" cy="9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4C0B9-A3B6-7081-A061-5E303254FF73}"/>
              </a:ext>
            </a:extLst>
          </p:cNvPr>
          <p:cNvSpPr txBox="1"/>
          <p:nvPr/>
        </p:nvSpPr>
        <p:spPr>
          <a:xfrm>
            <a:off x="3501387" y="4315458"/>
            <a:ext cx="5223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Considerando le singole app, quelle di social e comunicazione, seppur siano di meno, sono le più installate!!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BFEFAD-120D-6A62-FB09-8ADB165F59C6}"/>
              </a:ext>
            </a:extLst>
          </p:cNvPr>
          <p:cNvSpPr txBox="1"/>
          <p:nvPr/>
        </p:nvSpPr>
        <p:spPr>
          <a:xfrm>
            <a:off x="5232018" y="6737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B113363-13C9-5F99-FED4-3F5362A72A4F}"/>
              </a:ext>
            </a:extLst>
          </p:cNvPr>
          <p:cNvSpPr txBox="1"/>
          <p:nvPr/>
        </p:nvSpPr>
        <p:spPr>
          <a:xfrm>
            <a:off x="4707807" y="3059213"/>
            <a:ext cx="2436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App Name: Instagram</a:t>
            </a:r>
          </a:p>
          <a:p>
            <a:r>
              <a:rPr lang="it-IT" sz="1200" dirty="0">
                <a:solidFill>
                  <a:srgbClr val="192E40"/>
                </a:solidFill>
              </a:rPr>
              <a:t>Category: Social</a:t>
            </a:r>
          </a:p>
          <a:p>
            <a:r>
              <a:rPr lang="it-IT" sz="1200" dirty="0">
                <a:solidFill>
                  <a:srgbClr val="192E40"/>
                </a:solidFill>
              </a:rPr>
              <a:t>Rating: 3.8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Maximum Installs: 3.559.871.277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4048479-AA9B-71A5-F739-BAFE4E5FEDFB}"/>
              </a:ext>
            </a:extLst>
          </p:cNvPr>
          <p:cNvSpPr txBox="1"/>
          <p:nvPr/>
        </p:nvSpPr>
        <p:spPr>
          <a:xfrm>
            <a:off x="4702577" y="1689874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App Name: WhatsApp Messenger</a:t>
            </a:r>
          </a:p>
          <a:p>
            <a:r>
              <a:rPr lang="it-IT" sz="1200" dirty="0">
                <a:solidFill>
                  <a:srgbClr val="192E40"/>
                </a:solidFill>
              </a:rPr>
              <a:t>Category: Communication</a:t>
            </a:r>
          </a:p>
          <a:p>
            <a:r>
              <a:rPr lang="it-IT" sz="1200" dirty="0">
                <a:solidFill>
                  <a:srgbClr val="192E40"/>
                </a:solidFill>
              </a:rPr>
              <a:t>Rating: 4.0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Maximum Installs: 6.265.637.751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F64CE4-139A-4FE8-742F-9EB3988D57C2}"/>
              </a:ext>
            </a:extLst>
          </p:cNvPr>
          <p:cNvSpPr txBox="1"/>
          <p:nvPr/>
        </p:nvSpPr>
        <p:spPr>
          <a:xfrm>
            <a:off x="4702577" y="350602"/>
            <a:ext cx="2571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App Name: Facebook</a:t>
            </a:r>
          </a:p>
          <a:p>
            <a:r>
              <a:rPr lang="it-IT" sz="1200" dirty="0">
                <a:solidFill>
                  <a:srgbClr val="192E40"/>
                </a:solidFill>
              </a:rPr>
              <a:t>Category: Social</a:t>
            </a:r>
          </a:p>
          <a:p>
            <a:r>
              <a:rPr lang="it-IT" sz="1200" dirty="0">
                <a:solidFill>
                  <a:srgbClr val="192E40"/>
                </a:solidFill>
              </a:rPr>
              <a:t>Rating: </a:t>
            </a:r>
            <a:r>
              <a:rPr lang="it-IT" sz="1200" b="1" dirty="0">
                <a:solidFill>
                  <a:srgbClr val="192E40"/>
                </a:solidFill>
              </a:rPr>
              <a:t>2.3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Maximum Installs: 6.782.619.63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MA….pre installato in alcuni device</a:t>
            </a:r>
          </a:p>
        </p:txBody>
      </p:sp>
    </p:spTree>
    <p:extLst>
      <p:ext uri="{BB962C8B-B14F-4D97-AF65-F5344CB8AC3E}">
        <p14:creationId xmlns:p14="http://schemas.microsoft.com/office/powerpoint/2010/main" val="4158883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A27F891C-28F2-630B-9DB3-FB04CA85104D}"/>
              </a:ext>
            </a:extLst>
          </p:cNvPr>
          <p:cNvSpPr/>
          <p:nvPr/>
        </p:nvSpPr>
        <p:spPr>
          <a:xfrm>
            <a:off x="3811105" y="741718"/>
            <a:ext cx="659295" cy="1753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Facebook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8DFB2747-34BB-8F0A-02DC-47FD3E69AB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7" t="9986" r="2734" b="61157"/>
          <a:stretch/>
        </p:blipFill>
        <p:spPr>
          <a:xfrm>
            <a:off x="440547" y="850771"/>
            <a:ext cx="2829860" cy="193915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A9ABA0-908F-2E14-7071-E78FC8D7F22E}"/>
              </a:ext>
            </a:extLst>
          </p:cNvPr>
          <p:cNvSpPr txBox="1"/>
          <p:nvPr/>
        </p:nvSpPr>
        <p:spPr>
          <a:xfrm>
            <a:off x="567304" y="2822468"/>
            <a:ext cx="2576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>
                <a:solidFill>
                  <a:srgbClr val="192E40"/>
                </a:solidFill>
              </a:rPr>
              <a:t>Recensione della app in play store Luglio 2023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CE578F7-2D01-2041-4100-DB5347BFD3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28" r="837"/>
          <a:stretch/>
        </p:blipFill>
        <p:spPr>
          <a:xfrm>
            <a:off x="4328740" y="244443"/>
            <a:ext cx="3758733" cy="9542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6C66D44-23BF-31EB-C0C6-D1AA8B0AF4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768" b="16063"/>
          <a:stretch/>
        </p:blipFill>
        <p:spPr>
          <a:xfrm>
            <a:off x="4328739" y="1782767"/>
            <a:ext cx="4095885" cy="11973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754CABE-48AF-AE63-0EC8-2502F745BA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740" y="3038700"/>
            <a:ext cx="4095885" cy="98301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02CAF1-D393-8C0F-89CF-87A2BFC97D61}"/>
              </a:ext>
            </a:extLst>
          </p:cNvPr>
          <p:cNvSpPr txBox="1"/>
          <p:nvPr/>
        </p:nvSpPr>
        <p:spPr>
          <a:xfrm>
            <a:off x="4242337" y="1226277"/>
            <a:ext cx="5672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700" i="1" dirty="0"/>
              <a:t>Source: </a:t>
            </a:r>
          </a:p>
          <a:p>
            <a:r>
              <a:rPr lang="it-IT" sz="700" i="1" dirty="0"/>
              <a:t>https://www.nbcnews.com/tech/social-media/pro-palestinian-activists-target-facebook-1-star-app-store-reviews-n1268258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66BCC2-D24B-CCB5-1ED6-200A9C0E5584}"/>
              </a:ext>
            </a:extLst>
          </p:cNvPr>
          <p:cNvSpPr txBox="1"/>
          <p:nvPr/>
        </p:nvSpPr>
        <p:spPr>
          <a:xfrm>
            <a:off x="3852325" y="1739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192E40"/>
                </a:solidFill>
              </a:rPr>
              <a:t>1.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B0525D7-D11A-ECF9-1836-D27A5767B5F9}"/>
              </a:ext>
            </a:extLst>
          </p:cNvPr>
          <p:cNvSpPr txBox="1"/>
          <p:nvPr/>
        </p:nvSpPr>
        <p:spPr>
          <a:xfrm>
            <a:off x="3852171" y="17827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192E4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43322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1;p60">
            <a:extLst>
              <a:ext uri="{FF2B5EF4-FFF2-40B4-BE49-F238E27FC236}">
                <a16:creationId xmlns:a16="http://schemas.microsoft.com/office/drawing/2014/main" id="{38608500-9A83-6B1B-2ED3-F0015247063E}"/>
              </a:ext>
            </a:extLst>
          </p:cNvPr>
          <p:cNvSpPr txBox="1">
            <a:spLocks/>
          </p:cNvSpPr>
          <p:nvPr/>
        </p:nvSpPr>
        <p:spPr>
          <a:xfrm>
            <a:off x="2298450" y="0"/>
            <a:ext cx="45471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it-IT" sz="5400" dirty="0">
                <a:solidFill>
                  <a:srgbClr val="192E40"/>
                </a:solidFill>
              </a:rPr>
              <a:t>Grazie per l’attenzione! </a:t>
            </a:r>
          </a:p>
        </p:txBody>
      </p:sp>
      <p:sp>
        <p:nvSpPr>
          <p:cNvPr id="7" name="Google Shape;2226;p59">
            <a:extLst>
              <a:ext uri="{FF2B5EF4-FFF2-40B4-BE49-F238E27FC236}">
                <a16:creationId xmlns:a16="http://schemas.microsoft.com/office/drawing/2014/main" id="{315C18C7-A164-FBB6-E789-24F4F8C211CF}"/>
              </a:ext>
            </a:extLst>
          </p:cNvPr>
          <p:cNvSpPr/>
          <p:nvPr/>
        </p:nvSpPr>
        <p:spPr>
          <a:xfrm>
            <a:off x="3049500" y="2856450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2509;p79">
            <a:extLst>
              <a:ext uri="{FF2B5EF4-FFF2-40B4-BE49-F238E27FC236}">
                <a16:creationId xmlns:a16="http://schemas.microsoft.com/office/drawing/2014/main" id="{25BEED85-7BC2-5F3A-933B-B3A866A104CF}"/>
              </a:ext>
            </a:extLst>
          </p:cNvPr>
          <p:cNvGrpSpPr/>
          <p:nvPr/>
        </p:nvGrpSpPr>
        <p:grpSpPr>
          <a:xfrm>
            <a:off x="4361024" y="3897646"/>
            <a:ext cx="421951" cy="419677"/>
            <a:chOff x="-4211975" y="2046625"/>
            <a:chExt cx="292250" cy="290675"/>
          </a:xfrm>
        </p:grpSpPr>
        <p:sp>
          <p:nvSpPr>
            <p:cNvPr id="9" name="Google Shape;12510;p79">
              <a:extLst>
                <a:ext uri="{FF2B5EF4-FFF2-40B4-BE49-F238E27FC236}">
                  <a16:creationId xmlns:a16="http://schemas.microsoft.com/office/drawing/2014/main" id="{0DBFC467-02CE-E494-928F-9A8FCFCB79CF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11;p79">
              <a:extLst>
                <a:ext uri="{FF2B5EF4-FFF2-40B4-BE49-F238E27FC236}">
                  <a16:creationId xmlns:a16="http://schemas.microsoft.com/office/drawing/2014/main" id="{BBC8963C-2FE7-9E89-9F4C-2F93CC24853B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424;p79">
            <a:extLst>
              <a:ext uri="{FF2B5EF4-FFF2-40B4-BE49-F238E27FC236}">
                <a16:creationId xmlns:a16="http://schemas.microsoft.com/office/drawing/2014/main" id="{24947C35-2097-6383-F1D6-326D7AB4D31D}"/>
              </a:ext>
            </a:extLst>
          </p:cNvPr>
          <p:cNvGrpSpPr/>
          <p:nvPr/>
        </p:nvGrpSpPr>
        <p:grpSpPr>
          <a:xfrm>
            <a:off x="5668038" y="3896527"/>
            <a:ext cx="426462" cy="420796"/>
            <a:chOff x="-6713450" y="2397900"/>
            <a:chExt cx="295375" cy="291450"/>
          </a:xfrm>
        </p:grpSpPr>
        <p:sp>
          <p:nvSpPr>
            <p:cNvPr id="12" name="Google Shape;12425;p79">
              <a:extLst>
                <a:ext uri="{FF2B5EF4-FFF2-40B4-BE49-F238E27FC236}">
                  <a16:creationId xmlns:a16="http://schemas.microsoft.com/office/drawing/2014/main" id="{9B0BAF07-517F-8D05-EECF-11E490429C89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26;p79">
              <a:extLst>
                <a:ext uri="{FF2B5EF4-FFF2-40B4-BE49-F238E27FC236}">
                  <a16:creationId xmlns:a16="http://schemas.microsoft.com/office/drawing/2014/main" id="{34BBB9A7-D0DA-4A23-1255-E4137E9C9A1E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1357;p75">
            <a:extLst>
              <a:ext uri="{FF2B5EF4-FFF2-40B4-BE49-F238E27FC236}">
                <a16:creationId xmlns:a16="http://schemas.microsoft.com/office/drawing/2014/main" id="{E8B7B18A-E1E5-3A10-D908-184FB2687471}"/>
              </a:ext>
            </a:extLst>
          </p:cNvPr>
          <p:cNvGrpSpPr/>
          <p:nvPr/>
        </p:nvGrpSpPr>
        <p:grpSpPr>
          <a:xfrm>
            <a:off x="3072344" y="3921185"/>
            <a:ext cx="351315" cy="351050"/>
            <a:chOff x="1413250" y="2680675"/>
            <a:chExt cx="297750" cy="297525"/>
          </a:xfrm>
        </p:grpSpPr>
        <p:sp>
          <p:nvSpPr>
            <p:cNvPr id="15" name="Google Shape;11358;p75">
              <a:extLst>
                <a:ext uri="{FF2B5EF4-FFF2-40B4-BE49-F238E27FC236}">
                  <a16:creationId xmlns:a16="http://schemas.microsoft.com/office/drawing/2014/main" id="{1C54DE85-55A5-D5F0-AB27-0672C2C04055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59;p75">
              <a:extLst>
                <a:ext uri="{FF2B5EF4-FFF2-40B4-BE49-F238E27FC236}">
                  <a16:creationId xmlns:a16="http://schemas.microsoft.com/office/drawing/2014/main" id="{7CC1AC70-D4B5-68A9-9E4F-BEFFB0259DB0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60;p75">
              <a:extLst>
                <a:ext uri="{FF2B5EF4-FFF2-40B4-BE49-F238E27FC236}">
                  <a16:creationId xmlns:a16="http://schemas.microsoft.com/office/drawing/2014/main" id="{C7214DA8-E7A4-406D-547B-5248CA287970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61;p75">
              <a:extLst>
                <a:ext uri="{FF2B5EF4-FFF2-40B4-BE49-F238E27FC236}">
                  <a16:creationId xmlns:a16="http://schemas.microsoft.com/office/drawing/2014/main" id="{0E1754E9-0D4F-5572-31E4-6EF56F474FA9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0685;p73">
            <a:extLst>
              <a:ext uri="{FF2B5EF4-FFF2-40B4-BE49-F238E27FC236}">
                <a16:creationId xmlns:a16="http://schemas.microsoft.com/office/drawing/2014/main" id="{2860B8D7-FD88-1015-7AB7-19F8D57E5F33}"/>
              </a:ext>
            </a:extLst>
          </p:cNvPr>
          <p:cNvSpPr/>
          <p:nvPr/>
        </p:nvSpPr>
        <p:spPr>
          <a:xfrm>
            <a:off x="1794793" y="3942354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0" name="Google Shape;10617;p73">
            <a:extLst>
              <a:ext uri="{FF2B5EF4-FFF2-40B4-BE49-F238E27FC236}">
                <a16:creationId xmlns:a16="http://schemas.microsoft.com/office/drawing/2014/main" id="{00DF5304-DAD9-0E4D-94A5-6887CBA2B322}"/>
              </a:ext>
            </a:extLst>
          </p:cNvPr>
          <p:cNvSpPr/>
          <p:nvPr/>
        </p:nvSpPr>
        <p:spPr>
          <a:xfrm>
            <a:off x="6979563" y="3936841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1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obile Shopping in ecommerce | ECommerce news">
            <a:extLst>
              <a:ext uri="{FF2B5EF4-FFF2-40B4-BE49-F238E27FC236}">
                <a16:creationId xmlns:a16="http://schemas.microsoft.com/office/drawing/2014/main" id="{3A1F5D8A-3D5C-3619-32D8-859B1BBC4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/>
          <a:stretch/>
        </p:blipFill>
        <p:spPr bwMode="auto">
          <a:xfrm>
            <a:off x="4970699" y="1979020"/>
            <a:ext cx="2186574" cy="180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 UI 4.1 Kini Hadir Untuk Lebih Banyak Ponsel Galaxy, Mencapai AS - ID  Atsit">
            <a:extLst>
              <a:ext uri="{FF2B5EF4-FFF2-40B4-BE49-F238E27FC236}">
                <a16:creationId xmlns:a16="http://schemas.microsoft.com/office/drawing/2014/main" id="{78D1DF91-3E3D-BDEA-4BB5-2CC99CB4E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4" t="5587" r="11597" b="7796"/>
          <a:stretch/>
        </p:blipFill>
        <p:spPr bwMode="auto">
          <a:xfrm>
            <a:off x="4933470" y="110790"/>
            <a:ext cx="2186574" cy="19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best online multiplayer games for Android and iOS | nextpit">
            <a:extLst>
              <a:ext uri="{FF2B5EF4-FFF2-40B4-BE49-F238E27FC236}">
                <a16:creationId xmlns:a16="http://schemas.microsoft.com/office/drawing/2014/main" id="{44A7B5D7-2425-2024-F66D-15AAFAAFF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8"/>
          <a:stretch/>
        </p:blipFill>
        <p:spPr bwMode="auto">
          <a:xfrm>
            <a:off x="6836295" y="594586"/>
            <a:ext cx="2013373" cy="17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it-IT" dirty="0">
                <a:solidFill>
                  <a:srgbClr val="FCFCFC"/>
                </a:solidFill>
              </a:rPr>
              <a:t>L’utilizzo del telefono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18" descr="5 Most Beautiful Nokia Phones Ever Cashify Mobile Phones Blog">
            <a:extLst>
              <a:ext uri="{FF2B5EF4-FFF2-40B4-BE49-F238E27FC236}">
                <a16:creationId xmlns:a16="http://schemas.microsoft.com/office/drawing/2014/main" id="{93BDC183-B232-722F-4ED3-48FFFF6AA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5" r="11520"/>
          <a:stretch/>
        </p:blipFill>
        <p:spPr bwMode="auto">
          <a:xfrm>
            <a:off x="1805610" y="122826"/>
            <a:ext cx="2404922" cy="17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Memories: 4 Old School Communications Must-Haves of Yesteryear – Asian  Geographic Magazines">
            <a:extLst>
              <a:ext uri="{FF2B5EF4-FFF2-40B4-BE49-F238E27FC236}">
                <a16:creationId xmlns:a16="http://schemas.microsoft.com/office/drawing/2014/main" id="{586A3979-235F-C7FC-0382-35092D8BC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r="3722"/>
          <a:stretch/>
        </p:blipFill>
        <p:spPr bwMode="auto">
          <a:xfrm>
            <a:off x="104076" y="880948"/>
            <a:ext cx="2389631" cy="17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The SMS text message turns 25 today | TechSpot">
            <a:extLst>
              <a:ext uri="{FF2B5EF4-FFF2-40B4-BE49-F238E27FC236}">
                <a16:creationId xmlns:a16="http://schemas.microsoft.com/office/drawing/2014/main" id="{5711CB16-2899-E350-2EAF-636734F1B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r="2952"/>
          <a:stretch/>
        </p:blipFill>
        <p:spPr bwMode="auto">
          <a:xfrm>
            <a:off x="1740578" y="2140623"/>
            <a:ext cx="2273364" cy="167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ED5B53C7-4596-05ED-444D-D38C12064262}"/>
              </a:ext>
            </a:extLst>
          </p:cNvPr>
          <p:cNvSpPr/>
          <p:nvPr/>
        </p:nvSpPr>
        <p:spPr>
          <a:xfrm>
            <a:off x="3652582" y="1592597"/>
            <a:ext cx="1639095" cy="823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80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</a:t>
            </a:r>
            <a:endParaRPr dirty="0"/>
          </a:p>
        </p:txBody>
      </p:sp>
      <p:sp>
        <p:nvSpPr>
          <p:cNvPr id="291" name="Google Shape;291;p42"/>
          <p:cNvSpPr txBox="1">
            <a:spLocks noGrp="1"/>
          </p:cNvSpPr>
          <p:nvPr>
            <p:ph type="title" idx="2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2,3 milioni</a:t>
            </a:r>
            <a:endParaRPr dirty="0"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applicazioni che andremo ad analizzare</a:t>
            </a:r>
            <a:endParaRPr dirty="0"/>
          </a:p>
        </p:txBody>
      </p:sp>
      <p:sp>
        <p:nvSpPr>
          <p:cNvPr id="2" name="Google Shape;292;p42">
            <a:extLst>
              <a:ext uri="{FF2B5EF4-FFF2-40B4-BE49-F238E27FC236}">
                <a16:creationId xmlns:a16="http://schemas.microsoft.com/office/drawing/2014/main" id="{A660FA9B-1D4E-D814-3186-1A63DADDE55D}"/>
              </a:ext>
            </a:extLst>
          </p:cNvPr>
          <p:cNvSpPr txBox="1">
            <a:spLocks/>
          </p:cNvSpPr>
          <p:nvPr/>
        </p:nvSpPr>
        <p:spPr>
          <a:xfrm>
            <a:off x="4771987" y="4165560"/>
            <a:ext cx="5507356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1600"/>
              </a:spcAft>
              <a:buFont typeface="Encode Sans Semi Condensed"/>
              <a:buNone/>
            </a:pPr>
            <a:r>
              <a:rPr lang="it-IT" sz="1200" b="1" dirty="0"/>
              <a:t>Fonte</a:t>
            </a:r>
            <a:r>
              <a:rPr lang="it-IT" dirty="0"/>
              <a:t>: </a:t>
            </a:r>
            <a:r>
              <a:rPr lang="it-IT" sz="1100" dirty="0"/>
              <a:t>https://github.com/gauthamp10/Google-Playstore-Dataset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it-IT" dirty="0">
                <a:solidFill>
                  <a:srgbClr val="FCFCFC"/>
                </a:solidFill>
              </a:rPr>
              <a:t>Il dataset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528EAB22-EAA2-FDC6-9716-06A2E4CD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54"/>
            <a:ext cx="6637758" cy="36851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F835872-683D-3A6C-77D3-6523FA1D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93" y="107221"/>
            <a:ext cx="2909797" cy="37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2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dei dati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</a:t>
            </a:r>
            <a:r>
              <a:rPr lang="en" dirty="0"/>
              <a:t>nalisi delle app nel dataset, grafi e proporzioni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2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Categorie</a:t>
            </a:r>
            <a:endParaRPr dirty="0"/>
          </a:p>
        </p:txBody>
      </p:sp>
      <p:pic>
        <p:nvPicPr>
          <p:cNvPr id="3" name="Immagine 2" descr="Immagine che contiene schermata, Policromia, Rettangolo, linea&#10;&#10;Descrizione generata automaticamente">
            <a:extLst>
              <a:ext uri="{FF2B5EF4-FFF2-40B4-BE49-F238E27FC236}">
                <a16:creationId xmlns:a16="http://schemas.microsoft.com/office/drawing/2014/main" id="{B2E62480-584F-43B7-732D-E9CD96A26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23" y="145073"/>
            <a:ext cx="6069534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5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</a:t>
            </a:r>
            <a:r>
              <a:rPr lang="en" dirty="0"/>
              <a:t>op 10 categorie</a:t>
            </a:r>
            <a:endParaRPr dirty="0"/>
          </a:p>
        </p:txBody>
      </p:sp>
      <p:pic>
        <p:nvPicPr>
          <p:cNvPr id="4" name="Immagine 3" descr="Immagine che contiene testo, cerchio, Policromia, schermata&#10;&#10;Descrizione generata automaticamente">
            <a:extLst>
              <a:ext uri="{FF2B5EF4-FFF2-40B4-BE49-F238E27FC236}">
                <a16:creationId xmlns:a16="http://schemas.microsoft.com/office/drawing/2014/main" id="{1A652FBE-A2B4-E630-E013-8A73724A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52" y="0"/>
            <a:ext cx="5742878" cy="514350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1C02BCD3-9FE2-38EC-15D8-E318DCE7ED9F}"/>
              </a:ext>
            </a:extLst>
          </p:cNvPr>
          <p:cNvSpPr/>
          <p:nvPr/>
        </p:nvSpPr>
        <p:spPr>
          <a:xfrm>
            <a:off x="7272997" y="4346917"/>
            <a:ext cx="393895" cy="464234"/>
          </a:xfrm>
          <a:prstGeom prst="ellipse">
            <a:avLst/>
          </a:prstGeom>
          <a:solidFill>
            <a:srgbClr val="FCFCFC"/>
          </a:solidFill>
          <a:ln>
            <a:solidFill>
              <a:srgbClr val="FCF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BF4298-ECAF-CFF8-BE52-EAE066F6FC0E}"/>
              </a:ext>
            </a:extLst>
          </p:cNvPr>
          <p:cNvSpPr txBox="1"/>
          <p:nvPr/>
        </p:nvSpPr>
        <p:spPr>
          <a:xfrm>
            <a:off x="7188591" y="435047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altro</a:t>
            </a:r>
          </a:p>
        </p:txBody>
      </p:sp>
    </p:spTree>
    <p:extLst>
      <p:ext uri="{BB962C8B-B14F-4D97-AF65-F5344CB8AC3E}">
        <p14:creationId xmlns:p14="http://schemas.microsoft.com/office/powerpoint/2010/main" val="107975660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552</Words>
  <Application>Microsoft Office PowerPoint</Application>
  <PresentationFormat>Presentazione su schermo (16:9)</PresentationFormat>
  <Paragraphs>100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8" baseType="lpstr">
      <vt:lpstr>Encode Sans Semi Condensed</vt:lpstr>
      <vt:lpstr>Arial</vt:lpstr>
      <vt:lpstr>Modern Annual Report by Slidesgo</vt:lpstr>
      <vt:lpstr>Applicazioni su  Google play store</vt:lpstr>
      <vt:lpstr>Contenuti </vt:lpstr>
      <vt:lpstr>Introduzione</vt:lpstr>
      <vt:lpstr>Presentazione standard di PowerPoint</vt:lpstr>
      <vt:lpstr>Numeri</vt:lpstr>
      <vt:lpstr>Presentazione standard di PowerPoint</vt:lpstr>
      <vt:lpstr>Analisi dei dati</vt:lpstr>
      <vt:lpstr>Categorie</vt:lpstr>
      <vt:lpstr>Top 10 categorie</vt:lpstr>
      <vt:lpstr>Record  vs Installazioni</vt:lpstr>
      <vt:lpstr>App a pagamento</vt:lpstr>
      <vt:lpstr>Percentuale per categorie</vt:lpstr>
      <vt:lpstr>Confronto prezzi per categoria</vt:lpstr>
      <vt:lpstr>Costo medio</vt:lpstr>
      <vt:lpstr>App con pubblicità</vt:lpstr>
      <vt:lpstr>Confronto per categorie</vt:lpstr>
      <vt:lpstr>Acquisto in App</vt:lpstr>
      <vt:lpstr>Confronto per categorie</vt:lpstr>
      <vt:lpstr>Pubblico di destinazione</vt:lpstr>
      <vt:lpstr>App consigliate (Editor choise)</vt:lpstr>
      <vt:lpstr>Rating</vt:lpstr>
      <vt:lpstr>Presentazione standard di PowerPoint</vt:lpstr>
      <vt:lpstr>Presentazione standard di PowerPoint</vt:lpstr>
      <vt:lpstr>Installazioni</vt:lpstr>
      <vt:lpstr>Confronto rating  per categorie</vt:lpstr>
      <vt:lpstr>Confronto rating  per fascia d’età</vt:lpstr>
      <vt:lpstr>Presentazione standard di PowerPoint</vt:lpstr>
      <vt:lpstr>Presentazione standard di PowerPoint</vt:lpstr>
      <vt:lpstr>Conclusioni</vt:lpstr>
      <vt:lpstr>App rilasciate per anno</vt:lpstr>
      <vt:lpstr>Dimensione delle app</vt:lpstr>
      <vt:lpstr>Dimensione e anno di rilascio</vt:lpstr>
      <vt:lpstr>App più installate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su  Google play store</dc:title>
  <cp:lastModifiedBy>EnFan Liu</cp:lastModifiedBy>
  <cp:revision>50</cp:revision>
  <dcterms:modified xsi:type="dcterms:W3CDTF">2023-07-09T23:14:01Z</dcterms:modified>
</cp:coreProperties>
</file>