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2.xml" ContentType="application/inkml+xml"/>
  <Override PartName="/ppt/notesSlides/notesSlide23.xml" ContentType="application/vnd.openxmlformats-officedocument.presentationml.notesSlide+xml"/>
  <Override PartName="/ppt/ink/ink3.xml" ContentType="application/inkml+xml"/>
  <Override PartName="/ppt/notesSlides/notesSlide24.xml" ContentType="application/vnd.openxmlformats-officedocument.presentationml.notesSlide+xml"/>
  <Override PartName="/ppt/ink/ink4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5.xml" ContentType="application/inkml+xml"/>
  <Override PartName="/ppt/notesSlides/notesSlide28.xml" ContentType="application/vnd.openxmlformats-officedocument.presentationml.notesSlide+xml"/>
  <Override PartName="/ppt/ink/ink6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7.xml" ContentType="application/inkml+xml"/>
  <Override PartName="/ppt/notesSlides/notesSlide32.xml" ContentType="application/vnd.openxmlformats-officedocument.presentationml.notesSlide+xml"/>
  <Override PartName="/ppt/ink/ink8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6"/>
  </p:notesMasterIdLst>
  <p:sldIdLst>
    <p:sldId id="256" r:id="rId2"/>
    <p:sldId id="257" r:id="rId3"/>
    <p:sldId id="263" r:id="rId4"/>
    <p:sldId id="265" r:id="rId5"/>
    <p:sldId id="312" r:id="rId6"/>
    <p:sldId id="317" r:id="rId7"/>
    <p:sldId id="309" r:id="rId8"/>
    <p:sldId id="315" r:id="rId9"/>
    <p:sldId id="318" r:id="rId10"/>
    <p:sldId id="356" r:id="rId11"/>
    <p:sldId id="321" r:id="rId12"/>
    <p:sldId id="328" r:id="rId13"/>
    <p:sldId id="334" r:id="rId14"/>
    <p:sldId id="329" r:id="rId15"/>
    <p:sldId id="324" r:id="rId16"/>
    <p:sldId id="327" r:id="rId17"/>
    <p:sldId id="325" r:id="rId18"/>
    <p:sldId id="326" r:id="rId19"/>
    <p:sldId id="319" r:id="rId20"/>
    <p:sldId id="342" r:id="rId21"/>
    <p:sldId id="349" r:id="rId22"/>
    <p:sldId id="343" r:id="rId23"/>
    <p:sldId id="347" r:id="rId24"/>
    <p:sldId id="350" r:id="rId25"/>
    <p:sldId id="337" r:id="rId26"/>
    <p:sldId id="355" r:id="rId27"/>
    <p:sldId id="354" r:id="rId28"/>
    <p:sldId id="353" r:id="rId29"/>
    <p:sldId id="310" r:id="rId30"/>
    <p:sldId id="332" r:id="rId31"/>
    <p:sldId id="331" r:id="rId32"/>
    <p:sldId id="352" r:id="rId33"/>
    <p:sldId id="357" r:id="rId34"/>
    <p:sldId id="311" r:id="rId35"/>
  </p:sldIdLst>
  <p:sldSz cx="9144000" cy="5143500" type="screen16x9"/>
  <p:notesSz cx="6858000" cy="9144000"/>
  <p:embeddedFontLst>
    <p:embeddedFont>
      <p:font typeface="Encode Sans Semi Condensed" panose="02010600030101010101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E40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6A23D6-B7B1-4E13-940F-5BD983F1037B}">
  <a:tblStyle styleId="{8B6A23D6-B7B1-4E13-940F-5BD983F103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5" autoAdjust="0"/>
  </p:normalViewPr>
  <p:slideViewPr>
    <p:cSldViewPr snapToGrid="0">
      <p:cViewPr varScale="1">
        <p:scale>
          <a:sx n="139" d="100"/>
          <a:sy n="139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2:12:02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0 24575,'3'0'0,"0"1"0,-1-1 0,1 1 0,0-1 0,-1 1 0,1 0 0,0 0 0,-1 0 0,1 0 0,-1 0 0,1 1 0,-1-1 0,0 1 0,0 0 0,0-1 0,0 1 0,0 0 0,0 0 0,0 1 0,0-1 0,-1 0 0,1 0 0,-1 1 0,0-1 0,0 1 0,0-1 0,0 1 0,0 0 0,0-1 0,-1 1 0,1 0 0,-1-1 0,0 1 0,0 3 0,2 14 0,-2 0 0,0 0 0,-5 33 0,4-40 0,-4 18 0,-2-1 0,-1 1 0,-23 56 0,14-49 0,-2-1 0,-2-1 0,-1 0 0,-36 44 0,32-50-1365,19-22-5461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2:12:02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0 24575,'3'0'0,"0"1"0,-1-1 0,1 1 0,0-1 0,-1 1 0,1 0 0,0 0 0,-1 0 0,1 0 0,-1 0 0,1 1 0,-1-1 0,0 1 0,0 0 0,0-1 0,0 1 0,0 0 0,0 0 0,0 1 0,0-1 0,-1 0 0,1 0 0,-1 1 0,0-1 0,0 1 0,0-1 0,0 1 0,0 0 0,0-1 0,-1 1 0,1 0 0,-1-1 0,0 1 0,0 3 0,2 14 0,-2 0 0,0 0 0,-5 33 0,4-40 0,-4 18 0,-2-1 0,-1 1 0,-23 56 0,14-49 0,-2-1 0,-2-1 0,-1 0 0,-36 44 0,32-50-1365,19-22-5461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2:12:02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0 24575,'3'0'0,"0"1"0,-1-1 0,1 1 0,0-1 0,-1 1 0,1 0 0,0 0 0,-1 0 0,1 0 0,-1 0 0,1 1 0,-1-1 0,0 1 0,0 0 0,0-1 0,0 1 0,0 0 0,0 0 0,0 1 0,0-1 0,-1 0 0,1 0 0,-1 1 0,0-1 0,0 1 0,0-1 0,0 1 0,0 0 0,0-1 0,-1 1 0,1 0 0,-1-1 0,0 1 0,0 3 0,2 14 0,-2 0 0,0 0 0,-5 33 0,4-40 0,-4 18 0,-2-1 0,-1 1 0,-23 56 0,14-49 0,-2-1 0,-2-1 0,-1 0 0,-36 44 0,32-50-1365,19-22-5461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4:18.0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2:12:02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0 24575,'3'0'0,"0"1"0,-1-1 0,1 1 0,0-1 0,-1 1 0,1 0 0,0 0 0,-1 0 0,1 0 0,-1 0 0,1 1 0,-1-1 0,0 1 0,0 0 0,0-1 0,0 1 0,0 0 0,0 0 0,0 1 0,0-1 0,-1 0 0,1 0 0,-1 1 0,0-1 0,0 1 0,0-1 0,0 1 0,0 0 0,0-1 0,-1 1 0,1 0 0,-1-1 0,0 1 0,0 3 0,2 14 0,-2 0 0,0 0 0,-5 33 0,4-40 0,-4 18 0,-2-1 0,-1 1 0,-23 56 0,14-49 0,-2-1 0,-2-1 0,-1 0 0,-36 44 0,32-50-1365,19-22-5461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2:12:02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0 24575,'3'0'0,"0"1"0,-1-1 0,1 1 0,0-1 0,-1 1 0,1 0 0,0 0 0,-1 0 0,1 0 0,-1 0 0,1 1 0,-1-1 0,0 1 0,0 0 0,0-1 0,0 1 0,0 0 0,0 0 0,0 1 0,0-1 0,-1 0 0,1 0 0,-1 1 0,0-1 0,0 1 0,0-1 0,0 1 0,0 0 0,0-1 0,-1 1 0,1 0 0,-1-1 0,0 1 0,0 3 0,2 14 0,-2 0 0,0 0 0,-5 33 0,4-40 0,-4 18 0,-2-1 0,-1 1 0,-23 56 0,14-49 0,-2-1 0,-2-1 0,-1 0 0,-36 44 0,32-50-1365,19-22-5461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4:18.0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4:18.0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 giochi sono la categoria più installata, ma le app di social, per non essere nella top10 hanno un numero di installazioni molto elevato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La categoria social e tools hanno applicazioni pre installate nei dispositivi mobile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254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516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270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68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61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026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104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458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017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80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e33d86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e33d86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879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890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e33d863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e33d863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102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e33d863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e33d863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959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347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233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479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e33d863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e33d863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176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e33d863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e33d863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851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367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638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7121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025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6846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ga12912c18c_1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8" name="Google Shape;2218;ga12912c18c_1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688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e33d863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e33d863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91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fe33d8633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fe33d8633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643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e33d863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e33d863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963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39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697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99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5700" y="3158400"/>
            <a:ext cx="9239700" cy="20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702150" y="3083967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2893500" y="-79800"/>
            <a:ext cx="62505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2027325" y="2497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365500" y="336975"/>
            <a:ext cx="5298900" cy="44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1pPr>
            <a:lvl2pPr marL="914400" lvl="1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200"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title" idx="2" hasCustomPrompt="1"/>
          </p:nvPr>
        </p:nvSpPr>
        <p:spPr>
          <a:xfrm>
            <a:off x="3514725" y="1866675"/>
            <a:ext cx="4110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514725" y="2831350"/>
            <a:ext cx="41100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 rot="10800000" flipH="1">
            <a:off x="-19550" y="2930700"/>
            <a:ext cx="9239700" cy="23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1926150" y="3352924"/>
            <a:ext cx="52917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ubTitle" idx="1"/>
          </p:nvPr>
        </p:nvSpPr>
        <p:spPr>
          <a:xfrm>
            <a:off x="1926150" y="3948174"/>
            <a:ext cx="52917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rot="10800000" flipH="1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53950" y="815025"/>
            <a:ext cx="33450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53950" y="2613925"/>
            <a:ext cx="38433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 rot="-5402319">
            <a:off x="3686649" y="1353475"/>
            <a:ext cx="8895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77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100" y="445025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7" r:id="rId5"/>
    <p:sldLayoutId id="2147483658" r:id="rId6"/>
    <p:sldLayoutId id="2147483668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2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2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.xml"/><Relationship Id="rId5" Type="http://schemas.openxmlformats.org/officeDocument/2006/relationships/image" Target="../media/image3.jpeg"/><Relationship Id="rId10" Type="http://schemas.openxmlformats.org/officeDocument/2006/relationships/image" Target="../media/image6.jpeg"/><Relationship Id="rId4" Type="http://schemas.openxmlformats.org/officeDocument/2006/relationships/image" Target="../media/image2.jpeg"/><Relationship Id="rId9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Applicazioni su </a:t>
            </a:r>
            <a:br>
              <a:rPr lang="en" dirty="0"/>
            </a:br>
            <a:r>
              <a:rPr lang="en" dirty="0"/>
              <a:t>Google play store</a:t>
            </a:r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subTitle" idx="1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Visualizzazione scientifica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EnFan Liu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550015" y="1712250"/>
            <a:ext cx="226536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Record </a:t>
            </a:r>
            <a:br>
              <a:rPr lang="it-IT" dirty="0"/>
            </a:br>
            <a:r>
              <a:rPr lang="it-IT" dirty="0"/>
              <a:t>vs</a:t>
            </a:r>
            <a:br>
              <a:rPr lang="it-IT" dirty="0"/>
            </a:br>
            <a:r>
              <a:rPr lang="it-IT" dirty="0"/>
              <a:t>Installazioni</a:t>
            </a:r>
            <a:endParaRPr dirty="0"/>
          </a:p>
        </p:txBody>
      </p:sp>
      <p:pic>
        <p:nvPicPr>
          <p:cNvPr id="6" name="Immagine 5" descr="Immagine che contiene schermata, Policromia, Rettangolo, linea&#10;&#10;Descrizione generata automaticamente">
            <a:extLst>
              <a:ext uri="{FF2B5EF4-FFF2-40B4-BE49-F238E27FC236}">
                <a16:creationId xmlns:a16="http://schemas.microsoft.com/office/drawing/2014/main" id="{2CDB3C39-203A-293F-1D7A-77B4E04F38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3"/>
          <a:stretch/>
        </p:blipFill>
        <p:spPr>
          <a:xfrm>
            <a:off x="3167228" y="224366"/>
            <a:ext cx="5878286" cy="2347384"/>
          </a:xfrm>
          <a:prstGeom prst="rect">
            <a:avLst/>
          </a:prstGeom>
        </p:spPr>
      </p:pic>
      <p:pic>
        <p:nvPicPr>
          <p:cNvPr id="8" name="Immagine 7" descr="Immagine che contiene schermata, Policromia, Rettangolo, quadrato&#10;&#10;Descrizione generata automaticamente">
            <a:extLst>
              <a:ext uri="{FF2B5EF4-FFF2-40B4-BE49-F238E27FC236}">
                <a16:creationId xmlns:a16="http://schemas.microsoft.com/office/drawing/2014/main" id="{EA3B84B6-A7FE-2874-0704-0E358F0B18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9"/>
          <a:stretch/>
        </p:blipFill>
        <p:spPr>
          <a:xfrm>
            <a:off x="2937939" y="2708707"/>
            <a:ext cx="6107575" cy="234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8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a pagamento</a:t>
            </a:r>
            <a:endParaRPr dirty="0"/>
          </a:p>
        </p:txBody>
      </p:sp>
      <p:pic>
        <p:nvPicPr>
          <p:cNvPr id="6" name="Immagine 5" descr="Immagine che contiene testo, schermata, Rettangolo, design&#10;&#10;Descrizione generata automaticamente">
            <a:extLst>
              <a:ext uri="{FF2B5EF4-FFF2-40B4-BE49-F238E27FC236}">
                <a16:creationId xmlns:a16="http://schemas.microsoft.com/office/drawing/2014/main" id="{C2260A57-F8DD-E711-7C8C-A3258516E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581" y="1210412"/>
            <a:ext cx="2722676" cy="2722676"/>
          </a:xfrm>
          <a:prstGeom prst="rect">
            <a:avLst/>
          </a:prstGeom>
        </p:spPr>
      </p:pic>
      <p:pic>
        <p:nvPicPr>
          <p:cNvPr id="8" name="Immagine 7" descr="Immagine che contiene cerchio, schermata, spazio, astronomia&#10;&#10;Descrizione generata automaticamente">
            <a:extLst>
              <a:ext uri="{FF2B5EF4-FFF2-40B4-BE49-F238E27FC236}">
                <a16:creationId xmlns:a16="http://schemas.microsoft.com/office/drawing/2014/main" id="{6C8ADEE2-697D-CB56-1E26-2D54232B3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259" y="928496"/>
            <a:ext cx="3286507" cy="328650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D51551F-2703-5CCC-EFB5-B8A4EF7985E0}"/>
              </a:ext>
            </a:extLst>
          </p:cNvPr>
          <p:cNvSpPr txBox="1"/>
          <p:nvPr/>
        </p:nvSpPr>
        <p:spPr>
          <a:xfrm>
            <a:off x="3575098" y="4215003"/>
            <a:ext cx="5362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Le app a pagamento non sono poche: quasi </a:t>
            </a:r>
            <a:r>
              <a:rPr lang="it-IT" b="1" dirty="0">
                <a:solidFill>
                  <a:srgbClr val="192E40"/>
                </a:solidFill>
              </a:rPr>
              <a:t>45k</a:t>
            </a:r>
          </a:p>
          <a:p>
            <a:r>
              <a:rPr lang="it-IT" dirty="0">
                <a:solidFill>
                  <a:srgbClr val="192E40"/>
                </a:solidFill>
              </a:rPr>
              <a:t>Però sono poche rispetto a tutte le app che ci sono nello store</a:t>
            </a:r>
          </a:p>
        </p:txBody>
      </p:sp>
    </p:spTree>
    <p:extLst>
      <p:ext uri="{BB962C8B-B14F-4D97-AF65-F5344CB8AC3E}">
        <p14:creationId xmlns:p14="http://schemas.microsoft.com/office/powerpoint/2010/main" val="47409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hermata, Rettangolo, testo, software&#10;&#10;Descrizione generata automaticamente">
            <a:extLst>
              <a:ext uri="{FF2B5EF4-FFF2-40B4-BE49-F238E27FC236}">
                <a16:creationId xmlns:a16="http://schemas.microsoft.com/office/drawing/2014/main" id="{FC35561A-817C-43A3-5638-726DC46D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254" y="153821"/>
            <a:ext cx="6218298" cy="424011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AFECEC-185E-68E5-41D3-568DF9553B47}"/>
              </a:ext>
            </a:extLst>
          </p:cNvPr>
          <p:cNvSpPr txBox="1"/>
          <p:nvPr/>
        </p:nvSpPr>
        <p:spPr>
          <a:xfrm>
            <a:off x="3856981" y="4473588"/>
            <a:ext cx="4613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Le categorie che hanno più app a pagamento sono:</a:t>
            </a:r>
          </a:p>
          <a:p>
            <a:r>
              <a:rPr lang="it-IT" b="1" dirty="0" err="1">
                <a:solidFill>
                  <a:srgbClr val="192E40"/>
                </a:solidFill>
              </a:rPr>
              <a:t>Personalization</a:t>
            </a:r>
            <a:r>
              <a:rPr lang="it-IT" b="1" dirty="0">
                <a:solidFill>
                  <a:srgbClr val="192E40"/>
                </a:solidFill>
              </a:rPr>
              <a:t>, </a:t>
            </a:r>
            <a:r>
              <a:rPr lang="it-IT" b="1" dirty="0" err="1">
                <a:solidFill>
                  <a:srgbClr val="192E40"/>
                </a:solidFill>
              </a:rPr>
              <a:t>Medical</a:t>
            </a:r>
            <a:r>
              <a:rPr lang="it-IT" b="1" dirty="0">
                <a:solidFill>
                  <a:srgbClr val="192E40"/>
                </a:solidFill>
              </a:rPr>
              <a:t>, </a:t>
            </a:r>
            <a:r>
              <a:rPr lang="it-IT" b="1" dirty="0" err="1">
                <a:solidFill>
                  <a:srgbClr val="192E40"/>
                </a:solidFill>
              </a:rPr>
              <a:t>Weather</a:t>
            </a:r>
            <a:endParaRPr lang="it-IT" b="1" dirty="0">
              <a:solidFill>
                <a:srgbClr val="192E40"/>
              </a:solidFill>
            </a:endParaRPr>
          </a:p>
          <a:p>
            <a:endParaRPr lang="it-IT" dirty="0"/>
          </a:p>
        </p:txBody>
      </p:sp>
      <p:sp>
        <p:nvSpPr>
          <p:cNvPr id="11" name="Google Shape;466;p49">
            <a:extLst>
              <a:ext uri="{FF2B5EF4-FFF2-40B4-BE49-F238E27FC236}">
                <a16:creationId xmlns:a16="http://schemas.microsoft.com/office/drawing/2014/main" id="{2042A694-D2C9-0B17-19DE-E5A3E3BCB8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526618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</a:t>
            </a:r>
            <a:r>
              <a:rPr lang="en" dirty="0"/>
              <a:t>ercentuale per categorie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895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Confronto</a:t>
            </a:r>
            <a:br>
              <a:rPr lang="en" dirty="0"/>
            </a:br>
            <a:r>
              <a:rPr lang="en" dirty="0"/>
              <a:t>prezzi per categoria</a:t>
            </a:r>
            <a:endParaRPr dirty="0"/>
          </a:p>
        </p:txBody>
      </p:sp>
      <p:pic>
        <p:nvPicPr>
          <p:cNvPr id="5" name="Immagine 4" descr="Immagine che contiene testo, schermata, numero, Policromia&#10;&#10;Descrizione generata automaticamente">
            <a:extLst>
              <a:ext uri="{FF2B5EF4-FFF2-40B4-BE49-F238E27FC236}">
                <a16:creationId xmlns:a16="http://schemas.microsoft.com/office/drawing/2014/main" id="{EEC17880-6267-BFEA-F998-3FDA03CF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206" y="155642"/>
            <a:ext cx="6180794" cy="401362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E306F90-006E-D555-96B7-E267AF3D0C00}"/>
              </a:ext>
            </a:extLst>
          </p:cNvPr>
          <p:cNvSpPr txBox="1"/>
          <p:nvPr/>
        </p:nvSpPr>
        <p:spPr>
          <a:xfrm>
            <a:off x="3554472" y="4299892"/>
            <a:ext cx="5362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Le applicazioni se sono a pagamento, costano gran parte mediamente meno di 3 dollari</a:t>
            </a:r>
          </a:p>
        </p:txBody>
      </p:sp>
    </p:spTree>
    <p:extLst>
      <p:ext uri="{BB962C8B-B14F-4D97-AF65-F5344CB8AC3E}">
        <p14:creationId xmlns:p14="http://schemas.microsoft.com/office/powerpoint/2010/main" val="1813197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Costo medio</a:t>
            </a:r>
            <a:endParaRPr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62A5378-57EF-CDB2-0758-271474C1AA13}"/>
              </a:ext>
            </a:extLst>
          </p:cNvPr>
          <p:cNvSpPr txBox="1"/>
          <p:nvPr/>
        </p:nvSpPr>
        <p:spPr>
          <a:xfrm>
            <a:off x="4331369" y="4677227"/>
            <a:ext cx="3506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Ci sono tante app che costano 1 dollaro</a:t>
            </a:r>
          </a:p>
        </p:txBody>
      </p:sp>
      <p:pic>
        <p:nvPicPr>
          <p:cNvPr id="7" name="Immagine 6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4C0805D4-6F8C-AEBE-BB56-9FC04BB16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330" y="32836"/>
            <a:ext cx="3738675" cy="2354619"/>
          </a:xfrm>
          <a:prstGeom prst="rect">
            <a:avLst/>
          </a:prstGeom>
        </p:spPr>
      </p:pic>
      <p:pic>
        <p:nvPicPr>
          <p:cNvPr id="9" name="Immagine 8" descr="Immagine che contiene schermata, Rettangolo, linea, design&#10;&#10;Descrizione generata automaticamente">
            <a:extLst>
              <a:ext uri="{FF2B5EF4-FFF2-40B4-BE49-F238E27FC236}">
                <a16:creationId xmlns:a16="http://schemas.microsoft.com/office/drawing/2014/main" id="{A10C9A6F-6B19-7961-38B2-CA8349D21E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04"/>
          <a:stretch/>
        </p:blipFill>
        <p:spPr>
          <a:xfrm>
            <a:off x="3991330" y="2445634"/>
            <a:ext cx="3738675" cy="217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10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con pubblicità</a:t>
            </a:r>
            <a:endParaRPr dirty="0"/>
          </a:p>
        </p:txBody>
      </p:sp>
      <p:pic>
        <p:nvPicPr>
          <p:cNvPr id="2" name="Immagine 1" descr="Immagine che contiene schermata, testo, design&#10;&#10;Descrizione generata automaticamente">
            <a:extLst>
              <a:ext uri="{FF2B5EF4-FFF2-40B4-BE49-F238E27FC236}">
                <a16:creationId xmlns:a16="http://schemas.microsoft.com/office/drawing/2014/main" id="{CA340BD9-0BC1-7098-B353-926BB1222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372" y="1015831"/>
            <a:ext cx="2710565" cy="2715798"/>
          </a:xfrm>
          <a:prstGeom prst="rect">
            <a:avLst/>
          </a:prstGeom>
        </p:spPr>
      </p:pic>
      <p:pic>
        <p:nvPicPr>
          <p:cNvPr id="6" name="Immagine 5" descr="Immagine che contiene cerchio, schermata&#10;&#10;Descrizione generata automaticamente">
            <a:extLst>
              <a:ext uri="{FF2B5EF4-FFF2-40B4-BE49-F238E27FC236}">
                <a16:creationId xmlns:a16="http://schemas.microsoft.com/office/drawing/2014/main" id="{9657EC2B-BBCC-1920-0586-E1D47600C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830" y="817811"/>
            <a:ext cx="3124786" cy="311183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DB2AD21-1252-FF09-08BC-B939AEF8A7D7}"/>
              </a:ext>
            </a:extLst>
          </p:cNvPr>
          <p:cNvSpPr txBox="1"/>
          <p:nvPr/>
        </p:nvSpPr>
        <p:spPr>
          <a:xfrm>
            <a:off x="4006745" y="3973949"/>
            <a:ext cx="44413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Quasi metà delle app sono dotati di pubblicità!</a:t>
            </a:r>
          </a:p>
          <a:p>
            <a:endParaRPr lang="it-IT" dirty="0">
              <a:solidFill>
                <a:srgbClr val="192E40"/>
              </a:solidFill>
            </a:endParaRPr>
          </a:p>
          <a:p>
            <a:r>
              <a:rPr lang="it-IT" dirty="0">
                <a:solidFill>
                  <a:srgbClr val="192E40"/>
                </a:solidFill>
              </a:rPr>
              <a:t>Il guadagno dalle app è più attraverso le pubblicità che la vendita della app stessa</a:t>
            </a:r>
          </a:p>
          <a:p>
            <a:endParaRPr lang="it-IT" dirty="0">
              <a:solidFill>
                <a:srgbClr val="192E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807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526618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Confronto</a:t>
            </a:r>
            <a:r>
              <a:rPr lang="en" dirty="0"/>
              <a:t> per categorie</a:t>
            </a:r>
            <a:endParaRPr dirty="0"/>
          </a:p>
        </p:txBody>
      </p:sp>
      <p:pic>
        <p:nvPicPr>
          <p:cNvPr id="4" name="Immagine 3" descr="Immagine che contiene schermata, Rettangolo, testo, Policromia&#10;&#10;Descrizione generata automaticamente">
            <a:extLst>
              <a:ext uri="{FF2B5EF4-FFF2-40B4-BE49-F238E27FC236}">
                <a16:creationId xmlns:a16="http://schemas.microsoft.com/office/drawing/2014/main" id="{60CE3D39-6372-EEEE-C91E-93F825EDC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254" y="106296"/>
            <a:ext cx="6211746" cy="443218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E8DDDE0-959F-AD25-5397-1625C3EA345B}"/>
              </a:ext>
            </a:extLst>
          </p:cNvPr>
          <p:cNvSpPr txBox="1"/>
          <p:nvPr/>
        </p:nvSpPr>
        <p:spPr>
          <a:xfrm>
            <a:off x="3829479" y="4538483"/>
            <a:ext cx="4613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Ad occhio le categorie di </a:t>
            </a:r>
            <a:r>
              <a:rPr lang="it-IT" b="1" dirty="0">
                <a:solidFill>
                  <a:srgbClr val="192E40"/>
                </a:solidFill>
              </a:rPr>
              <a:t>passatempo</a:t>
            </a:r>
            <a:r>
              <a:rPr lang="it-IT" dirty="0">
                <a:solidFill>
                  <a:srgbClr val="192E40"/>
                </a:solidFill>
              </a:rPr>
              <a:t> hanno la percentuale più alta di app con pubblicità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8074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Acquisto in App</a:t>
            </a:r>
            <a:endParaRPr dirty="0"/>
          </a:p>
        </p:txBody>
      </p:sp>
      <p:pic>
        <p:nvPicPr>
          <p:cNvPr id="5" name="Immagine 4" descr="Immagine che contiene testo, schermata, Rettangolo, design&#10;&#10;Descrizione generata automaticamente">
            <a:extLst>
              <a:ext uri="{FF2B5EF4-FFF2-40B4-BE49-F238E27FC236}">
                <a16:creationId xmlns:a16="http://schemas.microsoft.com/office/drawing/2014/main" id="{69FDD360-BBC0-C44B-A584-C54F35A31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833" y="1223491"/>
            <a:ext cx="2792114" cy="2728896"/>
          </a:xfrm>
          <a:prstGeom prst="rect">
            <a:avLst/>
          </a:prstGeom>
        </p:spPr>
      </p:pic>
      <p:pic>
        <p:nvPicPr>
          <p:cNvPr id="7" name="Immagine 6" descr="Immagine che contiene cerchio, schermata, Elementi grafici, astronomia&#10;&#10;Descrizione generata automaticamente">
            <a:extLst>
              <a:ext uri="{FF2B5EF4-FFF2-40B4-BE49-F238E27FC236}">
                <a16:creationId xmlns:a16="http://schemas.microsoft.com/office/drawing/2014/main" id="{01A8AE13-7343-DEB4-BD91-DEFF3CEAE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411" y="1046955"/>
            <a:ext cx="3049589" cy="304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57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schermata, testo, Rettangolo, Policromia&#10;&#10;Descrizione generata automaticamente">
            <a:extLst>
              <a:ext uri="{FF2B5EF4-FFF2-40B4-BE49-F238E27FC236}">
                <a16:creationId xmlns:a16="http://schemas.microsoft.com/office/drawing/2014/main" id="{844BE42E-BA04-ED14-85F1-2BD55170F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255" y="116239"/>
            <a:ext cx="6156745" cy="442568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01D84B6-AFBB-DC4F-0361-C740226C0288}"/>
              </a:ext>
            </a:extLst>
          </p:cNvPr>
          <p:cNvSpPr txBox="1"/>
          <p:nvPr/>
        </p:nvSpPr>
        <p:spPr>
          <a:xfrm>
            <a:off x="3210713" y="4541921"/>
            <a:ext cx="5706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Le categorie con la percentuale più alta di aver acquisti in app sono</a:t>
            </a:r>
          </a:p>
          <a:p>
            <a:r>
              <a:rPr lang="it-IT" b="1" dirty="0">
                <a:solidFill>
                  <a:srgbClr val="192E40"/>
                </a:solidFill>
              </a:rPr>
              <a:t>Word, </a:t>
            </a:r>
            <a:r>
              <a:rPr lang="it-IT" b="1" dirty="0" err="1">
                <a:solidFill>
                  <a:srgbClr val="192E40"/>
                </a:solidFill>
              </a:rPr>
              <a:t>Simulation</a:t>
            </a:r>
            <a:r>
              <a:rPr lang="it-IT" b="1" dirty="0">
                <a:solidFill>
                  <a:srgbClr val="192E40"/>
                </a:solidFill>
              </a:rPr>
              <a:t>, Dating, Game, </a:t>
            </a:r>
            <a:r>
              <a:rPr lang="it-IT" b="1" dirty="0" err="1">
                <a:solidFill>
                  <a:srgbClr val="192E40"/>
                </a:solidFill>
              </a:rPr>
              <a:t>Weather</a:t>
            </a:r>
            <a:endParaRPr lang="it-IT" b="1" dirty="0">
              <a:solidFill>
                <a:srgbClr val="192E40"/>
              </a:solidFill>
            </a:endParaRPr>
          </a:p>
        </p:txBody>
      </p:sp>
      <p:sp>
        <p:nvSpPr>
          <p:cNvPr id="12" name="Google Shape;466;p49">
            <a:extLst>
              <a:ext uri="{FF2B5EF4-FFF2-40B4-BE49-F238E27FC236}">
                <a16:creationId xmlns:a16="http://schemas.microsoft.com/office/drawing/2014/main" id="{3ED0E586-B9D4-6F34-C254-CC74160170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526618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Confronto</a:t>
            </a:r>
            <a:r>
              <a:rPr lang="en" dirty="0"/>
              <a:t> per categorie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1252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Pubblico di destinazione</a:t>
            </a:r>
            <a:endParaRPr dirty="0"/>
          </a:p>
        </p:txBody>
      </p:sp>
      <p:pic>
        <p:nvPicPr>
          <p:cNvPr id="6" name="Immagine 5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BCF40214-FFF7-4C58-1856-F6321530B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206" y="1184895"/>
            <a:ext cx="2837964" cy="2773709"/>
          </a:xfrm>
          <a:prstGeom prst="rect">
            <a:avLst/>
          </a:prstGeom>
        </p:spPr>
      </p:pic>
      <p:pic>
        <p:nvPicPr>
          <p:cNvPr id="8" name="Immagine 7" descr="Immagine che contiene cerchio, schermata, diagramma, Elementi grafici&#10;&#10;Descrizione generata automaticamente">
            <a:extLst>
              <a:ext uri="{FF2B5EF4-FFF2-40B4-BE49-F238E27FC236}">
                <a16:creationId xmlns:a16="http://schemas.microsoft.com/office/drawing/2014/main" id="{D5246A83-9244-12BF-1A16-85E8900FB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001" y="990164"/>
            <a:ext cx="2786601" cy="31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1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3570092" y="192521"/>
            <a:ext cx="5298900" cy="44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57200">
              <a:buFont typeface="+mj-lt"/>
              <a:buAutoNum type="arabicPeriod"/>
            </a:pPr>
            <a:endParaRPr lang="en" sz="3200" b="1" dirty="0"/>
          </a:p>
          <a:p>
            <a:pPr marL="571500" indent="-571500">
              <a:lnSpc>
                <a:spcPct val="150000"/>
              </a:lnSpc>
              <a:buSzPct val="100000"/>
              <a:buFont typeface="+mj-lt"/>
              <a:buAutoNum type="romanUcPeriod"/>
            </a:pPr>
            <a:r>
              <a:rPr lang="it-IT" sz="3200" b="1" dirty="0"/>
              <a:t>Introduzione</a:t>
            </a:r>
          </a:p>
          <a:p>
            <a:pPr marL="571500" indent="-571500">
              <a:lnSpc>
                <a:spcPct val="150000"/>
              </a:lnSpc>
              <a:buSzPct val="100000"/>
              <a:buFont typeface="+mj-lt"/>
              <a:buAutoNum type="romanUcPeriod"/>
            </a:pPr>
            <a:r>
              <a:rPr lang="it-IT" sz="3200" b="1" dirty="0"/>
              <a:t>Analisi dei dati</a:t>
            </a:r>
          </a:p>
          <a:p>
            <a:pPr marL="571500" indent="-571500">
              <a:lnSpc>
                <a:spcPct val="150000"/>
              </a:lnSpc>
              <a:buSzPct val="100000"/>
              <a:buFont typeface="+mj-lt"/>
              <a:buAutoNum type="romanUcPeriod"/>
            </a:pPr>
            <a:r>
              <a:rPr lang="it-IT" sz="3200" b="1" dirty="0"/>
              <a:t>Rating</a:t>
            </a:r>
            <a:endParaRPr lang="en" sz="3200" b="1" dirty="0"/>
          </a:p>
          <a:p>
            <a:pPr marL="571500" indent="-571500">
              <a:lnSpc>
                <a:spcPct val="150000"/>
              </a:lnSpc>
              <a:buSzPct val="100000"/>
              <a:buFont typeface="+mj-lt"/>
              <a:buAutoNum type="romanUcPeriod"/>
            </a:pPr>
            <a:r>
              <a:rPr lang="it-IT" sz="3200" b="1" dirty="0"/>
              <a:t>Conclusione</a:t>
            </a:r>
            <a:endParaRPr lang="en" sz="3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585749" y="1712250"/>
            <a:ext cx="19983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Contenuti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137504" y="1712250"/>
            <a:ext cx="2928482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consigliate</a:t>
            </a:r>
            <a:br>
              <a:rPr lang="en" dirty="0"/>
            </a:br>
            <a:r>
              <a:rPr lang="en" dirty="0"/>
              <a:t>(Editor choise)</a:t>
            </a:r>
            <a:endParaRPr dirty="0"/>
          </a:p>
        </p:txBody>
      </p:sp>
      <p:pic>
        <p:nvPicPr>
          <p:cNvPr id="3" name="Immagine 2" descr="Immagine che contiene schermata, testo, Rettangolo, design&#10;&#10;Descrizione generata automaticamente">
            <a:extLst>
              <a:ext uri="{FF2B5EF4-FFF2-40B4-BE49-F238E27FC236}">
                <a16:creationId xmlns:a16="http://schemas.microsoft.com/office/drawing/2014/main" id="{568AE726-5785-82F3-E012-0F71486E9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364" y="1213471"/>
            <a:ext cx="2716558" cy="2716558"/>
          </a:xfrm>
          <a:prstGeom prst="rect">
            <a:avLst/>
          </a:prstGeom>
        </p:spPr>
      </p:pic>
      <p:pic>
        <p:nvPicPr>
          <p:cNvPr id="6" name="Immagine 5" descr="Immagine che contiene cerchio, schermata&#10;&#10;Descrizione generata automaticamente">
            <a:extLst>
              <a:ext uri="{FF2B5EF4-FFF2-40B4-BE49-F238E27FC236}">
                <a16:creationId xmlns:a16="http://schemas.microsoft.com/office/drawing/2014/main" id="{D97B4A15-0E6F-E708-4EE3-C1AFF048C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300" y="1027577"/>
            <a:ext cx="3101196" cy="308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27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Rating</a:t>
            </a:r>
            <a:endParaRPr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a</a:t>
            </a:r>
            <a:r>
              <a:rPr lang="en" dirty="0"/>
              <a:t>nalisi delle recensioni per le differenti tipologie di app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858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90;p42">
            <a:extLst>
              <a:ext uri="{FF2B5EF4-FFF2-40B4-BE49-F238E27FC236}">
                <a16:creationId xmlns:a16="http://schemas.microsoft.com/office/drawing/2014/main" id="{62B27FB6-00D9-5F6D-1AD5-B4DC002688A1}"/>
              </a:ext>
            </a:extLst>
          </p:cNvPr>
          <p:cNvSpPr txBox="1">
            <a:spLocks/>
          </p:cNvSpPr>
          <p:nvPr/>
        </p:nvSpPr>
        <p:spPr>
          <a:xfrm>
            <a:off x="1593722" y="4086807"/>
            <a:ext cx="5956555" cy="105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ctr"/>
            <a:r>
              <a:rPr lang="en" sz="2800" dirty="0">
                <a:solidFill>
                  <a:srgbClr val="FCFCFC"/>
                </a:solidFill>
              </a:rPr>
              <a:t>Distribuzione del rating</a:t>
            </a:r>
            <a:endParaRPr lang="it-IT" sz="2800" dirty="0">
              <a:solidFill>
                <a:srgbClr val="FCFCF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14:cNvPr>
              <p14:cNvContentPartPr/>
              <p14:nvPr/>
            </p14:nvContentPartPr>
            <p14:xfrm>
              <a:off x="3769885" y="1525978"/>
              <a:ext cx="82440" cy="2293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1245" y="1516978"/>
                <a:ext cx="100080" cy="24696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Immagine 1" descr="Immagine che contiene schermata, Rettangolo, linea, diagramma&#10;&#10;Descrizione generata automaticamente">
            <a:extLst>
              <a:ext uri="{FF2B5EF4-FFF2-40B4-BE49-F238E27FC236}">
                <a16:creationId xmlns:a16="http://schemas.microsoft.com/office/drawing/2014/main" id="{19E4E2CE-4D23-D469-BCF9-7CDB49805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7" y="244459"/>
            <a:ext cx="4301182" cy="2792355"/>
          </a:xfrm>
          <a:prstGeom prst="rect">
            <a:avLst/>
          </a:prstGeom>
        </p:spPr>
      </p:pic>
      <p:pic>
        <p:nvPicPr>
          <p:cNvPr id="5" name="Immagine 4" descr="Immagine che contiene schermata, Rettangolo, quadrato, linea&#10;&#10;Descrizione generata automaticamente">
            <a:extLst>
              <a:ext uri="{FF2B5EF4-FFF2-40B4-BE49-F238E27FC236}">
                <a16:creationId xmlns:a16="http://schemas.microsoft.com/office/drawing/2014/main" id="{0E905729-68E5-8C61-E3D2-B52C5C90F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4650" y="244459"/>
            <a:ext cx="4574273" cy="279235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894C9C5-ACB0-A87E-444C-9981AB9DCD9C}"/>
              </a:ext>
            </a:extLst>
          </p:cNvPr>
          <p:cNvSpPr txBox="1"/>
          <p:nvPr/>
        </p:nvSpPr>
        <p:spPr>
          <a:xfrm>
            <a:off x="3393593" y="3369794"/>
            <a:ext cx="3022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192E40"/>
                </a:solidFill>
              </a:rPr>
              <a:t>Il rating medio è circa 4 stelle</a:t>
            </a:r>
          </a:p>
        </p:txBody>
      </p:sp>
    </p:spTree>
    <p:extLst>
      <p:ext uri="{BB962C8B-B14F-4D97-AF65-F5344CB8AC3E}">
        <p14:creationId xmlns:p14="http://schemas.microsoft.com/office/powerpoint/2010/main" val="303080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90;p42">
            <a:extLst>
              <a:ext uri="{FF2B5EF4-FFF2-40B4-BE49-F238E27FC236}">
                <a16:creationId xmlns:a16="http://schemas.microsoft.com/office/drawing/2014/main" id="{62B27FB6-00D9-5F6D-1AD5-B4DC002688A1}"/>
              </a:ext>
            </a:extLst>
          </p:cNvPr>
          <p:cNvSpPr txBox="1">
            <a:spLocks/>
          </p:cNvSpPr>
          <p:nvPr/>
        </p:nvSpPr>
        <p:spPr>
          <a:xfrm>
            <a:off x="1593722" y="4086807"/>
            <a:ext cx="5956555" cy="105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ctr"/>
            <a:r>
              <a:rPr lang="en" sz="2800" dirty="0">
                <a:solidFill>
                  <a:srgbClr val="FCFCFC"/>
                </a:solidFill>
              </a:rPr>
              <a:t>Distribuzione del rating</a:t>
            </a:r>
            <a:endParaRPr lang="it-IT" sz="2800" dirty="0">
              <a:solidFill>
                <a:srgbClr val="FCFCF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14:cNvPr>
              <p14:cNvContentPartPr/>
              <p14:nvPr/>
            </p14:nvContentPartPr>
            <p14:xfrm>
              <a:off x="3769885" y="1525978"/>
              <a:ext cx="82440" cy="2293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1245" y="1516978"/>
                <a:ext cx="100080" cy="24696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magine 6" descr="Immagine che contiene schermata, testo, Rettangolo, design&#10;&#10;Descrizione generata automaticamente">
            <a:extLst>
              <a:ext uri="{FF2B5EF4-FFF2-40B4-BE49-F238E27FC236}">
                <a16:creationId xmlns:a16="http://schemas.microsoft.com/office/drawing/2014/main" id="{6DE49EB8-A4E7-A901-ED3A-E6CA5AFA2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96" y="186247"/>
            <a:ext cx="4792091" cy="380149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A6BBDF3-C70E-201F-D4F3-524291507A89}"/>
              </a:ext>
            </a:extLst>
          </p:cNvPr>
          <p:cNvSpPr txBox="1"/>
          <p:nvPr/>
        </p:nvSpPr>
        <p:spPr>
          <a:xfrm>
            <a:off x="5405556" y="1002758"/>
            <a:ext cx="3463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La maggior parte </a:t>
            </a:r>
            <a:r>
              <a:rPr lang="it-IT" b="1" dirty="0">
                <a:solidFill>
                  <a:srgbClr val="192E40"/>
                </a:solidFill>
              </a:rPr>
              <a:t>(94,4%) </a:t>
            </a:r>
            <a:r>
              <a:rPr lang="it-IT" dirty="0">
                <a:solidFill>
                  <a:srgbClr val="192E40"/>
                </a:solidFill>
              </a:rPr>
              <a:t>delle app ha </a:t>
            </a:r>
          </a:p>
          <a:p>
            <a:r>
              <a:rPr lang="it-IT" dirty="0">
                <a:solidFill>
                  <a:srgbClr val="192E40"/>
                </a:solidFill>
              </a:rPr>
              <a:t>meno di 10K recensioni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1D4E73F-D2CC-5B0E-C711-1FA5EE7D35C2}"/>
              </a:ext>
            </a:extLst>
          </p:cNvPr>
          <p:cNvSpPr txBox="1"/>
          <p:nvPr/>
        </p:nvSpPr>
        <p:spPr>
          <a:xfrm>
            <a:off x="5405556" y="2086996"/>
            <a:ext cx="3463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Questo ci mostra quanto sia competitivo il mercato delle app mobile.</a:t>
            </a:r>
          </a:p>
          <a:p>
            <a:r>
              <a:rPr lang="it-IT" dirty="0">
                <a:solidFill>
                  <a:srgbClr val="192E40"/>
                </a:solidFill>
              </a:rPr>
              <a:t>Solo una piccola porzione di applicazioni può diventare popolare </a:t>
            </a:r>
          </a:p>
        </p:txBody>
      </p:sp>
    </p:spTree>
    <p:extLst>
      <p:ext uri="{BB962C8B-B14F-4D97-AF65-F5344CB8AC3E}">
        <p14:creationId xmlns:p14="http://schemas.microsoft.com/office/powerpoint/2010/main" val="2601076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Installazioni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85109BBC-3403-69CF-3B32-730C3BA777A3}"/>
                  </a:ext>
                </a:extLst>
              </p14:cNvPr>
              <p14:cNvContentPartPr/>
              <p14:nvPr/>
            </p14:nvContentPartPr>
            <p14:xfrm>
              <a:off x="7651630" y="4527280"/>
              <a:ext cx="360" cy="36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85109BBC-3403-69CF-3B32-730C3BA777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7310" y="4522960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8355A707-4E47-80C3-7D3A-F0229ED36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1630" y="1042194"/>
            <a:ext cx="1413133" cy="3059112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ECF90B7-1C6B-8236-D4E6-D03E14AF4EAA}"/>
              </a:ext>
            </a:extLst>
          </p:cNvPr>
          <p:cNvSpPr txBox="1"/>
          <p:nvPr/>
        </p:nvSpPr>
        <p:spPr>
          <a:xfrm>
            <a:off x="3588848" y="4400189"/>
            <a:ext cx="5170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Infatti, gran parte delle applicazioni ha il numero di installazioni inferiore o uguale a 10k</a:t>
            </a:r>
          </a:p>
        </p:txBody>
      </p:sp>
      <p:pic>
        <p:nvPicPr>
          <p:cNvPr id="5" name="Immagine 4" descr="Immagine che contiene schermata, Rettangolo, linea, Parallelo&#10;&#10;Descrizione generata automaticamente">
            <a:extLst>
              <a:ext uri="{FF2B5EF4-FFF2-40B4-BE49-F238E27FC236}">
                <a16:creationId xmlns:a16="http://schemas.microsoft.com/office/drawing/2014/main" id="{88738EA7-123D-D8AA-D4FD-D623B02C9A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5899" y="683070"/>
            <a:ext cx="4576002" cy="359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53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509444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Confronto rating </a:t>
            </a:r>
            <a:br>
              <a:rPr lang="en" dirty="0"/>
            </a:br>
            <a:r>
              <a:rPr lang="en" dirty="0"/>
              <a:t>per categorie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2B91083-9F39-A073-2490-D050759E886A}"/>
              </a:ext>
            </a:extLst>
          </p:cNvPr>
          <p:cNvSpPr txBox="1"/>
          <p:nvPr/>
        </p:nvSpPr>
        <p:spPr>
          <a:xfrm>
            <a:off x="3467100" y="352806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7" name="Immagine 6" descr="Immagine che contiene schermata, testo, Policromia, Rettangolo&#10;&#10;Descrizione generata automaticamente">
            <a:extLst>
              <a:ext uri="{FF2B5EF4-FFF2-40B4-BE49-F238E27FC236}">
                <a16:creationId xmlns:a16="http://schemas.microsoft.com/office/drawing/2014/main" id="{56CA6490-3F88-5B2F-1955-C58E1B32F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323" y="76758"/>
            <a:ext cx="5422977" cy="446773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E309C33-2C36-8F3B-A923-22F344531D1C}"/>
              </a:ext>
            </a:extLst>
          </p:cNvPr>
          <p:cNvSpPr txBox="1"/>
          <p:nvPr/>
        </p:nvSpPr>
        <p:spPr>
          <a:xfrm>
            <a:off x="3558403" y="4544495"/>
            <a:ext cx="5097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Le categorie con app mediamente recensite meglio sono</a:t>
            </a:r>
          </a:p>
          <a:p>
            <a:r>
              <a:rPr lang="it-IT" b="1" dirty="0">
                <a:solidFill>
                  <a:srgbClr val="192E40"/>
                </a:solidFill>
              </a:rPr>
              <a:t>Events, </a:t>
            </a:r>
            <a:r>
              <a:rPr lang="it-IT" b="1" dirty="0" err="1">
                <a:solidFill>
                  <a:srgbClr val="192E40"/>
                </a:solidFill>
              </a:rPr>
              <a:t>Personalization</a:t>
            </a:r>
            <a:r>
              <a:rPr lang="it-IT" b="1" dirty="0">
                <a:solidFill>
                  <a:srgbClr val="192E40"/>
                </a:solidFill>
              </a:rPr>
              <a:t>, Books &amp; Reference, Music, Word</a:t>
            </a:r>
          </a:p>
        </p:txBody>
      </p:sp>
    </p:spTree>
    <p:extLst>
      <p:ext uri="{BB962C8B-B14F-4D97-AF65-F5344CB8AC3E}">
        <p14:creationId xmlns:p14="http://schemas.microsoft.com/office/powerpoint/2010/main" val="1066639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509444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Confronto rating </a:t>
            </a:r>
            <a:br>
              <a:rPr lang="en" dirty="0"/>
            </a:br>
            <a:r>
              <a:rPr lang="en" dirty="0"/>
              <a:t>per fascia d’età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2B91083-9F39-A073-2490-D050759E886A}"/>
              </a:ext>
            </a:extLst>
          </p:cNvPr>
          <p:cNvSpPr txBox="1"/>
          <p:nvPr/>
        </p:nvSpPr>
        <p:spPr>
          <a:xfrm>
            <a:off x="3467100" y="352806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2" name="Immagine 1" descr="Immagine che contiene diagramma, Rettangolo, quadrato, schermata&#10;&#10;Descrizione generata automaticamente">
            <a:extLst>
              <a:ext uri="{FF2B5EF4-FFF2-40B4-BE49-F238E27FC236}">
                <a16:creationId xmlns:a16="http://schemas.microsoft.com/office/drawing/2014/main" id="{51CA3261-B3B4-4E59-F04D-F095BF864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264" y="799098"/>
            <a:ext cx="3195056" cy="336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79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90;p42">
            <a:extLst>
              <a:ext uri="{FF2B5EF4-FFF2-40B4-BE49-F238E27FC236}">
                <a16:creationId xmlns:a16="http://schemas.microsoft.com/office/drawing/2014/main" id="{62B27FB6-00D9-5F6D-1AD5-B4DC002688A1}"/>
              </a:ext>
            </a:extLst>
          </p:cNvPr>
          <p:cNvSpPr txBox="1">
            <a:spLocks/>
          </p:cNvSpPr>
          <p:nvPr/>
        </p:nvSpPr>
        <p:spPr>
          <a:xfrm>
            <a:off x="1593722" y="4086807"/>
            <a:ext cx="5956555" cy="105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ctr"/>
            <a:r>
              <a:rPr lang="en" sz="2800" dirty="0">
                <a:solidFill>
                  <a:srgbClr val="FCFCFC"/>
                </a:solidFill>
              </a:rPr>
              <a:t>Il rating count tra diverse fasce d’età</a:t>
            </a:r>
            <a:endParaRPr lang="it-IT" sz="2800" dirty="0">
              <a:solidFill>
                <a:srgbClr val="FCFCF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14:cNvPr>
              <p14:cNvContentPartPr/>
              <p14:nvPr/>
            </p14:nvContentPartPr>
            <p14:xfrm>
              <a:off x="3769885" y="1525978"/>
              <a:ext cx="82440" cy="2293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1245" y="1516978"/>
                <a:ext cx="100080" cy="2469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47067006-72DF-E72C-A422-A80165693B79}"/>
              </a:ext>
            </a:extLst>
          </p:cNvPr>
          <p:cNvSpPr/>
          <p:nvPr/>
        </p:nvSpPr>
        <p:spPr>
          <a:xfrm>
            <a:off x="3640980" y="604467"/>
            <a:ext cx="1032095" cy="2446020"/>
          </a:xfrm>
          <a:prstGeom prst="rect">
            <a:avLst/>
          </a:prstGeom>
          <a:solidFill>
            <a:srgbClr val="FCFC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schermata, testo, schermo, software&#10;&#10;Descrizione generata automaticamente">
            <a:extLst>
              <a:ext uri="{FF2B5EF4-FFF2-40B4-BE49-F238E27FC236}">
                <a16:creationId xmlns:a16="http://schemas.microsoft.com/office/drawing/2014/main" id="{580077C0-D84E-12F3-9761-8EDC448C8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39" y="217292"/>
            <a:ext cx="3676986" cy="3647212"/>
          </a:xfrm>
          <a:prstGeom prst="rect">
            <a:avLst/>
          </a:prstGeom>
        </p:spPr>
      </p:pic>
      <p:pic>
        <p:nvPicPr>
          <p:cNvPr id="13" name="Immagine 12" descr="Immagine che contiene schermata, testo, schermo, software&#10;&#10;Descrizione generata automaticamente">
            <a:extLst>
              <a:ext uri="{FF2B5EF4-FFF2-40B4-BE49-F238E27FC236}">
                <a16:creationId xmlns:a16="http://schemas.microsoft.com/office/drawing/2014/main" id="{55C940C7-6B9B-6499-9899-0BB203DB4F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1230" y="217292"/>
            <a:ext cx="3676986" cy="364721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5950625-CEB4-8F9A-E33A-028FD1D2FB80}"/>
              </a:ext>
            </a:extLst>
          </p:cNvPr>
          <p:cNvSpPr txBox="1"/>
          <p:nvPr/>
        </p:nvSpPr>
        <p:spPr>
          <a:xfrm>
            <a:off x="7658216" y="1051980"/>
            <a:ext cx="1485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È interessante notare che </a:t>
            </a:r>
          </a:p>
          <a:p>
            <a:r>
              <a:rPr lang="it-IT" sz="1200" dirty="0"/>
              <a:t>le app per la fascia d’età per adolescenti hanno più recensioni e sono più installate rispetto alle app per adulti</a:t>
            </a:r>
          </a:p>
        </p:txBody>
      </p:sp>
    </p:spTree>
    <p:extLst>
      <p:ext uri="{BB962C8B-B14F-4D97-AF65-F5344CB8AC3E}">
        <p14:creationId xmlns:p14="http://schemas.microsoft.com/office/powerpoint/2010/main" val="19014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90;p42">
            <a:extLst>
              <a:ext uri="{FF2B5EF4-FFF2-40B4-BE49-F238E27FC236}">
                <a16:creationId xmlns:a16="http://schemas.microsoft.com/office/drawing/2014/main" id="{62B27FB6-00D9-5F6D-1AD5-B4DC002688A1}"/>
              </a:ext>
            </a:extLst>
          </p:cNvPr>
          <p:cNvSpPr txBox="1">
            <a:spLocks/>
          </p:cNvSpPr>
          <p:nvPr/>
        </p:nvSpPr>
        <p:spPr>
          <a:xfrm>
            <a:off x="1593722" y="4086807"/>
            <a:ext cx="5956555" cy="105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ctr"/>
            <a:r>
              <a:rPr lang="en" sz="2800" dirty="0">
                <a:solidFill>
                  <a:srgbClr val="FCFCFC"/>
                </a:solidFill>
              </a:rPr>
              <a:t>Altri confronti</a:t>
            </a:r>
            <a:endParaRPr lang="it-IT" sz="2800" dirty="0">
              <a:solidFill>
                <a:srgbClr val="FCFCF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14:cNvPr>
              <p14:cNvContentPartPr/>
              <p14:nvPr/>
            </p14:nvContentPartPr>
            <p14:xfrm>
              <a:off x="3769885" y="1525978"/>
              <a:ext cx="82440" cy="2293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1245" y="1516978"/>
                <a:ext cx="100080" cy="24696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Immagine 1" descr="Immagine che contiene Rettangolo, schermata, diagramma, quadrato&#10;&#10;Descrizione generata automaticamente">
            <a:extLst>
              <a:ext uri="{FF2B5EF4-FFF2-40B4-BE49-F238E27FC236}">
                <a16:creationId xmlns:a16="http://schemas.microsoft.com/office/drawing/2014/main" id="{A870F015-4142-0427-2A3F-810F4C459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685" y="417456"/>
            <a:ext cx="2875656" cy="3151197"/>
          </a:xfrm>
          <a:prstGeom prst="rect">
            <a:avLst/>
          </a:prstGeom>
        </p:spPr>
      </p:pic>
      <p:pic>
        <p:nvPicPr>
          <p:cNvPr id="5" name="Immagine 4" descr="Immagine che contiene schermata, Rettangolo, diagramma, linea&#10;&#10;Descrizione generata automaticamente">
            <a:extLst>
              <a:ext uri="{FF2B5EF4-FFF2-40B4-BE49-F238E27FC236}">
                <a16:creationId xmlns:a16="http://schemas.microsoft.com/office/drawing/2014/main" id="{1D5AD344-2A0E-AE5D-8C83-945FB6600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27476"/>
            <a:ext cx="2875656" cy="3141177"/>
          </a:xfrm>
          <a:prstGeom prst="rect">
            <a:avLst/>
          </a:prstGeom>
        </p:spPr>
      </p:pic>
      <p:pic>
        <p:nvPicPr>
          <p:cNvPr id="12" name="Immagine 11" descr="Immagine che contiene schermata, diagramma, Rettangolo, Parallelo&#10;&#10;Descrizione generata automaticamente">
            <a:extLst>
              <a:ext uri="{FF2B5EF4-FFF2-40B4-BE49-F238E27FC236}">
                <a16:creationId xmlns:a16="http://schemas.microsoft.com/office/drawing/2014/main" id="{09A1149F-36DE-4B47-BC4D-446932E28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2372" y="417456"/>
            <a:ext cx="2875656" cy="31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48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Conclusioni</a:t>
            </a:r>
            <a:endParaRPr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Ultime osservazioni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456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Introduzione</a:t>
            </a:r>
            <a:endParaRPr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Introduzione all’argomento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350635" y="1712250"/>
            <a:ext cx="2523194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rilasciate per anno</a:t>
            </a:r>
            <a:endParaRPr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1BBEB13-918B-470C-9529-C77EB344511C}"/>
              </a:ext>
            </a:extLst>
          </p:cNvPr>
          <p:cNvSpPr txBox="1"/>
          <p:nvPr/>
        </p:nvSpPr>
        <p:spPr>
          <a:xfrm>
            <a:off x="3973859" y="4481221"/>
            <a:ext cx="5170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Fino al 2020, ogni anno vengono rilasciate sempre più app nello store</a:t>
            </a:r>
          </a:p>
        </p:txBody>
      </p:sp>
      <p:pic>
        <p:nvPicPr>
          <p:cNvPr id="3" name="Immagine 2" descr="Immagine che contiene schermata, testo, diagramma, Policromia&#10;&#10;Descrizione generata automaticamente">
            <a:extLst>
              <a:ext uri="{FF2B5EF4-FFF2-40B4-BE49-F238E27FC236}">
                <a16:creationId xmlns:a16="http://schemas.microsoft.com/office/drawing/2014/main" id="{A4462966-4EBE-2924-3F28-36D38B727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705" y="54001"/>
            <a:ext cx="4735444" cy="44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24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Dimensione delle app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85109BBC-3403-69CF-3B32-730C3BA777A3}"/>
                  </a:ext>
                </a:extLst>
              </p14:cNvPr>
              <p14:cNvContentPartPr/>
              <p14:nvPr/>
            </p14:nvContentPartPr>
            <p14:xfrm>
              <a:off x="7651630" y="4527280"/>
              <a:ext cx="360" cy="36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85109BBC-3403-69CF-3B32-730C3BA777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7310" y="4522960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ECF90B7-1C6B-8236-D4E6-D03E14AF4EAA}"/>
              </a:ext>
            </a:extLst>
          </p:cNvPr>
          <p:cNvSpPr txBox="1"/>
          <p:nvPr/>
        </p:nvSpPr>
        <p:spPr>
          <a:xfrm>
            <a:off x="3588848" y="4400189"/>
            <a:ext cx="5170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La maggior parte delle app ha dimensione meno di 100MB all’installazione</a:t>
            </a:r>
          </a:p>
        </p:txBody>
      </p:sp>
      <p:pic>
        <p:nvPicPr>
          <p:cNvPr id="3" name="Immagine 2" descr="Immagine che contiene linea, Diagramma, schermata, diagramma&#10;&#10;Descrizione generata automaticamente">
            <a:extLst>
              <a:ext uri="{FF2B5EF4-FFF2-40B4-BE49-F238E27FC236}">
                <a16:creationId xmlns:a16="http://schemas.microsoft.com/office/drawing/2014/main" id="{72A00617-9B53-4C44-6B9F-55F886AC95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1335" y="340749"/>
            <a:ext cx="5175096" cy="405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65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Dimensione e anno di rilascio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85109BBC-3403-69CF-3B32-730C3BA777A3}"/>
                  </a:ext>
                </a:extLst>
              </p14:cNvPr>
              <p14:cNvContentPartPr/>
              <p14:nvPr/>
            </p14:nvContentPartPr>
            <p14:xfrm>
              <a:off x="7651630" y="4527280"/>
              <a:ext cx="360" cy="36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85109BBC-3403-69CF-3B32-730C3BA777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7310" y="4522960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magine 4" descr="Immagine che contiene schermata, testo, linea, Rettangolo&#10;&#10;Descrizione generata automaticamente">
            <a:extLst>
              <a:ext uri="{FF2B5EF4-FFF2-40B4-BE49-F238E27FC236}">
                <a16:creationId xmlns:a16="http://schemas.microsoft.com/office/drawing/2014/main" id="{52A370BF-06A7-3219-C39A-C2E498C0A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2967" y="125501"/>
            <a:ext cx="4438768" cy="43045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406CEAF-D6AB-1D23-FF10-DA52AD1B76B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0516"/>
          <a:stretch/>
        </p:blipFill>
        <p:spPr>
          <a:xfrm>
            <a:off x="5961728" y="4478625"/>
            <a:ext cx="2783511" cy="53937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E9AB74-233C-47DA-1385-D123144DBE47}"/>
              </a:ext>
            </a:extLst>
          </p:cNvPr>
          <p:cNvSpPr txBox="1"/>
          <p:nvPr/>
        </p:nvSpPr>
        <p:spPr>
          <a:xfrm>
            <a:off x="3345273" y="4515960"/>
            <a:ext cx="24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192E40"/>
                </a:solidFill>
              </a:rPr>
              <a:t>Correlazione tra anno di rilascio e dimensione di app molto lieve</a:t>
            </a:r>
          </a:p>
        </p:txBody>
      </p:sp>
    </p:spTree>
    <p:extLst>
      <p:ext uri="{BB962C8B-B14F-4D97-AF65-F5344CB8AC3E}">
        <p14:creationId xmlns:p14="http://schemas.microsoft.com/office/powerpoint/2010/main" val="181135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350635" y="1712250"/>
            <a:ext cx="2523194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più installate</a:t>
            </a:r>
            <a:endParaRPr dirty="0"/>
          </a:p>
        </p:txBody>
      </p:sp>
      <p:pic>
        <p:nvPicPr>
          <p:cNvPr id="1028" name="Picture 4" descr="Whatsapp | Icona Gratis">
            <a:extLst>
              <a:ext uri="{FF2B5EF4-FFF2-40B4-BE49-F238E27FC236}">
                <a16:creationId xmlns:a16="http://schemas.microsoft.com/office/drawing/2014/main" id="{399A8C67-392F-0942-0FFA-F60F22406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86" y="1703942"/>
            <a:ext cx="940039" cy="94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8EF832-AA42-4ABA-5353-903C46ADB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87" y="325528"/>
            <a:ext cx="940039" cy="94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239893D-F6C5-1877-C58C-3E644D303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86" y="3066211"/>
            <a:ext cx="940039" cy="94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3F4C0B9-A3B6-7081-A061-5E303254FF73}"/>
              </a:ext>
            </a:extLst>
          </p:cNvPr>
          <p:cNvSpPr txBox="1"/>
          <p:nvPr/>
        </p:nvSpPr>
        <p:spPr>
          <a:xfrm>
            <a:off x="3501387" y="4315458"/>
            <a:ext cx="5223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Considerando le singole app, quelle di social e comunicazione, seppur siano di meno, sono le più installate!!</a:t>
            </a: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6BFEFAD-120D-6A62-FB09-8ADB165F59C6}"/>
              </a:ext>
            </a:extLst>
          </p:cNvPr>
          <p:cNvSpPr txBox="1"/>
          <p:nvPr/>
        </p:nvSpPr>
        <p:spPr>
          <a:xfrm>
            <a:off x="5232018" y="67376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B113363-13C9-5F99-FED4-3F5362A72A4F}"/>
              </a:ext>
            </a:extLst>
          </p:cNvPr>
          <p:cNvSpPr txBox="1"/>
          <p:nvPr/>
        </p:nvSpPr>
        <p:spPr>
          <a:xfrm>
            <a:off x="4707807" y="3059213"/>
            <a:ext cx="2436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192E40"/>
                </a:solidFill>
              </a:rPr>
              <a:t>App Name: Instagram</a:t>
            </a:r>
          </a:p>
          <a:p>
            <a:r>
              <a:rPr lang="it-IT" sz="1200" dirty="0">
                <a:solidFill>
                  <a:srgbClr val="192E40"/>
                </a:solidFill>
              </a:rPr>
              <a:t>Category: Social</a:t>
            </a:r>
          </a:p>
          <a:p>
            <a:r>
              <a:rPr lang="it-IT" sz="1200" dirty="0">
                <a:solidFill>
                  <a:srgbClr val="192E40"/>
                </a:solidFill>
              </a:rPr>
              <a:t>Rating: 3.8</a:t>
            </a:r>
          </a:p>
          <a:p>
            <a:r>
              <a:rPr lang="it-IT" sz="1200" dirty="0">
                <a:solidFill>
                  <a:srgbClr val="192E40"/>
                </a:solidFill>
              </a:rPr>
              <a:t>Maximum Installs: 3.559.871.277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4048479-AA9B-71A5-F739-BAFE4E5FEDFB}"/>
              </a:ext>
            </a:extLst>
          </p:cNvPr>
          <p:cNvSpPr txBox="1"/>
          <p:nvPr/>
        </p:nvSpPr>
        <p:spPr>
          <a:xfrm>
            <a:off x="4702577" y="1689874"/>
            <a:ext cx="2505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192E40"/>
                </a:solidFill>
              </a:rPr>
              <a:t>App Name: WhatsApp Messenger</a:t>
            </a:r>
          </a:p>
          <a:p>
            <a:r>
              <a:rPr lang="it-IT" sz="1200" dirty="0">
                <a:solidFill>
                  <a:srgbClr val="192E40"/>
                </a:solidFill>
              </a:rPr>
              <a:t>Category: Communication</a:t>
            </a:r>
          </a:p>
          <a:p>
            <a:r>
              <a:rPr lang="it-IT" sz="1200" dirty="0">
                <a:solidFill>
                  <a:srgbClr val="192E40"/>
                </a:solidFill>
              </a:rPr>
              <a:t>Rating: 4.0</a:t>
            </a:r>
          </a:p>
          <a:p>
            <a:r>
              <a:rPr lang="it-IT" sz="1200" dirty="0">
                <a:solidFill>
                  <a:srgbClr val="192E40"/>
                </a:solidFill>
              </a:rPr>
              <a:t>Maximum Installs: 6.265.637.751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BF64CE4-139A-4FE8-742F-9EB3988D57C2}"/>
              </a:ext>
            </a:extLst>
          </p:cNvPr>
          <p:cNvSpPr txBox="1"/>
          <p:nvPr/>
        </p:nvSpPr>
        <p:spPr>
          <a:xfrm>
            <a:off x="4702577" y="350602"/>
            <a:ext cx="2571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192E40"/>
                </a:solidFill>
              </a:rPr>
              <a:t>App Name: Facebook</a:t>
            </a:r>
          </a:p>
          <a:p>
            <a:r>
              <a:rPr lang="it-IT" sz="1200" dirty="0">
                <a:solidFill>
                  <a:srgbClr val="192E40"/>
                </a:solidFill>
              </a:rPr>
              <a:t>Category: Social</a:t>
            </a:r>
          </a:p>
          <a:p>
            <a:r>
              <a:rPr lang="it-IT" sz="1200" dirty="0">
                <a:solidFill>
                  <a:srgbClr val="192E40"/>
                </a:solidFill>
              </a:rPr>
              <a:t>Rating: </a:t>
            </a:r>
            <a:r>
              <a:rPr lang="it-IT" sz="1200" b="1" dirty="0">
                <a:solidFill>
                  <a:srgbClr val="192E40"/>
                </a:solidFill>
              </a:rPr>
              <a:t>2.3</a:t>
            </a:r>
          </a:p>
          <a:p>
            <a:r>
              <a:rPr lang="it-IT" sz="1200" dirty="0">
                <a:solidFill>
                  <a:srgbClr val="192E40"/>
                </a:solidFill>
              </a:rPr>
              <a:t>Maximum Installs: 6.782.619.63</a:t>
            </a:r>
          </a:p>
          <a:p>
            <a:r>
              <a:rPr lang="it-IT" sz="1200" dirty="0">
                <a:solidFill>
                  <a:srgbClr val="192E40"/>
                </a:solidFill>
              </a:rPr>
              <a:t>MA….pre installato in alcuni device</a:t>
            </a:r>
          </a:p>
        </p:txBody>
      </p:sp>
    </p:spTree>
    <p:extLst>
      <p:ext uri="{BB962C8B-B14F-4D97-AF65-F5344CB8AC3E}">
        <p14:creationId xmlns:p14="http://schemas.microsoft.com/office/powerpoint/2010/main" val="4158883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31;p60">
            <a:extLst>
              <a:ext uri="{FF2B5EF4-FFF2-40B4-BE49-F238E27FC236}">
                <a16:creationId xmlns:a16="http://schemas.microsoft.com/office/drawing/2014/main" id="{38608500-9A83-6B1B-2ED3-F0015247063E}"/>
              </a:ext>
            </a:extLst>
          </p:cNvPr>
          <p:cNvSpPr txBox="1">
            <a:spLocks/>
          </p:cNvSpPr>
          <p:nvPr/>
        </p:nvSpPr>
        <p:spPr>
          <a:xfrm>
            <a:off x="2298450" y="0"/>
            <a:ext cx="4547100" cy="29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it-IT" sz="5400" dirty="0">
                <a:solidFill>
                  <a:srgbClr val="192E40"/>
                </a:solidFill>
              </a:rPr>
              <a:t>Grazie per l’attenzione! </a:t>
            </a:r>
          </a:p>
        </p:txBody>
      </p:sp>
      <p:sp>
        <p:nvSpPr>
          <p:cNvPr id="7" name="Google Shape;2226;p59">
            <a:extLst>
              <a:ext uri="{FF2B5EF4-FFF2-40B4-BE49-F238E27FC236}">
                <a16:creationId xmlns:a16="http://schemas.microsoft.com/office/drawing/2014/main" id="{315C18C7-A164-FBB6-E789-24F4F8C211CF}"/>
              </a:ext>
            </a:extLst>
          </p:cNvPr>
          <p:cNvSpPr/>
          <p:nvPr/>
        </p:nvSpPr>
        <p:spPr>
          <a:xfrm>
            <a:off x="3049500" y="2856450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2509;p79">
            <a:extLst>
              <a:ext uri="{FF2B5EF4-FFF2-40B4-BE49-F238E27FC236}">
                <a16:creationId xmlns:a16="http://schemas.microsoft.com/office/drawing/2014/main" id="{25BEED85-7BC2-5F3A-933B-B3A866A104CF}"/>
              </a:ext>
            </a:extLst>
          </p:cNvPr>
          <p:cNvGrpSpPr/>
          <p:nvPr/>
        </p:nvGrpSpPr>
        <p:grpSpPr>
          <a:xfrm>
            <a:off x="4361024" y="3897646"/>
            <a:ext cx="421951" cy="419677"/>
            <a:chOff x="-4211975" y="2046625"/>
            <a:chExt cx="292250" cy="290675"/>
          </a:xfrm>
        </p:grpSpPr>
        <p:sp>
          <p:nvSpPr>
            <p:cNvPr id="9" name="Google Shape;12510;p79">
              <a:extLst>
                <a:ext uri="{FF2B5EF4-FFF2-40B4-BE49-F238E27FC236}">
                  <a16:creationId xmlns:a16="http://schemas.microsoft.com/office/drawing/2014/main" id="{0DBFC467-02CE-E494-928F-9A8FCFCB79CF}"/>
                </a:ext>
              </a:extLst>
            </p:cNvPr>
            <p:cNvSpPr/>
            <p:nvPr/>
          </p:nvSpPr>
          <p:spPr>
            <a:xfrm>
              <a:off x="-4211975" y="2081300"/>
              <a:ext cx="256025" cy="256000"/>
            </a:xfrm>
            <a:custGeom>
              <a:avLst/>
              <a:gdLst/>
              <a:ahLst/>
              <a:cxnLst/>
              <a:rect l="l" t="t" r="r" b="b"/>
              <a:pathLst>
                <a:path w="10241" h="10240" extrusionOk="0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511;p79">
              <a:extLst>
                <a:ext uri="{FF2B5EF4-FFF2-40B4-BE49-F238E27FC236}">
                  <a16:creationId xmlns:a16="http://schemas.microsoft.com/office/drawing/2014/main" id="{BBC8963C-2FE7-9E89-9F4C-2F93CC24853B}"/>
                </a:ext>
              </a:extLst>
            </p:cNvPr>
            <p:cNvSpPr/>
            <p:nvPr/>
          </p:nvSpPr>
          <p:spPr>
            <a:xfrm>
              <a:off x="-4057600" y="2046625"/>
              <a:ext cx="137875" cy="137875"/>
            </a:xfrm>
            <a:custGeom>
              <a:avLst/>
              <a:gdLst/>
              <a:ahLst/>
              <a:cxnLst/>
              <a:rect l="l" t="t" r="r" b="b"/>
              <a:pathLst>
                <a:path w="5515" h="5515" extrusionOk="0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2424;p79">
            <a:extLst>
              <a:ext uri="{FF2B5EF4-FFF2-40B4-BE49-F238E27FC236}">
                <a16:creationId xmlns:a16="http://schemas.microsoft.com/office/drawing/2014/main" id="{24947C35-2097-6383-F1D6-326D7AB4D31D}"/>
              </a:ext>
            </a:extLst>
          </p:cNvPr>
          <p:cNvGrpSpPr/>
          <p:nvPr/>
        </p:nvGrpSpPr>
        <p:grpSpPr>
          <a:xfrm>
            <a:off x="5668038" y="3896527"/>
            <a:ext cx="426462" cy="420796"/>
            <a:chOff x="-6713450" y="2397900"/>
            <a:chExt cx="295375" cy="291450"/>
          </a:xfrm>
        </p:grpSpPr>
        <p:sp>
          <p:nvSpPr>
            <p:cNvPr id="12" name="Google Shape;12425;p79">
              <a:extLst>
                <a:ext uri="{FF2B5EF4-FFF2-40B4-BE49-F238E27FC236}">
                  <a16:creationId xmlns:a16="http://schemas.microsoft.com/office/drawing/2014/main" id="{9B0BAF07-517F-8D05-EECF-11E490429C89}"/>
                </a:ext>
              </a:extLst>
            </p:cNvPr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426;p79">
              <a:extLst>
                <a:ext uri="{FF2B5EF4-FFF2-40B4-BE49-F238E27FC236}">
                  <a16:creationId xmlns:a16="http://schemas.microsoft.com/office/drawing/2014/main" id="{34BBB9A7-D0DA-4A23-1255-E4137E9C9A1E}"/>
                </a:ext>
              </a:extLst>
            </p:cNvPr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1357;p75">
            <a:extLst>
              <a:ext uri="{FF2B5EF4-FFF2-40B4-BE49-F238E27FC236}">
                <a16:creationId xmlns:a16="http://schemas.microsoft.com/office/drawing/2014/main" id="{E8B7B18A-E1E5-3A10-D908-184FB2687471}"/>
              </a:ext>
            </a:extLst>
          </p:cNvPr>
          <p:cNvGrpSpPr/>
          <p:nvPr/>
        </p:nvGrpSpPr>
        <p:grpSpPr>
          <a:xfrm>
            <a:off x="3072344" y="3921185"/>
            <a:ext cx="351315" cy="351050"/>
            <a:chOff x="1413250" y="2680675"/>
            <a:chExt cx="297750" cy="297525"/>
          </a:xfrm>
        </p:grpSpPr>
        <p:sp>
          <p:nvSpPr>
            <p:cNvPr id="15" name="Google Shape;11358;p75">
              <a:extLst>
                <a:ext uri="{FF2B5EF4-FFF2-40B4-BE49-F238E27FC236}">
                  <a16:creationId xmlns:a16="http://schemas.microsoft.com/office/drawing/2014/main" id="{1C54DE85-55A5-D5F0-AB27-0672C2C04055}"/>
                </a:ext>
              </a:extLst>
            </p:cNvPr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359;p75">
              <a:extLst>
                <a:ext uri="{FF2B5EF4-FFF2-40B4-BE49-F238E27FC236}">
                  <a16:creationId xmlns:a16="http://schemas.microsoft.com/office/drawing/2014/main" id="{7CC1AC70-D4B5-68A9-9E4F-BEFFB0259DB0}"/>
                </a:ext>
              </a:extLst>
            </p:cNvPr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360;p75">
              <a:extLst>
                <a:ext uri="{FF2B5EF4-FFF2-40B4-BE49-F238E27FC236}">
                  <a16:creationId xmlns:a16="http://schemas.microsoft.com/office/drawing/2014/main" id="{C7214DA8-E7A4-406D-547B-5248CA287970}"/>
                </a:ext>
              </a:extLst>
            </p:cNvPr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361;p75">
              <a:extLst>
                <a:ext uri="{FF2B5EF4-FFF2-40B4-BE49-F238E27FC236}">
                  <a16:creationId xmlns:a16="http://schemas.microsoft.com/office/drawing/2014/main" id="{0E1754E9-0D4F-5572-31E4-6EF56F474FA9}"/>
                </a:ext>
              </a:extLst>
            </p:cNvPr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0685;p73">
            <a:extLst>
              <a:ext uri="{FF2B5EF4-FFF2-40B4-BE49-F238E27FC236}">
                <a16:creationId xmlns:a16="http://schemas.microsoft.com/office/drawing/2014/main" id="{2860B8D7-FD88-1015-7AB7-19F8D57E5F33}"/>
              </a:ext>
            </a:extLst>
          </p:cNvPr>
          <p:cNvSpPr/>
          <p:nvPr/>
        </p:nvSpPr>
        <p:spPr>
          <a:xfrm>
            <a:off x="1794793" y="3942354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0" name="Google Shape;10617;p73">
            <a:extLst>
              <a:ext uri="{FF2B5EF4-FFF2-40B4-BE49-F238E27FC236}">
                <a16:creationId xmlns:a16="http://schemas.microsoft.com/office/drawing/2014/main" id="{00DF5304-DAD9-0E4D-94A5-6887CBA2B322}"/>
              </a:ext>
            </a:extLst>
          </p:cNvPr>
          <p:cNvSpPr/>
          <p:nvPr/>
        </p:nvSpPr>
        <p:spPr>
          <a:xfrm>
            <a:off x="6979563" y="3936841"/>
            <a:ext cx="340239" cy="340168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1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Mobile Shopping in ecommerce | ECommerce news">
            <a:extLst>
              <a:ext uri="{FF2B5EF4-FFF2-40B4-BE49-F238E27FC236}">
                <a16:creationId xmlns:a16="http://schemas.microsoft.com/office/drawing/2014/main" id="{3A1F5D8A-3D5C-3619-32D8-859B1BBC40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6"/>
          <a:stretch/>
        </p:blipFill>
        <p:spPr bwMode="auto">
          <a:xfrm>
            <a:off x="4970699" y="1979020"/>
            <a:ext cx="2186574" cy="180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ne UI 4.1 Kini Hadir Untuk Lebih Banyak Ponsel Galaxy, Mencapai AS - ID  Atsit">
            <a:extLst>
              <a:ext uri="{FF2B5EF4-FFF2-40B4-BE49-F238E27FC236}">
                <a16:creationId xmlns:a16="http://schemas.microsoft.com/office/drawing/2014/main" id="{78D1DF91-3E3D-BDEA-4BB5-2CC99CB4E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4" t="5587" r="11597" b="7796"/>
          <a:stretch/>
        </p:blipFill>
        <p:spPr bwMode="auto">
          <a:xfrm>
            <a:off x="4933470" y="110790"/>
            <a:ext cx="2186574" cy="190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best online multiplayer games for Android and iOS | nextpit">
            <a:extLst>
              <a:ext uri="{FF2B5EF4-FFF2-40B4-BE49-F238E27FC236}">
                <a16:creationId xmlns:a16="http://schemas.microsoft.com/office/drawing/2014/main" id="{44A7B5D7-2425-2024-F66D-15AAFAAFF2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68"/>
          <a:stretch/>
        </p:blipFill>
        <p:spPr bwMode="auto">
          <a:xfrm>
            <a:off x="6836295" y="594586"/>
            <a:ext cx="2013373" cy="175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90;p42">
            <a:extLst>
              <a:ext uri="{FF2B5EF4-FFF2-40B4-BE49-F238E27FC236}">
                <a16:creationId xmlns:a16="http://schemas.microsoft.com/office/drawing/2014/main" id="{62B27FB6-00D9-5F6D-1AD5-B4DC002688A1}"/>
              </a:ext>
            </a:extLst>
          </p:cNvPr>
          <p:cNvSpPr txBox="1">
            <a:spLocks/>
          </p:cNvSpPr>
          <p:nvPr/>
        </p:nvSpPr>
        <p:spPr>
          <a:xfrm>
            <a:off x="1593722" y="4086807"/>
            <a:ext cx="5956555" cy="105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ctr"/>
            <a:r>
              <a:rPr lang="it-IT" dirty="0">
                <a:solidFill>
                  <a:srgbClr val="FCFCFC"/>
                </a:solidFill>
              </a:rPr>
              <a:t>L’utilizzo del telefono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14:cNvPr>
              <p14:cNvContentPartPr/>
              <p14:nvPr/>
            </p14:nvContentPartPr>
            <p14:xfrm>
              <a:off x="3769885" y="1525978"/>
              <a:ext cx="82440" cy="2293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61245" y="1516978"/>
                <a:ext cx="100080" cy="24696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18" descr="5 Most Beautiful Nokia Phones Ever Cashify Mobile Phones Blog">
            <a:extLst>
              <a:ext uri="{FF2B5EF4-FFF2-40B4-BE49-F238E27FC236}">
                <a16:creationId xmlns:a16="http://schemas.microsoft.com/office/drawing/2014/main" id="{93BDC183-B232-722F-4ED3-48FFFF6AA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5" r="11520"/>
          <a:stretch/>
        </p:blipFill>
        <p:spPr bwMode="auto">
          <a:xfrm>
            <a:off x="1805610" y="122826"/>
            <a:ext cx="2404922" cy="17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Memories: 4 Old School Communications Must-Haves of Yesteryear – Asian  Geographic Magazines">
            <a:extLst>
              <a:ext uri="{FF2B5EF4-FFF2-40B4-BE49-F238E27FC236}">
                <a16:creationId xmlns:a16="http://schemas.microsoft.com/office/drawing/2014/main" id="{586A3979-235F-C7FC-0382-35092D8BC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r="3722"/>
          <a:stretch/>
        </p:blipFill>
        <p:spPr bwMode="auto">
          <a:xfrm>
            <a:off x="104076" y="880948"/>
            <a:ext cx="2389631" cy="174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The SMS text message turns 25 today | TechSpot">
            <a:extLst>
              <a:ext uri="{FF2B5EF4-FFF2-40B4-BE49-F238E27FC236}">
                <a16:creationId xmlns:a16="http://schemas.microsoft.com/office/drawing/2014/main" id="{5711CB16-2899-E350-2EAF-636734F1B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" r="2952"/>
          <a:stretch/>
        </p:blipFill>
        <p:spPr bwMode="auto">
          <a:xfrm>
            <a:off x="1740578" y="2140623"/>
            <a:ext cx="2273364" cy="167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ED5B53C7-4596-05ED-444D-D38C12064262}"/>
              </a:ext>
            </a:extLst>
          </p:cNvPr>
          <p:cNvSpPr/>
          <p:nvPr/>
        </p:nvSpPr>
        <p:spPr>
          <a:xfrm>
            <a:off x="3652582" y="1592597"/>
            <a:ext cx="1639095" cy="8235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80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Numeri</a:t>
            </a:r>
            <a:endParaRPr dirty="0"/>
          </a:p>
        </p:txBody>
      </p:sp>
      <p:sp>
        <p:nvSpPr>
          <p:cNvPr id="291" name="Google Shape;291;p42"/>
          <p:cNvSpPr txBox="1">
            <a:spLocks noGrp="1"/>
          </p:cNvSpPr>
          <p:nvPr>
            <p:ph type="title" idx="2"/>
          </p:nvPr>
        </p:nvSpPr>
        <p:spPr>
          <a:xfrm>
            <a:off x="3514725" y="1866675"/>
            <a:ext cx="4110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2,3 milioni</a:t>
            </a:r>
            <a:endParaRPr dirty="0"/>
          </a:p>
        </p:txBody>
      </p:sp>
      <p:sp>
        <p:nvSpPr>
          <p:cNvPr id="292" name="Google Shape;292;p42"/>
          <p:cNvSpPr txBox="1">
            <a:spLocks noGrp="1"/>
          </p:cNvSpPr>
          <p:nvPr>
            <p:ph type="body" idx="1"/>
          </p:nvPr>
        </p:nvSpPr>
        <p:spPr>
          <a:xfrm>
            <a:off x="3514725" y="2831350"/>
            <a:ext cx="41100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applicazioni che andremo ad analizzare</a:t>
            </a:r>
            <a:endParaRPr dirty="0"/>
          </a:p>
        </p:txBody>
      </p:sp>
      <p:sp>
        <p:nvSpPr>
          <p:cNvPr id="2" name="Google Shape;292;p42">
            <a:extLst>
              <a:ext uri="{FF2B5EF4-FFF2-40B4-BE49-F238E27FC236}">
                <a16:creationId xmlns:a16="http://schemas.microsoft.com/office/drawing/2014/main" id="{A660FA9B-1D4E-D814-3186-1A63DADDE55D}"/>
              </a:ext>
            </a:extLst>
          </p:cNvPr>
          <p:cNvSpPr txBox="1">
            <a:spLocks/>
          </p:cNvSpPr>
          <p:nvPr/>
        </p:nvSpPr>
        <p:spPr>
          <a:xfrm>
            <a:off x="4771987" y="4165560"/>
            <a:ext cx="5507356" cy="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238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238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2385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>
              <a:lnSpc>
                <a:spcPct val="50000"/>
              </a:lnSpc>
              <a:spcAft>
                <a:spcPts val="1600"/>
              </a:spcAft>
              <a:buFont typeface="Encode Sans Semi Condensed"/>
              <a:buNone/>
            </a:pPr>
            <a:r>
              <a:rPr lang="it-IT" sz="1200" b="1" dirty="0"/>
              <a:t>Fonte</a:t>
            </a:r>
            <a:r>
              <a:rPr lang="it-IT" dirty="0"/>
              <a:t>: </a:t>
            </a:r>
            <a:r>
              <a:rPr lang="it-IT" sz="1100" dirty="0"/>
              <a:t>https://github.com/gauthamp10/Google-Playstore-Dataset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307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90;p42">
            <a:extLst>
              <a:ext uri="{FF2B5EF4-FFF2-40B4-BE49-F238E27FC236}">
                <a16:creationId xmlns:a16="http://schemas.microsoft.com/office/drawing/2014/main" id="{62B27FB6-00D9-5F6D-1AD5-B4DC002688A1}"/>
              </a:ext>
            </a:extLst>
          </p:cNvPr>
          <p:cNvSpPr txBox="1">
            <a:spLocks/>
          </p:cNvSpPr>
          <p:nvPr/>
        </p:nvSpPr>
        <p:spPr>
          <a:xfrm>
            <a:off x="1593722" y="4086807"/>
            <a:ext cx="5956555" cy="105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ctr"/>
            <a:r>
              <a:rPr lang="it-IT" dirty="0">
                <a:solidFill>
                  <a:srgbClr val="FCFCFC"/>
                </a:solidFill>
              </a:rPr>
              <a:t>Il dataset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528EAB22-EAA2-FDC6-9716-06A2E4CD2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254"/>
            <a:ext cx="6637758" cy="368510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0F835872-683D-3A6C-77D3-6523FA1D5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093" y="107221"/>
            <a:ext cx="2909797" cy="37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2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 dei dati</a:t>
            </a:r>
            <a:endParaRPr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a</a:t>
            </a:r>
            <a:r>
              <a:rPr lang="en" dirty="0"/>
              <a:t>nalisi delle app nel dataset, grafi e proporzioni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62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Categorie</a:t>
            </a:r>
            <a:endParaRPr dirty="0"/>
          </a:p>
        </p:txBody>
      </p:sp>
      <p:pic>
        <p:nvPicPr>
          <p:cNvPr id="11" name="Immagine 10" descr="Immagine che contiene schermata, Policromia, Rettangolo, linea&#10;&#10;Descrizione generata automaticamente">
            <a:extLst>
              <a:ext uri="{FF2B5EF4-FFF2-40B4-BE49-F238E27FC236}">
                <a16:creationId xmlns:a16="http://schemas.microsoft.com/office/drawing/2014/main" id="{44044B6A-0E68-82A1-6885-C7874B85D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809" y="0"/>
            <a:ext cx="592171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5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</a:t>
            </a:r>
            <a:r>
              <a:rPr lang="en" dirty="0"/>
              <a:t>op 10 categorie</a:t>
            </a:r>
            <a:endParaRPr dirty="0"/>
          </a:p>
        </p:txBody>
      </p:sp>
      <p:pic>
        <p:nvPicPr>
          <p:cNvPr id="3" name="Immagine 2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53161E06-0D1B-B434-BEFE-87C9D1CC2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595" y="116878"/>
            <a:ext cx="5286577" cy="51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56608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533</Words>
  <Application>Microsoft Office PowerPoint</Application>
  <PresentationFormat>Presentazione su schermo (16:9)</PresentationFormat>
  <Paragraphs>93</Paragraphs>
  <Slides>34</Slides>
  <Notes>34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7" baseType="lpstr">
      <vt:lpstr>Arial</vt:lpstr>
      <vt:lpstr>Encode Sans Semi Condensed</vt:lpstr>
      <vt:lpstr>Modern Annual Report by Slidesgo</vt:lpstr>
      <vt:lpstr>Applicazioni su  Google play store</vt:lpstr>
      <vt:lpstr>Contenuti </vt:lpstr>
      <vt:lpstr>Introduzione</vt:lpstr>
      <vt:lpstr>Presentazione standard di PowerPoint</vt:lpstr>
      <vt:lpstr>Numeri</vt:lpstr>
      <vt:lpstr>Presentazione standard di PowerPoint</vt:lpstr>
      <vt:lpstr>Analisi dei dati</vt:lpstr>
      <vt:lpstr>Categorie</vt:lpstr>
      <vt:lpstr>Top 10 categorie</vt:lpstr>
      <vt:lpstr>Record  vs Installazioni</vt:lpstr>
      <vt:lpstr>App a pagamento</vt:lpstr>
      <vt:lpstr>Percentuale per categorie</vt:lpstr>
      <vt:lpstr>Confronto prezzi per categoria</vt:lpstr>
      <vt:lpstr>Costo medio</vt:lpstr>
      <vt:lpstr>App con pubblicità</vt:lpstr>
      <vt:lpstr>Confronto per categorie</vt:lpstr>
      <vt:lpstr>Acquisto in App</vt:lpstr>
      <vt:lpstr>Confronto per categorie</vt:lpstr>
      <vt:lpstr>Pubblico di destinazione</vt:lpstr>
      <vt:lpstr>App consigliate (Editor choise)</vt:lpstr>
      <vt:lpstr>Rating</vt:lpstr>
      <vt:lpstr>Presentazione standard di PowerPoint</vt:lpstr>
      <vt:lpstr>Presentazione standard di PowerPoint</vt:lpstr>
      <vt:lpstr>Installazioni</vt:lpstr>
      <vt:lpstr>Confronto rating  per categorie</vt:lpstr>
      <vt:lpstr>Confronto rating  per fascia d’età</vt:lpstr>
      <vt:lpstr>Presentazione standard di PowerPoint</vt:lpstr>
      <vt:lpstr>Presentazione standard di PowerPoint</vt:lpstr>
      <vt:lpstr>Conclusioni</vt:lpstr>
      <vt:lpstr>App rilasciate per anno</vt:lpstr>
      <vt:lpstr>Dimensione delle app</vt:lpstr>
      <vt:lpstr>Dimensione e anno di rilascio</vt:lpstr>
      <vt:lpstr>App più installate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Applicazioni su  Google play store</dc:title>
  <cp:lastModifiedBy>EnFan Liu</cp:lastModifiedBy>
  <cp:revision>41</cp:revision>
  <dcterms:modified xsi:type="dcterms:W3CDTF">2023-07-04T13:46:57Z</dcterms:modified>
</cp:coreProperties>
</file>