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3" r:id="rId3"/>
    <p:sldId id="29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33"/>
    <a:srgbClr val="FFFF33"/>
    <a:srgbClr val="1EAE88"/>
    <a:srgbClr val="22B095"/>
    <a:srgbClr val="E73A1C"/>
    <a:srgbClr val="EC774B"/>
    <a:srgbClr val="F9C150"/>
    <a:srgbClr val="FE4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22B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5303921"/>
            <a:ext cx="12207412" cy="1554080"/>
            <a:chOff x="0" y="5303921"/>
            <a:chExt cx="12207412" cy="1554080"/>
          </a:xfrm>
        </p:grpSpPr>
        <p:sp>
          <p:nvSpPr>
            <p:cNvPr id="3" name="等腰三角形 2"/>
            <p:cNvSpPr/>
            <p:nvPr userDrawn="1"/>
          </p:nvSpPr>
          <p:spPr>
            <a:xfrm>
              <a:off x="0" y="5639938"/>
              <a:ext cx="2015631" cy="121806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>
              <a:off x="1509486" y="5303921"/>
              <a:ext cx="2132478" cy="155407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>
              <a:off x="3323771" y="5938620"/>
              <a:ext cx="2293145" cy="91938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>
              <a:off x="4949371" y="5761278"/>
              <a:ext cx="2439205" cy="109672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>
              <a:off x="6734628" y="5303921"/>
              <a:ext cx="2599871" cy="155407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>
              <a:off x="8287657" y="6087961"/>
              <a:ext cx="2453812" cy="77003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>
              <a:off x="9753600" y="5639939"/>
              <a:ext cx="2453812" cy="121806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342" y="632269"/>
            <a:ext cx="2779058" cy="6382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717871" y="158751"/>
            <a:ext cx="1140738" cy="566964"/>
            <a:chOff x="6464041" y="1406978"/>
            <a:chExt cx="2600884" cy="1292679"/>
          </a:xfrm>
        </p:grpSpPr>
        <p:sp>
          <p:nvSpPr>
            <p:cNvPr id="8" name="等腰三角形 7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rgbClr val="FE484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0" y="661736"/>
            <a:ext cx="348343" cy="461665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1315700" y="1693727"/>
            <a:ext cx="876300" cy="2781300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464041" y="1406978"/>
            <a:ext cx="2600884" cy="1292679"/>
            <a:chOff x="6464041" y="1406978"/>
            <a:chExt cx="2600884" cy="1292679"/>
          </a:xfrm>
        </p:grpSpPr>
        <p:sp>
          <p:nvSpPr>
            <p:cNvPr id="6" name="等腰三角形 5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rgbClr val="FE484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13942" y="2778503"/>
            <a:ext cx="4804455" cy="6698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3142864" y="1162546"/>
            <a:ext cx="4978400" cy="4978400"/>
          </a:xfrm>
          <a:prstGeom prst="ellipse">
            <a:avLst/>
          </a:prstGeom>
          <a:solidFill>
            <a:srgbClr val="22B09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7297062" y="3077647"/>
            <a:ext cx="2938622" cy="2938622"/>
          </a:xfrm>
          <a:prstGeom prst="ellipse">
            <a:avLst/>
          </a:prstGeom>
          <a:solidFill>
            <a:srgbClr val="22B09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5657" y="2585006"/>
            <a:ext cx="4572000" cy="1043305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algn="ctr"/>
            <a:r>
              <a:rPr kumimoji="1" lang="zh-CN" altLang="en-US" sz="3600" b="1" dirty="0" smtClean="0">
                <a:latin typeface="+mj-ea"/>
                <a:ea typeface="+mj-ea"/>
              </a:rPr>
              <a:t>网络学习平台</a:t>
            </a:r>
          </a:p>
          <a:p>
            <a:pPr algn="r"/>
            <a:endParaRPr kumimoji="1" lang="zh-CN" altLang="en-US" sz="2400" dirty="0">
              <a:latin typeface="+mj-ea"/>
              <a:ea typeface="+mj-ea"/>
            </a:endParaRPr>
          </a:p>
        </p:txBody>
      </p:sp>
      <p:cxnSp>
        <p:nvCxnSpPr>
          <p:cNvPr id="4" name="直线连接符 4"/>
          <p:cNvCxnSpPr/>
          <p:nvPr/>
        </p:nvCxnSpPr>
        <p:spPr>
          <a:xfrm flipH="1">
            <a:off x="2437202" y="2908169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5"/>
          <p:cNvCxnSpPr/>
          <p:nvPr/>
        </p:nvCxnSpPr>
        <p:spPr>
          <a:xfrm flipH="1">
            <a:off x="8382989" y="2913612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364379" y="4134874"/>
            <a:ext cx="2620010" cy="138112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kumimoji="1" lang="en-US" altLang="zh-CN" sz="2400" dirty="0">
                <a:latin typeface="+mj-ea"/>
                <a:ea typeface="+mj-ea"/>
                <a:sym typeface="+mn-ea"/>
              </a:rPr>
              <a:t>SSS</a:t>
            </a:r>
            <a:r>
              <a:rPr kumimoji="1" lang="zh-CN" altLang="en-US" sz="2400" dirty="0">
                <a:latin typeface="+mj-ea"/>
                <a:ea typeface="+mj-ea"/>
                <a:sym typeface="+mn-ea"/>
              </a:rPr>
              <a:t>开发小组</a:t>
            </a:r>
            <a:endParaRPr kumimoji="1" lang="zh-CN" altLang="en-US" sz="2400" dirty="0">
              <a:latin typeface="+mj-ea"/>
              <a:ea typeface="+mj-ea"/>
            </a:endParaRPr>
          </a:p>
          <a:p>
            <a:pPr algn="l"/>
            <a:endParaRPr kumimoji="1" lang="en-US" altLang="zh-CN" sz="2400" dirty="0" smtClean="0"/>
          </a:p>
          <a:p>
            <a:pPr algn="l"/>
            <a:r>
              <a:rPr kumimoji="1" lang="zh-CN" altLang="en-US" sz="2400" dirty="0" smtClean="0"/>
              <a:t>刘芳（项目经理）</a:t>
            </a:r>
          </a:p>
          <a:p>
            <a:endParaRPr kumimoji="1"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工作日志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91871" y="2339754"/>
            <a:ext cx="8522461" cy="3337145"/>
            <a:chOff x="1995738" y="1958755"/>
            <a:chExt cx="5349023" cy="2094520"/>
          </a:xfrm>
          <a:solidFill>
            <a:srgbClr val="22B095"/>
          </a:solidFill>
        </p:grpSpPr>
        <p:sp>
          <p:nvSpPr>
            <p:cNvPr id="4" name="矩形 3"/>
            <p:cNvSpPr/>
            <p:nvPr/>
          </p:nvSpPr>
          <p:spPr>
            <a:xfrm>
              <a:off x="1995738" y="1958766"/>
              <a:ext cx="4751014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空心弧 4"/>
            <p:cNvSpPr>
              <a:spLocks noChangeAspect="1"/>
            </p:cNvSpPr>
            <p:nvPr/>
          </p:nvSpPr>
          <p:spPr>
            <a:xfrm rot="5400000">
              <a:off x="6147642" y="1953952"/>
              <a:ext cx="1192315" cy="1201922"/>
            </a:xfrm>
            <a:prstGeom prst="blockArc">
              <a:avLst>
                <a:gd name="adj1" fmla="val 10800000"/>
                <a:gd name="adj2" fmla="val 114192"/>
                <a:gd name="adj3" fmla="val 2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12381" y="2860960"/>
              <a:ext cx="3634368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空心弧 6"/>
            <p:cNvSpPr>
              <a:spLocks noChangeAspect="1"/>
            </p:cNvSpPr>
            <p:nvPr/>
          </p:nvSpPr>
          <p:spPr>
            <a:xfrm rot="16200000" flipH="1">
              <a:off x="2527323" y="2856148"/>
              <a:ext cx="1192315" cy="1201922"/>
            </a:xfrm>
            <a:prstGeom prst="blockArc">
              <a:avLst>
                <a:gd name="adj1" fmla="val 10800000"/>
                <a:gd name="adj2" fmla="val 114192"/>
                <a:gd name="adj3" fmla="val 2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2382" y="3763156"/>
              <a:ext cx="3259821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等腰三角形 8"/>
          <p:cNvSpPr/>
          <p:nvPr/>
        </p:nvSpPr>
        <p:spPr>
          <a:xfrm rot="16200000">
            <a:off x="8883177" y="5180196"/>
            <a:ext cx="616152" cy="5311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3314024" y="191238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9280843" y="191238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6714445" y="336238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2503220" y="4567468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7013530" y="4892198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280843" y="1115867"/>
            <a:ext cx="2701323" cy="802640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软件需求开发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大学生创新创业准备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软件系统设计</a:t>
            </a:r>
          </a:p>
        </p:txBody>
      </p:sp>
      <p:sp>
        <p:nvSpPr>
          <p:cNvPr id="16" name="TextBox 41"/>
          <p:cNvSpPr txBox="1"/>
          <p:nvPr/>
        </p:nvSpPr>
        <p:spPr>
          <a:xfrm>
            <a:off x="9280843" y="800980"/>
            <a:ext cx="2701323" cy="416560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2016.8.19</a:t>
            </a:r>
          </a:p>
        </p:txBody>
      </p:sp>
      <p:sp>
        <p:nvSpPr>
          <p:cNvPr id="17" name="矩形 16"/>
          <p:cNvSpPr/>
          <p:nvPr/>
        </p:nvSpPr>
        <p:spPr>
          <a:xfrm>
            <a:off x="3676663" y="1206037"/>
            <a:ext cx="2701323" cy="565150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实训过程介绍、统一软件开发过程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进软件项目计划与配置管理（SVN）</a:t>
            </a:r>
          </a:p>
        </p:txBody>
      </p:sp>
      <p:sp>
        <p:nvSpPr>
          <p:cNvPr id="18" name="TextBox 41"/>
          <p:cNvSpPr txBox="1"/>
          <p:nvPr/>
        </p:nvSpPr>
        <p:spPr>
          <a:xfrm>
            <a:off x="3676663" y="878450"/>
            <a:ext cx="2701323" cy="416560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2016.8.18</a:t>
            </a:r>
          </a:p>
        </p:txBody>
      </p:sp>
      <p:sp>
        <p:nvSpPr>
          <p:cNvPr id="19" name="矩形 18"/>
          <p:cNvSpPr/>
          <p:nvPr/>
        </p:nvSpPr>
        <p:spPr>
          <a:xfrm>
            <a:off x="3614420" y="3221355"/>
            <a:ext cx="3498215" cy="565150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数据库系统设计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立项，确定基本功能需求，小组内分配任务</a:t>
            </a:r>
          </a:p>
        </p:txBody>
      </p:sp>
      <p:sp>
        <p:nvSpPr>
          <p:cNvPr id="20" name="TextBox 41"/>
          <p:cNvSpPr txBox="1"/>
          <p:nvPr/>
        </p:nvSpPr>
        <p:spPr>
          <a:xfrm>
            <a:off x="3691811" y="2842147"/>
            <a:ext cx="2701323" cy="416560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2016.8.20</a:t>
            </a:r>
          </a:p>
        </p:txBody>
      </p:sp>
      <p:sp>
        <p:nvSpPr>
          <p:cNvPr id="21" name="矩形 20"/>
          <p:cNvSpPr/>
          <p:nvPr/>
        </p:nvSpPr>
        <p:spPr>
          <a:xfrm>
            <a:off x="1006236" y="4317652"/>
            <a:ext cx="2522504" cy="327660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编写软件需求规约</a:t>
            </a:r>
            <a:endParaRPr lang="en-US" altLang="zh-CN" sz="12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41"/>
          <p:cNvSpPr txBox="1"/>
          <p:nvPr/>
        </p:nvSpPr>
        <p:spPr>
          <a:xfrm>
            <a:off x="1006475" y="3990340"/>
            <a:ext cx="2225675" cy="416560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2016.8.21</a:t>
            </a:r>
          </a:p>
        </p:txBody>
      </p:sp>
      <p:sp>
        <p:nvSpPr>
          <p:cNvPr id="23" name="矩形 22"/>
          <p:cNvSpPr/>
          <p:nvPr/>
        </p:nvSpPr>
        <p:spPr>
          <a:xfrm>
            <a:off x="6193903" y="6081442"/>
            <a:ext cx="2522504" cy="327660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阶段评审</a:t>
            </a:r>
          </a:p>
        </p:txBody>
      </p:sp>
      <p:sp>
        <p:nvSpPr>
          <p:cNvPr id="24" name="TextBox 41"/>
          <p:cNvSpPr txBox="1"/>
          <p:nvPr/>
        </p:nvSpPr>
        <p:spPr>
          <a:xfrm>
            <a:off x="6193902" y="5753855"/>
            <a:ext cx="2701323" cy="416560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2016.8.22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需求规约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87937" y="1158672"/>
            <a:ext cx="7480300" cy="5909945"/>
            <a:chOff x="787" y="1200"/>
            <a:chExt cx="11780" cy="9307"/>
          </a:xfrm>
        </p:grpSpPr>
        <p:pic>
          <p:nvPicPr>
            <p:cNvPr id="26" name="图片 25" descr="学习服务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" y="1899"/>
              <a:ext cx="11780" cy="8608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040" y="1200"/>
              <a:ext cx="4900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charset="0"/>
                <a:buChar char="l"/>
              </a:pPr>
              <a:r>
                <a:rPr lang="zh-CN" altLang="en-US" b="1" dirty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学习服务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08892" y="1158672"/>
            <a:ext cx="6502400" cy="5092700"/>
            <a:chOff x="6757" y="1240"/>
            <a:chExt cx="10240" cy="8020"/>
          </a:xfrm>
        </p:grpSpPr>
        <p:pic>
          <p:nvPicPr>
            <p:cNvPr id="29" name="图片 28" descr="教学服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7" y="1870"/>
              <a:ext cx="10241" cy="7390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7160" y="1240"/>
              <a:ext cx="4900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charset="0"/>
                <a:buChar char="l"/>
              </a:pPr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教学服务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02342" y="1314293"/>
            <a:ext cx="6015990" cy="3305810"/>
            <a:chOff x="1466" y="5320"/>
            <a:chExt cx="9474" cy="5206"/>
          </a:xfrm>
        </p:grpSpPr>
        <p:pic>
          <p:nvPicPr>
            <p:cNvPr id="32" name="图片 31" descr="大数据分析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6" y="6194"/>
              <a:ext cx="9475" cy="433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980" y="5320"/>
              <a:ext cx="4900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charset="0"/>
                <a:buChar char="l"/>
              </a:pPr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大数据分析</a:t>
              </a: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95" y="1158672"/>
            <a:ext cx="11110968" cy="52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2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AE88"/>
      </a:accent1>
      <a:accent2>
        <a:srgbClr val="FFFF00"/>
      </a:accent2>
      <a:accent3>
        <a:srgbClr val="FFC000"/>
      </a:accent3>
      <a:accent4>
        <a:srgbClr val="FF5D5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70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微软雅黑</vt:lpstr>
      <vt:lpstr>Arial</vt:lpstr>
      <vt:lpstr>Calibri</vt:lpstr>
      <vt:lpstr>Calibri Light</vt:lpstr>
      <vt:lpstr>Segoe UI Light</vt:lpstr>
      <vt:lpstr>Wingdings</vt:lpstr>
      <vt:lpstr>Office 主题</vt:lpstr>
      <vt:lpstr>PowerPoint 演示文稿</vt:lpstr>
      <vt:lpstr>工作日志</vt:lpstr>
      <vt:lpstr>需求规约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Susan</cp:lastModifiedBy>
  <cp:revision>42</cp:revision>
  <dcterms:created xsi:type="dcterms:W3CDTF">2015-08-06T06:33:00Z</dcterms:created>
  <dcterms:modified xsi:type="dcterms:W3CDTF">2016-08-22T12:03:09Z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