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8" r:id="rId5"/>
    <p:sldId id="259" r:id="rId7"/>
    <p:sldId id="261" r:id="rId8"/>
    <p:sldId id="262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070C3-E1AE-4C19-9E0F-6F059BD564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质子的屏蔽常数，与组织的化学成分有关</a:t>
            </a:r>
            <a:endParaRPr lang="zh-CN" altLang="en-US"/>
          </a:p>
          <a:p>
            <a:r>
              <a:rPr lang="zh-CN" altLang="en-US"/>
              <a:t>局部的磁场偏移，与温度无关，噪声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070C3-E1AE-4C19-9E0F-6F059BD564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质子的屏蔽常数，与组织的化学成分有关</a:t>
            </a:r>
            <a:endParaRPr lang="zh-CN" altLang="en-US"/>
          </a:p>
          <a:p>
            <a:r>
              <a:rPr lang="zh-CN" altLang="en-US"/>
              <a:t>局部的磁场偏移，与温度无关，噪声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070C3-E1AE-4C19-9E0F-6F059BD564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质子的屏蔽常数，与组织的化学成分有关</a:t>
            </a:r>
            <a:endParaRPr lang="zh-CN" altLang="en-US"/>
          </a:p>
          <a:p>
            <a:r>
              <a:rPr lang="zh-CN" altLang="en-US"/>
              <a:t>局部的磁场偏移，与温度无关，噪声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070C3-E1AE-4C19-9E0F-6F059BD564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质子的屏蔽常数，与组织的化学成分有关</a:t>
            </a:r>
            <a:endParaRPr lang="zh-CN" altLang="en-US"/>
          </a:p>
          <a:p>
            <a:r>
              <a:rPr lang="zh-CN" altLang="en-US"/>
              <a:t>局部的磁场偏移，与温度无关，噪声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070C3-E1AE-4C19-9E0F-6F059BD564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质子的屏蔽常数，与组织的化学成分有关</a:t>
            </a:r>
            <a:endParaRPr lang="zh-CN" altLang="en-US"/>
          </a:p>
          <a:p>
            <a:r>
              <a:rPr lang="zh-CN" altLang="en-US"/>
              <a:t>局部的磁场偏移，与温度无关，噪声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070C3-E1AE-4C19-9E0F-6F059BD564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质子的屏蔽常数，与组织的化学成分有关</a:t>
            </a:r>
            <a:endParaRPr lang="zh-CN" altLang="en-US"/>
          </a:p>
          <a:p>
            <a:r>
              <a:rPr lang="zh-CN" altLang="en-US"/>
              <a:t>局部的磁场偏移，与温度无关，噪声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070C3-E1AE-4C19-9E0F-6F059BD564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2504127" y="2671200"/>
            <a:ext cx="7165966" cy="1216800"/>
          </a:xfrm>
        </p:spPr>
        <p:txBody>
          <a:bodyPr lIns="90000" tIns="46800" rIns="90000" bIns="0" anchor="t" anchorCtr="0">
            <a:normAutofit/>
          </a:bodyPr>
          <a:lstStyle>
            <a:lvl1pPr algn="ctr">
              <a:defRPr sz="7200" b="0" spc="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2504126" y="3898800"/>
            <a:ext cx="7165966" cy="472784"/>
          </a:xfrm>
        </p:spPr>
        <p:txBody>
          <a:bodyPr lIns="90000" tIns="0" rIns="90000" bIns="46800">
            <a:normAutofit/>
          </a:bodyPr>
          <a:lstStyle>
            <a:lvl1pPr marL="0" indent="0" algn="dist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0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686175" y="3157200"/>
            <a:ext cx="4820400" cy="855980"/>
          </a:xfrm>
        </p:spPr>
        <p:txBody>
          <a:bodyPr lIns="90170" tIns="46990" rIns="90170" bIns="0" anchor="t" anchorCtr="0">
            <a:normAutofit/>
          </a:bodyPr>
          <a:lstStyle>
            <a:lvl1pPr algn="ctr">
              <a:defRPr sz="4900" b="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686810" y="4032250"/>
            <a:ext cx="4817745" cy="334010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3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610609" y="2560320"/>
            <a:ext cx="5225415" cy="1342080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0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3610609" y="3898800"/>
            <a:ext cx="5225415" cy="583200"/>
          </a:xfrm>
        </p:spPr>
        <p:txBody>
          <a:bodyPr lIns="90000" tIns="0" rIns="90000" bIns="46800">
            <a:normAutofit/>
          </a:bodyPr>
          <a:lstStyle>
            <a:lvl1pPr marL="0" indent="0" algn="dist">
              <a:lnSpc>
                <a:spcPct val="100000"/>
              </a:lnSpc>
              <a:spcAft>
                <a:spcPts val="0"/>
              </a:spcAft>
              <a:buNone/>
              <a:defRPr sz="3200"/>
            </a:lvl1pPr>
          </a:lstStyle>
          <a:p>
            <a:pPr lvl="0"/>
            <a:r>
              <a:rPr lang="zh-CN" altLang="en-US" dirty="0"/>
              <a:t>单击此处添加文本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6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79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7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核磁测温研究汇报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4291965"/>
            <a:ext cx="9799320" cy="1393825"/>
          </a:xfrm>
        </p:spPr>
        <p:txBody>
          <a:bodyPr>
            <a:normAutofit lnSpcReduction="20000"/>
          </a:bodyPr>
          <a:p>
            <a:r>
              <a:rPr lang="zh-CN" altLang="en-US"/>
              <a:t>刘飞、陈嘉园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导师：王华彬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06"/>
          <p:cNvSpPr txBox="1"/>
          <p:nvPr>
            <p:custDataLst>
              <p:tags r:id="rId1"/>
            </p:custDataLst>
          </p:nvPr>
        </p:nvSpPr>
        <p:spPr>
          <a:xfrm>
            <a:off x="1011555" y="1410335"/>
            <a:ext cx="4396105" cy="48196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0" i="0" spc="18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Regular" panose="020B0604020202090204" charset="0"/>
                <a:sym typeface="Arial" panose="020B0604020202020204" pitchFamily="34" charset="0"/>
              </a:rPr>
              <a:t>目录</a:t>
            </a:r>
            <a:endParaRPr lang="zh-CN" altLang="en-US" sz="4000" b="0" i="0" spc="18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 Regular" panose="020B0604020202090204" charset="0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2055" y="2510155"/>
            <a:ext cx="650557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、为什么需要核磁测温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、核磁测温原理介绍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、测温方法和局限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、测温实验方案设计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06"/>
          <p:cNvSpPr txBox="1"/>
          <p:nvPr>
            <p:custDataLst>
              <p:tags r:id="rId1"/>
            </p:custDataLst>
          </p:nvPr>
        </p:nvSpPr>
        <p:spPr>
          <a:xfrm>
            <a:off x="3898265" y="577850"/>
            <a:ext cx="4396105" cy="48196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400" b="0" i="0" spc="18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Regular" panose="020B0604020202090204" charset="0"/>
                <a:sym typeface="Arial" panose="020B0604020202020204" pitchFamily="34" charset="0"/>
              </a:rPr>
              <a:t>核磁测温的优势</a:t>
            </a:r>
            <a:endParaRPr lang="zh-CN" altLang="en-US" sz="2400" b="0" i="0" spc="18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 Regular" panose="020B0604020202090204" charset="0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7350" y="2046605"/>
            <a:ext cx="4626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极端温度能杀死细胞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387350" y="2616835"/>
            <a:ext cx="5019675" cy="2915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热消融术是指极端高温（组织温度升高）或极低温（组织温度降低）破坏组织。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一般来说，在−40°C以下或超过60°C</a:t>
            </a:r>
            <a:r>
              <a:rPr lang="en-US" altLang="zh-CN"/>
              <a:t> </a:t>
            </a:r>
            <a:r>
              <a:rPr lang="zh-CN" altLang="en-US"/>
              <a:t>温度</a:t>
            </a:r>
            <a:r>
              <a:rPr lang="zh-CN" altLang="en-US">
                <a:sym typeface="+mn-ea"/>
              </a:rPr>
              <a:t>大多数细胞类型会完全坏死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长时间暴露于45°C到55°C的温度也会导致不可修复的细胞损伤。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796405" y="2046605"/>
            <a:ext cx="4626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热消融技术更安全</a:t>
            </a:r>
            <a:endParaRPr lang="zh-CN" altLang="en-US" b="1"/>
          </a:p>
        </p:txBody>
      </p:sp>
      <p:sp>
        <p:nvSpPr>
          <p:cNvPr id="18" name="文本框 17"/>
          <p:cNvSpPr txBox="1"/>
          <p:nvPr/>
        </p:nvSpPr>
        <p:spPr>
          <a:xfrm>
            <a:off x="6796405" y="2616835"/>
            <a:ext cx="5026660" cy="1973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治疗过程无创或微创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可用于治疗不适合手术或既往放疗或化疗失败的患者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可以减少并发症、</a:t>
            </a:r>
            <a:r>
              <a:rPr lang="zh-CN" altLang="en-US">
                <a:sym typeface="+mn-ea"/>
              </a:rPr>
              <a:t>恢复时间</a:t>
            </a:r>
            <a:r>
              <a:rPr lang="zh-CN" altLang="en-US"/>
              <a:t>更短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06"/>
          <p:cNvSpPr txBox="1"/>
          <p:nvPr>
            <p:custDataLst>
              <p:tags r:id="rId1"/>
            </p:custDataLst>
          </p:nvPr>
        </p:nvSpPr>
        <p:spPr>
          <a:xfrm>
            <a:off x="3898265" y="577850"/>
            <a:ext cx="4396105" cy="48196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400" b="0" i="0" spc="18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Regular" panose="020B0604020202090204" charset="0"/>
                <a:sym typeface="Arial" panose="020B0604020202020204" pitchFamily="34" charset="0"/>
              </a:rPr>
              <a:t>核磁测温原理</a:t>
            </a:r>
            <a:endParaRPr lang="zh-CN" altLang="en-US" sz="2400" b="0" i="0" spc="18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 Regular" panose="020B0604020202090204" charset="0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210" y="2121535"/>
            <a:ext cx="322580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260" y="3505200"/>
            <a:ext cx="6489700" cy="393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635" y="4970780"/>
            <a:ext cx="1504950" cy="60325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8385810" y="2737485"/>
            <a:ext cx="75565" cy="660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8385810" y="4006215"/>
            <a:ext cx="75565" cy="660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87350" y="2046605"/>
            <a:ext cx="4626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质子振动频率、</a:t>
            </a:r>
            <a:r>
              <a:rPr lang="zh-CN" altLang="en-US" b="1">
                <a:sym typeface="+mn-ea"/>
              </a:rPr>
              <a:t>相位差、</a:t>
            </a:r>
            <a:r>
              <a:rPr lang="zh-CN" altLang="en-US" b="1">
                <a:sym typeface="+mn-ea"/>
              </a:rPr>
              <a:t>温度差、测温</a:t>
            </a:r>
            <a:endParaRPr lang="zh-CN" altLang="en-US" b="1"/>
          </a:p>
          <a:p>
            <a:endParaRPr lang="en-US" altLang="zh-CN" b="1"/>
          </a:p>
        </p:txBody>
      </p:sp>
      <p:sp>
        <p:nvSpPr>
          <p:cNvPr id="13" name="文本框 12"/>
          <p:cNvSpPr txBox="1"/>
          <p:nvPr/>
        </p:nvSpPr>
        <p:spPr>
          <a:xfrm>
            <a:off x="387350" y="2616835"/>
            <a:ext cx="462724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水分子中氢原子核的振动频率和温度变化、磁场强度具有相关性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质子共振频率(PRF)位移</a:t>
            </a:r>
            <a:r>
              <a:rPr lang="zh-CN" altLang="en-US"/>
              <a:t>（相对位移），可以通过图片的相位差来表示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通过对比两张图片的相位差可以计算出相对温度差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PRF测温法利用质子共振频率的温度依赖性，通过获取感兴趣区域的相位图来创建组织的温度图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06"/>
          <p:cNvSpPr txBox="1"/>
          <p:nvPr>
            <p:custDataLst>
              <p:tags r:id="rId1"/>
            </p:custDataLst>
          </p:nvPr>
        </p:nvSpPr>
        <p:spPr>
          <a:xfrm>
            <a:off x="3898265" y="577850"/>
            <a:ext cx="5820410" cy="48196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400" b="0" i="0" spc="18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Regular" panose="020B0604020202090204" charset="0"/>
                <a:sym typeface="Arial" panose="020B0604020202020204" pitchFamily="34" charset="0"/>
              </a:rPr>
              <a:t>核磁测温方法和局限性</a:t>
            </a:r>
            <a:endParaRPr lang="zh-CN" altLang="en-US" sz="2400" b="0" i="0" spc="18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 Regular" panose="020B0604020202090204" charset="0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7350" y="2046605"/>
            <a:ext cx="4626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超声波方法</a:t>
            </a:r>
            <a:endParaRPr lang="zh-CN" altLang="en-US" b="1"/>
          </a:p>
          <a:p>
            <a:endParaRPr lang="en-US" altLang="zh-CN" b="1"/>
          </a:p>
        </p:txBody>
      </p:sp>
      <p:sp>
        <p:nvSpPr>
          <p:cNvPr id="13" name="文本框 12"/>
          <p:cNvSpPr txBox="1"/>
          <p:nvPr/>
        </p:nvSpPr>
        <p:spPr>
          <a:xfrm>
            <a:off x="387350" y="2616835"/>
            <a:ext cx="4627245" cy="4326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高强度聚焦超声(HIFU)的原理是，汇聚的超声波束可以产生一个大约一粒水稻大小的焦点加热区域。该组织吸收声能，导致温度上升至60°C或更多，从而导致凝血性坏死和凋亡性细胞死亡。在治疗过程中，数百个这样的病灶区域重叠，以覆盖肿瘤体积，这一过程可能需要数小时才能完成，并需要精确的控制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11900" y="2046605"/>
            <a:ext cx="4626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激光诱导方法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6311900" y="2759075"/>
            <a:ext cx="5594985" cy="3189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/>
              <a:t>MR引导下的激光诱导热治疗(MRgLITT)是一种微创治疗方法，通过插入光纤向ROI提供精确的热沉积。近红外范围内的激光波长导致组织的快速光热加热和凝血(60-100°C)的不可逆损伤。为了控制激光器的路径，可以使用扩散尖端给出光的各向同性分布或定向发射径向尖端，可以旋转给出保形分布。冷却导管用于不断冲洗光纤的尖端和ROI，以防止过热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11900" y="6175375"/>
            <a:ext cx="5767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其他方法有：</a:t>
            </a:r>
            <a:r>
              <a:rPr lang="zh-CN" altLang="en-US"/>
              <a:t>微波加热、电极加热、冷冻治疗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06"/>
          <p:cNvSpPr txBox="1"/>
          <p:nvPr>
            <p:custDataLst>
              <p:tags r:id="rId1"/>
            </p:custDataLst>
          </p:nvPr>
        </p:nvSpPr>
        <p:spPr>
          <a:xfrm>
            <a:off x="3898265" y="577850"/>
            <a:ext cx="5820410" cy="48196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400" b="0" i="0" spc="18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Regular" panose="020B0604020202090204" charset="0"/>
                <a:sym typeface="Arial" panose="020B0604020202020204" pitchFamily="34" charset="0"/>
              </a:rPr>
              <a:t>核磁测温方法和局限性</a:t>
            </a:r>
            <a:endParaRPr lang="zh-CN" altLang="en-US" sz="2400" b="0" i="0" spc="18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 Regular" panose="020B0604020202090204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7675" y="2035175"/>
            <a:ext cx="4626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核磁测温存在的局限性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447675" y="2632075"/>
            <a:ext cx="10390505" cy="2720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组织依赖性</a:t>
            </a:r>
            <a:r>
              <a:rPr lang="zh-CN" altLang="en-US"/>
              <a:t>：基于</a:t>
            </a:r>
            <a:r>
              <a:rPr lang="en-US" altLang="zh-CN"/>
              <a:t>PRF</a:t>
            </a:r>
            <a:r>
              <a:rPr lang="zh-CN" altLang="en-US"/>
              <a:t>的测温方法在水中效果最好，对于含有大量脂肪或者在骨骼中存在局限。由于不同组织水含量的差异导致化学位移不同。</a:t>
            </a:r>
            <a:endParaRPr lang="zh-CN" altLang="en-US"/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移动噪声</a:t>
            </a:r>
            <a:r>
              <a:rPr lang="zh-CN" altLang="en-US"/>
              <a:t>：由于加热前和加热后的相位图减法，PRF方法非常容易受到扫描期间运动的影响。这些图像之间的差异将导致误差。扫描间运动的典型包括呼吸、身体或器官运动。</a:t>
            </a:r>
            <a:endParaRPr lang="zh-CN" altLang="en-US"/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磁场不均匀性</a:t>
            </a:r>
            <a:r>
              <a:rPr lang="zh-CN" altLang="en-US"/>
              <a:t>：MRI扫描仪的磁场不均匀导致获取的相位信息存在误差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06"/>
          <p:cNvSpPr txBox="1"/>
          <p:nvPr>
            <p:custDataLst>
              <p:tags r:id="rId1"/>
            </p:custDataLst>
          </p:nvPr>
        </p:nvSpPr>
        <p:spPr>
          <a:xfrm>
            <a:off x="3898265" y="577850"/>
            <a:ext cx="5820410" cy="48196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400" b="0" i="0" spc="18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Regular" panose="020B0604020202090204" charset="0"/>
                <a:sym typeface="Arial" panose="020B0604020202020204" pitchFamily="34" charset="0"/>
              </a:rPr>
              <a:t>测温实验方案设计</a:t>
            </a:r>
            <a:endParaRPr lang="zh-CN" altLang="en-US" sz="2400" b="0" i="0" spc="18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 Regular" panose="020B0604020202090204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7675" y="2035175"/>
            <a:ext cx="4626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对照组实验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447675" y="2620645"/>
            <a:ext cx="5629910" cy="4326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制作两组相同的假体</a:t>
            </a:r>
            <a:r>
              <a:rPr lang="en-US" altLang="zh-CN"/>
              <a:t>A,B</a:t>
            </a:r>
            <a:endParaRPr lang="en-US" altLang="zh-CN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A</a:t>
            </a:r>
            <a:r>
              <a:rPr lang="zh-CN" altLang="en-US"/>
              <a:t>放置在核磁设备中获取扫描图像，</a:t>
            </a:r>
            <a:r>
              <a:rPr lang="en-US" altLang="zh-CN"/>
              <a:t>B</a:t>
            </a:r>
            <a:r>
              <a:rPr lang="zh-CN" altLang="en-US"/>
              <a:t>放置在模拟核磁设备的密闭环境下获取温度计测温数值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每间隔</a:t>
            </a:r>
            <a:r>
              <a:rPr lang="en-US" altLang="zh-CN"/>
              <a:t>5</a:t>
            </a:r>
            <a:r>
              <a:rPr lang="zh-CN" altLang="en-US"/>
              <a:t>分钟，获取一次</a:t>
            </a:r>
            <a:r>
              <a:rPr lang="en-US" altLang="zh-CN"/>
              <a:t>A</a:t>
            </a:r>
            <a:r>
              <a:rPr lang="zh-CN" altLang="en-US"/>
              <a:t>组的核磁数据，同时记录</a:t>
            </a:r>
            <a:r>
              <a:rPr lang="en-US" altLang="zh-CN"/>
              <a:t>B</a:t>
            </a:r>
            <a:r>
              <a:rPr lang="zh-CN" altLang="en-US"/>
              <a:t>组的测温结果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最后获得一组等时间间隔，不同温度条件下的核磁数据和测量结果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利用相位差计算出温度差异，最终显示出</a:t>
            </a:r>
            <a:r>
              <a:rPr lang="en-US" altLang="zh-CN"/>
              <a:t>ROI</a:t>
            </a:r>
            <a:r>
              <a:rPr lang="zh-CN" altLang="en-US"/>
              <a:t>区域的温度值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45300" y="2035175"/>
            <a:ext cx="2723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同步测温扫描实验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6771640" y="2620645"/>
            <a:ext cx="534733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在实验假体中的</a:t>
            </a:r>
            <a:r>
              <a:rPr lang="en-US" altLang="zh-CN"/>
              <a:t>ROI</a:t>
            </a:r>
            <a:r>
              <a:rPr lang="zh-CN" altLang="en-US"/>
              <a:t>区域放置核磁兼容的光纤传感温度计，用于获取实时温度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ROI</a:t>
            </a:r>
            <a:r>
              <a:rPr lang="zh-CN" altLang="en-US"/>
              <a:t>区域距温度传感器一定距离的位置放置加热装置，用于控制温度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每间隔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分钟，获取一次核磁数据，同时记录测温结果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...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25620" y="2799715"/>
            <a:ext cx="35407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感</a:t>
            </a:r>
            <a:r>
              <a:rPr lang="en-US" altLang="zh-CN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</a:t>
            </a:r>
            <a:r>
              <a:rPr lang="en-US" altLang="zh-CN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聆</a:t>
            </a:r>
            <a:r>
              <a:rPr lang="en-US" altLang="zh-CN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听</a:t>
            </a:r>
            <a:endParaRPr lang="zh-CN" alt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83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83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THUMBS_INDEX" val="1、4、6、10、13、16、19、23"/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283"/>
</p:tagLst>
</file>

<file path=ppt/tags/tag17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4.xml><?xml version="1.0" encoding="utf-8"?>
<p:tagLst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f"/>
  <p:tag name="KSO_WM_UNIT_INDEX" val="1"/>
  <p:tag name="KSO_WM_UNIT_ID" val="custom20218283_4*f*1"/>
  <p:tag name="KSO_WM_TEMPLATE_CATEGORY" val="custom"/>
  <p:tag name="KSO_WM_TEMPLATE_INDEX" val="20218283"/>
  <p:tag name="KSO_WM_UNIT_LAYERLEVEL" val="1"/>
  <p:tag name="KSO_WM_TAG_VERSION" val="1.0"/>
  <p:tag name="KSO_WM_BEAUTIFY_FLAG" val="#wm#"/>
  <p:tag name="KSO_WM_UNIT_PRESET_TEXT" val="CONTENTS"/>
  <p:tag name="KSO_WM_UNIT_TEXT_FILL_FORE_SCHEMECOLOR_INDEX" val="5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SLIDE_ID" val="custom20218283_4"/>
  <p:tag name="KSO_WM_TEMPLATE_SUBCATEGORY" val="0"/>
  <p:tag name="KSO_WM_TEMPLATE_MASTER_TYPE" val="1"/>
  <p:tag name="KSO_WM_TEMPLATE_COLOR_TYPE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18283"/>
  <p:tag name="KSO_WM_SLIDE_LAYOUT" val="a_f_l"/>
  <p:tag name="KSO_WM_SLIDE_LAYOUT_CNT" val="1_1_1"/>
</p:tagLst>
</file>

<file path=ppt/tags/tag176.xml><?xml version="1.0" encoding="utf-8"?>
<p:tagLst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f"/>
  <p:tag name="KSO_WM_UNIT_INDEX" val="1"/>
  <p:tag name="KSO_WM_UNIT_ID" val="custom20218283_4*f*1"/>
  <p:tag name="KSO_WM_TEMPLATE_CATEGORY" val="custom"/>
  <p:tag name="KSO_WM_TEMPLATE_INDEX" val="20218283"/>
  <p:tag name="KSO_WM_UNIT_LAYERLEVEL" val="1"/>
  <p:tag name="KSO_WM_TAG_VERSION" val="1.0"/>
  <p:tag name="KSO_WM_BEAUTIFY_FLAG" val="#wm#"/>
  <p:tag name="KSO_WM_UNIT_PRESET_TEXT" val="CONTENTS"/>
  <p:tag name="KSO_WM_UNIT_TEXT_FILL_FORE_SCHEMECOLOR_INDEX" val="5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SLIDE_ID" val="custom20218283_4"/>
  <p:tag name="KSO_WM_TEMPLATE_SUBCATEGORY" val="0"/>
  <p:tag name="KSO_WM_TEMPLATE_MASTER_TYPE" val="1"/>
  <p:tag name="KSO_WM_TEMPLATE_COLOR_TYPE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18283"/>
  <p:tag name="KSO_WM_SLIDE_LAYOUT" val="a_f_l"/>
  <p:tag name="KSO_WM_SLIDE_LAYOUT_CNT" val="1_1_1"/>
</p:tagLst>
</file>

<file path=ppt/tags/tag178.xml><?xml version="1.0" encoding="utf-8"?>
<p:tagLst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f"/>
  <p:tag name="KSO_WM_UNIT_INDEX" val="1"/>
  <p:tag name="KSO_WM_UNIT_ID" val="custom20218283_4*f*1"/>
  <p:tag name="KSO_WM_TEMPLATE_CATEGORY" val="custom"/>
  <p:tag name="KSO_WM_TEMPLATE_INDEX" val="20218283"/>
  <p:tag name="KSO_WM_UNIT_LAYERLEVEL" val="1"/>
  <p:tag name="KSO_WM_TAG_VERSION" val="1.0"/>
  <p:tag name="KSO_WM_BEAUTIFY_FLAG" val="#wm#"/>
  <p:tag name="KSO_WM_UNIT_PRESET_TEXT" val="CONTENTS"/>
  <p:tag name="KSO_WM_UNIT_TEXT_FILL_FORE_SCHEMECOLOR_INDEX" val="5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SLIDE_ID" val="custom20218283_4"/>
  <p:tag name="KSO_WM_TEMPLATE_SUBCATEGORY" val="0"/>
  <p:tag name="KSO_WM_TEMPLATE_MASTER_TYPE" val="1"/>
  <p:tag name="KSO_WM_TEMPLATE_COLOR_TYPE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18283"/>
  <p:tag name="KSO_WM_SLIDE_LAYOUT" val="a_f_l"/>
  <p:tag name="KSO_WM_SLIDE_LAYOUT_CNT" val="1_1_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f"/>
  <p:tag name="KSO_WM_UNIT_INDEX" val="1"/>
  <p:tag name="KSO_WM_UNIT_ID" val="custom20218283_4*f*1"/>
  <p:tag name="KSO_WM_TEMPLATE_CATEGORY" val="custom"/>
  <p:tag name="KSO_WM_TEMPLATE_INDEX" val="20218283"/>
  <p:tag name="KSO_WM_UNIT_LAYERLEVEL" val="1"/>
  <p:tag name="KSO_WM_TAG_VERSION" val="1.0"/>
  <p:tag name="KSO_WM_BEAUTIFY_FLAG" val="#wm#"/>
  <p:tag name="KSO_WM_UNIT_PRESET_TEXT" val="CONTENTS"/>
  <p:tag name="KSO_WM_UNIT_TEXT_FILL_FORE_SCHEMECOLOR_INDEX" val="5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SLIDE_ID" val="custom20218283_4"/>
  <p:tag name="KSO_WM_TEMPLATE_SUBCATEGORY" val="0"/>
  <p:tag name="KSO_WM_TEMPLATE_MASTER_TYPE" val="1"/>
  <p:tag name="KSO_WM_TEMPLATE_COLOR_TYPE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18283"/>
  <p:tag name="KSO_WM_SLIDE_LAYOUT" val="a_f_l"/>
  <p:tag name="KSO_WM_SLIDE_LAYOUT_CNT" val="1_1_1"/>
</p:tagLst>
</file>

<file path=ppt/tags/tag182.xml><?xml version="1.0" encoding="utf-8"?>
<p:tagLst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f"/>
  <p:tag name="KSO_WM_UNIT_INDEX" val="1"/>
  <p:tag name="KSO_WM_UNIT_ID" val="custom20218283_4*f*1"/>
  <p:tag name="KSO_WM_TEMPLATE_CATEGORY" val="custom"/>
  <p:tag name="KSO_WM_TEMPLATE_INDEX" val="20218283"/>
  <p:tag name="KSO_WM_UNIT_LAYERLEVEL" val="1"/>
  <p:tag name="KSO_WM_TAG_VERSION" val="1.0"/>
  <p:tag name="KSO_WM_BEAUTIFY_FLAG" val="#wm#"/>
  <p:tag name="KSO_WM_UNIT_PRESET_TEXT" val="CONTENTS"/>
  <p:tag name="KSO_WM_UNIT_TEXT_FILL_FORE_SCHEMECOLOR_INDEX" val="5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SLIDE_ID" val="custom20218283_4"/>
  <p:tag name="KSO_WM_TEMPLATE_SUBCATEGORY" val="0"/>
  <p:tag name="KSO_WM_TEMPLATE_MASTER_TYPE" val="1"/>
  <p:tag name="KSO_WM_TEMPLATE_COLOR_TYPE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18283"/>
  <p:tag name="KSO_WM_SLIDE_LAYOUT" val="a_f_l"/>
  <p:tag name="KSO_WM_SLIDE_LAYOUT_CNT" val="1_1_1"/>
</p:tagLst>
</file>

<file path=ppt/tags/tag184.xml><?xml version="1.0" encoding="utf-8"?>
<p:tagLst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f"/>
  <p:tag name="KSO_WM_UNIT_INDEX" val="1"/>
  <p:tag name="KSO_WM_UNIT_ID" val="custom20218283_4*f*1"/>
  <p:tag name="KSO_WM_TEMPLATE_CATEGORY" val="custom"/>
  <p:tag name="KSO_WM_TEMPLATE_INDEX" val="20218283"/>
  <p:tag name="KSO_WM_UNIT_LAYERLEVEL" val="1"/>
  <p:tag name="KSO_WM_TAG_VERSION" val="1.0"/>
  <p:tag name="KSO_WM_BEAUTIFY_FLAG" val="#wm#"/>
  <p:tag name="KSO_WM_UNIT_PRESET_TEXT" val="CONTENTS"/>
  <p:tag name="KSO_WM_UNIT_TEXT_FILL_FORE_SCHEMECOLOR_INDEX" val="5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SLIDE_ID" val="custom20218283_4"/>
  <p:tag name="KSO_WM_TEMPLATE_SUBCATEGORY" val="0"/>
  <p:tag name="KSO_WM_TEMPLATE_MASTER_TYPE" val="1"/>
  <p:tag name="KSO_WM_TEMPLATE_COLOR_TYPE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18283"/>
  <p:tag name="KSO_WM_SLIDE_LAYOUT" val="a_f_l"/>
  <p:tag name="KSO_WM_SLIDE_LAYOUT_CNT" val="1_1_1"/>
</p:tagLst>
</file>

<file path=ppt/tags/tag186.xml><?xml version="1.0" encoding="utf-8"?>
<p:tagLst xmlns:p="http://schemas.openxmlformats.org/presentationml/2006/main">
  <p:tag name="KSO_WM_SLIDE_ID" val="custom20218283_4"/>
  <p:tag name="KSO_WM_TEMPLATE_SUBCATEGORY" val="0"/>
  <p:tag name="KSO_WM_TEMPLATE_MASTER_TYPE" val="1"/>
  <p:tag name="KSO_WM_TEMPLATE_COLOR_TYPE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18283"/>
  <p:tag name="KSO_WM_SLIDE_LAYOUT" val="a_f_l"/>
  <p:tag name="KSO_WM_SLIDE_LAYOUT_CNT" val="1_1_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xqx1">
      <a:dk1>
        <a:sysClr val="windowText" lastClr="000000"/>
      </a:dk1>
      <a:lt1>
        <a:sysClr val="window" lastClr="FFFFFF"/>
      </a:lt1>
      <a:dk2>
        <a:srgbClr val="FDE6DD"/>
      </a:dk2>
      <a:lt2>
        <a:srgbClr val="FCF2F1"/>
      </a:lt2>
      <a:accent1>
        <a:srgbClr val="877A53"/>
      </a:accent1>
      <a:accent2>
        <a:srgbClr val="C58F64"/>
      </a:accent2>
      <a:accent3>
        <a:srgbClr val="E99C8F"/>
      </a:accent3>
      <a:accent4>
        <a:srgbClr val="EB9FAC"/>
      </a:accent4>
      <a:accent5>
        <a:srgbClr val="CE90AE"/>
      </a:accent5>
      <a:accent6>
        <a:srgbClr val="A58DA0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1189</Words>
  <Application>WPS 演示</Application>
  <PresentationFormat>宽屏</PresentationFormat>
  <Paragraphs>81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Arial Regular</vt:lpstr>
      <vt:lpstr>Office 主题​​</vt:lpstr>
      <vt:lpstr>1_Office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123</cp:lastModifiedBy>
  <cp:revision>221</cp:revision>
  <dcterms:created xsi:type="dcterms:W3CDTF">2019-06-19T02:08:00Z</dcterms:created>
  <dcterms:modified xsi:type="dcterms:W3CDTF">2021-08-26T10:52:42Z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F5F49CAF6FAA411C92FCD99C5EB87FA6</vt:lpwstr>
  </property>
</Properties>
</file>