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18"/>
  </p:notesMasterIdLst>
  <p:handoutMasterIdLst>
    <p:handoutMasterId r:id="rId119"/>
  </p:handoutMasterIdLst>
  <p:sldIdLst>
    <p:sldId id="896" r:id="rId2"/>
    <p:sldId id="585" r:id="rId3"/>
    <p:sldId id="685" r:id="rId4"/>
    <p:sldId id="687" r:id="rId5"/>
    <p:sldId id="824" r:id="rId6"/>
    <p:sldId id="690" r:id="rId7"/>
    <p:sldId id="691" r:id="rId8"/>
    <p:sldId id="866" r:id="rId9"/>
    <p:sldId id="886" r:id="rId10"/>
    <p:sldId id="898" r:id="rId11"/>
    <p:sldId id="888" r:id="rId12"/>
    <p:sldId id="709" r:id="rId13"/>
    <p:sldId id="713" r:id="rId14"/>
    <p:sldId id="712" r:id="rId15"/>
    <p:sldId id="711" r:id="rId16"/>
    <p:sldId id="710" r:id="rId17"/>
    <p:sldId id="859" r:id="rId18"/>
    <p:sldId id="757" r:id="rId19"/>
    <p:sldId id="892" r:id="rId20"/>
    <p:sldId id="873" r:id="rId21"/>
    <p:sldId id="615" r:id="rId22"/>
    <p:sldId id="825" r:id="rId23"/>
    <p:sldId id="845" r:id="rId24"/>
    <p:sldId id="718" r:id="rId25"/>
    <p:sldId id="875" r:id="rId26"/>
    <p:sldId id="885" r:id="rId27"/>
    <p:sldId id="814" r:id="rId28"/>
    <p:sldId id="721" r:id="rId29"/>
    <p:sldId id="722" r:id="rId30"/>
    <p:sldId id="723" r:id="rId31"/>
    <p:sldId id="860" r:id="rId32"/>
    <p:sldId id="857" r:id="rId33"/>
    <p:sldId id="846" r:id="rId34"/>
    <p:sldId id="724" r:id="rId35"/>
    <p:sldId id="838" r:id="rId36"/>
    <p:sldId id="872" r:id="rId37"/>
    <p:sldId id="897" r:id="rId38"/>
    <p:sldId id="828" r:id="rId39"/>
    <p:sldId id="829" r:id="rId40"/>
    <p:sldId id="839" r:id="rId41"/>
    <p:sldId id="830" r:id="rId42"/>
    <p:sldId id="900" r:id="rId43"/>
    <p:sldId id="831" r:id="rId44"/>
    <p:sldId id="902" r:id="rId45"/>
    <p:sldId id="832" r:id="rId46"/>
    <p:sldId id="842" r:id="rId47"/>
    <p:sldId id="833" r:id="rId48"/>
    <p:sldId id="843" r:id="rId49"/>
    <p:sldId id="834" r:id="rId50"/>
    <p:sldId id="844" r:id="rId51"/>
    <p:sldId id="737" r:id="rId52"/>
    <p:sldId id="889" r:id="rId53"/>
    <p:sldId id="738" r:id="rId54"/>
    <p:sldId id="739" r:id="rId55"/>
    <p:sldId id="740" r:id="rId56"/>
    <p:sldId id="761" r:id="rId57"/>
    <p:sldId id="766" r:id="rId58"/>
    <p:sldId id="768" r:id="rId59"/>
    <p:sldId id="769" r:id="rId60"/>
    <p:sldId id="770" r:id="rId61"/>
    <p:sldId id="771" r:id="rId62"/>
    <p:sldId id="772" r:id="rId63"/>
    <p:sldId id="880" r:id="rId64"/>
    <p:sldId id="764" r:id="rId65"/>
    <p:sldId id="906" r:id="rId66"/>
    <p:sldId id="779" r:id="rId67"/>
    <p:sldId id="775" r:id="rId68"/>
    <p:sldId id="876" r:id="rId69"/>
    <p:sldId id="877" r:id="rId70"/>
    <p:sldId id="890" r:id="rId71"/>
    <p:sldId id="778" r:id="rId72"/>
    <p:sldId id="879" r:id="rId73"/>
    <p:sldId id="893" r:id="rId74"/>
    <p:sldId id="746" r:id="rId75"/>
    <p:sldId id="747" r:id="rId76"/>
    <p:sldId id="749" r:id="rId77"/>
    <p:sldId id="748" r:id="rId78"/>
    <p:sldId id="750" r:id="rId79"/>
    <p:sldId id="909" r:id="rId80"/>
    <p:sldId id="785" r:id="rId81"/>
    <p:sldId id="786" r:id="rId82"/>
    <p:sldId id="787" r:id="rId83"/>
    <p:sldId id="795" r:id="rId84"/>
    <p:sldId id="751" r:id="rId85"/>
    <p:sldId id="784" r:id="rId86"/>
    <p:sldId id="781" r:id="rId87"/>
    <p:sldId id="782" r:id="rId88"/>
    <p:sldId id="798" r:id="rId89"/>
    <p:sldId id="894" r:id="rId90"/>
    <p:sldId id="752" r:id="rId91"/>
    <p:sldId id="753" r:id="rId92"/>
    <p:sldId id="910" r:id="rId93"/>
    <p:sldId id="788" r:id="rId94"/>
    <p:sldId id="801" r:id="rId95"/>
    <p:sldId id="851" r:id="rId96"/>
    <p:sldId id="852" r:id="rId97"/>
    <p:sldId id="855" r:id="rId98"/>
    <p:sldId id="856" r:id="rId99"/>
    <p:sldId id="794" r:id="rId100"/>
    <p:sldId id="850" r:id="rId101"/>
    <p:sldId id="803" r:id="rId102"/>
    <p:sldId id="804" r:id="rId103"/>
    <p:sldId id="805" r:id="rId104"/>
    <p:sldId id="808" r:id="rId105"/>
    <p:sldId id="802" r:id="rId106"/>
    <p:sldId id="849" r:id="rId107"/>
    <p:sldId id="809" r:id="rId108"/>
    <p:sldId id="882" r:id="rId109"/>
    <p:sldId id="883" r:id="rId110"/>
    <p:sldId id="813" r:id="rId111"/>
    <p:sldId id="878" r:id="rId112"/>
    <p:sldId id="810" r:id="rId113"/>
    <p:sldId id="807" r:id="rId114"/>
    <p:sldId id="812" r:id="rId115"/>
    <p:sldId id="754" r:id="rId116"/>
    <p:sldId id="759" r:id="rId117"/>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00"/>
    <a:srgbClr val="CC3300"/>
    <a:srgbClr val="339933"/>
    <a:srgbClr val="33CC33"/>
    <a:srgbClr val="0033CC"/>
    <a:srgbClr val="000099"/>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9" autoAdjust="0"/>
    <p:restoredTop sz="94747" autoAdjust="0"/>
  </p:normalViewPr>
  <p:slideViewPr>
    <p:cSldViewPr>
      <p:cViewPr varScale="1">
        <p:scale>
          <a:sx n="51" d="100"/>
          <a:sy n="51" d="100"/>
        </p:scale>
        <p:origin x="-125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9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t" anchorCtr="0" compatLnSpc="1">
            <a:prstTxWarp prst="textNoShape">
              <a:avLst/>
            </a:prstTxWarp>
          </a:bodyPr>
          <a:lstStyle>
            <a:lvl1pPr algn="l" defTabSz="966788" eaLnBrk="1" hangingPunct="1">
              <a:spcBef>
                <a:spcPct val="50000"/>
              </a:spcBef>
              <a:defRPr sz="1200">
                <a:latin typeface="Times New Roman" pitchFamily="18" charset="0"/>
              </a:defRPr>
            </a:lvl1pPr>
          </a:lstStyle>
          <a:p>
            <a:endParaRPr lang="en-US"/>
          </a:p>
        </p:txBody>
      </p:sp>
      <p:sp>
        <p:nvSpPr>
          <p:cNvPr id="46083"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t" anchorCtr="0" compatLnSpc="1">
            <a:prstTxWarp prst="textNoShape">
              <a:avLst/>
            </a:prstTxWarp>
          </a:bodyPr>
          <a:lstStyle>
            <a:lvl1pPr algn="r" defTabSz="966788" eaLnBrk="1" hangingPunct="1">
              <a:spcBef>
                <a:spcPct val="50000"/>
              </a:spcBef>
              <a:defRPr sz="1200">
                <a:latin typeface="Times New Roman" pitchFamily="18" charset="0"/>
              </a:defRPr>
            </a:lvl1pPr>
          </a:lstStyle>
          <a:p>
            <a:endParaRPr lang="en-US"/>
          </a:p>
        </p:txBody>
      </p:sp>
      <p:sp>
        <p:nvSpPr>
          <p:cNvPr id="46084"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b" anchorCtr="0" compatLnSpc="1">
            <a:prstTxWarp prst="textNoShape">
              <a:avLst/>
            </a:prstTxWarp>
          </a:bodyPr>
          <a:lstStyle>
            <a:lvl1pPr algn="l" defTabSz="966788" eaLnBrk="1" hangingPunct="1">
              <a:spcBef>
                <a:spcPct val="50000"/>
              </a:spcBef>
              <a:defRPr sz="1200">
                <a:latin typeface="Times New Roman" pitchFamily="18" charset="0"/>
              </a:defRPr>
            </a:lvl1pPr>
          </a:lstStyle>
          <a:p>
            <a:endParaRPr lang="en-US"/>
          </a:p>
        </p:txBody>
      </p:sp>
      <p:sp>
        <p:nvSpPr>
          <p:cNvPr id="46085"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b" anchorCtr="0" compatLnSpc="1">
            <a:prstTxWarp prst="textNoShape">
              <a:avLst/>
            </a:prstTxWarp>
          </a:bodyPr>
          <a:lstStyle>
            <a:lvl1pPr algn="r" defTabSz="966788" eaLnBrk="1" hangingPunct="1">
              <a:spcBef>
                <a:spcPct val="50000"/>
              </a:spcBef>
              <a:defRPr sz="1200">
                <a:latin typeface="Times New Roman" pitchFamily="18" charset="0"/>
              </a:defRPr>
            </a:lvl1pPr>
          </a:lstStyle>
          <a:p>
            <a:fld id="{F7DCBC29-F6EB-4627-8E40-F3963FFCCCDD}" type="slidenum">
              <a:rPr lang="en-US"/>
              <a:pPr/>
              <a:t>‹#›</a:t>
            </a:fld>
            <a:endParaRPr lang="en-US"/>
          </a:p>
        </p:txBody>
      </p:sp>
    </p:spTree>
    <p:extLst>
      <p:ext uri="{BB962C8B-B14F-4D97-AF65-F5344CB8AC3E}">
        <p14:creationId xmlns:p14="http://schemas.microsoft.com/office/powerpoint/2010/main" val="2869806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1026"/>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t" anchorCtr="0" compatLnSpc="1">
            <a:prstTxWarp prst="textNoShape">
              <a:avLst/>
            </a:prstTxWarp>
          </a:bodyPr>
          <a:lstStyle>
            <a:lvl1pPr algn="l" defTabSz="966788" eaLnBrk="1" hangingPunct="1">
              <a:spcBef>
                <a:spcPct val="50000"/>
              </a:spcBef>
              <a:defRPr sz="1200">
                <a:latin typeface="Times New Roman" pitchFamily="18" charset="0"/>
              </a:defRPr>
            </a:lvl1pPr>
          </a:lstStyle>
          <a:p>
            <a:endParaRPr lang="en-US"/>
          </a:p>
        </p:txBody>
      </p:sp>
      <p:sp>
        <p:nvSpPr>
          <p:cNvPr id="44035" name="Rectangle 1027"/>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t" anchorCtr="0" compatLnSpc="1">
            <a:prstTxWarp prst="textNoShape">
              <a:avLst/>
            </a:prstTxWarp>
          </a:bodyPr>
          <a:lstStyle>
            <a:lvl1pPr algn="r" defTabSz="966788" eaLnBrk="1" hangingPunct="1">
              <a:spcBef>
                <a:spcPct val="50000"/>
              </a:spcBef>
              <a:defRPr sz="1200">
                <a:latin typeface="Times New Roman" pitchFamily="18" charset="0"/>
              </a:defRPr>
            </a:lvl1pPr>
          </a:lstStyle>
          <a:p>
            <a:endParaRPr lang="en-US"/>
          </a:p>
        </p:txBody>
      </p:sp>
      <p:sp>
        <p:nvSpPr>
          <p:cNvPr id="44036" name="Rectangle 1028"/>
          <p:cNvSpPr>
            <a:spLocks noGrp="1" noRot="1" noChangeAspect="1" noChangeArrowheads="1" noTextEdit="1"/>
          </p:cNvSpPr>
          <p:nvPr>
            <p:ph type="sldImg" idx="2"/>
          </p:nvPr>
        </p:nvSpPr>
        <p:spPr bwMode="auto">
          <a:xfrm>
            <a:off x="1255713" y="719138"/>
            <a:ext cx="4802187" cy="3602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1029"/>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8" name="Rectangle 1030"/>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b" anchorCtr="0" compatLnSpc="1">
            <a:prstTxWarp prst="textNoShape">
              <a:avLst/>
            </a:prstTxWarp>
          </a:bodyPr>
          <a:lstStyle>
            <a:lvl1pPr algn="l" defTabSz="966788" eaLnBrk="1" hangingPunct="1">
              <a:spcBef>
                <a:spcPct val="50000"/>
              </a:spcBef>
              <a:defRPr sz="1200">
                <a:latin typeface="Times New Roman" pitchFamily="18" charset="0"/>
              </a:defRPr>
            </a:lvl1pPr>
          </a:lstStyle>
          <a:p>
            <a:endParaRPr lang="en-US"/>
          </a:p>
        </p:txBody>
      </p:sp>
      <p:sp>
        <p:nvSpPr>
          <p:cNvPr id="44039" name="Rectangle 1031"/>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6" tIns="48324" rIns="96646" bIns="48324" numCol="1" anchor="b" anchorCtr="0" compatLnSpc="1">
            <a:prstTxWarp prst="textNoShape">
              <a:avLst/>
            </a:prstTxWarp>
          </a:bodyPr>
          <a:lstStyle>
            <a:lvl1pPr algn="r" defTabSz="966788" eaLnBrk="1" hangingPunct="1">
              <a:spcBef>
                <a:spcPct val="50000"/>
              </a:spcBef>
              <a:defRPr sz="1200">
                <a:latin typeface="Times New Roman" pitchFamily="18" charset="0"/>
              </a:defRPr>
            </a:lvl1pPr>
          </a:lstStyle>
          <a:p>
            <a:fld id="{A69B73A6-3F53-4E28-BBCA-1949BCE25993}" type="slidenum">
              <a:rPr lang="en-US"/>
              <a:pPr/>
              <a:t>‹#›</a:t>
            </a:fld>
            <a:endParaRPr lang="en-US"/>
          </a:p>
        </p:txBody>
      </p:sp>
    </p:spTree>
    <p:extLst>
      <p:ext uri="{BB962C8B-B14F-4D97-AF65-F5344CB8AC3E}">
        <p14:creationId xmlns:p14="http://schemas.microsoft.com/office/powerpoint/2010/main" val="12606572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E3A183F-01EC-4915-AA8F-52EAB2AD6D7B}" type="slidenum">
              <a:rPr lang="en-US"/>
              <a:pPr/>
              <a:t>1</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r>
              <a:rPr lang="en-US" sz="1200" b="1" kern="1200" smtClean="0">
                <a:solidFill>
                  <a:schemeClr val="tx1"/>
                </a:solidFill>
                <a:effectLst/>
                <a:latin typeface="Times New Roman" pitchFamily="18" charset="0"/>
                <a:ea typeface="+mn-ea"/>
                <a:cs typeface="+mn-cs"/>
              </a:rPr>
              <a:t>2015 Ontario Summer School on High Performance Computing </a:t>
            </a:r>
            <a:r>
              <a:rPr lang="en-US" smtClean="0"/>
              <a:t/>
            </a:r>
            <a:br>
              <a:rPr lang="en-US" smtClean="0"/>
            </a:br>
            <a:r>
              <a:rPr lang="en-US" sz="1200" kern="1200" smtClean="0">
                <a:solidFill>
                  <a:schemeClr val="tx1"/>
                </a:solidFill>
                <a:effectLst/>
                <a:latin typeface="Times New Roman" pitchFamily="18" charset="0"/>
                <a:ea typeface="+mn-ea"/>
                <a:cs typeface="+mn-cs"/>
              </a:rPr>
              <a:t>Western University, London, Ontario, May 25-29</a:t>
            </a:r>
            <a:br>
              <a:rPr lang="en-US" sz="1200" kern="1200" smtClean="0">
                <a:solidFill>
                  <a:schemeClr val="tx1"/>
                </a:solidFill>
                <a:effectLst/>
                <a:latin typeface="Times New Roman" pitchFamily="18" charset="0"/>
                <a:ea typeface="+mn-ea"/>
                <a:cs typeface="+mn-cs"/>
              </a:rPr>
            </a:br>
            <a:r>
              <a:rPr lang="en-US" sz="1200" kern="1200" smtClean="0">
                <a:solidFill>
                  <a:schemeClr val="tx1"/>
                </a:solidFill>
                <a:effectLst/>
                <a:latin typeface="Times New Roman" pitchFamily="18" charset="0"/>
                <a:ea typeface="+mn-ea"/>
                <a:cs typeface="+mn-cs"/>
              </a:rPr>
              <a:t>University of Toronto, Toronto, Ontario, July 13-17</a:t>
            </a:r>
            <a:br>
              <a:rPr lang="en-US" sz="1200" kern="1200" smtClean="0">
                <a:solidFill>
                  <a:schemeClr val="tx1"/>
                </a:solidFill>
                <a:effectLst/>
                <a:latin typeface="Times New Roman" pitchFamily="18" charset="0"/>
                <a:ea typeface="+mn-ea"/>
                <a:cs typeface="+mn-cs"/>
              </a:rPr>
            </a:br>
            <a:r>
              <a:rPr lang="en-US" sz="1200" kern="1200" smtClean="0">
                <a:solidFill>
                  <a:schemeClr val="tx1"/>
                </a:solidFill>
                <a:effectLst/>
                <a:latin typeface="Times New Roman" pitchFamily="18" charset="0"/>
                <a:ea typeface="+mn-ea"/>
                <a:cs typeface="+mn-cs"/>
              </a:rPr>
              <a:t>Queen's University, Kingston, Ontario, July 27-31</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4FE415F-D9B1-4E23-BC93-50D7C9BBAD68}" type="slidenum">
              <a:rPr lang="en-US"/>
              <a:pPr/>
              <a:t>11</a:t>
            </a:fld>
            <a:endParaRPr lang="en-US"/>
          </a:p>
        </p:txBody>
      </p:sp>
      <p:sp>
        <p:nvSpPr>
          <p:cNvPr id="1296386" name="Rectangle 2"/>
          <p:cNvSpPr>
            <a:spLocks noGrp="1" noRot="1" noChangeAspect="1" noChangeArrowheads="1" noTextEdit="1"/>
          </p:cNvSpPr>
          <p:nvPr>
            <p:ph type="sldImg"/>
          </p:nvPr>
        </p:nvSpPr>
        <p:spPr>
          <a:ln/>
        </p:spPr>
      </p:sp>
      <p:sp>
        <p:nvSpPr>
          <p:cNvPr id="1296387" name="Rectangle 3"/>
          <p:cNvSpPr>
            <a:spLocks noGrp="1" noChangeArrowheads="1"/>
          </p:cNvSpPr>
          <p:nvPr>
            <p:ph type="body" idx="1"/>
          </p:nvPr>
        </p:nvSpPr>
        <p:spPr/>
        <p:txBody>
          <a:bodyPr/>
          <a:lstStyle/>
          <a:p>
            <a:r>
              <a:rPr lang="en-CA"/>
              <a:t>In other words, MPI is isolated from the combination essentially.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05E1765-9530-41AA-921A-79B52FB0E0EC}" type="slidenum">
              <a:rPr lang="en-US"/>
              <a:pPr/>
              <a:t>12</a:t>
            </a:fld>
            <a:endParaRPr 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CC86E9C-F2A0-46C0-B604-BCC7F1138425}" type="slidenum">
              <a:rPr lang="en-US"/>
              <a:pPr/>
              <a:t>13</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28A77E5-3C86-4D18-A0C5-66649395FF57}" type="slidenum">
              <a:rPr lang="en-US"/>
              <a:pPr/>
              <a:t>14</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7AC2889-567B-4807-9C17-BB8A7CC47CC1}" type="slidenum">
              <a:rPr lang="en-US"/>
              <a:pPr/>
              <a:t>15</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A0AE5D7-D51C-4D9E-8708-411A5E51C926}" type="slidenum">
              <a:rPr lang="en-US"/>
              <a:pPr/>
              <a:t>16</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838F72D-D623-4DBD-9509-169BAB7D8DBC}" type="slidenum">
              <a:rPr lang="en-US"/>
              <a:pPr/>
              <a:t>18</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930CA43-3579-486E-AF78-D6FB08FDD528}" type="slidenum">
              <a:rPr lang="en-US"/>
              <a:pPr/>
              <a:t>19</a:t>
            </a:fld>
            <a:endParaRPr lang="en-US"/>
          </a:p>
        </p:txBody>
      </p:sp>
      <p:sp>
        <p:nvSpPr>
          <p:cNvPr id="1305602" name="Rectangle 2"/>
          <p:cNvSpPr>
            <a:spLocks noGrp="1" noRot="1" noChangeAspect="1" noChangeArrowheads="1" noTextEdit="1"/>
          </p:cNvSpPr>
          <p:nvPr>
            <p:ph type="sldImg"/>
          </p:nvPr>
        </p:nvSpPr>
        <p:spPr>
          <a:ln/>
        </p:spPr>
      </p:sp>
      <p:sp>
        <p:nvSpPr>
          <p:cNvPr id="13056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7AD06AF-1A75-4424-8539-5430AA8E6D64}" type="slidenum">
              <a:rPr lang="en-US"/>
              <a:pPr/>
              <a:t>20</a:t>
            </a:fld>
            <a:endParaRPr lang="en-US"/>
          </a:p>
        </p:txBody>
      </p:sp>
      <p:sp>
        <p:nvSpPr>
          <p:cNvPr id="1263618" name="Rectangle 2"/>
          <p:cNvSpPr>
            <a:spLocks noGrp="1" noRot="1" noChangeAspect="1" noChangeArrowheads="1" noTextEdit="1"/>
          </p:cNvSpPr>
          <p:nvPr>
            <p:ph type="sldImg"/>
          </p:nvPr>
        </p:nvSpPr>
        <p:spPr>
          <a:ln/>
        </p:spPr>
      </p:sp>
      <p:sp>
        <p:nvSpPr>
          <p:cNvPr id="12636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45A1D33-B52F-4418-A531-C8CD7C6D5583}" type="slidenum">
              <a:rPr lang="en-US"/>
              <a:pPr/>
              <a:t>21</a:t>
            </a:fld>
            <a:endParaRPr 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1B61D9A-FB05-46E9-9D60-0AD0DF7197B6}" type="slidenum">
              <a:rPr lang="en-US"/>
              <a:pPr/>
              <a:t>2</a:t>
            </a:fld>
            <a:endParaRPr lang="en-US"/>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731A0BB-17F8-44B9-9EA6-CD95337861EA}" type="slidenum">
              <a:rPr lang="en-US"/>
              <a:pPr/>
              <a:t>22</a:t>
            </a:fld>
            <a:endParaRPr lang="en-US"/>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F5C4E1A-9D3B-4719-B588-94FDA934A617}" type="slidenum">
              <a:rPr lang="en-US"/>
              <a:pPr/>
              <a:t>24</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979B8CD-B58C-46C1-8B66-C5297F558853}" type="slidenum">
              <a:rPr lang="en-US"/>
              <a:pPr/>
              <a:t>25</a:t>
            </a:fld>
            <a:endParaRPr lang="en-US"/>
          </a:p>
        </p:txBody>
      </p:sp>
      <p:sp>
        <p:nvSpPr>
          <p:cNvPr id="1267714" name="Rectangle 2"/>
          <p:cNvSpPr>
            <a:spLocks noGrp="1" noRot="1" noChangeAspect="1" noChangeArrowheads="1" noTextEdit="1"/>
          </p:cNvSpPr>
          <p:nvPr>
            <p:ph type="sldImg"/>
          </p:nvPr>
        </p:nvSpPr>
        <p:spPr>
          <a:ln/>
        </p:spPr>
      </p:sp>
      <p:sp>
        <p:nvSpPr>
          <p:cNvPr id="12677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86236780-3AA3-45E2-B28D-AC6DA43A1FFA}" type="slidenum">
              <a:rPr lang="en-US"/>
              <a:pPr/>
              <a:t>26</a:t>
            </a:fld>
            <a:endParaRPr lang="en-US"/>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3510041-2AA2-435D-9A6C-AF6F4904F603}" type="slidenum">
              <a:rPr lang="en-US"/>
              <a:pPr/>
              <a:t>27</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30CFCE4-4C98-4197-B1BF-21BC0A889D71}" type="slidenum">
              <a:rPr lang="en-US"/>
              <a:pPr/>
              <a:t>28</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5098A64-7F9D-4B88-B385-3716601759D9}" type="slidenum">
              <a:rPr lang="en-US"/>
              <a:pPr/>
              <a:t>29</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5E5469F-A96F-41E9-9F8B-97C0438FA4E4}" type="slidenum">
              <a:rPr lang="en-US"/>
              <a:pPr/>
              <a:t>30</a:t>
            </a:fld>
            <a:endParaRPr 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8799594-3C5F-4B68-B05D-E3670BE40FB2}" type="slidenum">
              <a:rPr lang="en-US"/>
              <a:pPr/>
              <a:t>34</a:t>
            </a:fld>
            <a:endParaRPr 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D1A02EA-EEB4-4CC3-B428-6BA50AEBDF5C}" type="slidenum">
              <a:rPr lang="en-US"/>
              <a:pPr/>
              <a:t>36</a:t>
            </a:fld>
            <a:endParaRPr lang="en-US"/>
          </a:p>
        </p:txBody>
      </p:sp>
      <p:sp>
        <p:nvSpPr>
          <p:cNvPr id="1261570" name="Rectangle 2"/>
          <p:cNvSpPr>
            <a:spLocks noGrp="1" noRot="1" noChangeAspect="1" noChangeArrowheads="1" noTextEdit="1"/>
          </p:cNvSpPr>
          <p:nvPr>
            <p:ph type="sldImg"/>
          </p:nvPr>
        </p:nvSpPr>
        <p:spPr>
          <a:ln/>
        </p:spPr>
      </p:sp>
      <p:sp>
        <p:nvSpPr>
          <p:cNvPr id="12615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5712494-4224-476C-A50F-1B2C8B98F599}" type="slidenum">
              <a:rPr lang="en-US"/>
              <a:pPr/>
              <a:t>3</a:t>
            </a:fld>
            <a:endParaRPr lang="en-US"/>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FDA7D4E-673A-4C6B-BC19-57B288DA0222}" type="slidenum">
              <a:rPr lang="en-US"/>
              <a:pPr/>
              <a:t>37</a:t>
            </a:fld>
            <a:endParaRPr lang="en-US"/>
          </a:p>
        </p:txBody>
      </p:sp>
      <p:sp>
        <p:nvSpPr>
          <p:cNvPr id="1235970" name="Rectangle 2"/>
          <p:cNvSpPr>
            <a:spLocks noGrp="1" noRot="1" noChangeAspect="1" noChangeArrowheads="1" noTextEdit="1"/>
          </p:cNvSpPr>
          <p:nvPr>
            <p:ph type="sldImg"/>
          </p:nvPr>
        </p:nvSpPr>
        <p:spPr>
          <a:ln/>
        </p:spPr>
      </p:sp>
      <p:sp>
        <p:nvSpPr>
          <p:cNvPr id="1235971" name="Rectangle 3"/>
          <p:cNvSpPr>
            <a:spLocks noGrp="1" noChangeArrowheads="1"/>
          </p:cNvSpPr>
          <p:nvPr>
            <p:ph type="body" idx="1"/>
          </p:nvPr>
        </p:nvSpPr>
        <p:spPr/>
        <p:txBody>
          <a:bodyPr/>
          <a:lstStyle/>
          <a:p>
            <a:r>
              <a:rPr lang="en-CA"/>
              <a:t>In other words, MPI is isolated from the combination essentially.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03E343A-B4AE-49A9-A49C-10CF76C2B8B8}" type="slidenum">
              <a:rPr lang="en-US"/>
              <a:pPr/>
              <a:t>38</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5916583-FCF3-405D-9AB0-2FADA1D297AB}" type="slidenum">
              <a:rPr lang="en-US"/>
              <a:pPr/>
              <a:t>39</a:t>
            </a:fld>
            <a:endParaRPr 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A8E8D75-B120-4EE2-B531-029FFBEFA03F}" type="slidenum">
              <a:rPr lang="en-US"/>
              <a:pPr/>
              <a:t>41</a:t>
            </a:fld>
            <a:endParaRPr lang="en-US"/>
          </a:p>
        </p:txBody>
      </p:sp>
      <p:sp>
        <p:nvSpPr>
          <p:cNvPr id="1188866" name="Rectangle 2"/>
          <p:cNvSpPr>
            <a:spLocks noGrp="1" noRot="1" noChangeAspect="1" noChangeArrowheads="1" noTextEdit="1"/>
          </p:cNvSpPr>
          <p:nvPr>
            <p:ph type="sldImg"/>
          </p:nvPr>
        </p:nvSpPr>
        <p:spPr>
          <a:ln/>
        </p:spPr>
      </p:sp>
      <p:sp>
        <p:nvSpPr>
          <p:cNvPr id="11888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663E0E4-9652-4F41-B8E7-D3C39FCA4E94}" type="slidenum">
              <a:rPr lang="en-US"/>
              <a:pPr/>
              <a:t>43</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9AB11F0-6855-44F5-8C54-0E0A2B3C8C0F}" type="slidenum">
              <a:rPr lang="en-US"/>
              <a:pPr/>
              <a:t>45</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FB4D0DF-9C6C-4088-97A6-2196742EAA15}" type="slidenum">
              <a:rPr lang="en-US"/>
              <a:pPr/>
              <a:t>47</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837FB0B-6635-4886-8D15-8D0FABC01037}" type="slidenum">
              <a:rPr lang="en-US"/>
              <a:pPr/>
              <a:t>49</a:t>
            </a:fld>
            <a:endParaRPr lang="en-US"/>
          </a:p>
        </p:txBody>
      </p:sp>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10324C4-527A-4A8D-8B3C-8465207AFD35}" type="slidenum">
              <a:rPr lang="en-US"/>
              <a:pPr/>
              <a:t>51</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A6FD5EF-D537-4CAF-8E38-55C14D0EEE7A}" type="slidenum">
              <a:rPr lang="en-US"/>
              <a:pPr/>
              <a:t>52</a:t>
            </a:fld>
            <a:endParaRPr lang="en-US"/>
          </a:p>
        </p:txBody>
      </p:sp>
      <p:sp>
        <p:nvSpPr>
          <p:cNvPr id="1298434" name="Rectangle 2"/>
          <p:cNvSpPr>
            <a:spLocks noGrp="1" noRot="1" noChangeAspect="1" noChangeArrowheads="1" noTextEdit="1"/>
          </p:cNvSpPr>
          <p:nvPr>
            <p:ph type="sldImg"/>
          </p:nvPr>
        </p:nvSpPr>
        <p:spPr>
          <a:ln/>
        </p:spPr>
      </p:sp>
      <p:sp>
        <p:nvSpPr>
          <p:cNvPr id="12984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F8638CF-C60E-4B10-8D37-117F98547DEF}" type="slidenum">
              <a:rPr lang="en-US"/>
              <a:pPr/>
              <a:t>4</a:t>
            </a:fld>
            <a:endParaRPr lang="en-US"/>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96DD1D2-246C-4CA1-AC3C-453A33E6940A}" type="slidenum">
              <a:rPr lang="en-US"/>
              <a:pPr/>
              <a:t>53</a:t>
            </a:fld>
            <a:endParaRPr 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0B769E7-0F51-4892-9D93-31B4CCACC9B4}" type="slidenum">
              <a:rPr lang="en-US"/>
              <a:pPr/>
              <a:t>54</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9899DFE-5E97-46B9-B4DF-B4FB70CC8C5D}" type="slidenum">
              <a:rPr lang="en-US"/>
              <a:pPr/>
              <a:t>55</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DF3C877-3ED9-473A-B4F0-92E8BADB1890}" type="slidenum">
              <a:rPr lang="en-US"/>
              <a:pPr/>
              <a:t>56</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DF1C494-3E0E-45DF-897C-2F5E1EEB12C6}" type="slidenum">
              <a:rPr lang="en-US"/>
              <a:pPr/>
              <a:t>57</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3AF93BB-34BB-4E52-9D13-EB8C3381C8D2}" type="slidenum">
              <a:rPr lang="en-US"/>
              <a:pPr/>
              <a:t>58</a:t>
            </a:fld>
            <a:endParaRPr lang="en-US"/>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D4383AF-2187-4B48-B496-EE366E3CA3F1}" type="slidenum">
              <a:rPr lang="en-US"/>
              <a:pPr/>
              <a:t>59</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5C279BF-A95D-45F9-B8BB-2E8B6DFA9F75}" type="slidenum">
              <a:rPr lang="en-US"/>
              <a:pPr/>
              <a:t>60</a:t>
            </a:fld>
            <a:endParaRPr 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09C1114-1778-4205-9075-34618F7BE8C2}" type="slidenum">
              <a:rPr lang="en-US"/>
              <a:pPr/>
              <a:t>61</a:t>
            </a:fld>
            <a:endParaRPr lang="en-US"/>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1964172-2C51-41D6-AAAC-30C7445E6D00}" type="slidenum">
              <a:rPr lang="en-US"/>
              <a:pPr/>
              <a:t>62</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EF25CB8-2405-4790-8C23-795E807CF57C}" type="slidenum">
              <a:rPr lang="en-US"/>
              <a:pPr/>
              <a:t>6</a:t>
            </a:fld>
            <a:endParaRPr lang="en-US"/>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8BA56CD-FDA2-4D79-B10A-047CB6CC32F1}" type="slidenum">
              <a:rPr lang="en-US"/>
              <a:pPr/>
              <a:t>63</a:t>
            </a:fld>
            <a:endParaRPr lang="en-US"/>
          </a:p>
        </p:txBody>
      </p:sp>
      <p:sp>
        <p:nvSpPr>
          <p:cNvPr id="1280002" name="Rectangle 2"/>
          <p:cNvSpPr>
            <a:spLocks noGrp="1" noRot="1" noChangeAspect="1" noChangeArrowheads="1" noTextEdit="1"/>
          </p:cNvSpPr>
          <p:nvPr>
            <p:ph type="sldImg"/>
          </p:nvPr>
        </p:nvSpPr>
        <p:spPr>
          <a:ln/>
        </p:spPr>
      </p:sp>
      <p:sp>
        <p:nvSpPr>
          <p:cNvPr id="1280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93DA1CD-73C4-4D8F-A54F-032EECB5C253}" type="slidenum">
              <a:rPr lang="en-US"/>
              <a:pPr/>
              <a:t>64</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3AF93BB-34BB-4E52-9D13-EB8C3381C8D2}" type="slidenum">
              <a:rPr lang="en-US"/>
              <a:pPr/>
              <a:t>65</a:t>
            </a:fld>
            <a:endParaRPr lang="en-US"/>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600D5D1-923A-47A5-BEE0-C8CB414FB50E}" type="slidenum">
              <a:rPr lang="en-US"/>
              <a:pPr/>
              <a:t>66</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AF129BA-DF91-4ECE-B86F-C86ECC7A3A5F}" type="slidenum">
              <a:rPr lang="en-US"/>
              <a:pPr/>
              <a:t>67</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7E8C990-1C72-47FD-84DB-BE00EF29C35E}" type="slidenum">
              <a:rPr lang="en-US"/>
              <a:pPr/>
              <a:t>68</a:t>
            </a:fld>
            <a:endParaRPr lang="en-US"/>
          </a:p>
        </p:txBody>
      </p:sp>
      <p:sp>
        <p:nvSpPr>
          <p:cNvPr id="1269762" name="Rectangle 2"/>
          <p:cNvSpPr>
            <a:spLocks noGrp="1" noRot="1" noChangeAspect="1" noChangeArrowheads="1" noTextEdit="1"/>
          </p:cNvSpPr>
          <p:nvPr>
            <p:ph type="sldImg"/>
          </p:nvPr>
        </p:nvSpPr>
        <p:spPr>
          <a:ln/>
        </p:spPr>
      </p:sp>
      <p:sp>
        <p:nvSpPr>
          <p:cNvPr id="1269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51E5526-4A10-4C19-8149-5BC635F5FABA}" type="slidenum">
              <a:rPr lang="en-US"/>
              <a:pPr/>
              <a:t>69</a:t>
            </a:fld>
            <a:endParaRPr lang="en-US"/>
          </a:p>
        </p:txBody>
      </p:sp>
      <p:sp>
        <p:nvSpPr>
          <p:cNvPr id="1273858" name="Rectangle 2"/>
          <p:cNvSpPr>
            <a:spLocks noGrp="1" noRot="1" noChangeAspect="1" noChangeArrowheads="1" noTextEdit="1"/>
          </p:cNvSpPr>
          <p:nvPr>
            <p:ph type="sldImg"/>
          </p:nvPr>
        </p:nvSpPr>
        <p:spPr>
          <a:ln/>
        </p:spPr>
      </p:sp>
      <p:sp>
        <p:nvSpPr>
          <p:cNvPr id="1273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548821D-A873-42BC-B244-7EEE4AB65EC6}" type="slidenum">
              <a:rPr lang="en-US"/>
              <a:pPr/>
              <a:t>70</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CC7C3F9-7B67-46D4-884D-7902D06BBADB}" type="slidenum">
              <a:rPr lang="en-US"/>
              <a:pPr/>
              <a:t>71</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767C8CB-AD67-4E39-9050-77E3ACD8A9D9}" type="slidenum">
              <a:rPr lang="en-US"/>
              <a:pPr/>
              <a:t>72</a:t>
            </a:fld>
            <a:endParaRPr lang="en-US"/>
          </a:p>
        </p:txBody>
      </p:sp>
      <p:sp>
        <p:nvSpPr>
          <p:cNvPr id="1277954" name="Rectangle 2"/>
          <p:cNvSpPr>
            <a:spLocks noGrp="1" noRot="1" noChangeAspect="1" noChangeArrowheads="1" noTextEdit="1"/>
          </p:cNvSpPr>
          <p:nvPr>
            <p:ph type="sldImg"/>
          </p:nvPr>
        </p:nvSpPr>
        <p:spPr>
          <a:ln/>
        </p:spPr>
      </p:sp>
      <p:sp>
        <p:nvSpPr>
          <p:cNvPr id="1277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B728C24-6090-41DC-A45C-DF7ACBBF53D4}" type="slidenum">
              <a:rPr lang="en-US"/>
              <a:pPr/>
              <a:t>7</a:t>
            </a:fld>
            <a:endParaRPr lang="en-US"/>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53B3A87-D092-4F42-B144-2775E56295A8}" type="slidenum">
              <a:rPr lang="en-US"/>
              <a:pPr/>
              <a:t>73</a:t>
            </a:fld>
            <a:endParaRPr lang="en-US"/>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01059F1-FA39-4B6B-A479-575F088741B8}" type="slidenum">
              <a:rPr lang="en-US"/>
              <a:pPr/>
              <a:t>74</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621A393-A7A7-4B6C-B87D-100513C57EE2}" type="slidenum">
              <a:rPr lang="en-US"/>
              <a:pPr/>
              <a:t>75</a:t>
            </a:fld>
            <a:endParaRPr 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B08599C-ADBA-4C38-A098-A4CDBF033BBC}" type="slidenum">
              <a:rPr lang="en-US"/>
              <a:pPr/>
              <a:t>76</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E39F82E-B2C2-43E6-8E8E-63AB18F23932}" type="slidenum">
              <a:rPr lang="en-US"/>
              <a:pPr/>
              <a:t>77</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D358ECC-BB97-4985-89DB-0319AC53C7ED}" type="slidenum">
              <a:rPr lang="en-US"/>
              <a:pPr/>
              <a:t>78</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53B3A87-D092-4F42-B144-2775E56295A8}" type="slidenum">
              <a:rPr lang="en-US"/>
              <a:pPr/>
              <a:t>79</a:t>
            </a:fld>
            <a:endParaRPr lang="en-US"/>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41E816E-98EA-4088-BD00-073502B91178}" type="slidenum">
              <a:rPr lang="en-US"/>
              <a:pPr/>
              <a:t>80</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2E32431-1E05-434E-A861-4A5CBBF06065}" type="slidenum">
              <a:rPr lang="en-US"/>
              <a:pPr/>
              <a:t>81</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48143CA-5DCB-4019-843E-6D64A1BA9087}" type="slidenum">
              <a:rPr lang="en-US"/>
              <a:pPr/>
              <a:t>82</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C76247E-24C5-47D2-8DD2-419769A832E1}" type="slidenum">
              <a:rPr lang="en-US"/>
              <a:pPr/>
              <a:t>8</a:t>
            </a:fld>
            <a:endParaRPr 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ADF8EBA-1894-4CF6-81CC-49E5F003F278}" type="slidenum">
              <a:rPr lang="en-US"/>
              <a:pPr/>
              <a:t>83</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7C1907C-2396-4061-99D6-D685188A96E3}" type="slidenum">
              <a:rPr lang="en-US"/>
              <a:pPr/>
              <a:t>84</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0BEF2BF-C60B-4F0A-AB75-96DDD00CB46A}" type="slidenum">
              <a:rPr lang="en-US"/>
              <a:pPr/>
              <a:t>85</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F2650C1-21AA-4BF2-B35D-0EEE6C664518}" type="slidenum">
              <a:rPr lang="en-US"/>
              <a:pPr/>
              <a:t>86</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1E93DF5-7868-4791-AF2D-DFDD8CFF7CB2}" type="slidenum">
              <a:rPr lang="en-US"/>
              <a:pPr/>
              <a:t>87</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5884452-2A17-4DF4-97CC-8BE0DCCD4305}" type="slidenum">
              <a:rPr lang="en-US"/>
              <a:pPr/>
              <a:t>88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CFDB307-3E46-4148-B50E-B8DB383BCEDD}" type="slidenum">
              <a:rPr lang="en-US"/>
              <a:pPr/>
              <a:t>89</a:t>
            </a:fld>
            <a:endParaRPr lang="en-US"/>
          </a:p>
        </p:txBody>
      </p:sp>
      <p:sp>
        <p:nvSpPr>
          <p:cNvPr id="1309698" name="Rectangle 2"/>
          <p:cNvSpPr>
            <a:spLocks noGrp="1" noRot="1" noChangeAspect="1" noChangeArrowheads="1" noTextEdit="1"/>
          </p:cNvSpPr>
          <p:nvPr>
            <p:ph type="sldImg"/>
          </p:nvPr>
        </p:nvSpPr>
        <p:spPr>
          <a:ln/>
        </p:spPr>
      </p:sp>
      <p:sp>
        <p:nvSpPr>
          <p:cNvPr id="13096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24835FF-344A-49CC-8FB0-8DA0B9C1FF8C}" type="slidenum">
              <a:rPr lang="en-US"/>
              <a:pPr/>
              <a:t>90</a:t>
            </a:fld>
            <a:endParaRPr 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ADE297E-FA59-414A-86D1-5935FACA5ED3}" type="slidenum">
              <a:rPr lang="en-US"/>
              <a:pPr/>
              <a:t>91</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53B3A87-D092-4F42-B144-2775E56295A8}" type="slidenum">
              <a:rPr lang="en-US"/>
              <a:pPr/>
              <a:t>92</a:t>
            </a:fld>
            <a:endParaRPr lang="en-US"/>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23F032A-2106-4664-ABCA-ED9FCD94934E}" type="slidenum">
              <a:rPr lang="en-US"/>
              <a:pPr/>
              <a:t>9</a:t>
            </a:fld>
            <a:endParaRPr lang="en-US"/>
          </a:p>
        </p:txBody>
      </p:sp>
      <p:sp>
        <p:nvSpPr>
          <p:cNvPr id="1292290" name="Rectangle 2"/>
          <p:cNvSpPr>
            <a:spLocks noGrp="1" noRot="1" noChangeAspect="1" noChangeArrowheads="1" noTextEdit="1"/>
          </p:cNvSpPr>
          <p:nvPr>
            <p:ph type="sldImg"/>
          </p:nvPr>
        </p:nvSpPr>
        <p:spPr>
          <a:ln/>
        </p:spPr>
      </p:sp>
      <p:sp>
        <p:nvSpPr>
          <p:cNvPr id="129229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F4F5B18-CA6F-4031-B64B-2EA0B2BD3033}" type="slidenum">
              <a:rPr lang="en-US"/>
              <a:pPr/>
              <a:t>93</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2B2C7F9-D4D7-41FA-9831-FF3AD7DE77C7}" type="slidenum">
              <a:rPr lang="en-US"/>
              <a:pPr/>
              <a:t>94</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212BA42-BCE8-4EC2-9251-E1A317803BE3}" type="slidenum">
              <a:rPr lang="en-US"/>
              <a:pPr/>
              <a:t>95</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8985D0F-FC04-4951-8955-886651E92D0A}" type="slidenum">
              <a:rPr lang="en-US"/>
              <a:pPr/>
              <a:t>97</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2A90518-90E2-4F76-8D52-FB7FFBB59AE9}" type="slidenum">
              <a:rPr lang="en-US"/>
              <a:pPr/>
              <a:t>99</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2E52E11-8B14-4F05-95BD-8663710FC75A}" type="slidenum">
              <a:rPr lang="en-US"/>
              <a:pPr/>
              <a:t>101</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EB92925-3E70-4067-814F-01659E2761FC}" type="slidenum">
              <a:rPr lang="en-US"/>
              <a:pPr/>
              <a:t>102</a:t>
            </a:fld>
            <a:endParaRPr lang="en-US"/>
          </a:p>
        </p:txBody>
      </p:sp>
      <p:sp>
        <p:nvSpPr>
          <p:cNvPr id="1135618" name="Rectangle 2"/>
          <p:cNvSpPr>
            <a:spLocks noGrp="1" noRot="1" noChangeAspect="1" noChangeArrowheads="1" noTextEdit="1"/>
          </p:cNvSpPr>
          <p:nvPr>
            <p:ph type="sldImg"/>
          </p:nvPr>
        </p:nvSpPr>
        <p:spPr>
          <a:ln/>
        </p:spPr>
      </p:sp>
      <p:sp>
        <p:nvSpPr>
          <p:cNvPr id="11356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1580744-2F56-452F-BE67-434676DEA7D6}" type="slidenum">
              <a:rPr lang="en-US"/>
              <a:pPr/>
              <a:t>103</a:t>
            </a:fld>
            <a:endParaRPr lang="en-US"/>
          </a:p>
        </p:txBody>
      </p:sp>
      <p:sp>
        <p:nvSpPr>
          <p:cNvPr id="1137666" name="Rectangle 2"/>
          <p:cNvSpPr>
            <a:spLocks noGrp="1" noRot="1" noChangeAspect="1" noChangeArrowheads="1" noTextEdit="1"/>
          </p:cNvSpPr>
          <p:nvPr>
            <p:ph type="sldImg"/>
          </p:nvPr>
        </p:nvSpPr>
        <p:spPr>
          <a:ln/>
        </p:spPr>
      </p:sp>
      <p:sp>
        <p:nvSpPr>
          <p:cNvPr id="11376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944AB9B-C460-4CD6-BE37-EF51C14F6FBF}" type="slidenum">
              <a:rPr lang="en-US"/>
              <a:pPr/>
              <a:t>104</a:t>
            </a:fld>
            <a:endParaRPr lang="en-US"/>
          </a:p>
        </p:txBody>
      </p:sp>
      <p:sp>
        <p:nvSpPr>
          <p:cNvPr id="1143810" name="Rectangle 2"/>
          <p:cNvSpPr>
            <a:spLocks noGrp="1" noRot="1" noChangeAspect="1" noChangeArrowheads="1" noTextEdit="1"/>
          </p:cNvSpPr>
          <p:nvPr>
            <p:ph type="sldImg"/>
          </p:nvPr>
        </p:nvSpPr>
        <p:spPr>
          <a:ln/>
        </p:spPr>
      </p:sp>
      <p:sp>
        <p:nvSpPr>
          <p:cNvPr id="11438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C49D341-4A4D-4A05-958D-25ED6E5EAB1B}" type="slidenum">
              <a:rPr lang="en-US"/>
              <a:pPr/>
              <a:t>105</a:t>
            </a:fld>
            <a:endParaRPr lang="en-US"/>
          </a:p>
        </p:txBody>
      </p:sp>
      <p:sp>
        <p:nvSpPr>
          <p:cNvPr id="1131522" name="Rectangle 2"/>
          <p:cNvSpPr>
            <a:spLocks noGrp="1" noRot="1" noChangeAspect="1" noChangeArrowheads="1" noTextEdit="1"/>
          </p:cNvSpPr>
          <p:nvPr>
            <p:ph type="sldImg"/>
          </p:nvPr>
        </p:nvSpPr>
        <p:spPr>
          <a:ln/>
        </p:spPr>
      </p:sp>
      <p:sp>
        <p:nvSpPr>
          <p:cNvPr id="11315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FDA7D4E-673A-4C6B-BC19-57B288DA0222}" type="slidenum">
              <a:rPr lang="en-US"/>
              <a:pPr/>
              <a:t>10</a:t>
            </a:fld>
            <a:endParaRPr lang="en-US"/>
          </a:p>
        </p:txBody>
      </p:sp>
      <p:sp>
        <p:nvSpPr>
          <p:cNvPr id="1235970" name="Rectangle 2"/>
          <p:cNvSpPr>
            <a:spLocks noGrp="1" noRot="1" noChangeAspect="1" noChangeArrowheads="1" noTextEdit="1"/>
          </p:cNvSpPr>
          <p:nvPr>
            <p:ph type="sldImg"/>
          </p:nvPr>
        </p:nvSpPr>
        <p:spPr>
          <a:ln/>
        </p:spPr>
      </p:sp>
      <p:sp>
        <p:nvSpPr>
          <p:cNvPr id="1235971" name="Rectangle 3"/>
          <p:cNvSpPr>
            <a:spLocks noGrp="1" noChangeArrowheads="1"/>
          </p:cNvSpPr>
          <p:nvPr>
            <p:ph type="body" idx="1"/>
          </p:nvPr>
        </p:nvSpPr>
        <p:spPr/>
        <p:txBody>
          <a:bodyPr/>
          <a:lstStyle/>
          <a:p>
            <a:r>
              <a:rPr lang="en-CA"/>
              <a:t>In other words, MPI is isolated from the combination essentially.</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383EBED-8513-4C87-BFDA-7D56FFD0D173}" type="slidenum">
              <a:rPr lang="en-US"/>
              <a:pPr/>
              <a:t>107</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0FE02C7-AB0A-49E2-BF85-A8176AF74025}" type="slidenum">
              <a:rPr lang="en-US"/>
              <a:pPr/>
              <a:t>108</a:t>
            </a:fld>
            <a:endParaRPr lang="en-US"/>
          </a:p>
        </p:txBody>
      </p:sp>
      <p:sp>
        <p:nvSpPr>
          <p:cNvPr id="1284098" name="Rectangle 2"/>
          <p:cNvSpPr>
            <a:spLocks noGrp="1" noRot="1" noChangeAspect="1" noChangeArrowheads="1" noTextEdit="1"/>
          </p:cNvSpPr>
          <p:nvPr>
            <p:ph type="sldImg"/>
          </p:nvPr>
        </p:nvSpPr>
        <p:spPr>
          <a:ln/>
        </p:spPr>
      </p:sp>
      <p:sp>
        <p:nvSpPr>
          <p:cNvPr id="12840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62F8CF3-A463-4023-B12B-2BA57B8ECEB7}" type="slidenum">
              <a:rPr lang="en-US"/>
              <a:pPr/>
              <a:t>109</a:t>
            </a:fld>
            <a:endParaRPr lang="en-US"/>
          </a:p>
        </p:txBody>
      </p:sp>
      <p:sp>
        <p:nvSpPr>
          <p:cNvPr id="1286146" name="Rectangle 2"/>
          <p:cNvSpPr>
            <a:spLocks noGrp="1" noRot="1" noChangeAspect="1" noChangeArrowheads="1" noTextEdit="1"/>
          </p:cNvSpPr>
          <p:nvPr>
            <p:ph type="sldImg"/>
          </p:nvPr>
        </p:nvSpPr>
        <p:spPr>
          <a:ln/>
        </p:spPr>
      </p:sp>
      <p:sp>
        <p:nvSpPr>
          <p:cNvPr id="12861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81951F6-5842-4586-B394-8CC04E23679E}" type="slidenum">
              <a:rPr lang="en-US"/>
              <a:pPr/>
              <a:t>110</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303276C-77F2-4B7A-B0C2-94970B239B62}" type="slidenum">
              <a:rPr lang="en-US"/>
              <a:pPr/>
              <a:t>111</a:t>
            </a:fld>
            <a:endParaRPr lang="en-US"/>
          </a:p>
        </p:txBody>
      </p:sp>
      <p:sp>
        <p:nvSpPr>
          <p:cNvPr id="1275906" name="Rectangle 2"/>
          <p:cNvSpPr>
            <a:spLocks noGrp="1" noRot="1" noChangeAspect="1" noChangeArrowheads="1" noTextEdit="1"/>
          </p:cNvSpPr>
          <p:nvPr>
            <p:ph type="sldImg"/>
          </p:nvPr>
        </p:nvSpPr>
        <p:spPr>
          <a:ln/>
        </p:spPr>
      </p:sp>
      <p:sp>
        <p:nvSpPr>
          <p:cNvPr id="12759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3AAB96C-FE66-4601-9992-6A2AF2CA6216}" type="slidenum">
              <a:rPr lang="en-US"/>
              <a:pPr/>
              <a:t>112</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25B4872-7865-4DEC-A49D-323CD962AB53}" type="slidenum">
              <a:rPr lang="en-US"/>
              <a:pPr/>
              <a:t>113</a:t>
            </a:fld>
            <a:endParaRPr lang="en-US"/>
          </a:p>
        </p:txBody>
      </p:sp>
      <p:sp>
        <p:nvSpPr>
          <p:cNvPr id="1141762" name="Rectangle 2"/>
          <p:cNvSpPr>
            <a:spLocks noGrp="1" noRot="1" noChangeAspect="1" noChangeArrowheads="1" noTextEdit="1"/>
          </p:cNvSpPr>
          <p:nvPr>
            <p:ph type="sldImg"/>
          </p:nvPr>
        </p:nvSpPr>
        <p:spPr>
          <a:ln/>
        </p:spPr>
      </p:sp>
      <p:sp>
        <p:nvSpPr>
          <p:cNvPr id="11417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DD2FBDF-A385-4BBA-AD2E-284F528A60E0}" type="slidenum">
              <a:rPr lang="en-US"/>
              <a:pPr/>
              <a:t>114</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DFD1031-3575-4EFB-8D45-18C7431AE691}" type="slidenum">
              <a:rPr lang="en-US"/>
              <a:pPr/>
              <a:t>115</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BC68391-7BB9-4DB6-95AB-FEF8D5E23404}" type="slidenum">
              <a:rPr lang="en-US"/>
              <a:pPr/>
              <a:t>116</a:t>
            </a:fld>
            <a:endParaRPr 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93570" name="Group 2"/>
          <p:cNvGrpSpPr>
            <a:grpSpLocks/>
          </p:cNvGrpSpPr>
          <p:nvPr/>
        </p:nvGrpSpPr>
        <p:grpSpPr bwMode="auto">
          <a:xfrm>
            <a:off x="1658938" y="1600200"/>
            <a:ext cx="6837362" cy="3200400"/>
            <a:chOff x="1045" y="1008"/>
            <a:chExt cx="4307" cy="2016"/>
          </a:xfrm>
        </p:grpSpPr>
        <p:sp>
          <p:nvSpPr>
            <p:cNvPr id="493571"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3572"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3573"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3574"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3575"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3576"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grpSp>
      <p:sp>
        <p:nvSpPr>
          <p:cNvPr id="493577" name="Rectangle 9"/>
          <p:cNvSpPr>
            <a:spLocks noGrp="1" noChangeArrowheads="1"/>
          </p:cNvSpPr>
          <p:nvPr>
            <p:ph type="dt" sz="half" idx="2"/>
          </p:nvPr>
        </p:nvSpPr>
        <p:spPr/>
        <p:txBody>
          <a:bodyPr/>
          <a:lstStyle>
            <a:lvl1pPr>
              <a:defRPr/>
            </a:lvl1pPr>
          </a:lstStyle>
          <a:p>
            <a:endParaRPr lang="en-US"/>
          </a:p>
        </p:txBody>
      </p:sp>
      <p:sp>
        <p:nvSpPr>
          <p:cNvPr id="493578" name="Rectangle 10"/>
          <p:cNvSpPr>
            <a:spLocks noGrp="1" noChangeArrowheads="1"/>
          </p:cNvSpPr>
          <p:nvPr>
            <p:ph type="ftr" sz="quarter" idx="3"/>
          </p:nvPr>
        </p:nvSpPr>
        <p:spPr/>
        <p:txBody>
          <a:bodyPr/>
          <a:lstStyle>
            <a:lvl1pPr>
              <a:defRPr/>
            </a:lvl1pPr>
          </a:lstStyle>
          <a:p>
            <a:r>
              <a:rPr lang="en-US"/>
              <a:t>http://www.hpcvl.org</a:t>
            </a:r>
          </a:p>
        </p:txBody>
      </p:sp>
      <p:sp>
        <p:nvSpPr>
          <p:cNvPr id="493579" name="Rectangle 11"/>
          <p:cNvSpPr>
            <a:spLocks noGrp="1" noChangeArrowheads="1"/>
          </p:cNvSpPr>
          <p:nvPr>
            <p:ph type="sldNum" sz="quarter" idx="4"/>
          </p:nvPr>
        </p:nvSpPr>
        <p:spPr/>
        <p:txBody>
          <a:bodyPr/>
          <a:lstStyle>
            <a:lvl1pPr>
              <a:defRPr/>
            </a:lvl1pPr>
          </a:lstStyle>
          <a:p>
            <a:fld id="{20F97EA8-7F8A-433F-A5D6-2D5E44A03945}" type="slidenum">
              <a:rPr lang="en-US"/>
              <a:pPr/>
              <a:t>‹#›</a:t>
            </a:fld>
            <a:endParaRPr lang="en-US"/>
          </a:p>
        </p:txBody>
      </p:sp>
      <p:sp>
        <p:nvSpPr>
          <p:cNvPr id="49358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en-US" noProof="0" smtClean="0"/>
              <a:t>Click to edit Master title style</a:t>
            </a:r>
          </a:p>
        </p:txBody>
      </p:sp>
      <p:sp>
        <p:nvSpPr>
          <p:cNvPr id="49358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http://www.hpcvl.org</a:t>
            </a:r>
          </a:p>
        </p:txBody>
      </p:sp>
      <p:sp>
        <p:nvSpPr>
          <p:cNvPr id="6" name="Slide Number Placeholder 5"/>
          <p:cNvSpPr>
            <a:spLocks noGrp="1"/>
          </p:cNvSpPr>
          <p:nvPr>
            <p:ph type="sldNum" sz="quarter" idx="12"/>
          </p:nvPr>
        </p:nvSpPr>
        <p:spPr/>
        <p:txBody>
          <a:bodyPr/>
          <a:lstStyle>
            <a:lvl1pPr>
              <a:defRPr/>
            </a:lvl1pPr>
          </a:lstStyle>
          <a:p>
            <a:fld id="{16249728-A1C7-453C-B2F3-A023F7D776A4}" type="slidenum">
              <a:rPr lang="en-US"/>
              <a:pPr/>
              <a:t>‹#›</a:t>
            </a:fld>
            <a:endParaRPr lang="en-US"/>
          </a:p>
        </p:txBody>
      </p:sp>
    </p:spTree>
    <p:extLst>
      <p:ext uri="{BB962C8B-B14F-4D97-AF65-F5344CB8AC3E}">
        <p14:creationId xmlns:p14="http://schemas.microsoft.com/office/powerpoint/2010/main" val="89007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http://www.hpcvl.org</a:t>
            </a:r>
          </a:p>
        </p:txBody>
      </p:sp>
      <p:sp>
        <p:nvSpPr>
          <p:cNvPr id="6" name="Slide Number Placeholder 5"/>
          <p:cNvSpPr>
            <a:spLocks noGrp="1"/>
          </p:cNvSpPr>
          <p:nvPr>
            <p:ph type="sldNum" sz="quarter" idx="12"/>
          </p:nvPr>
        </p:nvSpPr>
        <p:spPr/>
        <p:txBody>
          <a:bodyPr/>
          <a:lstStyle>
            <a:lvl1pPr>
              <a:defRPr/>
            </a:lvl1pPr>
          </a:lstStyle>
          <a:p>
            <a:fld id="{6484345F-A0D0-48EE-99A5-C30D42B9FD32}" type="slidenum">
              <a:rPr lang="en-US"/>
              <a:pPr/>
              <a:t>‹#›</a:t>
            </a:fld>
            <a:endParaRPr lang="en-US"/>
          </a:p>
        </p:txBody>
      </p:sp>
    </p:spTree>
    <p:extLst>
      <p:ext uri="{BB962C8B-B14F-4D97-AF65-F5344CB8AC3E}">
        <p14:creationId xmlns:p14="http://schemas.microsoft.com/office/powerpoint/2010/main" val="6740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t>http://www.hpcvl.org</a:t>
            </a:r>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1D06FEA1-96FE-410B-8B4B-2995C6C8EB5A}" type="slidenum">
              <a:rPr lang="en-US"/>
              <a:pPr/>
              <a:t>‹#›</a:t>
            </a:fld>
            <a:endParaRPr lang="en-US"/>
          </a:p>
        </p:txBody>
      </p:sp>
    </p:spTree>
    <p:extLst>
      <p:ext uri="{BB962C8B-B14F-4D97-AF65-F5344CB8AC3E}">
        <p14:creationId xmlns:p14="http://schemas.microsoft.com/office/powerpoint/2010/main" val="42667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http://www.hpcvl.org</a:t>
            </a:r>
          </a:p>
        </p:txBody>
      </p:sp>
      <p:sp>
        <p:nvSpPr>
          <p:cNvPr id="6" name="Slide Number Placeholder 5"/>
          <p:cNvSpPr>
            <a:spLocks noGrp="1"/>
          </p:cNvSpPr>
          <p:nvPr>
            <p:ph type="sldNum" sz="quarter" idx="12"/>
          </p:nvPr>
        </p:nvSpPr>
        <p:spPr/>
        <p:txBody>
          <a:bodyPr/>
          <a:lstStyle>
            <a:lvl1pPr>
              <a:defRPr/>
            </a:lvl1pPr>
          </a:lstStyle>
          <a:p>
            <a:fld id="{EF3275A2-BDC5-40EF-A0F2-72A7EA7EDBF5}" type="slidenum">
              <a:rPr lang="en-US"/>
              <a:pPr/>
              <a:t>‹#›</a:t>
            </a:fld>
            <a:endParaRPr lang="en-US"/>
          </a:p>
        </p:txBody>
      </p:sp>
    </p:spTree>
    <p:extLst>
      <p:ext uri="{BB962C8B-B14F-4D97-AF65-F5344CB8AC3E}">
        <p14:creationId xmlns:p14="http://schemas.microsoft.com/office/powerpoint/2010/main" val="6911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http://www.hpcvl.org</a:t>
            </a:r>
          </a:p>
        </p:txBody>
      </p:sp>
      <p:sp>
        <p:nvSpPr>
          <p:cNvPr id="6" name="Slide Number Placeholder 5"/>
          <p:cNvSpPr>
            <a:spLocks noGrp="1"/>
          </p:cNvSpPr>
          <p:nvPr>
            <p:ph type="sldNum" sz="quarter" idx="12"/>
          </p:nvPr>
        </p:nvSpPr>
        <p:spPr/>
        <p:txBody>
          <a:bodyPr/>
          <a:lstStyle>
            <a:lvl1pPr>
              <a:defRPr/>
            </a:lvl1pPr>
          </a:lstStyle>
          <a:p>
            <a:fld id="{0DA85694-C525-4DAD-9E65-2CEBF9B83166}" type="slidenum">
              <a:rPr lang="en-US"/>
              <a:pPr/>
              <a:t>‹#›</a:t>
            </a:fld>
            <a:endParaRPr lang="en-US"/>
          </a:p>
        </p:txBody>
      </p:sp>
    </p:spTree>
    <p:extLst>
      <p:ext uri="{BB962C8B-B14F-4D97-AF65-F5344CB8AC3E}">
        <p14:creationId xmlns:p14="http://schemas.microsoft.com/office/powerpoint/2010/main" val="296619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http://www.hpcvl.org</a:t>
            </a:r>
          </a:p>
        </p:txBody>
      </p:sp>
      <p:sp>
        <p:nvSpPr>
          <p:cNvPr id="7" name="Slide Number Placeholder 6"/>
          <p:cNvSpPr>
            <a:spLocks noGrp="1"/>
          </p:cNvSpPr>
          <p:nvPr>
            <p:ph type="sldNum" sz="quarter" idx="12"/>
          </p:nvPr>
        </p:nvSpPr>
        <p:spPr/>
        <p:txBody>
          <a:bodyPr/>
          <a:lstStyle>
            <a:lvl1pPr>
              <a:defRPr/>
            </a:lvl1pPr>
          </a:lstStyle>
          <a:p>
            <a:fld id="{FC116D8B-CED5-4434-AD5D-5D6F21853FF8}" type="slidenum">
              <a:rPr lang="en-US"/>
              <a:pPr/>
              <a:t>‹#›</a:t>
            </a:fld>
            <a:endParaRPr lang="en-US"/>
          </a:p>
        </p:txBody>
      </p:sp>
    </p:spTree>
    <p:extLst>
      <p:ext uri="{BB962C8B-B14F-4D97-AF65-F5344CB8AC3E}">
        <p14:creationId xmlns:p14="http://schemas.microsoft.com/office/powerpoint/2010/main" val="214536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http://www.hpcvl.org</a:t>
            </a:r>
          </a:p>
        </p:txBody>
      </p:sp>
      <p:sp>
        <p:nvSpPr>
          <p:cNvPr id="9" name="Slide Number Placeholder 8"/>
          <p:cNvSpPr>
            <a:spLocks noGrp="1"/>
          </p:cNvSpPr>
          <p:nvPr>
            <p:ph type="sldNum" sz="quarter" idx="12"/>
          </p:nvPr>
        </p:nvSpPr>
        <p:spPr/>
        <p:txBody>
          <a:bodyPr/>
          <a:lstStyle>
            <a:lvl1pPr>
              <a:defRPr/>
            </a:lvl1pPr>
          </a:lstStyle>
          <a:p>
            <a:fld id="{044A6C75-B9FB-42EF-9D4F-0FF22F34B7C6}" type="slidenum">
              <a:rPr lang="en-US"/>
              <a:pPr/>
              <a:t>‹#›</a:t>
            </a:fld>
            <a:endParaRPr lang="en-US"/>
          </a:p>
        </p:txBody>
      </p:sp>
    </p:spTree>
    <p:extLst>
      <p:ext uri="{BB962C8B-B14F-4D97-AF65-F5344CB8AC3E}">
        <p14:creationId xmlns:p14="http://schemas.microsoft.com/office/powerpoint/2010/main" val="97083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http://www.hpcvl.org</a:t>
            </a:r>
          </a:p>
        </p:txBody>
      </p:sp>
      <p:sp>
        <p:nvSpPr>
          <p:cNvPr id="5" name="Slide Number Placeholder 4"/>
          <p:cNvSpPr>
            <a:spLocks noGrp="1"/>
          </p:cNvSpPr>
          <p:nvPr>
            <p:ph type="sldNum" sz="quarter" idx="12"/>
          </p:nvPr>
        </p:nvSpPr>
        <p:spPr/>
        <p:txBody>
          <a:bodyPr/>
          <a:lstStyle>
            <a:lvl1pPr>
              <a:defRPr/>
            </a:lvl1pPr>
          </a:lstStyle>
          <a:p>
            <a:fld id="{5BD868D0-A53C-4396-BFA4-02D670BBE0BD}" type="slidenum">
              <a:rPr lang="en-US"/>
              <a:pPr/>
              <a:t>‹#›</a:t>
            </a:fld>
            <a:endParaRPr lang="en-US"/>
          </a:p>
        </p:txBody>
      </p:sp>
    </p:spTree>
    <p:extLst>
      <p:ext uri="{BB962C8B-B14F-4D97-AF65-F5344CB8AC3E}">
        <p14:creationId xmlns:p14="http://schemas.microsoft.com/office/powerpoint/2010/main" val="208900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http://www.hpcvl.org</a:t>
            </a:r>
          </a:p>
        </p:txBody>
      </p:sp>
      <p:sp>
        <p:nvSpPr>
          <p:cNvPr id="4" name="Slide Number Placeholder 3"/>
          <p:cNvSpPr>
            <a:spLocks noGrp="1"/>
          </p:cNvSpPr>
          <p:nvPr>
            <p:ph type="sldNum" sz="quarter" idx="12"/>
          </p:nvPr>
        </p:nvSpPr>
        <p:spPr/>
        <p:txBody>
          <a:bodyPr/>
          <a:lstStyle>
            <a:lvl1pPr>
              <a:defRPr/>
            </a:lvl1pPr>
          </a:lstStyle>
          <a:p>
            <a:fld id="{057C4DA5-BF81-44D4-9692-E45BDE14E6C3}" type="slidenum">
              <a:rPr lang="en-US"/>
              <a:pPr/>
              <a:t>‹#›</a:t>
            </a:fld>
            <a:endParaRPr lang="en-US"/>
          </a:p>
        </p:txBody>
      </p:sp>
    </p:spTree>
    <p:extLst>
      <p:ext uri="{BB962C8B-B14F-4D97-AF65-F5344CB8AC3E}">
        <p14:creationId xmlns:p14="http://schemas.microsoft.com/office/powerpoint/2010/main" val="74583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http://www.hpcvl.org</a:t>
            </a:r>
          </a:p>
        </p:txBody>
      </p:sp>
      <p:sp>
        <p:nvSpPr>
          <p:cNvPr id="7" name="Slide Number Placeholder 6"/>
          <p:cNvSpPr>
            <a:spLocks noGrp="1"/>
          </p:cNvSpPr>
          <p:nvPr>
            <p:ph type="sldNum" sz="quarter" idx="12"/>
          </p:nvPr>
        </p:nvSpPr>
        <p:spPr/>
        <p:txBody>
          <a:bodyPr/>
          <a:lstStyle>
            <a:lvl1pPr>
              <a:defRPr/>
            </a:lvl1pPr>
          </a:lstStyle>
          <a:p>
            <a:fld id="{F2740F21-CF9D-41A1-8ED3-A4AF51319151}" type="slidenum">
              <a:rPr lang="en-US"/>
              <a:pPr/>
              <a:t>‹#›</a:t>
            </a:fld>
            <a:endParaRPr lang="en-US"/>
          </a:p>
        </p:txBody>
      </p:sp>
    </p:spTree>
    <p:extLst>
      <p:ext uri="{BB962C8B-B14F-4D97-AF65-F5344CB8AC3E}">
        <p14:creationId xmlns:p14="http://schemas.microsoft.com/office/powerpoint/2010/main" val="69092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http://www.hpcvl.org</a:t>
            </a:r>
          </a:p>
        </p:txBody>
      </p:sp>
      <p:sp>
        <p:nvSpPr>
          <p:cNvPr id="7" name="Slide Number Placeholder 6"/>
          <p:cNvSpPr>
            <a:spLocks noGrp="1"/>
          </p:cNvSpPr>
          <p:nvPr>
            <p:ph type="sldNum" sz="quarter" idx="12"/>
          </p:nvPr>
        </p:nvSpPr>
        <p:spPr/>
        <p:txBody>
          <a:bodyPr/>
          <a:lstStyle>
            <a:lvl1pPr>
              <a:defRPr/>
            </a:lvl1pPr>
          </a:lstStyle>
          <a:p>
            <a:fld id="{EC90B878-39A8-403A-B5B4-DAA337563E9E}" type="slidenum">
              <a:rPr lang="en-US"/>
              <a:pPr/>
              <a:t>‹#›</a:t>
            </a:fld>
            <a:endParaRPr lang="en-US"/>
          </a:p>
        </p:txBody>
      </p:sp>
    </p:spTree>
    <p:extLst>
      <p:ext uri="{BB962C8B-B14F-4D97-AF65-F5344CB8AC3E}">
        <p14:creationId xmlns:p14="http://schemas.microsoft.com/office/powerpoint/2010/main" val="170611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2546" name="Group 2"/>
          <p:cNvGrpSpPr>
            <a:grpSpLocks/>
          </p:cNvGrpSpPr>
          <p:nvPr/>
        </p:nvGrpSpPr>
        <p:grpSpPr bwMode="auto">
          <a:xfrm>
            <a:off x="1071563" y="304800"/>
            <a:ext cx="7615237" cy="1106488"/>
            <a:chOff x="675" y="192"/>
            <a:chExt cx="4797" cy="697"/>
          </a:xfrm>
        </p:grpSpPr>
        <p:sp>
          <p:nvSpPr>
            <p:cNvPr id="492547"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2548"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2549"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2550"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sp>
          <p:nvSpPr>
            <p:cNvPr id="492551"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latin typeface="Times New Roman" pitchFamily="18" charset="0"/>
              </a:endParaRPr>
            </a:p>
          </p:txBody>
        </p:sp>
      </p:grpSp>
      <p:sp>
        <p:nvSpPr>
          <p:cNvPr id="492552"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2553"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vl1pPr>
          </a:lstStyle>
          <a:p>
            <a:endParaRPr lang="en-US"/>
          </a:p>
        </p:txBody>
      </p:sp>
      <p:sp>
        <p:nvSpPr>
          <p:cNvPr id="492554"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r>
              <a:rPr lang="en-US"/>
              <a:t>http://www.hpcvl.org</a:t>
            </a:r>
          </a:p>
        </p:txBody>
      </p:sp>
      <p:sp>
        <p:nvSpPr>
          <p:cNvPr id="492555"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2637F8B-B248-4368-805C-489D8F99458A}" type="slidenum">
              <a:rPr lang="en-US"/>
              <a:pPr/>
              <a:t>‹#›</a:t>
            </a:fld>
            <a:endParaRPr lang="en-US"/>
          </a:p>
        </p:txBody>
      </p:sp>
      <p:sp>
        <p:nvSpPr>
          <p:cNvPr id="492556"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defRPr>
      </a:lvl2pPr>
      <a:lvl3pPr algn="l" rtl="0" fontAlgn="base">
        <a:spcBef>
          <a:spcPct val="0"/>
        </a:spcBef>
        <a:spcAft>
          <a:spcPct val="0"/>
        </a:spcAft>
        <a:defRPr sz="3800">
          <a:solidFill>
            <a:schemeClr val="tx2"/>
          </a:solidFill>
          <a:latin typeface="Arial" charset="0"/>
        </a:defRPr>
      </a:lvl3pPr>
      <a:lvl4pPr algn="l" rtl="0" fontAlgn="base">
        <a:spcBef>
          <a:spcPct val="0"/>
        </a:spcBef>
        <a:spcAft>
          <a:spcPct val="0"/>
        </a:spcAft>
        <a:defRPr sz="3800">
          <a:solidFill>
            <a:schemeClr val="tx2"/>
          </a:solidFill>
          <a:latin typeface="Arial" charset="0"/>
        </a:defRPr>
      </a:lvl4pPr>
      <a:lvl5pPr algn="l" rtl="0" fontAlgn="base">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fontAlgn="base">
        <a:spcBef>
          <a:spcPct val="20000"/>
        </a:spcBef>
        <a:spcAft>
          <a:spcPct val="0"/>
        </a:spcAft>
        <a:buClr>
          <a:schemeClr val="accent1"/>
        </a:buClr>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tmut.schmider%7d@queensu.ca"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hyperlink" Target="demo.files/dmsm.example.job.openmp.c.BWP" TargetMode="External"/><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hyperlink" Target="demo.files/dmsm.example.job.openmp.f90.BWP" TargetMode="Externa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hyperlink" Target="demo.files/dmsm.example.mpi.c.BWP" TargetMode="External"/><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hyperlink" Target="demo.files/dmsm.example.mpi.f90.BWP" TargetMode="Externa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hyperlink" Target="http://www.hpcvl.org/misc/dmsm/dmsm.html" TargetMode="External"/><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8" Type="http://schemas.openxmlformats.org/officeDocument/2006/relationships/hyperlink" Target="demo.files/mixed.c.BWP" TargetMode="External"/><Relationship Id="rId3" Type="http://schemas.openxmlformats.org/officeDocument/2006/relationships/notesSlide" Target="../notesSlides/notesSlide15.xml"/><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7.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7.bin"/><Relationship Id="rId9" Type="http://schemas.openxmlformats.org/officeDocument/2006/relationships/hyperlink" Target="demo.files/mixed.f90.BW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demo.files/mixed.c.BWP"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demo.files/mixed.f90.BW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demo.files/f21.f90.BWP"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demo.files/cpp21.cpp.BWP" TargetMode="External"/><Relationship Id="rId4" Type="http://schemas.openxmlformats.org/officeDocument/2006/relationships/hyperlink" Target="demo.files/c21.c.BW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demo.files/f21.f90.BWP"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demo.files/cpp21.cpp.BWP" TargetMode="External"/><Relationship Id="rId4" Type="http://schemas.openxmlformats.org/officeDocument/2006/relationships/hyperlink" Target="demo.files/c21.c.BW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demo.files/slaves.f90.BWP"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demo.files/slaves.c.BWP"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slide" Target="slide4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72.xml.rels><?xml version="1.0" encoding="UTF-8" standalone="yes"?>
<Relationships xmlns="http://schemas.openxmlformats.org/package/2006/relationships"><Relationship Id="rId3" Type="http://schemas.openxmlformats.org/officeDocument/2006/relationships/hyperlink" Target="demo.files/dmsm.example1.c.BWP"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hyperlink" Target="demo.files/dmsm.example1.f90.BWP"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demo.files/dmsm.lab.simplier.BWP" TargetMode="External"/><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hyperlink" Target="demo.files/dmsm.example2.c.BWP" TargetMode="External"/><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hyperlink" Target="demo.files/dmsm.lab.simplier.BWP" TargetMode="External"/><Relationship Id="rId4" Type="http://schemas.openxmlformats.org/officeDocument/2006/relationships/hyperlink" Target="demo.files/dmsm.example2.f90.BWP"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demo.files/dmsm.lab.simplier.BWP" TargetMode="External"/><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hyperlink" Target="demo.files/race.c.BWP" TargetMode="External"/><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hyperlink" Target="demo.files/race.f90.BWP"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demo.files/norace.c.BWP" TargetMode="External"/><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hyperlink" Target="demo.files/norace.f90.BWP"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hyperlink" Target="demo.files/dmsm.example3.c.BWP" TargetMode="External"/><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hyperlink" Target="demo.files/dmsm.lab.simplier.BWP" TargetMode="External"/><Relationship Id="rId4" Type="http://schemas.openxmlformats.org/officeDocument/2006/relationships/hyperlink" Target="demo.files/dmsm.example3.f90.BWP"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demo.files/dmsm.example4.c.BWP" TargetMode="Externa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hyperlink" Target="demo.files/dmsm.lab.simplier.BWP" TargetMode="External"/><Relationship Id="rId4" Type="http://schemas.openxmlformats.org/officeDocument/2006/relationships/hyperlink" Target="demo.files/dmsm.example4.f90.BW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hyperlink" Target="demo.files/dmsm.lab.simplier.BWP" TargetMode="External"/><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10"/>
          <p:cNvSpPr>
            <a:spLocks noGrp="1" noChangeArrowheads="1"/>
          </p:cNvSpPr>
          <p:nvPr>
            <p:ph type="ftr" sz="quarter" idx="3"/>
          </p:nvPr>
        </p:nvSpPr>
        <p:spPr/>
        <p:txBody>
          <a:bodyPr/>
          <a:lstStyle/>
          <a:p>
            <a:r>
              <a:rPr lang="en-US"/>
              <a:t>http://www.hpcvl.org</a:t>
            </a:r>
          </a:p>
        </p:txBody>
      </p:sp>
      <p:sp>
        <p:nvSpPr>
          <p:cNvPr id="7" name="Rectangle 11"/>
          <p:cNvSpPr>
            <a:spLocks noGrp="1" noChangeArrowheads="1"/>
          </p:cNvSpPr>
          <p:nvPr>
            <p:ph type="sldNum" sz="quarter" idx="4"/>
          </p:nvPr>
        </p:nvSpPr>
        <p:spPr/>
        <p:txBody>
          <a:bodyPr/>
          <a:lstStyle/>
          <a:p>
            <a:fld id="{4705144A-7DD7-4B2B-916C-66B352C17B00}" type="slidenum">
              <a:rPr lang="en-US"/>
              <a:pPr/>
              <a:t>1</a:t>
            </a:fld>
            <a:endParaRPr lang="en-US"/>
          </a:p>
        </p:txBody>
      </p:sp>
      <p:sp>
        <p:nvSpPr>
          <p:cNvPr id="1301506" name="Rectangle 2"/>
          <p:cNvSpPr>
            <a:spLocks noGrp="1" noChangeArrowheads="1"/>
          </p:cNvSpPr>
          <p:nvPr>
            <p:ph type="ctrTitle"/>
          </p:nvPr>
        </p:nvSpPr>
        <p:spPr>
          <a:xfrm>
            <a:off x="-108520" y="980728"/>
            <a:ext cx="9072562" cy="2592288"/>
          </a:xfrm>
        </p:spPr>
        <p:txBody>
          <a:bodyPr/>
          <a:lstStyle/>
          <a:p>
            <a:pPr algn="ctr"/>
            <a:r>
              <a:rPr lang="en-US" sz="3200" b="1" dirty="0"/>
              <a:t>2015 </a:t>
            </a:r>
            <a:r>
              <a:rPr lang="en-US" sz="3200" b="1" dirty="0" smtClean="0"/>
              <a:t>Summer School </a:t>
            </a:r>
            <a:r>
              <a:rPr lang="en-US" sz="3200" b="1" dirty="0"/>
              <a:t>(</a:t>
            </a:r>
            <a:r>
              <a:rPr lang="en-US" sz="3200" b="1" dirty="0" smtClean="0"/>
              <a:t>East Ontario) </a:t>
            </a:r>
            <a:br>
              <a:rPr lang="en-US" sz="3200" b="1" dirty="0" smtClean="0"/>
            </a:br>
            <a:r>
              <a:rPr lang="en-US" sz="3200" b="1" dirty="0" smtClean="0"/>
              <a:t>on </a:t>
            </a:r>
            <a:r>
              <a:rPr lang="en-US" sz="3200" b="1" dirty="0"/>
              <a:t>High Performance Computing </a:t>
            </a: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dirty="0" smtClean="0"/>
              <a:t>Queen's University, </a:t>
            </a:r>
            <a:r>
              <a:rPr lang="en-US" sz="3200" dirty="0"/>
              <a:t>July 27-31</a:t>
            </a:r>
            <a:endParaRPr lang="en-US" sz="3200" b="1" dirty="0">
              <a:ea typeface="SimSun" pitchFamily="2" charset="-122"/>
            </a:endParaRPr>
          </a:p>
        </p:txBody>
      </p:sp>
      <p:sp>
        <p:nvSpPr>
          <p:cNvPr id="1301507" name="Rectangle 3"/>
          <p:cNvSpPr>
            <a:spLocks noGrp="1" noChangeArrowheads="1"/>
          </p:cNvSpPr>
          <p:nvPr>
            <p:ph type="subTitle" idx="1"/>
          </p:nvPr>
        </p:nvSpPr>
        <p:spPr>
          <a:xfrm>
            <a:off x="1139775" y="4653136"/>
            <a:ext cx="7032625" cy="1655762"/>
          </a:xfrm>
        </p:spPr>
        <p:txBody>
          <a:bodyPr/>
          <a:lstStyle/>
          <a:p>
            <a:pPr algn="ctr"/>
            <a:r>
              <a:rPr lang="en-US" sz="2800" i="1" dirty="0">
                <a:latin typeface="Uncial ATT" pitchFamily="2" charset="0"/>
              </a:rPr>
              <a:t>Gang Liu and </a:t>
            </a:r>
            <a:r>
              <a:rPr lang="en-US" sz="2800" i="1" dirty="0" err="1">
                <a:latin typeface="Uncial ATT" pitchFamily="2" charset="0"/>
              </a:rPr>
              <a:t>Hartmut</a:t>
            </a:r>
            <a:r>
              <a:rPr lang="en-US" sz="2800" i="1" dirty="0">
                <a:latin typeface="Uncial ATT" pitchFamily="2" charset="0"/>
              </a:rPr>
              <a:t> </a:t>
            </a:r>
            <a:r>
              <a:rPr lang="en-US" sz="2800" i="1" dirty="0" err="1">
                <a:latin typeface="Uncial ATT" pitchFamily="2" charset="0"/>
              </a:rPr>
              <a:t>Schmider</a:t>
            </a:r>
            <a:endParaRPr lang="en-US" sz="2800" i="1" dirty="0">
              <a:solidFill>
                <a:schemeClr val="hlink"/>
              </a:solidFill>
              <a:latin typeface="Uncial ATT" pitchFamily="2" charset="0"/>
            </a:endParaRPr>
          </a:p>
          <a:p>
            <a:pPr algn="ctr"/>
            <a:r>
              <a:rPr lang="en-US" sz="2800" i="1" u="sng" dirty="0">
                <a:solidFill>
                  <a:schemeClr val="hlink"/>
                </a:solidFill>
                <a:latin typeface="Uncial ATT" pitchFamily="2" charset="0"/>
              </a:rPr>
              <a:t>{</a:t>
            </a:r>
            <a:r>
              <a:rPr lang="en-US" sz="2800" i="1" u="sng" dirty="0" err="1">
                <a:solidFill>
                  <a:schemeClr val="hlink"/>
                </a:solidFill>
                <a:latin typeface="Uncial ATT" pitchFamily="2" charset="0"/>
              </a:rPr>
              <a:t>gang.liu</a:t>
            </a:r>
            <a:r>
              <a:rPr lang="en-US" sz="2800" i="1" u="sng" dirty="0">
                <a:solidFill>
                  <a:schemeClr val="hlink"/>
                </a:solidFill>
                <a:latin typeface="Uncial ATT" pitchFamily="2" charset="0"/>
              </a:rPr>
              <a:t>,</a:t>
            </a:r>
            <a:r>
              <a:rPr lang="en-US" sz="2800" i="1" dirty="0">
                <a:solidFill>
                  <a:schemeClr val="tx2"/>
                </a:solidFill>
                <a:latin typeface="Uncial ATT" pitchFamily="2" charset="0"/>
              </a:rPr>
              <a:t> </a:t>
            </a:r>
            <a:r>
              <a:rPr lang="en-US" sz="2800" i="1" dirty="0" err="1">
                <a:solidFill>
                  <a:schemeClr val="tx2"/>
                </a:solidFill>
                <a:latin typeface="Uncial ATT" pitchFamily="2" charset="0"/>
                <a:hlinkClick r:id="rId3"/>
              </a:rPr>
              <a:t>hartmut.schmider</a:t>
            </a:r>
            <a:r>
              <a:rPr lang="en-US" sz="2800" i="1" dirty="0">
                <a:solidFill>
                  <a:schemeClr val="tx2"/>
                </a:solidFill>
                <a:latin typeface="Uncial ATT" pitchFamily="2" charset="0"/>
                <a:hlinkClick r:id="rId3"/>
              </a:rPr>
              <a:t>}@queensu.ca</a:t>
            </a:r>
            <a:endParaRPr lang="en-US" sz="2800" i="1" dirty="0">
              <a:solidFill>
                <a:schemeClr val="tx2"/>
              </a:solidFill>
              <a:latin typeface="Uncial ATT" pitchFamily="2" charset="0"/>
            </a:endParaRPr>
          </a:p>
        </p:txBody>
      </p:sp>
      <p:sp>
        <p:nvSpPr>
          <p:cNvPr id="10" name="Rectangle 2"/>
          <p:cNvSpPr txBox="1">
            <a:spLocks noChangeArrowheads="1"/>
          </p:cNvSpPr>
          <p:nvPr/>
        </p:nvSpPr>
        <p:spPr bwMode="auto">
          <a:xfrm>
            <a:off x="71723" y="2780332"/>
            <a:ext cx="9072562"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defRPr>
            </a:lvl2pPr>
            <a:lvl3pPr algn="l" rtl="0" fontAlgn="base">
              <a:spcBef>
                <a:spcPct val="0"/>
              </a:spcBef>
              <a:spcAft>
                <a:spcPct val="0"/>
              </a:spcAft>
              <a:defRPr sz="3800">
                <a:solidFill>
                  <a:schemeClr val="tx2"/>
                </a:solidFill>
                <a:latin typeface="Arial" charset="0"/>
              </a:defRPr>
            </a:lvl3pPr>
            <a:lvl4pPr algn="l" rtl="0" fontAlgn="base">
              <a:spcBef>
                <a:spcPct val="0"/>
              </a:spcBef>
              <a:spcAft>
                <a:spcPct val="0"/>
              </a:spcAft>
              <a:defRPr sz="3800">
                <a:solidFill>
                  <a:schemeClr val="tx2"/>
                </a:solidFill>
                <a:latin typeface="Arial" charset="0"/>
              </a:defRPr>
            </a:lvl4pPr>
            <a:lvl5pPr algn="l" rtl="0" fontAlgn="base">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r>
              <a:rPr lang="en-US" altLang="zh-CN" sz="2000" b="1" kern="0" dirty="0" smtClean="0">
                <a:ea typeface="SimSun" pitchFamily="2" charset="-122"/>
              </a:rPr>
              <a:t/>
            </a:r>
            <a:br>
              <a:rPr lang="en-US" altLang="zh-CN" sz="2000" b="1" kern="0" dirty="0" smtClean="0">
                <a:ea typeface="SimSun" pitchFamily="2" charset="-122"/>
              </a:rPr>
            </a:br>
            <a:r>
              <a:rPr lang="en-US" altLang="zh-CN" sz="3600" b="1" kern="0" dirty="0" smtClean="0">
                <a:solidFill>
                  <a:srgbClr val="FF0000"/>
                </a:solidFill>
                <a:ea typeface="SimSun" pitchFamily="2" charset="-122"/>
              </a:rPr>
              <a:t>Combination of MPI and </a:t>
            </a:r>
            <a:r>
              <a:rPr lang="en-US" altLang="zh-CN" sz="3600" b="1" kern="0" dirty="0" err="1" smtClean="0">
                <a:solidFill>
                  <a:srgbClr val="FF0000"/>
                </a:solidFill>
                <a:ea typeface="SimSun" pitchFamily="2" charset="-122"/>
              </a:rPr>
              <a:t>OpenMP</a:t>
            </a:r>
            <a:endParaRPr lang="en-US" sz="3600" b="1" kern="0" dirty="0">
              <a:solidFill>
                <a:srgbClr val="FF0000"/>
              </a:solidFill>
              <a:ea typeface="SimSun" pitchFamily="2" charset="-122"/>
            </a:endParaRPr>
          </a:p>
        </p:txBody>
      </p:sp>
      <p:pic>
        <p:nvPicPr>
          <p:cNvPr id="1080323" name="Picture 3" descr="C:\tt\CO-logo-6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64087"/>
            <a:ext cx="1861414" cy="660857"/>
          </a:xfrm>
          <a:prstGeom prst="rect">
            <a:avLst/>
          </a:prstGeom>
          <a:noFill/>
          <a:extLst>
            <a:ext uri="{909E8E84-426E-40DD-AFC4-6F175D3DCCD1}">
              <a14:hiddenFill xmlns:a14="http://schemas.microsoft.com/office/drawing/2010/main">
                <a:solidFill>
                  <a:srgbClr val="FFFFFF"/>
                </a:solidFill>
              </a14:hiddenFill>
            </a:ext>
          </a:extLst>
        </p:spPr>
      </p:pic>
      <p:pic>
        <p:nvPicPr>
          <p:cNvPr id="1080324" name="Picture 4" descr="C:\t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429" y="2238180"/>
            <a:ext cx="1933575" cy="653447"/>
          </a:xfrm>
          <a:prstGeom prst="rect">
            <a:avLst/>
          </a:prstGeom>
          <a:noFill/>
          <a:extLst>
            <a:ext uri="{909E8E84-426E-40DD-AFC4-6F175D3DCCD1}">
              <a14:hiddenFill xmlns:a14="http://schemas.microsoft.com/office/drawing/2010/main">
                <a:solidFill>
                  <a:srgbClr val="FFFFFF"/>
                </a:solidFill>
              </a14:hiddenFill>
            </a:ext>
          </a:extLst>
        </p:spPr>
      </p:pic>
      <p:pic>
        <p:nvPicPr>
          <p:cNvPr id="1080325" name="Picture 5" descr="C:\tt\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284743"/>
            <a:ext cx="2060146" cy="715962"/>
          </a:xfrm>
          <a:prstGeom prst="rect">
            <a:avLst/>
          </a:prstGeom>
          <a:noFill/>
          <a:extLst>
            <a:ext uri="{909E8E84-426E-40DD-AFC4-6F175D3DCCD1}">
              <a14:hiddenFill xmlns:a14="http://schemas.microsoft.com/office/drawing/2010/main">
                <a:solidFill>
                  <a:srgbClr val="FFFFFF"/>
                </a:solidFill>
              </a14:hiddenFill>
            </a:ext>
          </a:extLst>
        </p:spPr>
      </p:pic>
      <p:pic>
        <p:nvPicPr>
          <p:cNvPr id="1080327" name="Picture 7" descr="C:\tt\SciNetLogoTransparentSma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2346997"/>
            <a:ext cx="1678145" cy="51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041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30565C34-D757-4CAB-B9C3-739A6F619582}" type="slidenum">
              <a:rPr lang="en-US"/>
              <a:pPr/>
              <a:t>10</a:t>
            </a:fld>
            <a:endParaRPr lang="en-US"/>
          </a:p>
        </p:txBody>
      </p:sp>
      <p:sp>
        <p:nvSpPr>
          <p:cNvPr id="1234946" name="Rectangle 2"/>
          <p:cNvSpPr>
            <a:spLocks noGrp="1" noChangeArrowheads="1"/>
          </p:cNvSpPr>
          <p:nvPr>
            <p:ph type="title"/>
          </p:nvPr>
        </p:nvSpPr>
        <p:spPr>
          <a:xfrm>
            <a:off x="611188" y="1061864"/>
            <a:ext cx="7921625" cy="1143000"/>
          </a:xfrm>
          <a:noFill/>
          <a:ln/>
        </p:spPr>
        <p:txBody>
          <a:bodyPr/>
          <a:lstStyle/>
          <a:p>
            <a:r>
              <a:rPr lang="en-US" sz="4400" dirty="0" smtClean="0">
                <a:solidFill>
                  <a:schemeClr val="tx1"/>
                </a:solidFill>
              </a:rPr>
              <a:t>A basic rule</a:t>
            </a:r>
            <a:endParaRPr lang="en-US" sz="4400" dirty="0">
              <a:solidFill>
                <a:schemeClr val="tx1"/>
              </a:solidFill>
            </a:endParaRPr>
          </a:p>
        </p:txBody>
      </p:sp>
      <p:sp>
        <p:nvSpPr>
          <p:cNvPr id="1234947" name="Text Box 3"/>
          <p:cNvSpPr txBox="1">
            <a:spLocks noChangeArrowheads="1"/>
          </p:cNvSpPr>
          <p:nvPr/>
        </p:nvSpPr>
        <p:spPr bwMode="auto">
          <a:xfrm>
            <a:off x="539751" y="2591033"/>
            <a:ext cx="7848674" cy="206210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smtClean="0">
                <a:solidFill>
                  <a:srgbClr val="CC3300"/>
                </a:solidFill>
              </a:rPr>
              <a:t>MPI </a:t>
            </a:r>
            <a:r>
              <a:rPr lang="en-US" sz="3200" dirty="0">
                <a:solidFill>
                  <a:srgbClr val="CC3300"/>
                </a:solidFill>
              </a:rPr>
              <a:t>is only allowed between different processes</a:t>
            </a:r>
            <a:r>
              <a:rPr lang="en-US" altLang="zh-CN" sz="3200" dirty="0">
                <a:solidFill>
                  <a:srgbClr val="CC3300"/>
                </a:solidFill>
                <a:ea typeface="SimSun" pitchFamily="2" charset="-122"/>
              </a:rPr>
              <a:t>, </a:t>
            </a:r>
            <a:r>
              <a:rPr lang="en-US" sz="3200" dirty="0">
                <a:solidFill>
                  <a:srgbClr val="CC3300"/>
                </a:solidFill>
              </a:rPr>
              <a:t>with only one thread per process</a:t>
            </a:r>
            <a:r>
              <a:rPr lang="en-US" altLang="zh-CN" sz="3200" dirty="0">
                <a:solidFill>
                  <a:srgbClr val="CC3300"/>
                </a:solidFill>
                <a:ea typeface="SimSun" pitchFamily="2" charset="-122"/>
              </a:rPr>
              <a:t> involved </a:t>
            </a:r>
            <a:r>
              <a:rPr lang="en-US" sz="3200" dirty="0">
                <a:solidFill>
                  <a:srgbClr val="CC3300"/>
                </a:solidFill>
              </a:rPr>
              <a:t>at a </a:t>
            </a:r>
            <a:r>
              <a:rPr lang="en-US" altLang="zh-CN" sz="3200" dirty="0">
                <a:solidFill>
                  <a:srgbClr val="CC3300"/>
                </a:solidFill>
                <a:ea typeface="SimSun" pitchFamily="2" charset="-122"/>
              </a:rPr>
              <a:t>given </a:t>
            </a:r>
            <a:r>
              <a:rPr lang="en-US" sz="3200" dirty="0">
                <a:solidFill>
                  <a:srgbClr val="CC3300"/>
                </a:solidFill>
              </a:rPr>
              <a:t>time</a:t>
            </a:r>
            <a:r>
              <a:rPr lang="en-US" altLang="zh-CN" sz="3200" dirty="0">
                <a:solidFill>
                  <a:srgbClr val="CC3300"/>
                </a:solidFill>
                <a:ea typeface="SimSun" pitchFamily="2" charset="-122"/>
              </a:rPr>
              <a:t> (placed into an </a:t>
            </a:r>
            <a:r>
              <a:rPr lang="en-US" altLang="zh-CN" sz="3200" dirty="0" err="1">
                <a:solidFill>
                  <a:srgbClr val="CC3300"/>
                </a:solidFill>
                <a:ea typeface="SimSun" pitchFamily="2" charset="-122"/>
              </a:rPr>
              <a:t>OpenMP</a:t>
            </a:r>
            <a:r>
              <a:rPr lang="en-US" altLang="zh-CN" sz="3200" dirty="0">
                <a:solidFill>
                  <a:srgbClr val="CC3300"/>
                </a:solidFill>
                <a:ea typeface="SimSun" pitchFamily="2" charset="-122"/>
              </a:rPr>
              <a:t> critical region</a:t>
            </a:r>
            <a:r>
              <a:rPr lang="en-US" altLang="zh-CN" sz="3200" dirty="0" smtClean="0">
                <a:solidFill>
                  <a:srgbClr val="CC3300"/>
                </a:solidFill>
                <a:ea typeface="SimSun" pitchFamily="2" charset="-122"/>
              </a:rPr>
              <a:t>)</a:t>
            </a:r>
            <a:endParaRPr lang="en-US" sz="3200" dirty="0">
              <a:solidFill>
                <a:srgbClr val="CC3300"/>
              </a:solidFill>
            </a:endParaRPr>
          </a:p>
        </p:txBody>
      </p:sp>
    </p:spTree>
    <p:extLst>
      <p:ext uri="{BB962C8B-B14F-4D97-AF65-F5344CB8AC3E}">
        <p14:creationId xmlns:p14="http://schemas.microsoft.com/office/powerpoint/2010/main" val="35954779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3540B948-52F8-48B5-A8BD-7E8AA8FEA26B}" type="slidenum">
              <a:rPr lang="en-US"/>
              <a:pPr/>
              <a:t>100</a:t>
            </a:fld>
            <a:endParaRPr lang="en-US"/>
          </a:p>
        </p:txBody>
      </p:sp>
      <p:sp>
        <p:nvSpPr>
          <p:cNvPr id="1221634" name="Rectangle 2"/>
          <p:cNvSpPr>
            <a:spLocks noGrp="1" noChangeArrowheads="1"/>
          </p:cNvSpPr>
          <p:nvPr>
            <p:ph type="title"/>
          </p:nvPr>
        </p:nvSpPr>
        <p:spPr/>
        <p:txBody>
          <a:bodyPr/>
          <a:lstStyle/>
          <a:p>
            <a:endParaRPr lang="en-US"/>
          </a:p>
        </p:txBody>
      </p:sp>
      <p:sp>
        <p:nvSpPr>
          <p:cNvPr id="1221635" name="Rectangle 3"/>
          <p:cNvSpPr>
            <a:spLocks noGrp="1" noChangeArrowheads="1"/>
          </p:cNvSpPr>
          <p:nvPr>
            <p:ph type="body" idx="1"/>
          </p:nvPr>
        </p:nvSpPr>
        <p:spPr/>
        <p:txBody>
          <a:bodyPr/>
          <a:lstStyle/>
          <a:p>
            <a:endParaRPr lang="en-US"/>
          </a:p>
        </p:txBody>
      </p:sp>
      <p:pic>
        <p:nvPicPr>
          <p:cNvPr id="1221636" name="Picture 4" descr="p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5E07A1AB-C8ED-4D65-97B4-197A0232196E}" type="slidenum">
              <a:rPr lang="en-US"/>
              <a:pPr/>
              <a:t>101</a:t>
            </a:fld>
            <a:endParaRPr lang="en-US"/>
          </a:p>
        </p:txBody>
      </p:sp>
      <p:sp>
        <p:nvSpPr>
          <p:cNvPr id="1132546"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32547" name="Text Box 3"/>
          <p:cNvSpPr txBox="1">
            <a:spLocks noChangeArrowheads="1"/>
          </p:cNvSpPr>
          <p:nvPr/>
        </p:nvSpPr>
        <p:spPr bwMode="auto">
          <a:xfrm>
            <a:off x="395288" y="1196975"/>
            <a:ext cx="8459787" cy="41767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endParaRPr lang="en-US" altLang="zh-CN" sz="3600">
              <a:solidFill>
                <a:srgbClr val="CC3300"/>
              </a:solidFill>
              <a:ea typeface="SimSun" pitchFamily="2" charset="-122"/>
            </a:endParaRPr>
          </a:p>
          <a:p>
            <a:pPr algn="l"/>
            <a:r>
              <a:rPr lang="en-US" altLang="zh-CN" sz="3600">
                <a:solidFill>
                  <a:srgbClr val="CC3300"/>
                </a:solidFill>
                <a:ea typeface="SimSun" pitchFamily="2" charset="-122"/>
              </a:rPr>
              <a:t>Key points for OpenMP parallelized jobs</a:t>
            </a:r>
          </a:p>
          <a:p>
            <a:pPr algn="l"/>
            <a:r>
              <a:rPr lang="en-US" altLang="zh-CN" sz="3600">
                <a:solidFill>
                  <a:srgbClr val="CC3300"/>
                </a:solidFill>
                <a:ea typeface="SimSun" pitchFamily="2" charset="-122"/>
              </a:rPr>
              <a:t> </a:t>
            </a:r>
            <a:endParaRPr lang="en-US" altLang="zh-CN" sz="2800">
              <a:solidFill>
                <a:srgbClr val="339933"/>
              </a:solidFill>
              <a:ea typeface="SimSun" pitchFamily="2" charset="-122"/>
            </a:endParaRPr>
          </a:p>
          <a:p>
            <a:pPr algn="l"/>
            <a:r>
              <a:rPr lang="en-US" altLang="zh-CN" sz="3200">
                <a:solidFill>
                  <a:srgbClr val="000099"/>
                </a:solidFill>
                <a:ea typeface="SimSun" pitchFamily="2" charset="-122"/>
              </a:rPr>
              <a:t>1, Total_threads_per_node is set as </a:t>
            </a:r>
            <a:r>
              <a:rPr lang="en-US" altLang="zh-CN" sz="3200">
                <a:solidFill>
                  <a:srgbClr val="339933"/>
                </a:solidFill>
                <a:ea typeface="SimSun" pitchFamily="2" charset="-122"/>
              </a:rPr>
              <a:t>1</a:t>
            </a:r>
            <a:r>
              <a:rPr lang="en-US" altLang="zh-CN" sz="3200">
                <a:solidFill>
                  <a:srgbClr val="000099"/>
                </a:solidFill>
                <a:ea typeface="SimSun" pitchFamily="2" charset="-122"/>
              </a:rPr>
              <a:t>, when the lib is called, although not true in reality; </a:t>
            </a:r>
          </a:p>
          <a:p>
            <a:pPr algn="l"/>
            <a:endParaRPr lang="en-US" altLang="zh-CN" sz="3200">
              <a:solidFill>
                <a:srgbClr val="000099"/>
              </a:solidFill>
              <a:ea typeface="SimSun" pitchFamily="2" charset="-122"/>
            </a:endParaRPr>
          </a:p>
          <a:p>
            <a:pPr algn="l"/>
            <a:r>
              <a:rPr lang="en-US" altLang="zh-CN" sz="3200">
                <a:solidFill>
                  <a:srgbClr val="000099"/>
                </a:solidFill>
                <a:ea typeface="SimSun" pitchFamily="2" charset="-122"/>
              </a:rPr>
              <a:t>2, All OpenMP parallelization is done inside the user’s DO_THE_JOB() routine.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412FC23A-A899-4065-B9C9-AB59040D4B74}" type="slidenum">
              <a:rPr lang="en-US"/>
              <a:pPr/>
              <a:t>102</a:t>
            </a:fld>
            <a:endParaRPr lang="en-US"/>
          </a:p>
        </p:txBody>
      </p:sp>
      <p:sp>
        <p:nvSpPr>
          <p:cNvPr id="1134594" name="Rectangle 2"/>
          <p:cNvSpPr>
            <a:spLocks noGrp="1" noChangeArrowheads="1"/>
          </p:cNvSpPr>
          <p:nvPr>
            <p:ph type="title"/>
          </p:nvPr>
        </p:nvSpPr>
        <p:spPr>
          <a:xfrm>
            <a:off x="682625" y="-26988"/>
            <a:ext cx="7921625" cy="1143001"/>
          </a:xfrm>
          <a:noFill/>
          <a:ln/>
        </p:spPr>
        <p:txBody>
          <a:bodyPr/>
          <a:lstStyle/>
          <a:p>
            <a:r>
              <a:rPr lang="en-US" altLang="zh-CN">
                <a:ea typeface="SimSun" pitchFamily="2" charset="-122"/>
              </a:rPr>
              <a:t> </a:t>
            </a:r>
            <a:r>
              <a:rPr lang="en-US"/>
              <a:t>Double-layer Master-Slave Model</a:t>
            </a:r>
          </a:p>
        </p:txBody>
      </p:sp>
      <p:sp>
        <p:nvSpPr>
          <p:cNvPr id="1134595" name="Text Box 3"/>
          <p:cNvSpPr txBox="1">
            <a:spLocks noChangeArrowheads="1"/>
          </p:cNvSpPr>
          <p:nvPr/>
        </p:nvSpPr>
        <p:spPr bwMode="auto">
          <a:xfrm>
            <a:off x="1417638" y="1697038"/>
            <a:ext cx="6159500" cy="21637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solidFill>
                  <a:srgbClr val="CC3300"/>
                </a:solidFill>
                <a:ea typeface="SimSun" pitchFamily="2" charset="-122"/>
              </a:rPr>
              <a:t>OpenMP job e</a:t>
            </a:r>
            <a:r>
              <a:rPr lang="en-US" sz="3200">
                <a:solidFill>
                  <a:srgbClr val="CC3300"/>
                </a:solidFill>
              </a:rPr>
              <a:t>xample:</a:t>
            </a:r>
            <a:r>
              <a:rPr lang="en-US" altLang="zh-CN" sz="3200">
                <a:solidFill>
                  <a:srgbClr val="CC3300"/>
                </a:solidFill>
                <a:ea typeface="SimSun" pitchFamily="2" charset="-122"/>
              </a:rPr>
              <a:t> </a:t>
            </a:r>
          </a:p>
          <a:p>
            <a:pPr algn="l"/>
            <a:endParaRPr lang="en-US" altLang="zh-CN" sz="3200">
              <a:solidFill>
                <a:srgbClr val="CC3300"/>
              </a:solidFill>
              <a:ea typeface="SimSun" pitchFamily="2" charset="-122"/>
            </a:endParaRPr>
          </a:p>
          <a:p>
            <a:pPr algn="l"/>
            <a:r>
              <a:rPr lang="en-US" altLang="zh-CN" sz="3200">
                <a:solidFill>
                  <a:srgbClr val="CC3300"/>
                </a:solidFill>
                <a:ea typeface="SimSun" pitchFamily="2" charset="-122"/>
              </a:rPr>
              <a:t>          still square root summation</a:t>
            </a:r>
            <a:endParaRPr lang="en-US" altLang="zh-CN" sz="2800">
              <a:solidFill>
                <a:srgbClr val="339933"/>
              </a:solidFill>
              <a:ea typeface="SimSun" pitchFamily="2" charset="-122"/>
            </a:endParaRPr>
          </a:p>
          <a:p>
            <a:pPr algn="l"/>
            <a:endParaRPr lang="en-US" altLang="zh-CN" sz="1200">
              <a:solidFill>
                <a:srgbClr val="339933"/>
              </a:solidFill>
              <a:ea typeface="SimSun" pitchFamily="2" charset="-122"/>
            </a:endParaRPr>
          </a:p>
          <a:p>
            <a:pPr algn="l"/>
            <a:endParaRPr lang="en-US" altLang="zh-CN" sz="2800">
              <a:solidFill>
                <a:srgbClr val="339933"/>
              </a:solidFill>
              <a:ea typeface="SimSun" pitchFamily="2" charset="-122"/>
            </a:endParaRPr>
          </a:p>
        </p:txBody>
      </p:sp>
      <p:sp>
        <p:nvSpPr>
          <p:cNvPr id="1134596" name="WordArt 4">
            <a:hlinkClick r:id="rId3" action="ppaction://hlinkfile"/>
          </p:cNvPr>
          <p:cNvSpPr>
            <a:spLocks noChangeArrowheads="1" noChangeShapeType="1" noTextEdit="1"/>
          </p:cNvSpPr>
          <p:nvPr/>
        </p:nvSpPr>
        <p:spPr bwMode="auto">
          <a:xfrm>
            <a:off x="395288" y="4508500"/>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the example in C</a:t>
            </a:r>
          </a:p>
        </p:txBody>
      </p:sp>
      <p:sp>
        <p:nvSpPr>
          <p:cNvPr id="1134597" name="WordArt 5">
            <a:hlinkClick r:id="rId4" action="ppaction://hlinkfile"/>
          </p:cNvPr>
          <p:cNvSpPr>
            <a:spLocks noChangeArrowheads="1" noChangeShapeType="1" noTextEdit="1"/>
          </p:cNvSpPr>
          <p:nvPr/>
        </p:nvSpPr>
        <p:spPr bwMode="auto">
          <a:xfrm>
            <a:off x="5580063" y="4508500"/>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4596"/>
                                        </p:tgtEl>
                                        <p:attrNameLst>
                                          <p:attrName>style.visibility</p:attrName>
                                        </p:attrNameLst>
                                      </p:cBhvr>
                                      <p:to>
                                        <p:strVal val="visible"/>
                                      </p:to>
                                    </p:set>
                                    <p:anim calcmode="lin" valueType="num">
                                      <p:cBhvr additive="base">
                                        <p:cTn id="7" dur="500" fill="hold"/>
                                        <p:tgtEl>
                                          <p:spTgt spid="1134596"/>
                                        </p:tgtEl>
                                        <p:attrNameLst>
                                          <p:attrName>ppt_x</p:attrName>
                                        </p:attrNameLst>
                                      </p:cBhvr>
                                      <p:tavLst>
                                        <p:tav tm="0">
                                          <p:val>
                                            <p:strVal val="1+#ppt_w/2"/>
                                          </p:val>
                                        </p:tav>
                                        <p:tav tm="100000">
                                          <p:val>
                                            <p:strVal val="#ppt_x"/>
                                          </p:val>
                                        </p:tav>
                                      </p:tavLst>
                                    </p:anim>
                                    <p:anim calcmode="lin" valueType="num">
                                      <p:cBhvr additive="base">
                                        <p:cTn id="8" dur="500" fill="hold"/>
                                        <p:tgtEl>
                                          <p:spTgt spid="11345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34597"/>
                                        </p:tgtEl>
                                        <p:attrNameLst>
                                          <p:attrName>style.visibility</p:attrName>
                                        </p:attrNameLst>
                                      </p:cBhvr>
                                      <p:to>
                                        <p:strVal val="visible"/>
                                      </p:to>
                                    </p:set>
                                    <p:anim calcmode="lin" valueType="num">
                                      <p:cBhvr additive="base">
                                        <p:cTn id="12" dur="500" fill="hold"/>
                                        <p:tgtEl>
                                          <p:spTgt spid="1134597"/>
                                        </p:tgtEl>
                                        <p:attrNameLst>
                                          <p:attrName>ppt_x</p:attrName>
                                        </p:attrNameLst>
                                      </p:cBhvr>
                                      <p:tavLst>
                                        <p:tav tm="0">
                                          <p:val>
                                            <p:strVal val="1+#ppt_w/2"/>
                                          </p:val>
                                        </p:tav>
                                        <p:tav tm="100000">
                                          <p:val>
                                            <p:strVal val="#ppt_x"/>
                                          </p:val>
                                        </p:tav>
                                      </p:tavLst>
                                    </p:anim>
                                    <p:anim calcmode="lin" valueType="num">
                                      <p:cBhvr additive="base">
                                        <p:cTn id="13" dur="500" fill="hold"/>
                                        <p:tgtEl>
                                          <p:spTgt spid="1134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6" grpId="0" animBg="1"/>
      <p:bldP spid="113459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7E393239-097B-4C25-8E5B-4AFECDC7D472}" type="slidenum">
              <a:rPr lang="en-US"/>
              <a:pPr/>
              <a:t>103</a:t>
            </a:fld>
            <a:endParaRPr lang="en-US"/>
          </a:p>
        </p:txBody>
      </p:sp>
      <p:sp>
        <p:nvSpPr>
          <p:cNvPr id="1136642"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36643" name="Text Box 3"/>
          <p:cNvSpPr txBox="1">
            <a:spLocks noChangeArrowheads="1"/>
          </p:cNvSpPr>
          <p:nvPr/>
        </p:nvSpPr>
        <p:spPr bwMode="auto">
          <a:xfrm>
            <a:off x="684213" y="2006600"/>
            <a:ext cx="7704137" cy="14938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dirty="0">
                <a:solidFill>
                  <a:srgbClr val="CC3300"/>
                </a:solidFill>
                <a:ea typeface="SimSun" pitchFamily="2" charset="-122"/>
              </a:rPr>
              <a:t>Use script file to test it in F90 and C</a:t>
            </a:r>
            <a:endParaRPr lang="en-US" altLang="zh-CN" sz="2800" dirty="0">
              <a:solidFill>
                <a:srgbClr val="339933"/>
              </a:solidFill>
              <a:ea typeface="SimSun" pitchFamily="2" charset="-122"/>
            </a:endParaRPr>
          </a:p>
          <a:p>
            <a:pPr algn="l"/>
            <a:endParaRPr lang="en-US" altLang="zh-CN" sz="2400" dirty="0">
              <a:ea typeface="SimSun" pitchFamily="2" charset="-122"/>
            </a:endParaRPr>
          </a:p>
          <a:p>
            <a:pPr algn="l"/>
            <a:r>
              <a:rPr lang="en-US" altLang="zh-CN" sz="3200" dirty="0" err="1" smtClean="0">
                <a:ea typeface="SimSun" pitchFamily="2" charset="-122"/>
              </a:rPr>
              <a:t>hh</a:t>
            </a:r>
            <a:r>
              <a:rPr lang="en-US" altLang="zh-CN" sz="3200" dirty="0" err="1" smtClean="0">
                <a:solidFill>
                  <a:srgbClr val="CC3300"/>
                </a:solidFill>
                <a:ea typeface="SimSun" pitchFamily="2" charset="-122"/>
              </a:rPr>
              <a:t>o</a:t>
            </a:r>
            <a:r>
              <a:rPr lang="en-US" altLang="zh-CN" sz="3200" dirty="0" smtClean="0">
                <a:ea typeface="SimSun" pitchFamily="2" charset="-122"/>
              </a:rPr>
              <a:t> </a:t>
            </a:r>
            <a:r>
              <a:rPr lang="en-US" altLang="zh-CN" sz="3200" dirty="0">
                <a:ea typeface="SimSun" pitchFamily="2" charset="-122"/>
              </a:rPr>
              <a:t>PROCESSES THREADS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72CDAD1D-7135-486C-BF7A-3D2DDA461E60}" type="slidenum">
              <a:rPr lang="en-US"/>
              <a:pPr/>
              <a:t>104</a:t>
            </a:fld>
            <a:endParaRPr lang="en-US"/>
          </a:p>
        </p:txBody>
      </p:sp>
      <p:sp>
        <p:nvSpPr>
          <p:cNvPr id="1142786"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42787" name="Text Box 3"/>
          <p:cNvSpPr txBox="1">
            <a:spLocks noChangeArrowheads="1"/>
          </p:cNvSpPr>
          <p:nvPr/>
        </p:nvSpPr>
        <p:spPr bwMode="auto">
          <a:xfrm>
            <a:off x="684213" y="2006600"/>
            <a:ext cx="7704137" cy="35036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CC3300"/>
                </a:solidFill>
                <a:ea typeface="SimSun" pitchFamily="2" charset="-122"/>
              </a:rPr>
              <a:t>Then a normal existing OpenMP parallel code for a certain job can be converted into a user’s </a:t>
            </a:r>
            <a:r>
              <a:rPr lang="en-US" altLang="zh-CN" sz="3200">
                <a:solidFill>
                  <a:srgbClr val="000099"/>
                </a:solidFill>
                <a:ea typeface="SimSun" pitchFamily="2" charset="-122"/>
              </a:rPr>
              <a:t>DO_THE_JOB() </a:t>
            </a:r>
            <a:r>
              <a:rPr lang="en-US" altLang="zh-CN" sz="3200">
                <a:solidFill>
                  <a:srgbClr val="CC3300"/>
                </a:solidFill>
                <a:ea typeface="SimSun" pitchFamily="2" charset="-122"/>
              </a:rPr>
              <a:t>routine, then call the DMSM lib of special case III to get an additional outer layer parallelism to submit many OpenMP parallel jobs together.</a:t>
            </a:r>
            <a:endParaRPr lang="en-US" altLang="zh-CN" sz="3200">
              <a:ea typeface="SimSun"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3"/>
          <p:cNvSpPr>
            <a:spLocks noGrp="1"/>
          </p:cNvSpPr>
          <p:nvPr>
            <p:ph type="ftr" sz="quarter" idx="11"/>
          </p:nvPr>
        </p:nvSpPr>
        <p:spPr/>
        <p:txBody>
          <a:bodyPr/>
          <a:lstStyle/>
          <a:p>
            <a:r>
              <a:rPr lang="en-US"/>
              <a:t>http://www.hpcvl.org</a:t>
            </a:r>
          </a:p>
        </p:txBody>
      </p:sp>
      <p:sp>
        <p:nvSpPr>
          <p:cNvPr id="80" name="Slide Number Placeholder 4"/>
          <p:cNvSpPr>
            <a:spLocks noGrp="1"/>
          </p:cNvSpPr>
          <p:nvPr>
            <p:ph type="sldNum" sz="quarter" idx="12"/>
          </p:nvPr>
        </p:nvSpPr>
        <p:spPr/>
        <p:txBody>
          <a:bodyPr/>
          <a:lstStyle/>
          <a:p>
            <a:fld id="{71334D90-5459-4380-BE2C-FFD6D5265A80}" type="slidenum">
              <a:rPr lang="en-US"/>
              <a:pPr/>
              <a:t>105</a:t>
            </a:fld>
            <a:endParaRPr lang="en-US"/>
          </a:p>
        </p:txBody>
      </p:sp>
      <p:sp>
        <p:nvSpPr>
          <p:cNvPr id="1130498"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30499"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0"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1"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2"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3"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4"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5"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6"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1130507"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30508"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09"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0"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1"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2"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3"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4"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5"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6"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7"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8"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19"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0"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1"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2"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3"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4"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5" name="Rectangle 29"/>
          <p:cNvSpPr>
            <a:spLocks noChangeArrowheads="1"/>
          </p:cNvSpPr>
          <p:nvPr/>
        </p:nvSpPr>
        <p:spPr bwMode="auto">
          <a:xfrm>
            <a:off x="7380288" y="29241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6" name="Rectangle 30"/>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7" name="Rectangle 31"/>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8" name="Rectangle 32"/>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29" name="Rectangle 33"/>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0" name="Rectangle 3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1" name="Rectangle 35"/>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2" name="Rectangle 36"/>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3" name="Rectangle 37"/>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4" name="Line 38"/>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5" name="Line 39"/>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6" name="Line 40"/>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7" name="Line 41"/>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8" name="Line 42"/>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39" name="Rectangle 43"/>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0" name="Rectangle 4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1" name="Rectangle 45"/>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2" name="Rectangle 46"/>
          <p:cNvSpPr>
            <a:spLocks noChangeArrowheads="1"/>
          </p:cNvSpPr>
          <p:nvPr/>
        </p:nvSpPr>
        <p:spPr bwMode="auto">
          <a:xfrm>
            <a:off x="4497388" y="1989138"/>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3" name="Oval 47"/>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4" name="Oval 48"/>
          <p:cNvSpPr>
            <a:spLocks noChangeArrowheads="1"/>
          </p:cNvSpPr>
          <p:nvPr/>
        </p:nvSpPr>
        <p:spPr bwMode="auto">
          <a:xfrm>
            <a:off x="4572000"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5" name="Oval 49"/>
          <p:cNvSpPr>
            <a:spLocks noChangeArrowheads="1"/>
          </p:cNvSpPr>
          <p:nvPr/>
        </p:nvSpPr>
        <p:spPr bwMode="auto">
          <a:xfrm>
            <a:off x="4497388" y="5732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6" name="Oval 50"/>
          <p:cNvSpPr>
            <a:spLocks noChangeArrowheads="1"/>
          </p:cNvSpPr>
          <p:nvPr/>
        </p:nvSpPr>
        <p:spPr bwMode="auto">
          <a:xfrm>
            <a:off x="4568825" y="616585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7" name="Oval 51"/>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8" name="Oval 52"/>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49" name="Oval 53"/>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0" name="Oval 54"/>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1" name="Oval 55"/>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2" name="Oval 56"/>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3" name="Oval 57"/>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4" name="Oval 58"/>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5" name="Oval 59"/>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6" name="Oval 60"/>
          <p:cNvSpPr>
            <a:spLocks noChangeArrowheads="1"/>
          </p:cNvSpPr>
          <p:nvPr/>
        </p:nvSpPr>
        <p:spPr bwMode="auto">
          <a:xfrm>
            <a:off x="4572000" y="2133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7" name="Oval 61"/>
          <p:cNvSpPr>
            <a:spLocks noChangeArrowheads="1"/>
          </p:cNvSpPr>
          <p:nvPr/>
        </p:nvSpPr>
        <p:spPr bwMode="auto">
          <a:xfrm>
            <a:off x="2843213" y="1916113"/>
            <a:ext cx="3457575" cy="4752975"/>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8" name="Line 62"/>
          <p:cNvSpPr>
            <a:spLocks noChangeShapeType="1"/>
          </p:cNvSpPr>
          <p:nvPr/>
        </p:nvSpPr>
        <p:spPr bwMode="auto">
          <a:xfrm>
            <a:off x="4356100" y="1773238"/>
            <a:ext cx="0" cy="48974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59" name="Line 63"/>
          <p:cNvSpPr>
            <a:spLocks noChangeShapeType="1"/>
          </p:cNvSpPr>
          <p:nvPr/>
        </p:nvSpPr>
        <p:spPr bwMode="auto">
          <a:xfrm>
            <a:off x="2700338" y="2132013"/>
            <a:ext cx="0" cy="43926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0" name="Line 64"/>
          <p:cNvSpPr>
            <a:spLocks noChangeShapeType="1"/>
          </p:cNvSpPr>
          <p:nvPr/>
        </p:nvSpPr>
        <p:spPr bwMode="auto">
          <a:xfrm>
            <a:off x="6300788" y="2060575"/>
            <a:ext cx="0" cy="43926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1" name="Line 65"/>
          <p:cNvSpPr>
            <a:spLocks noChangeShapeType="1"/>
          </p:cNvSpPr>
          <p:nvPr/>
        </p:nvSpPr>
        <p:spPr bwMode="auto">
          <a:xfrm>
            <a:off x="2700338" y="6524625"/>
            <a:ext cx="1655762" cy="14446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2" name="Line 66"/>
          <p:cNvSpPr>
            <a:spLocks noChangeShapeType="1"/>
          </p:cNvSpPr>
          <p:nvPr/>
        </p:nvSpPr>
        <p:spPr bwMode="auto">
          <a:xfrm flipV="1">
            <a:off x="4356100" y="6453188"/>
            <a:ext cx="1944688" cy="21590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3" name="Line 67"/>
          <p:cNvSpPr>
            <a:spLocks noChangeShapeType="1"/>
          </p:cNvSpPr>
          <p:nvPr/>
        </p:nvSpPr>
        <p:spPr bwMode="auto">
          <a:xfrm flipV="1">
            <a:off x="2700338" y="1774825"/>
            <a:ext cx="1655762" cy="3587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4" name="Line 68"/>
          <p:cNvSpPr>
            <a:spLocks noChangeShapeType="1"/>
          </p:cNvSpPr>
          <p:nvPr/>
        </p:nvSpPr>
        <p:spPr bwMode="auto">
          <a:xfrm>
            <a:off x="4356100" y="1773238"/>
            <a:ext cx="1944688" cy="2873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5" name="Line 69"/>
          <p:cNvSpPr>
            <a:spLocks noChangeShapeType="1"/>
          </p:cNvSpPr>
          <p:nvPr/>
        </p:nvSpPr>
        <p:spPr bwMode="auto">
          <a:xfrm>
            <a:off x="3059113" y="2060575"/>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6" name="Line 70"/>
          <p:cNvSpPr>
            <a:spLocks noChangeShapeType="1"/>
          </p:cNvSpPr>
          <p:nvPr/>
        </p:nvSpPr>
        <p:spPr bwMode="auto">
          <a:xfrm>
            <a:off x="3419475" y="1989138"/>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7" name="Line 71"/>
          <p:cNvSpPr>
            <a:spLocks noChangeShapeType="1"/>
          </p:cNvSpPr>
          <p:nvPr/>
        </p:nvSpPr>
        <p:spPr bwMode="auto">
          <a:xfrm>
            <a:off x="3779838" y="1916113"/>
            <a:ext cx="0" cy="46815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8" name="Line 72"/>
          <p:cNvSpPr>
            <a:spLocks noChangeShapeType="1"/>
          </p:cNvSpPr>
          <p:nvPr/>
        </p:nvSpPr>
        <p:spPr bwMode="auto">
          <a:xfrm>
            <a:off x="4067175" y="1844675"/>
            <a:ext cx="0" cy="48244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69" name="Line 73"/>
          <p:cNvSpPr>
            <a:spLocks noChangeShapeType="1"/>
          </p:cNvSpPr>
          <p:nvPr/>
        </p:nvSpPr>
        <p:spPr bwMode="auto">
          <a:xfrm>
            <a:off x="4859338"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70" name="Line 74"/>
          <p:cNvSpPr>
            <a:spLocks noChangeShapeType="1"/>
          </p:cNvSpPr>
          <p:nvPr/>
        </p:nvSpPr>
        <p:spPr bwMode="auto">
          <a:xfrm>
            <a:off x="5219700" y="1916113"/>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71" name="Line 75"/>
          <p:cNvSpPr>
            <a:spLocks noChangeShapeType="1"/>
          </p:cNvSpPr>
          <p:nvPr/>
        </p:nvSpPr>
        <p:spPr bwMode="auto">
          <a:xfrm>
            <a:off x="5580063" y="1989138"/>
            <a:ext cx="0" cy="45354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72" name="Line 76"/>
          <p:cNvSpPr>
            <a:spLocks noChangeShapeType="1"/>
          </p:cNvSpPr>
          <p:nvPr/>
        </p:nvSpPr>
        <p:spPr bwMode="auto">
          <a:xfrm>
            <a:off x="5940425" y="1989138"/>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73" name="Text Box 77"/>
          <p:cNvSpPr txBox="1">
            <a:spLocks noChangeArrowheads="1"/>
          </p:cNvSpPr>
          <p:nvPr/>
        </p:nvSpPr>
        <p:spPr bwMode="auto">
          <a:xfrm>
            <a:off x="2517775" y="404813"/>
            <a:ext cx="3903663" cy="13731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Now each job is </a:t>
            </a:r>
          </a:p>
          <a:p>
            <a:r>
              <a:rPr lang="en-US" sz="2800">
                <a:solidFill>
                  <a:srgbClr val="CC3300"/>
                </a:solidFill>
              </a:rPr>
              <a:t>executed by some MPI </a:t>
            </a:r>
          </a:p>
          <a:p>
            <a:r>
              <a:rPr lang="en-US" sz="2800">
                <a:solidFill>
                  <a:srgbClr val="CC3300"/>
                </a:solidFill>
              </a:rPr>
              <a:t>processes in parallel.</a:t>
            </a:r>
          </a:p>
        </p:txBody>
      </p:sp>
      <p:sp>
        <p:nvSpPr>
          <p:cNvPr id="1130574" name="Oval 78"/>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30540"/>
                                        </p:tgtEl>
                                      </p:cBhvr>
                                      <p:by x="400000" y="400000"/>
                                    </p:animScale>
                                  </p:childTnLst>
                                </p:cTn>
                              </p:par>
                              <p:par>
                                <p:cTn id="7" presetID="6" presetClass="emph" presetSubtype="0" fill="hold" grpId="0" nodeType="withEffect">
                                  <p:stCondLst>
                                    <p:cond delay="0"/>
                                  </p:stCondLst>
                                  <p:childTnLst>
                                    <p:animScale>
                                      <p:cBhvr>
                                        <p:cTn id="8" dur="2000" fill="hold"/>
                                        <p:tgtEl>
                                          <p:spTgt spid="1130541"/>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130541"/>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305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05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05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05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05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05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05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05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05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05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05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05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05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05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05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305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130556"/>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130558"/>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130559"/>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1130560"/>
                                        </p:tgtEl>
                                        <p:attrNameLst>
                                          <p:attrName>style.visibility</p:attrName>
                                        </p:attrNameLst>
                                      </p:cBhvr>
                                      <p:to>
                                        <p:strVal val="visible"/>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130561"/>
                                        </p:tgtEl>
                                        <p:attrNameLst>
                                          <p:attrName>style.visibility</p:attrName>
                                        </p:attrNameLst>
                                      </p:cBhvr>
                                      <p:to>
                                        <p:strVal val="visible"/>
                                      </p:to>
                                    </p:set>
                                  </p:childTnLst>
                                </p:cTn>
                              </p:par>
                            </p:childTnLst>
                          </p:cTn>
                        </p:par>
                        <p:par>
                          <p:cTn id="63" fill="hold" nodeType="afterGroup">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1130562"/>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1130563"/>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1130564"/>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1130565"/>
                                        </p:tgtEl>
                                        <p:attrNameLst>
                                          <p:attrName>style.visibility</p:attrName>
                                        </p:attrNameLst>
                                      </p:cBhvr>
                                      <p:to>
                                        <p:strVal val="visible"/>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130566"/>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1130567"/>
                                        </p:tgtEl>
                                        <p:attrNameLst>
                                          <p:attrName>style.visibility</p:attrName>
                                        </p:attrNameLst>
                                      </p:cBhvr>
                                      <p:to>
                                        <p:strVal val="visible"/>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1130568"/>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1130569"/>
                                        </p:tgtEl>
                                        <p:attrNameLst>
                                          <p:attrName>style.visibility</p:attrName>
                                        </p:attrNameLst>
                                      </p:cBhvr>
                                      <p:to>
                                        <p:strVal val="visible"/>
                                      </p:to>
                                    </p:set>
                                  </p:childTnLst>
                                </p:cTn>
                              </p:par>
                            </p:childTnLst>
                          </p:cTn>
                        </p:par>
                        <p:par>
                          <p:cTn id="87" fill="hold" nodeType="afterGroup">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130570"/>
                                        </p:tgtEl>
                                        <p:attrNameLst>
                                          <p:attrName>style.visibility</p:attrName>
                                        </p:attrNameLst>
                                      </p:cBhvr>
                                      <p:to>
                                        <p:strVal val="visible"/>
                                      </p:to>
                                    </p:set>
                                  </p:childTnLst>
                                </p:cTn>
                              </p:par>
                            </p:childTnLst>
                          </p:cTn>
                        </p:par>
                        <p:par>
                          <p:cTn id="90" fill="hold" nodeType="afterGroup">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130571"/>
                                        </p:tgtEl>
                                        <p:attrNameLst>
                                          <p:attrName>style.visibility</p:attrName>
                                        </p:attrNameLst>
                                      </p:cBhvr>
                                      <p:to>
                                        <p:strVal val="visible"/>
                                      </p:to>
                                    </p:set>
                                  </p:childTnLst>
                                </p:cTn>
                              </p:par>
                            </p:childTnLst>
                          </p:cTn>
                        </p:par>
                        <p:par>
                          <p:cTn id="93" fill="hold" nodeType="afterGroup">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1130572"/>
                                        </p:tgtEl>
                                        <p:attrNameLst>
                                          <p:attrName>style.visibility</p:attrName>
                                        </p:attrNameLst>
                                      </p:cBhvr>
                                      <p:to>
                                        <p:strVal val="visible"/>
                                      </p:to>
                                    </p:set>
                                  </p:childTnLst>
                                </p:cTn>
                              </p:par>
                            </p:childTnLst>
                          </p:cTn>
                        </p:par>
                        <p:par>
                          <p:cTn id="96" fill="hold" nodeType="afterGroup">
                            <p:stCondLst>
                              <p:cond delay="0"/>
                            </p:stCondLst>
                            <p:childTnLst>
                              <p:par>
                                <p:cTn id="97" presetID="3" presetClass="entr" presetSubtype="10" fill="hold" grpId="0" nodeType="afterEffect">
                                  <p:stCondLst>
                                    <p:cond delay="0"/>
                                  </p:stCondLst>
                                  <p:childTnLst>
                                    <p:set>
                                      <p:cBhvr>
                                        <p:cTn id="98" dur="1" fill="hold">
                                          <p:stCondLst>
                                            <p:cond delay="0"/>
                                          </p:stCondLst>
                                        </p:cTn>
                                        <p:tgtEl>
                                          <p:spTgt spid="1130573"/>
                                        </p:tgtEl>
                                        <p:attrNameLst>
                                          <p:attrName>style.visibility</p:attrName>
                                        </p:attrNameLst>
                                      </p:cBhvr>
                                      <p:to>
                                        <p:strVal val="visible"/>
                                      </p:to>
                                    </p:set>
                                    <p:animEffect transition="in" filter="blinds(horizontal)">
                                      <p:cBhvr>
                                        <p:cTn id="99" dur="500"/>
                                        <p:tgtEl>
                                          <p:spTgt spid="1130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40" grpId="0" animBg="1"/>
      <p:bldP spid="1130541" grpId="0" animBg="1"/>
      <p:bldP spid="1130541" grpId="1" animBg="1"/>
      <p:bldP spid="1130542" grpId="0" animBg="1"/>
      <p:bldP spid="1130543" grpId="0" animBg="1"/>
      <p:bldP spid="1130544" grpId="0" animBg="1"/>
      <p:bldP spid="1130545" grpId="0" animBg="1"/>
      <p:bldP spid="1130546" grpId="0" animBg="1"/>
      <p:bldP spid="1130547" grpId="0" animBg="1"/>
      <p:bldP spid="1130548" grpId="0" animBg="1"/>
      <p:bldP spid="1130549" grpId="0" animBg="1"/>
      <p:bldP spid="1130550" grpId="0" animBg="1"/>
      <p:bldP spid="1130551" grpId="0" animBg="1"/>
      <p:bldP spid="1130552" grpId="0" animBg="1"/>
      <p:bldP spid="1130553" grpId="0" animBg="1"/>
      <p:bldP spid="1130554" grpId="0" animBg="1"/>
      <p:bldP spid="1130555" grpId="0" animBg="1"/>
      <p:bldP spid="1130556" grpId="0" animBg="1"/>
      <p:bldP spid="1130556" grpId="1" animBg="1"/>
      <p:bldP spid="1130557" grpId="0" animBg="1"/>
      <p:bldP spid="1130558" grpId="0" animBg="1"/>
      <p:bldP spid="1130559" grpId="0" animBg="1"/>
      <p:bldP spid="1130560" grpId="0" animBg="1"/>
      <p:bldP spid="1130561" grpId="0" animBg="1"/>
      <p:bldP spid="1130562" grpId="0" animBg="1"/>
      <p:bldP spid="1130563" grpId="0" animBg="1"/>
      <p:bldP spid="1130564" grpId="0" animBg="1"/>
      <p:bldP spid="1130565" grpId="0" animBg="1"/>
      <p:bldP spid="1130566" grpId="0" animBg="1"/>
      <p:bldP spid="1130567" grpId="0" animBg="1"/>
      <p:bldP spid="1130568" grpId="0" animBg="1"/>
      <p:bldP spid="1130569" grpId="0" animBg="1"/>
      <p:bldP spid="1130570" grpId="0" animBg="1"/>
      <p:bldP spid="1130571" grpId="0" animBg="1"/>
      <p:bldP spid="1130572" grpId="0" animBg="1"/>
      <p:bldP spid="113057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3657236B-21CD-4D03-9EA4-827D362D010D}" type="slidenum">
              <a:rPr lang="en-US"/>
              <a:pPr/>
              <a:t>106</a:t>
            </a:fld>
            <a:endParaRPr lang="en-US"/>
          </a:p>
        </p:txBody>
      </p:sp>
      <p:sp>
        <p:nvSpPr>
          <p:cNvPr id="1220610" name="Rectangle 2"/>
          <p:cNvSpPr>
            <a:spLocks noGrp="1" noChangeArrowheads="1"/>
          </p:cNvSpPr>
          <p:nvPr>
            <p:ph type="title"/>
          </p:nvPr>
        </p:nvSpPr>
        <p:spPr/>
        <p:txBody>
          <a:bodyPr/>
          <a:lstStyle/>
          <a:p>
            <a:endParaRPr lang="en-US"/>
          </a:p>
        </p:txBody>
      </p:sp>
      <p:sp>
        <p:nvSpPr>
          <p:cNvPr id="1220611" name="Rectangle 3"/>
          <p:cNvSpPr>
            <a:spLocks noGrp="1" noChangeArrowheads="1"/>
          </p:cNvSpPr>
          <p:nvPr>
            <p:ph type="body" idx="1"/>
          </p:nvPr>
        </p:nvSpPr>
        <p:spPr/>
        <p:txBody>
          <a:bodyPr/>
          <a:lstStyle/>
          <a:p>
            <a:endParaRPr lang="en-US"/>
          </a:p>
        </p:txBody>
      </p:sp>
      <p:pic>
        <p:nvPicPr>
          <p:cNvPr id="1220612" name="Picture 4"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80B4C99E-E1AE-4C0B-8025-4D8C27881D6F}" type="slidenum">
              <a:rPr lang="en-US"/>
              <a:pPr/>
              <a:t>107</a:t>
            </a:fld>
            <a:endParaRPr lang="en-US"/>
          </a:p>
        </p:txBody>
      </p:sp>
      <p:sp>
        <p:nvSpPr>
          <p:cNvPr id="1144834" name="Rectangle 2"/>
          <p:cNvSpPr>
            <a:spLocks noGrp="1" noChangeArrowheads="1"/>
          </p:cNvSpPr>
          <p:nvPr>
            <p:ph type="title"/>
          </p:nvPr>
        </p:nvSpPr>
        <p:spPr>
          <a:xfrm>
            <a:off x="468313" y="-90488"/>
            <a:ext cx="7921625" cy="1143001"/>
          </a:xfrm>
          <a:noFill/>
          <a:ln/>
        </p:spPr>
        <p:txBody>
          <a:bodyPr/>
          <a:lstStyle/>
          <a:p>
            <a:r>
              <a:rPr lang="en-US" altLang="zh-CN">
                <a:ea typeface="SimSun" pitchFamily="2" charset="-122"/>
              </a:rPr>
              <a:t> </a:t>
            </a:r>
            <a:r>
              <a:rPr lang="en-US"/>
              <a:t>Double-layer Master-Slave Model</a:t>
            </a:r>
          </a:p>
        </p:txBody>
      </p:sp>
      <p:sp>
        <p:nvSpPr>
          <p:cNvPr id="1144835" name="Text Box 3"/>
          <p:cNvSpPr txBox="1">
            <a:spLocks noChangeArrowheads="1"/>
          </p:cNvSpPr>
          <p:nvPr/>
        </p:nvSpPr>
        <p:spPr bwMode="auto">
          <a:xfrm>
            <a:off x="395288" y="1103313"/>
            <a:ext cx="8459787" cy="44862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An example for MPI parallelized jobs of DMSM lib</a:t>
            </a:r>
          </a:p>
          <a:p>
            <a:pPr algn="l"/>
            <a:endParaRPr lang="en-US" altLang="zh-CN" sz="3600">
              <a:solidFill>
                <a:srgbClr val="CC3300"/>
              </a:solidFill>
              <a:ea typeface="SimSun" pitchFamily="2" charset="-122"/>
            </a:endParaRPr>
          </a:p>
          <a:p>
            <a:pPr algn="l"/>
            <a:r>
              <a:rPr lang="en-US" altLang="zh-CN" sz="3600">
                <a:solidFill>
                  <a:srgbClr val="CC3300"/>
                </a:solidFill>
                <a:ea typeface="SimSun" pitchFamily="2" charset="-122"/>
              </a:rPr>
              <a:t>Total  81 processes:</a:t>
            </a:r>
          </a:p>
          <a:p>
            <a:pPr algn="l"/>
            <a:r>
              <a:rPr lang="en-US" altLang="zh-CN" sz="3600">
                <a:solidFill>
                  <a:srgbClr val="CC3300"/>
                </a:solidFill>
                <a:ea typeface="SimSun" pitchFamily="2" charset="-122"/>
              </a:rPr>
              <a:t>1 process is the master to assign job groups to the rest processes;</a:t>
            </a:r>
          </a:p>
          <a:p>
            <a:pPr algn="l"/>
            <a:r>
              <a:rPr lang="en-US" altLang="zh-CN" sz="3600">
                <a:solidFill>
                  <a:srgbClr val="CC3300"/>
                </a:solidFill>
                <a:ea typeface="SimSun" pitchFamily="2" charset="-122"/>
              </a:rPr>
              <a:t>every 10 of the rest 80 processes do a job together in MPI parallelism.</a:t>
            </a:r>
            <a:endParaRPr lang="en-US" altLang="zh-CN" sz="2400">
              <a:solidFill>
                <a:srgbClr val="CC3300"/>
              </a:solidFill>
              <a:ea typeface="SimSun"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FD374DE0-F6FD-4807-9A28-4AF6D6F2C4F0}" type="slidenum">
              <a:rPr lang="en-US"/>
              <a:pPr/>
              <a:t>108</a:t>
            </a:fld>
            <a:endParaRPr lang="en-US"/>
          </a:p>
        </p:txBody>
      </p:sp>
      <p:sp>
        <p:nvSpPr>
          <p:cNvPr id="1283074"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283075" name="Text Box 3"/>
          <p:cNvSpPr txBox="1">
            <a:spLocks noChangeArrowheads="1"/>
          </p:cNvSpPr>
          <p:nvPr/>
        </p:nvSpPr>
        <p:spPr bwMode="auto">
          <a:xfrm>
            <a:off x="684213" y="1989138"/>
            <a:ext cx="7704137" cy="22272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In such a situation, job communicators of processes performing every jobs in parallel</a:t>
            </a:r>
            <a:endParaRPr lang="en-US" altLang="zh-CN" sz="2800">
              <a:solidFill>
                <a:srgbClr val="339933"/>
              </a:solidFill>
              <a:ea typeface="SimSun" pitchFamily="2" charset="-122"/>
            </a:endParaRPr>
          </a:p>
          <a:p>
            <a:pPr algn="l"/>
            <a:r>
              <a:rPr lang="en-US" altLang="zh-CN" sz="3200">
                <a:ea typeface="SimSun" pitchFamily="2" charset="-122"/>
              </a:rPr>
              <a:t>are needed.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01AF37E8-F298-4AC4-8CD1-793CE4C2F9C1}" type="slidenum">
              <a:rPr lang="en-US"/>
              <a:pPr/>
              <a:t>109</a:t>
            </a:fld>
            <a:endParaRPr lang="en-US"/>
          </a:p>
        </p:txBody>
      </p:sp>
      <p:sp>
        <p:nvSpPr>
          <p:cNvPr id="1285122"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285123" name="Text Box 3"/>
          <p:cNvSpPr txBox="1">
            <a:spLocks noChangeArrowheads="1"/>
          </p:cNvSpPr>
          <p:nvPr/>
        </p:nvSpPr>
        <p:spPr bwMode="auto">
          <a:xfrm>
            <a:off x="684213" y="2006600"/>
            <a:ext cx="7704137" cy="22891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Additionally, a “dist communicator” of all processes with rank 0 from all job communicators for job (group) distribution </a:t>
            </a:r>
            <a:r>
              <a:rPr lang="en-US" altLang="zh-CN" sz="3200">
                <a:ea typeface="SimSun" pitchFamily="2" charset="-122"/>
              </a:rPr>
              <a:t>is also necessary.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p:txBody>
          <a:bodyPr/>
          <a:lstStyle/>
          <a:p>
            <a:r>
              <a:rPr lang="en-US"/>
              <a:t>http://www.hpcvl.org</a:t>
            </a:r>
          </a:p>
        </p:txBody>
      </p:sp>
      <p:sp>
        <p:nvSpPr>
          <p:cNvPr id="4" name="Slide Number Placeholder 4"/>
          <p:cNvSpPr>
            <a:spLocks noGrp="1"/>
          </p:cNvSpPr>
          <p:nvPr>
            <p:ph type="sldNum" sz="quarter" idx="12"/>
          </p:nvPr>
        </p:nvSpPr>
        <p:spPr/>
        <p:txBody>
          <a:bodyPr/>
          <a:lstStyle/>
          <a:p>
            <a:fld id="{04DFB41D-7383-4C42-8C33-CAEDC41B457F}" type="slidenum">
              <a:rPr lang="en-US"/>
              <a:pPr/>
              <a:t>11</a:t>
            </a:fld>
            <a:endParaRPr lang="en-US"/>
          </a:p>
        </p:txBody>
      </p:sp>
      <p:sp>
        <p:nvSpPr>
          <p:cNvPr id="1295362" name="Rectangle 2"/>
          <p:cNvSpPr>
            <a:spLocks noGrp="1" noChangeArrowheads="1"/>
          </p:cNvSpPr>
          <p:nvPr>
            <p:ph type="title"/>
          </p:nvPr>
        </p:nvSpPr>
        <p:spPr>
          <a:xfrm>
            <a:off x="755650" y="2133600"/>
            <a:ext cx="7921625" cy="1143000"/>
          </a:xfrm>
          <a:noFill/>
          <a:ln/>
        </p:spPr>
        <p:txBody>
          <a:bodyPr/>
          <a:lstStyle/>
          <a:p>
            <a:r>
              <a:rPr lang="en-US" sz="4000">
                <a:solidFill>
                  <a:schemeClr val="tx1"/>
                </a:solidFill>
              </a:rPr>
              <a:t>A simple example of mixture of</a:t>
            </a:r>
            <a:br>
              <a:rPr lang="en-US" sz="4000">
                <a:solidFill>
                  <a:schemeClr val="tx1"/>
                </a:solidFill>
              </a:rPr>
            </a:br>
            <a:r>
              <a:rPr lang="en-US" sz="4000">
                <a:solidFill>
                  <a:schemeClr val="tx1"/>
                </a:solidFill>
              </a:rPr>
              <a:t>          MPI and OpenMP</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E3BF68F2-9884-4259-B0CD-2A7EA2A8019C}" type="slidenum">
              <a:rPr lang="en-US"/>
              <a:pPr/>
              <a:t>110</a:t>
            </a:fld>
            <a:endParaRPr lang="en-US"/>
          </a:p>
        </p:txBody>
      </p:sp>
      <p:sp>
        <p:nvSpPr>
          <p:cNvPr id="1153026" name="Rectangle 2"/>
          <p:cNvSpPr>
            <a:spLocks noGrp="1" noChangeArrowheads="1"/>
          </p:cNvSpPr>
          <p:nvPr>
            <p:ph type="title"/>
          </p:nvPr>
        </p:nvSpPr>
        <p:spPr>
          <a:xfrm>
            <a:off x="468313" y="-242888"/>
            <a:ext cx="7921625" cy="1143001"/>
          </a:xfrm>
          <a:noFill/>
          <a:ln/>
        </p:spPr>
        <p:txBody>
          <a:bodyPr/>
          <a:lstStyle/>
          <a:p>
            <a:r>
              <a:rPr lang="en-US" altLang="zh-CN">
                <a:ea typeface="SimSun" pitchFamily="2" charset="-122"/>
              </a:rPr>
              <a:t> </a:t>
            </a:r>
            <a:r>
              <a:rPr lang="en-US"/>
              <a:t>Double-layer Master-Slave Model</a:t>
            </a:r>
          </a:p>
        </p:txBody>
      </p:sp>
      <p:sp>
        <p:nvSpPr>
          <p:cNvPr id="1153027" name="Text Box 3"/>
          <p:cNvSpPr txBox="1">
            <a:spLocks noChangeArrowheads="1"/>
          </p:cNvSpPr>
          <p:nvPr/>
        </p:nvSpPr>
        <p:spPr bwMode="auto">
          <a:xfrm>
            <a:off x="395288" y="836613"/>
            <a:ext cx="8280400" cy="53292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Extended interfaces for MPI parallelized jobs of DMSM lib in F90</a:t>
            </a:r>
          </a:p>
          <a:p>
            <a:pPr algn="r"/>
            <a:r>
              <a:rPr lang="en-US" altLang="zh-CN" sz="2400">
                <a:ea typeface="SimSun" pitchFamily="2" charset="-122"/>
              </a:rPr>
              <a:t> CALL  </a:t>
            </a:r>
            <a:r>
              <a:rPr lang="en-US" altLang="zh-CN" sz="2400">
                <a:solidFill>
                  <a:srgbClr val="CC3300"/>
                </a:solidFill>
                <a:ea typeface="SimSun" pitchFamily="2" charset="-122"/>
              </a:rPr>
              <a:t>DMSM_GEN_COMM_MPI_ALL</a:t>
            </a:r>
            <a:r>
              <a:rPr lang="en-US" altLang="zh-CN" sz="2400">
                <a:ea typeface="SimSun" pitchFamily="2" charset="-122"/>
              </a:rPr>
              <a:t>(                         &amp;</a:t>
            </a:r>
          </a:p>
          <a:p>
            <a:pPr algn="r"/>
            <a:r>
              <a:rPr lang="en-US" altLang="zh-CN" sz="2400">
                <a:ea typeface="SimSun" pitchFamily="2" charset="-122"/>
              </a:rPr>
              <a:t>                                               Job_processes_expected, &amp;</a:t>
            </a:r>
          </a:p>
          <a:p>
            <a:pPr algn="r"/>
            <a:r>
              <a:rPr lang="en-US" altLang="zh-CN" sz="2400">
                <a:ea typeface="SimSun" pitchFamily="2" charset="-122"/>
              </a:rPr>
              <a:t>                         All_comm,  All_rank,     All_processes, &amp;</a:t>
            </a:r>
          </a:p>
          <a:p>
            <a:pPr algn="r"/>
            <a:r>
              <a:rPr lang="en-US" altLang="zh-CN" sz="2400">
                <a:ea typeface="SimSun" pitchFamily="2" charset="-122"/>
              </a:rPr>
              <a:t>                           Job_comm, Job_rank,  Job_processes, &amp;</a:t>
            </a:r>
          </a:p>
          <a:p>
            <a:pPr algn="r"/>
            <a:r>
              <a:rPr lang="en-US" altLang="zh-CN" sz="2400">
                <a:ea typeface="SimSun" pitchFamily="2" charset="-122"/>
              </a:rPr>
              <a:t>                          Dist_comm, Dist_rank, Dist_processes   )</a:t>
            </a:r>
          </a:p>
          <a:p>
            <a:pPr algn="l"/>
            <a:r>
              <a:rPr lang="en-US" altLang="zh-CN" sz="2400">
                <a:ea typeface="SimSun" pitchFamily="2" charset="-122"/>
              </a:rPr>
              <a:t>      </a:t>
            </a:r>
            <a:r>
              <a:rPr lang="en-US" altLang="zh-CN" sz="3200">
                <a:ea typeface="SimSun" pitchFamily="2" charset="-122"/>
              </a:rPr>
              <a:t>…</a:t>
            </a:r>
          </a:p>
          <a:p>
            <a:pPr algn="r"/>
            <a:r>
              <a:rPr lang="en-US" altLang="zh-CN" sz="2400">
                <a:ea typeface="SimSun" pitchFamily="2" charset="-122"/>
              </a:rPr>
              <a:t>  CALL </a:t>
            </a:r>
            <a:r>
              <a:rPr lang="en-US" altLang="zh-CN" sz="2400">
                <a:solidFill>
                  <a:srgbClr val="CC3300"/>
                </a:solidFill>
                <a:ea typeface="SimSun" pitchFamily="2" charset="-122"/>
              </a:rPr>
              <a:t>DMSM_MPI_ALL</a:t>
            </a:r>
            <a:r>
              <a:rPr lang="en-US" altLang="zh-CN" sz="2400">
                <a:ea typeface="SimSun" pitchFamily="2" charset="-122"/>
              </a:rPr>
              <a:t>(     Total_jobs,                          &amp;</a:t>
            </a:r>
          </a:p>
          <a:p>
            <a:pPr algn="r"/>
            <a:r>
              <a:rPr lang="en-US" altLang="zh-CN" sz="2400">
                <a:ea typeface="SimSun" pitchFamily="2" charset="-122"/>
              </a:rPr>
              <a:t>                                                Num_of_jobs_per_group,  &amp;</a:t>
            </a:r>
          </a:p>
          <a:p>
            <a:pPr algn="r"/>
            <a:r>
              <a:rPr lang="en-US" altLang="zh-CN" sz="2400">
                <a:ea typeface="SimSun" pitchFamily="2" charset="-122"/>
              </a:rPr>
              <a:t>                                               Do_my_job,                        &amp;</a:t>
            </a:r>
          </a:p>
          <a:p>
            <a:pPr algn="r"/>
            <a:r>
              <a:rPr lang="en-US" altLang="zh-CN" sz="2400">
                <a:ea typeface="SimSun" pitchFamily="2" charset="-122"/>
              </a:rPr>
              <a:t>                                                  Prepare_for_a_job_group, &amp;</a:t>
            </a:r>
          </a:p>
          <a:p>
            <a:pPr algn="r"/>
            <a:r>
              <a:rPr lang="en-US" altLang="zh-CN" sz="2400">
                <a:ea typeface="SimSun" pitchFamily="2" charset="-122"/>
              </a:rPr>
              <a:t>                                       Collect_results, Enable_it_or_not)</a:t>
            </a:r>
            <a:endParaRPr lang="en-US" altLang="zh-CN" sz="2400">
              <a:solidFill>
                <a:srgbClr val="CC3300"/>
              </a:solidFill>
              <a:ea typeface="SimSun"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9C9BCE9F-70A9-426B-97AB-2B564DE54DB8}" type="slidenum">
              <a:rPr lang="en-US"/>
              <a:pPr/>
              <a:t>111</a:t>
            </a:fld>
            <a:endParaRPr lang="en-US"/>
          </a:p>
        </p:txBody>
      </p:sp>
      <p:sp>
        <p:nvSpPr>
          <p:cNvPr id="1274882" name="Rectangle 2"/>
          <p:cNvSpPr>
            <a:spLocks noGrp="1" noChangeArrowheads="1"/>
          </p:cNvSpPr>
          <p:nvPr>
            <p:ph type="title"/>
          </p:nvPr>
        </p:nvSpPr>
        <p:spPr>
          <a:xfrm>
            <a:off x="468313" y="125413"/>
            <a:ext cx="7921625" cy="1143000"/>
          </a:xfrm>
          <a:noFill/>
          <a:ln/>
        </p:spPr>
        <p:txBody>
          <a:bodyPr/>
          <a:lstStyle/>
          <a:p>
            <a:r>
              <a:rPr lang="en-US" altLang="zh-CN">
                <a:ea typeface="SimSun" pitchFamily="2" charset="-122"/>
              </a:rPr>
              <a:t> </a:t>
            </a:r>
            <a:r>
              <a:rPr lang="en-US"/>
              <a:t>Double-layer Master-Slave Model</a:t>
            </a:r>
          </a:p>
        </p:txBody>
      </p:sp>
      <p:sp>
        <p:nvSpPr>
          <p:cNvPr id="1274883" name="Text Box 3"/>
          <p:cNvSpPr txBox="1">
            <a:spLocks noChangeArrowheads="1"/>
          </p:cNvSpPr>
          <p:nvPr/>
        </p:nvSpPr>
        <p:spPr bwMode="auto">
          <a:xfrm>
            <a:off x="395288" y="1125538"/>
            <a:ext cx="8353425" cy="49101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Extended interfaces for MPI parallelized jobs of DMSM lib in C</a:t>
            </a:r>
          </a:p>
          <a:p>
            <a:pPr algn="l"/>
            <a:endParaRPr lang="en-US" altLang="zh-CN" sz="800">
              <a:solidFill>
                <a:srgbClr val="CC3300"/>
              </a:solidFill>
              <a:ea typeface="SimSun" pitchFamily="2" charset="-122"/>
            </a:endParaRPr>
          </a:p>
          <a:p>
            <a:pPr algn="l"/>
            <a:r>
              <a:rPr lang="en-US" altLang="zh-CN" sz="2000">
                <a:solidFill>
                  <a:srgbClr val="CC3300"/>
                </a:solidFill>
                <a:ea typeface="SimSun" pitchFamily="2" charset="-122"/>
              </a:rPr>
              <a:t>void DMSM_Gen_Comm_MPI_All(</a:t>
            </a:r>
            <a:r>
              <a:rPr lang="en-US" altLang="zh-CN" sz="2000">
                <a:ea typeface="SimSun" pitchFamily="2" charset="-122"/>
              </a:rPr>
              <a:t>         int Toal_Processes_For_a_Job, </a:t>
            </a:r>
          </a:p>
          <a:p>
            <a:pPr algn="r"/>
            <a:r>
              <a:rPr lang="en-US" altLang="zh-CN" sz="2000">
                <a:ea typeface="SimSun" pitchFamily="2" charset="-122"/>
              </a:rPr>
              <a:t>   MPI_Comm    All_Comm, int    *All_Rank, int     *All_Processes,</a:t>
            </a:r>
          </a:p>
          <a:p>
            <a:pPr algn="r"/>
            <a:r>
              <a:rPr lang="en-US" altLang="zh-CN" sz="2000">
                <a:ea typeface="SimSun" pitchFamily="2" charset="-122"/>
              </a:rPr>
              <a:t>   MPI_Comm *Job_Comm, int  *Job_Rank, int   *Job_Processes,      </a:t>
            </a:r>
          </a:p>
          <a:p>
            <a:pPr algn="r"/>
            <a:r>
              <a:rPr lang="en-US" altLang="zh-CN" sz="2000">
                <a:ea typeface="SimSun" pitchFamily="2" charset="-122"/>
              </a:rPr>
              <a:t>   MPI_Comm *Dist_Comm, int  *Dist_Rank, int *Dist_Processes);</a:t>
            </a:r>
          </a:p>
          <a:p>
            <a:pPr algn="l"/>
            <a:r>
              <a:rPr lang="en-US" altLang="zh-CN" sz="3600">
                <a:ea typeface="SimSun" pitchFamily="2" charset="-122"/>
              </a:rPr>
              <a:t>…</a:t>
            </a:r>
          </a:p>
          <a:p>
            <a:pPr algn="l"/>
            <a:r>
              <a:rPr lang="en-US" altLang="zh-CN" sz="2000">
                <a:solidFill>
                  <a:srgbClr val="CC3300"/>
                </a:solidFill>
                <a:ea typeface="SimSun" pitchFamily="2" charset="-122"/>
              </a:rPr>
              <a:t>void DMSM_MPI_All(</a:t>
            </a:r>
            <a:r>
              <a:rPr lang="en-US" altLang="zh-CN" sz="2000">
                <a:ea typeface="SimSun" pitchFamily="2" charset="-122"/>
              </a:rPr>
              <a:t>                                          int  Total_Num_Of_Jobs,</a:t>
            </a:r>
          </a:p>
          <a:p>
            <a:pPr algn="r"/>
            <a:r>
              <a:rPr lang="en-US" altLang="zh-CN" sz="2000">
                <a:ea typeface="SimSun" pitchFamily="2" charset="-122"/>
              </a:rPr>
              <a:t>                      int  Num_Of_Jobs_Per_Group,</a:t>
            </a:r>
          </a:p>
          <a:p>
            <a:pPr algn="r"/>
            <a:r>
              <a:rPr lang="en-US" altLang="zh-CN" sz="2000">
                <a:ea typeface="SimSun" pitchFamily="2" charset="-122"/>
              </a:rPr>
              <a:t>                      void (*Do_The_Job) (int),</a:t>
            </a:r>
          </a:p>
          <a:p>
            <a:pPr algn="r"/>
            <a:r>
              <a:rPr lang="en-US" altLang="zh-CN" sz="2000">
                <a:ea typeface="SimSun" pitchFamily="2" charset="-122"/>
              </a:rPr>
              <a:t>                      void (*Job_Group_Preparation) (int,int,int,int),</a:t>
            </a:r>
          </a:p>
          <a:p>
            <a:pPr algn="r"/>
            <a:r>
              <a:rPr lang="en-US" altLang="zh-CN" sz="2000">
                <a:ea typeface="SimSun" pitchFamily="2" charset="-122"/>
              </a:rPr>
              <a:t>                      void (*Result_Collection) (int,int),</a:t>
            </a:r>
          </a:p>
          <a:p>
            <a:pPr algn="r"/>
            <a:r>
              <a:rPr lang="en-US" altLang="zh-CN" sz="2000">
                <a:ea typeface="SimSun" pitchFamily="2" charset="-122"/>
              </a:rPr>
              <a:t>                      int  Result_Collection_Enabled);</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8FD86F17-F471-4293-897F-DE01F0310AEA}" type="slidenum">
              <a:rPr lang="en-US"/>
              <a:pPr/>
              <a:t>112</a:t>
            </a:fld>
            <a:endParaRPr lang="en-US"/>
          </a:p>
        </p:txBody>
      </p:sp>
      <p:sp>
        <p:nvSpPr>
          <p:cNvPr id="1146882" name="Rectangle 2"/>
          <p:cNvSpPr>
            <a:spLocks noGrp="1" noChangeArrowheads="1"/>
          </p:cNvSpPr>
          <p:nvPr>
            <p:ph type="title"/>
          </p:nvPr>
        </p:nvSpPr>
        <p:spPr>
          <a:xfrm>
            <a:off x="682625" y="-26988"/>
            <a:ext cx="7921625" cy="1143001"/>
          </a:xfrm>
          <a:noFill/>
          <a:ln/>
        </p:spPr>
        <p:txBody>
          <a:bodyPr/>
          <a:lstStyle/>
          <a:p>
            <a:r>
              <a:rPr lang="en-US" altLang="zh-CN">
                <a:ea typeface="SimSun" pitchFamily="2" charset="-122"/>
              </a:rPr>
              <a:t> </a:t>
            </a:r>
            <a:r>
              <a:rPr lang="en-US"/>
              <a:t>Double-layer Master-Slave Model</a:t>
            </a:r>
          </a:p>
        </p:txBody>
      </p:sp>
      <p:sp>
        <p:nvSpPr>
          <p:cNvPr id="1146883" name="Text Box 3"/>
          <p:cNvSpPr txBox="1">
            <a:spLocks noChangeArrowheads="1"/>
          </p:cNvSpPr>
          <p:nvPr/>
        </p:nvSpPr>
        <p:spPr bwMode="auto">
          <a:xfrm>
            <a:off x="1417638" y="1697038"/>
            <a:ext cx="6159500" cy="21637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solidFill>
                  <a:srgbClr val="CC3300"/>
                </a:solidFill>
                <a:ea typeface="SimSun" pitchFamily="2" charset="-122"/>
              </a:rPr>
              <a:t>MPI e</a:t>
            </a:r>
            <a:r>
              <a:rPr lang="en-US" sz="3200">
                <a:solidFill>
                  <a:srgbClr val="CC3300"/>
                </a:solidFill>
              </a:rPr>
              <a:t>xample:</a:t>
            </a:r>
            <a:r>
              <a:rPr lang="en-US" altLang="zh-CN" sz="3200">
                <a:solidFill>
                  <a:srgbClr val="CC3300"/>
                </a:solidFill>
                <a:ea typeface="SimSun" pitchFamily="2" charset="-122"/>
              </a:rPr>
              <a:t> </a:t>
            </a:r>
          </a:p>
          <a:p>
            <a:pPr algn="l"/>
            <a:endParaRPr lang="en-US" altLang="zh-CN" sz="3200">
              <a:solidFill>
                <a:srgbClr val="CC3300"/>
              </a:solidFill>
              <a:ea typeface="SimSun" pitchFamily="2" charset="-122"/>
            </a:endParaRPr>
          </a:p>
          <a:p>
            <a:pPr algn="l"/>
            <a:r>
              <a:rPr lang="en-US" altLang="zh-CN" sz="3200">
                <a:solidFill>
                  <a:srgbClr val="CC3300"/>
                </a:solidFill>
                <a:ea typeface="SimSun" pitchFamily="2" charset="-122"/>
              </a:rPr>
              <a:t>          still square root summation</a:t>
            </a:r>
            <a:endParaRPr lang="en-US" altLang="zh-CN" sz="2800">
              <a:solidFill>
                <a:srgbClr val="339933"/>
              </a:solidFill>
              <a:ea typeface="SimSun" pitchFamily="2" charset="-122"/>
            </a:endParaRPr>
          </a:p>
          <a:p>
            <a:pPr algn="l"/>
            <a:endParaRPr lang="en-US" altLang="zh-CN" sz="1200">
              <a:solidFill>
                <a:srgbClr val="339933"/>
              </a:solidFill>
              <a:ea typeface="SimSun" pitchFamily="2" charset="-122"/>
            </a:endParaRPr>
          </a:p>
          <a:p>
            <a:pPr algn="l"/>
            <a:endParaRPr lang="en-US" altLang="zh-CN" sz="2800">
              <a:solidFill>
                <a:srgbClr val="339933"/>
              </a:solidFill>
              <a:ea typeface="SimSun" pitchFamily="2" charset="-122"/>
            </a:endParaRPr>
          </a:p>
        </p:txBody>
      </p:sp>
      <p:sp>
        <p:nvSpPr>
          <p:cNvPr id="1146884" name="WordArt 4">
            <a:hlinkClick r:id="rId3" action="ppaction://hlinkfile"/>
          </p:cNvPr>
          <p:cNvSpPr>
            <a:spLocks noChangeArrowheads="1" noChangeShapeType="1" noTextEdit="1"/>
          </p:cNvSpPr>
          <p:nvPr/>
        </p:nvSpPr>
        <p:spPr bwMode="auto">
          <a:xfrm>
            <a:off x="395288" y="4508500"/>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the example in C</a:t>
            </a:r>
          </a:p>
        </p:txBody>
      </p:sp>
      <p:sp>
        <p:nvSpPr>
          <p:cNvPr id="1146885" name="WordArt 5">
            <a:hlinkClick r:id="rId4" action="ppaction://hlinkfile"/>
          </p:cNvPr>
          <p:cNvSpPr>
            <a:spLocks noChangeArrowheads="1" noChangeShapeType="1" noTextEdit="1"/>
          </p:cNvSpPr>
          <p:nvPr/>
        </p:nvSpPr>
        <p:spPr bwMode="auto">
          <a:xfrm>
            <a:off x="5580063" y="4508500"/>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6884"/>
                                        </p:tgtEl>
                                        <p:attrNameLst>
                                          <p:attrName>style.visibility</p:attrName>
                                        </p:attrNameLst>
                                      </p:cBhvr>
                                      <p:to>
                                        <p:strVal val="visible"/>
                                      </p:to>
                                    </p:set>
                                    <p:anim calcmode="lin" valueType="num">
                                      <p:cBhvr additive="base">
                                        <p:cTn id="7" dur="500" fill="hold"/>
                                        <p:tgtEl>
                                          <p:spTgt spid="1146884"/>
                                        </p:tgtEl>
                                        <p:attrNameLst>
                                          <p:attrName>ppt_x</p:attrName>
                                        </p:attrNameLst>
                                      </p:cBhvr>
                                      <p:tavLst>
                                        <p:tav tm="0">
                                          <p:val>
                                            <p:strVal val="1+#ppt_w/2"/>
                                          </p:val>
                                        </p:tav>
                                        <p:tav tm="100000">
                                          <p:val>
                                            <p:strVal val="#ppt_x"/>
                                          </p:val>
                                        </p:tav>
                                      </p:tavLst>
                                    </p:anim>
                                    <p:anim calcmode="lin" valueType="num">
                                      <p:cBhvr additive="base">
                                        <p:cTn id="8" dur="500" fill="hold"/>
                                        <p:tgtEl>
                                          <p:spTgt spid="11468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46885"/>
                                        </p:tgtEl>
                                        <p:attrNameLst>
                                          <p:attrName>style.visibility</p:attrName>
                                        </p:attrNameLst>
                                      </p:cBhvr>
                                      <p:to>
                                        <p:strVal val="visible"/>
                                      </p:to>
                                    </p:set>
                                    <p:anim calcmode="lin" valueType="num">
                                      <p:cBhvr additive="base">
                                        <p:cTn id="12" dur="500" fill="hold"/>
                                        <p:tgtEl>
                                          <p:spTgt spid="1146885"/>
                                        </p:tgtEl>
                                        <p:attrNameLst>
                                          <p:attrName>ppt_x</p:attrName>
                                        </p:attrNameLst>
                                      </p:cBhvr>
                                      <p:tavLst>
                                        <p:tav tm="0">
                                          <p:val>
                                            <p:strVal val="1+#ppt_w/2"/>
                                          </p:val>
                                        </p:tav>
                                        <p:tav tm="100000">
                                          <p:val>
                                            <p:strVal val="#ppt_x"/>
                                          </p:val>
                                        </p:tav>
                                      </p:tavLst>
                                    </p:anim>
                                    <p:anim calcmode="lin" valueType="num">
                                      <p:cBhvr additive="base">
                                        <p:cTn id="13" dur="500" fill="hold"/>
                                        <p:tgtEl>
                                          <p:spTgt spid="1146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4" grpId="0" animBg="1"/>
      <p:bldP spid="114688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86772221-6794-4F55-AAB7-D90DEC3381CB}" type="slidenum">
              <a:rPr lang="en-US"/>
              <a:pPr/>
              <a:t>113</a:t>
            </a:fld>
            <a:endParaRPr lang="en-US"/>
          </a:p>
        </p:txBody>
      </p:sp>
      <p:sp>
        <p:nvSpPr>
          <p:cNvPr id="1140738"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40739" name="Text Box 3"/>
          <p:cNvSpPr txBox="1">
            <a:spLocks noChangeArrowheads="1"/>
          </p:cNvSpPr>
          <p:nvPr/>
        </p:nvSpPr>
        <p:spPr bwMode="auto">
          <a:xfrm>
            <a:off x="684213" y="2006600"/>
            <a:ext cx="7704137" cy="14938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dirty="0">
                <a:solidFill>
                  <a:srgbClr val="CC3300"/>
                </a:solidFill>
                <a:ea typeface="SimSun" pitchFamily="2" charset="-122"/>
              </a:rPr>
              <a:t>Use script file to test it in F90 and C</a:t>
            </a:r>
            <a:endParaRPr lang="en-US" altLang="zh-CN" sz="2800" dirty="0">
              <a:solidFill>
                <a:srgbClr val="339933"/>
              </a:solidFill>
              <a:ea typeface="SimSun" pitchFamily="2" charset="-122"/>
            </a:endParaRPr>
          </a:p>
          <a:p>
            <a:pPr algn="l"/>
            <a:endParaRPr lang="en-US" altLang="zh-CN" sz="2400" dirty="0">
              <a:ea typeface="SimSun" pitchFamily="2" charset="-122"/>
            </a:endParaRPr>
          </a:p>
          <a:p>
            <a:pPr algn="l"/>
            <a:r>
              <a:rPr lang="en-US" altLang="zh-CN" sz="3200" dirty="0" err="1" smtClean="0">
                <a:ea typeface="SimSun" pitchFamily="2" charset="-122"/>
              </a:rPr>
              <a:t>hh</a:t>
            </a:r>
            <a:r>
              <a:rPr lang="en-US" altLang="zh-CN" sz="3200" dirty="0" err="1" smtClean="0">
                <a:solidFill>
                  <a:srgbClr val="CC3300"/>
                </a:solidFill>
                <a:ea typeface="SimSun" pitchFamily="2" charset="-122"/>
              </a:rPr>
              <a:t>m</a:t>
            </a:r>
            <a:r>
              <a:rPr lang="en-US" altLang="zh-CN" sz="3200" dirty="0" smtClean="0">
                <a:ea typeface="SimSun" pitchFamily="2" charset="-122"/>
              </a:rPr>
              <a:t> </a:t>
            </a:r>
            <a:r>
              <a:rPr lang="en-US" altLang="zh-CN" sz="3200" dirty="0" err="1">
                <a:ea typeface="SimSun" pitchFamily="2" charset="-122"/>
              </a:rPr>
              <a:t>Total_processes</a:t>
            </a:r>
            <a:r>
              <a:rPr lang="en-US" altLang="zh-CN" sz="3200" dirty="0">
                <a:ea typeface="SimSun" pitchFamily="2" charset="-122"/>
              </a:rPr>
              <a:t> </a:t>
            </a:r>
            <a:r>
              <a:rPr lang="en-US" altLang="zh-CN" sz="3200" dirty="0" err="1">
                <a:ea typeface="SimSun" pitchFamily="2" charset="-122"/>
              </a:rPr>
              <a:t>processes_per_job</a:t>
            </a:r>
            <a:endParaRPr lang="en-US" altLang="zh-CN" sz="3200" dirty="0">
              <a:ea typeface="SimSun"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D83AD12-A3D3-4D54-B0D4-3B991D79A4EC}" type="slidenum">
              <a:rPr lang="en-US"/>
              <a:pPr/>
              <a:t>114</a:t>
            </a:fld>
            <a:endParaRPr lang="en-US"/>
          </a:p>
        </p:txBody>
      </p:sp>
      <p:sp>
        <p:nvSpPr>
          <p:cNvPr id="1150978"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50979" name="Text Box 3"/>
          <p:cNvSpPr txBox="1">
            <a:spLocks noChangeArrowheads="1"/>
          </p:cNvSpPr>
          <p:nvPr/>
        </p:nvSpPr>
        <p:spPr bwMode="auto">
          <a:xfrm>
            <a:off x="684213" y="2006600"/>
            <a:ext cx="7704137" cy="3016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CC3300"/>
                </a:solidFill>
                <a:ea typeface="SimSun" pitchFamily="2" charset="-122"/>
              </a:rPr>
              <a:t>Then a normal existing MPI parallel code for a certain job can be converted into a user’s </a:t>
            </a:r>
            <a:r>
              <a:rPr lang="en-US" altLang="zh-CN" sz="3200">
                <a:solidFill>
                  <a:srgbClr val="000099"/>
                </a:solidFill>
                <a:ea typeface="SimSun" pitchFamily="2" charset="-122"/>
              </a:rPr>
              <a:t>DO_THE_JOB() </a:t>
            </a:r>
            <a:r>
              <a:rPr lang="en-US" altLang="zh-CN" sz="3200">
                <a:solidFill>
                  <a:srgbClr val="CC3300"/>
                </a:solidFill>
                <a:ea typeface="SimSun" pitchFamily="2" charset="-122"/>
              </a:rPr>
              <a:t>routine, then call the DMSM lib of special case III to get an additional outer layer parallelism to submit many MPI parallel jobs together.</a:t>
            </a:r>
            <a:endParaRPr lang="en-US" altLang="zh-CN" sz="3200">
              <a:ea typeface="SimSun"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F822DF2B-51D5-4550-B3B7-E20C7992B88B}" type="slidenum">
              <a:rPr lang="en-US"/>
              <a:pPr/>
              <a:t>115</a:t>
            </a:fld>
            <a:endParaRPr lang="en-US"/>
          </a:p>
        </p:txBody>
      </p:sp>
      <p:sp>
        <p:nvSpPr>
          <p:cNvPr id="1028098" name="Rectangle 2"/>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
        <p:nvSpPr>
          <p:cNvPr id="1028099" name="Text Box 3"/>
          <p:cNvSpPr txBox="1">
            <a:spLocks noChangeArrowheads="1"/>
          </p:cNvSpPr>
          <p:nvPr/>
        </p:nvSpPr>
        <p:spPr bwMode="auto">
          <a:xfrm>
            <a:off x="488950" y="1470025"/>
            <a:ext cx="6878638" cy="13112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sz="4000">
                <a:solidFill>
                  <a:srgbClr val="CC3300"/>
                </a:solidFill>
              </a:rPr>
              <a:t>The</a:t>
            </a:r>
            <a:r>
              <a:rPr lang="en-US" altLang="zh-CN" sz="4000">
                <a:solidFill>
                  <a:srgbClr val="CC3300"/>
                </a:solidFill>
                <a:ea typeface="SimSun" pitchFamily="2" charset="-122"/>
              </a:rPr>
              <a:t> </a:t>
            </a:r>
            <a:r>
              <a:rPr lang="en-US" sz="4000">
                <a:solidFill>
                  <a:srgbClr val="CC3300"/>
                </a:solidFill>
              </a:rPr>
              <a:t>example</a:t>
            </a:r>
            <a:r>
              <a:rPr lang="en-US" altLang="zh-CN" sz="4000">
                <a:solidFill>
                  <a:srgbClr val="CC3300"/>
                </a:solidFill>
                <a:ea typeface="SimSun" pitchFamily="2" charset="-122"/>
              </a:rPr>
              <a:t>s</a:t>
            </a:r>
            <a:r>
              <a:rPr lang="en-US" sz="4000">
                <a:solidFill>
                  <a:srgbClr val="CC3300"/>
                </a:solidFill>
              </a:rPr>
              <a:t> </a:t>
            </a:r>
            <a:r>
              <a:rPr lang="en-US" altLang="zh-CN" sz="4000">
                <a:solidFill>
                  <a:srgbClr val="CC3300"/>
                </a:solidFill>
                <a:ea typeface="SimSun" pitchFamily="2" charset="-122"/>
              </a:rPr>
              <a:t>and the library </a:t>
            </a:r>
          </a:p>
          <a:p>
            <a:pPr algn="dist"/>
            <a:r>
              <a:rPr lang="en-US" altLang="zh-CN" sz="4000">
                <a:solidFill>
                  <a:srgbClr val="CC3300"/>
                </a:solidFill>
                <a:ea typeface="SimSun" pitchFamily="2" charset="-122"/>
              </a:rPr>
              <a:t> are made</a:t>
            </a:r>
            <a:r>
              <a:rPr lang="en-US" sz="4000">
                <a:solidFill>
                  <a:srgbClr val="CC3300"/>
                </a:solidFill>
              </a:rPr>
              <a:t> public available at:</a:t>
            </a:r>
            <a:endParaRPr lang="en-US" sz="3200"/>
          </a:p>
        </p:txBody>
      </p:sp>
      <p:sp>
        <p:nvSpPr>
          <p:cNvPr id="1028100" name="Rectangle 4">
            <a:hlinkClick r:id="rId3"/>
          </p:cNvPr>
          <p:cNvSpPr>
            <a:spLocks noChangeArrowheads="1"/>
          </p:cNvSpPr>
          <p:nvPr/>
        </p:nvSpPr>
        <p:spPr bwMode="auto">
          <a:xfrm>
            <a:off x="522288" y="3357563"/>
            <a:ext cx="8101012"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solidFill>
                  <a:srgbClr val="0000CC"/>
                </a:solidFill>
              </a:rPr>
              <a:t>http://www.hpcvl.org/misc/dmsm/dmsm.html</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http://www.hpcvl.org</a:t>
            </a:r>
          </a:p>
        </p:txBody>
      </p:sp>
      <p:sp>
        <p:nvSpPr>
          <p:cNvPr id="5" name="Slide Number Placeholder 5"/>
          <p:cNvSpPr>
            <a:spLocks noGrp="1"/>
          </p:cNvSpPr>
          <p:nvPr>
            <p:ph type="sldNum" sz="quarter" idx="12"/>
          </p:nvPr>
        </p:nvSpPr>
        <p:spPr/>
        <p:txBody>
          <a:bodyPr/>
          <a:lstStyle/>
          <a:p>
            <a:fld id="{C4292B29-CA78-48C6-8DA1-A26BB1286FCB}" type="slidenum">
              <a:rPr lang="en-US"/>
              <a:pPr/>
              <a:t>116</a:t>
            </a:fld>
            <a:endParaRPr lang="en-US"/>
          </a:p>
        </p:txBody>
      </p:sp>
      <p:sp>
        <p:nvSpPr>
          <p:cNvPr id="1038338" name="Rectangle 2"/>
          <p:cNvSpPr>
            <a:spLocks noGrp="1" noChangeArrowheads="1"/>
          </p:cNvSpPr>
          <p:nvPr>
            <p:ph type="title"/>
          </p:nvPr>
        </p:nvSpPr>
        <p:spPr>
          <a:xfrm>
            <a:off x="457200" y="630238"/>
            <a:ext cx="8229600" cy="1143000"/>
          </a:xfrm>
        </p:spPr>
        <p:txBody>
          <a:bodyPr/>
          <a:lstStyle/>
          <a:p>
            <a:r>
              <a:rPr lang="en-US" sz="3400">
                <a:solidFill>
                  <a:srgbClr val="0000CC"/>
                </a:solidFill>
              </a:rPr>
              <a:t>Thank you very much for your attention!</a:t>
            </a:r>
          </a:p>
        </p:txBody>
      </p:sp>
      <p:sp>
        <p:nvSpPr>
          <p:cNvPr id="1038339" name="Rectangle 3"/>
          <p:cNvSpPr>
            <a:spLocks noGrp="1" noChangeArrowheads="1"/>
          </p:cNvSpPr>
          <p:nvPr>
            <p:ph type="body" idx="1"/>
          </p:nvPr>
        </p:nvSpPr>
        <p:spPr>
          <a:xfrm>
            <a:off x="457200" y="3184525"/>
            <a:ext cx="8229600" cy="1468438"/>
          </a:xfrm>
        </p:spPr>
        <p:txBody>
          <a:bodyPr/>
          <a:lstStyle/>
          <a:p>
            <a:pPr>
              <a:buFont typeface="Wingdings" pitchFamily="2" charset="2"/>
              <a:buNone/>
            </a:pPr>
            <a:r>
              <a:rPr lang="en-US" sz="6600">
                <a:solidFill>
                  <a:srgbClr val="339933"/>
                </a:solidFill>
              </a:rPr>
              <a:t>HAVE A NICE DAY!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t>http://www.hpcvl.org</a:t>
            </a:r>
          </a:p>
        </p:txBody>
      </p:sp>
      <p:sp>
        <p:nvSpPr>
          <p:cNvPr id="6" name="Slide Number Placeholder 7"/>
          <p:cNvSpPr>
            <a:spLocks noGrp="1"/>
          </p:cNvSpPr>
          <p:nvPr>
            <p:ph type="sldNum" sz="quarter" idx="12"/>
          </p:nvPr>
        </p:nvSpPr>
        <p:spPr/>
        <p:txBody>
          <a:bodyPr/>
          <a:lstStyle/>
          <a:p>
            <a:fld id="{1F24294C-BE5F-42E1-A30A-9D1FF0844102}" type="slidenum">
              <a:rPr lang="en-US"/>
              <a:pPr/>
              <a:t>12</a:t>
            </a:fld>
            <a:endParaRPr lang="en-US"/>
          </a:p>
        </p:txBody>
      </p:sp>
      <p:sp>
        <p:nvSpPr>
          <p:cNvPr id="935938" name="Rectangle 2"/>
          <p:cNvSpPr>
            <a:spLocks noChangeArrowheads="1"/>
          </p:cNvSpPr>
          <p:nvPr/>
        </p:nvSpPr>
        <p:spPr bwMode="auto">
          <a:xfrm>
            <a:off x="468313" y="-100013"/>
            <a:ext cx="8459787"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The square-root example with two processes</a:t>
            </a:r>
            <a:endParaRPr lang="en-US" sz="3200">
              <a:solidFill>
                <a:srgbClr val="000099"/>
              </a:solidFill>
            </a:endParaRPr>
          </a:p>
        </p:txBody>
      </p:sp>
      <p:sp>
        <p:nvSpPr>
          <p:cNvPr id="935939" name="Text Box 3"/>
          <p:cNvSpPr txBox="1">
            <a:spLocks noChangeArrowheads="1"/>
          </p:cNvSpPr>
          <p:nvPr/>
        </p:nvSpPr>
        <p:spPr bwMode="auto">
          <a:xfrm>
            <a:off x="539750" y="765175"/>
            <a:ext cx="734377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for(i=0;i&lt;=M;i++)</a:t>
            </a:r>
          </a:p>
          <a:p>
            <a:pPr algn="l"/>
            <a:r>
              <a:rPr lang="en-US" altLang="zh-CN" sz="3200">
                <a:ea typeface="SimSun" pitchFamily="2" charset="-122"/>
              </a:rPr>
              <a:t>DO I=0,M,1</a:t>
            </a:r>
          </a:p>
        </p:txBody>
      </p:sp>
      <p:graphicFrame>
        <p:nvGraphicFramePr>
          <p:cNvPr id="935960" name="Object 24"/>
          <p:cNvGraphicFramePr>
            <a:graphicFrameLocks noGrp="1" noChangeAspect="1"/>
          </p:cNvGraphicFramePr>
          <p:nvPr>
            <p:ph sz="quarter" idx="3"/>
          </p:nvPr>
        </p:nvGraphicFramePr>
        <p:xfrm>
          <a:off x="6011863" y="692150"/>
          <a:ext cx="1571625" cy="1068388"/>
        </p:xfrm>
        <a:graphic>
          <a:graphicData uri="http://schemas.openxmlformats.org/presentationml/2006/ole">
            <mc:AlternateContent xmlns:mc="http://schemas.openxmlformats.org/markup-compatibility/2006">
              <mc:Choice xmlns:v="urn:schemas-microsoft-com:vml" Requires="v">
                <p:oleObj spid="_x0000_s936061" name="Equation" r:id="rId4" imgW="634680" imgH="431640" progId="Equation.3">
                  <p:embed/>
                </p:oleObj>
              </mc:Choice>
              <mc:Fallback>
                <p:oleObj name="Equation" r:id="rId4" imgW="634680" imgH="43164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692150"/>
                        <a:ext cx="15716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t>http://www.hpcvl.org</a:t>
            </a:r>
          </a:p>
        </p:txBody>
      </p:sp>
      <p:sp>
        <p:nvSpPr>
          <p:cNvPr id="6" name="Slide Number Placeholder 7"/>
          <p:cNvSpPr>
            <a:spLocks noGrp="1"/>
          </p:cNvSpPr>
          <p:nvPr>
            <p:ph type="sldNum" sz="quarter" idx="12"/>
          </p:nvPr>
        </p:nvSpPr>
        <p:spPr/>
        <p:txBody>
          <a:bodyPr/>
          <a:lstStyle/>
          <a:p>
            <a:fld id="{9961515F-D1DE-41D0-87D9-0793CCC8E4F4}" type="slidenum">
              <a:rPr lang="en-US"/>
              <a:pPr/>
              <a:t>13</a:t>
            </a:fld>
            <a:endParaRPr lang="en-US"/>
          </a:p>
        </p:txBody>
      </p:sp>
      <p:sp>
        <p:nvSpPr>
          <p:cNvPr id="944130" name="Rectangle 2"/>
          <p:cNvSpPr>
            <a:spLocks noChangeArrowheads="1"/>
          </p:cNvSpPr>
          <p:nvPr/>
        </p:nvSpPr>
        <p:spPr bwMode="auto">
          <a:xfrm>
            <a:off x="468313" y="-100013"/>
            <a:ext cx="8459787"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The square-root example with two processes</a:t>
            </a:r>
            <a:endParaRPr lang="en-US" sz="3200">
              <a:solidFill>
                <a:srgbClr val="000099"/>
              </a:solidFill>
            </a:endParaRPr>
          </a:p>
        </p:txBody>
      </p:sp>
      <p:sp>
        <p:nvSpPr>
          <p:cNvPr id="944131" name="Text Box 3"/>
          <p:cNvSpPr txBox="1">
            <a:spLocks noChangeArrowheads="1"/>
          </p:cNvSpPr>
          <p:nvPr/>
        </p:nvSpPr>
        <p:spPr bwMode="auto">
          <a:xfrm>
            <a:off x="539750" y="765175"/>
            <a:ext cx="734377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for(i=myid;i&lt;=M;i=i+2)</a:t>
            </a:r>
          </a:p>
          <a:p>
            <a:pPr algn="l"/>
            <a:r>
              <a:rPr lang="en-US" altLang="zh-CN" sz="3200">
                <a:ea typeface="SimSun" pitchFamily="2" charset="-122"/>
              </a:rPr>
              <a:t>DO I=MYID,M,2</a:t>
            </a:r>
          </a:p>
        </p:txBody>
      </p:sp>
      <p:graphicFrame>
        <p:nvGraphicFramePr>
          <p:cNvPr id="944132" name="Object 4"/>
          <p:cNvGraphicFramePr>
            <a:graphicFrameLocks noGrp="1" noChangeAspect="1"/>
          </p:cNvGraphicFramePr>
          <p:nvPr>
            <p:ph sz="quarter" idx="3"/>
          </p:nvPr>
        </p:nvGraphicFramePr>
        <p:xfrm>
          <a:off x="6011863" y="704850"/>
          <a:ext cx="1571625" cy="1068388"/>
        </p:xfrm>
        <a:graphic>
          <a:graphicData uri="http://schemas.openxmlformats.org/presentationml/2006/ole">
            <mc:AlternateContent xmlns:mc="http://schemas.openxmlformats.org/markup-compatibility/2006">
              <mc:Choice xmlns:v="urn:schemas-microsoft-com:vml" Requires="v">
                <p:oleObj spid="_x0000_s944231" name="Equation" r:id="rId4" imgW="634680" imgH="431640" progId="Equation.3">
                  <p:embed/>
                </p:oleObj>
              </mc:Choice>
              <mc:Fallback>
                <p:oleObj name="Equation" r:id="rId4" imgW="63468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704850"/>
                        <a:ext cx="15716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p:cNvSpPr>
            <a:spLocks noGrp="1"/>
          </p:cNvSpPr>
          <p:nvPr>
            <p:ph type="ftr" sz="quarter" idx="11"/>
          </p:nvPr>
        </p:nvSpPr>
        <p:spPr/>
        <p:txBody>
          <a:bodyPr/>
          <a:lstStyle/>
          <a:p>
            <a:r>
              <a:rPr lang="en-US"/>
              <a:t>http://www.hpcvl.org</a:t>
            </a:r>
          </a:p>
        </p:txBody>
      </p:sp>
      <p:sp>
        <p:nvSpPr>
          <p:cNvPr id="7" name="Slide Number Placeholder 7"/>
          <p:cNvSpPr>
            <a:spLocks noGrp="1"/>
          </p:cNvSpPr>
          <p:nvPr>
            <p:ph type="sldNum" sz="quarter" idx="12"/>
          </p:nvPr>
        </p:nvSpPr>
        <p:spPr/>
        <p:txBody>
          <a:bodyPr/>
          <a:lstStyle/>
          <a:p>
            <a:fld id="{8FEC33ED-74EE-4EED-A771-64F5DA6EC0F1}" type="slidenum">
              <a:rPr lang="en-US"/>
              <a:pPr/>
              <a:t>14</a:t>
            </a:fld>
            <a:endParaRPr lang="en-US"/>
          </a:p>
        </p:txBody>
      </p:sp>
      <p:sp>
        <p:nvSpPr>
          <p:cNvPr id="942082" name="Rectangle 2"/>
          <p:cNvSpPr>
            <a:spLocks noChangeArrowheads="1"/>
          </p:cNvSpPr>
          <p:nvPr/>
        </p:nvSpPr>
        <p:spPr bwMode="auto">
          <a:xfrm>
            <a:off x="468313" y="-100013"/>
            <a:ext cx="8459787"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The square-root example with two processes</a:t>
            </a:r>
            <a:endParaRPr lang="en-US" sz="3200">
              <a:solidFill>
                <a:srgbClr val="000099"/>
              </a:solidFill>
            </a:endParaRPr>
          </a:p>
        </p:txBody>
      </p:sp>
      <p:sp>
        <p:nvSpPr>
          <p:cNvPr id="942083" name="Text Box 3"/>
          <p:cNvSpPr txBox="1">
            <a:spLocks noChangeArrowheads="1"/>
          </p:cNvSpPr>
          <p:nvPr/>
        </p:nvSpPr>
        <p:spPr bwMode="auto">
          <a:xfrm>
            <a:off x="539750" y="765175"/>
            <a:ext cx="734377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for(i=myid;i&lt;=M;i=i+2)</a:t>
            </a:r>
          </a:p>
          <a:p>
            <a:pPr algn="l"/>
            <a:r>
              <a:rPr lang="en-US" altLang="zh-CN" sz="3200">
                <a:ea typeface="SimSun" pitchFamily="2" charset="-122"/>
              </a:rPr>
              <a:t>DO I=MYID,M,2</a:t>
            </a:r>
          </a:p>
        </p:txBody>
      </p:sp>
      <p:graphicFrame>
        <p:nvGraphicFramePr>
          <p:cNvPr id="942084" name="Object 4"/>
          <p:cNvGraphicFramePr>
            <a:graphicFrameLocks noGrp="1" noChangeAspect="1"/>
          </p:cNvGraphicFramePr>
          <p:nvPr>
            <p:ph sz="half" idx="1"/>
          </p:nvPr>
        </p:nvGraphicFramePr>
        <p:xfrm>
          <a:off x="611188" y="1916113"/>
          <a:ext cx="7596187" cy="949325"/>
        </p:xfrm>
        <a:graphic>
          <a:graphicData uri="http://schemas.openxmlformats.org/presentationml/2006/ole">
            <mc:AlternateContent xmlns:mc="http://schemas.openxmlformats.org/markup-compatibility/2006">
              <mc:Choice xmlns:v="urn:schemas-microsoft-com:vml" Requires="v">
                <p:oleObj spid="_x0000_s942282" name="Equation" r:id="rId4" imgW="3657600" imgH="457200" progId="Equation.3">
                  <p:embed/>
                </p:oleObj>
              </mc:Choice>
              <mc:Fallback>
                <p:oleObj name="Equation" r:id="rId4" imgW="36576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916113"/>
                        <a:ext cx="75961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085" name="Object 5"/>
          <p:cNvGraphicFramePr>
            <a:graphicFrameLocks noGrp="1" noChangeAspect="1"/>
          </p:cNvGraphicFramePr>
          <p:nvPr>
            <p:ph sz="quarter" idx="3"/>
          </p:nvPr>
        </p:nvGraphicFramePr>
        <p:xfrm>
          <a:off x="6011863" y="704850"/>
          <a:ext cx="1571625" cy="1068388"/>
        </p:xfrm>
        <a:graphic>
          <a:graphicData uri="http://schemas.openxmlformats.org/presentationml/2006/ole">
            <mc:AlternateContent xmlns:mc="http://schemas.openxmlformats.org/markup-compatibility/2006">
              <mc:Choice xmlns:v="urn:schemas-microsoft-com:vml" Requires="v">
                <p:oleObj spid="_x0000_s942283" name="Equation" r:id="rId6" imgW="634680" imgH="431640" progId="Equation.3">
                  <p:embed/>
                </p:oleObj>
              </mc:Choice>
              <mc:Fallback>
                <p:oleObj name="Equation" r:id="rId6" imgW="63468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704850"/>
                        <a:ext cx="15716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6"/>
          <p:cNvSpPr>
            <a:spLocks noGrp="1"/>
          </p:cNvSpPr>
          <p:nvPr>
            <p:ph type="ftr" sz="quarter" idx="11"/>
          </p:nvPr>
        </p:nvSpPr>
        <p:spPr/>
        <p:txBody>
          <a:bodyPr/>
          <a:lstStyle/>
          <a:p>
            <a:r>
              <a:rPr lang="en-US"/>
              <a:t>http://www.hpcvl.org</a:t>
            </a:r>
          </a:p>
        </p:txBody>
      </p:sp>
      <p:sp>
        <p:nvSpPr>
          <p:cNvPr id="23" name="Slide Number Placeholder 7"/>
          <p:cNvSpPr>
            <a:spLocks noGrp="1"/>
          </p:cNvSpPr>
          <p:nvPr>
            <p:ph type="sldNum" sz="quarter" idx="12"/>
          </p:nvPr>
        </p:nvSpPr>
        <p:spPr/>
        <p:txBody>
          <a:bodyPr/>
          <a:lstStyle/>
          <a:p>
            <a:fld id="{63904B41-C481-44D3-BA60-E8A9C1833335}" type="slidenum">
              <a:rPr lang="en-US"/>
              <a:pPr/>
              <a:t>15</a:t>
            </a:fld>
            <a:endParaRPr lang="en-US"/>
          </a:p>
        </p:txBody>
      </p:sp>
      <p:sp>
        <p:nvSpPr>
          <p:cNvPr id="940034" name="Rectangle 2"/>
          <p:cNvSpPr>
            <a:spLocks noChangeArrowheads="1"/>
          </p:cNvSpPr>
          <p:nvPr/>
        </p:nvSpPr>
        <p:spPr bwMode="auto">
          <a:xfrm>
            <a:off x="468313" y="-100013"/>
            <a:ext cx="8459787"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The square-root example with two processes</a:t>
            </a:r>
            <a:endParaRPr lang="en-US" sz="3200">
              <a:solidFill>
                <a:srgbClr val="000099"/>
              </a:solidFill>
            </a:endParaRPr>
          </a:p>
        </p:txBody>
      </p:sp>
      <p:sp>
        <p:nvSpPr>
          <p:cNvPr id="940035" name="Text Box 3"/>
          <p:cNvSpPr txBox="1">
            <a:spLocks noChangeArrowheads="1"/>
          </p:cNvSpPr>
          <p:nvPr/>
        </p:nvSpPr>
        <p:spPr bwMode="auto">
          <a:xfrm>
            <a:off x="539750" y="765175"/>
            <a:ext cx="734377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for(i=myid;i&lt;=M;i=i+2)</a:t>
            </a:r>
          </a:p>
          <a:p>
            <a:pPr algn="l"/>
            <a:r>
              <a:rPr lang="en-US" altLang="zh-CN" sz="3200">
                <a:ea typeface="SimSun" pitchFamily="2" charset="-122"/>
              </a:rPr>
              <a:t>DO I=MYID,M,2</a:t>
            </a:r>
          </a:p>
        </p:txBody>
      </p:sp>
      <p:graphicFrame>
        <p:nvGraphicFramePr>
          <p:cNvPr id="940036" name="Object 4"/>
          <p:cNvGraphicFramePr>
            <a:graphicFrameLocks noGrp="1" noChangeAspect="1"/>
          </p:cNvGraphicFramePr>
          <p:nvPr>
            <p:ph sz="half" idx="1"/>
          </p:nvPr>
        </p:nvGraphicFramePr>
        <p:xfrm>
          <a:off x="611188" y="1916113"/>
          <a:ext cx="7596187" cy="949325"/>
        </p:xfrm>
        <a:graphic>
          <a:graphicData uri="http://schemas.openxmlformats.org/presentationml/2006/ole">
            <mc:AlternateContent xmlns:mc="http://schemas.openxmlformats.org/markup-compatibility/2006">
              <mc:Choice xmlns:v="urn:schemas-microsoft-com:vml" Requires="v">
                <p:oleObj spid="_x0000_s940250" name="Equation" r:id="rId4" imgW="3657600" imgH="457200" progId="Equation.3">
                  <p:embed/>
                </p:oleObj>
              </mc:Choice>
              <mc:Fallback>
                <p:oleObj name="Equation" r:id="rId4" imgW="36576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916113"/>
                        <a:ext cx="75961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0037" name="Rectangle 5"/>
          <p:cNvSpPr>
            <a:spLocks noChangeArrowheads="1"/>
          </p:cNvSpPr>
          <p:nvPr/>
        </p:nvSpPr>
        <p:spPr bwMode="auto">
          <a:xfrm>
            <a:off x="755650" y="3070225"/>
            <a:ext cx="2881313" cy="1584325"/>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38" name="Line 6"/>
          <p:cNvSpPr>
            <a:spLocks noChangeShapeType="1"/>
          </p:cNvSpPr>
          <p:nvPr/>
        </p:nvSpPr>
        <p:spPr bwMode="auto">
          <a:xfrm>
            <a:off x="2843213" y="3284538"/>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39" name="Line 7"/>
          <p:cNvSpPr>
            <a:spLocks noChangeShapeType="1"/>
          </p:cNvSpPr>
          <p:nvPr/>
        </p:nvSpPr>
        <p:spPr bwMode="auto">
          <a:xfrm>
            <a:off x="2484438"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0" name="Line 8"/>
          <p:cNvSpPr>
            <a:spLocks noChangeShapeType="1"/>
          </p:cNvSpPr>
          <p:nvPr/>
        </p:nvSpPr>
        <p:spPr bwMode="auto">
          <a:xfrm>
            <a:off x="2124075"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1" name="Line 9"/>
          <p:cNvSpPr>
            <a:spLocks noChangeShapeType="1"/>
          </p:cNvSpPr>
          <p:nvPr/>
        </p:nvSpPr>
        <p:spPr bwMode="auto">
          <a:xfrm>
            <a:off x="1763713"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2" name="Line 10"/>
          <p:cNvSpPr>
            <a:spLocks noChangeShapeType="1"/>
          </p:cNvSpPr>
          <p:nvPr/>
        </p:nvSpPr>
        <p:spPr bwMode="auto">
          <a:xfrm>
            <a:off x="1403350"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3" name="Line 11"/>
          <p:cNvSpPr>
            <a:spLocks noChangeShapeType="1"/>
          </p:cNvSpPr>
          <p:nvPr/>
        </p:nvSpPr>
        <p:spPr bwMode="auto">
          <a:xfrm>
            <a:off x="1042988"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4" name="Text Box 12"/>
          <p:cNvSpPr txBox="1">
            <a:spLocks noChangeArrowheads="1"/>
          </p:cNvSpPr>
          <p:nvPr/>
        </p:nvSpPr>
        <p:spPr bwMode="auto">
          <a:xfrm>
            <a:off x="2871788" y="3646488"/>
            <a:ext cx="692150"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ea typeface="SimSun" pitchFamily="2" charset="-122"/>
              </a:rPr>
              <a:t>…</a:t>
            </a:r>
            <a:endParaRPr lang="en-US" sz="4000"/>
          </a:p>
        </p:txBody>
      </p:sp>
      <p:sp>
        <p:nvSpPr>
          <p:cNvPr id="940045" name="Rectangle 13"/>
          <p:cNvSpPr>
            <a:spLocks noChangeArrowheads="1"/>
          </p:cNvSpPr>
          <p:nvPr/>
        </p:nvSpPr>
        <p:spPr bwMode="auto">
          <a:xfrm>
            <a:off x="5076825" y="2997200"/>
            <a:ext cx="2881313" cy="1584325"/>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6" name="Line 14"/>
          <p:cNvSpPr>
            <a:spLocks noChangeShapeType="1"/>
          </p:cNvSpPr>
          <p:nvPr/>
        </p:nvSpPr>
        <p:spPr bwMode="auto">
          <a:xfrm>
            <a:off x="7164388" y="3211513"/>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7" name="Line 15"/>
          <p:cNvSpPr>
            <a:spLocks noChangeShapeType="1"/>
          </p:cNvSpPr>
          <p:nvPr/>
        </p:nvSpPr>
        <p:spPr bwMode="auto">
          <a:xfrm>
            <a:off x="6805613"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8" name="Line 16"/>
          <p:cNvSpPr>
            <a:spLocks noChangeShapeType="1"/>
          </p:cNvSpPr>
          <p:nvPr/>
        </p:nvSpPr>
        <p:spPr bwMode="auto">
          <a:xfrm>
            <a:off x="6445250"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49" name="Line 17"/>
          <p:cNvSpPr>
            <a:spLocks noChangeShapeType="1"/>
          </p:cNvSpPr>
          <p:nvPr/>
        </p:nvSpPr>
        <p:spPr bwMode="auto">
          <a:xfrm>
            <a:off x="6084888"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50" name="Line 18"/>
          <p:cNvSpPr>
            <a:spLocks noChangeShapeType="1"/>
          </p:cNvSpPr>
          <p:nvPr/>
        </p:nvSpPr>
        <p:spPr bwMode="auto">
          <a:xfrm>
            <a:off x="5724525"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51" name="Line 19"/>
          <p:cNvSpPr>
            <a:spLocks noChangeShapeType="1"/>
          </p:cNvSpPr>
          <p:nvPr/>
        </p:nvSpPr>
        <p:spPr bwMode="auto">
          <a:xfrm>
            <a:off x="5364163"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0052" name="Text Box 20"/>
          <p:cNvSpPr txBox="1">
            <a:spLocks noChangeArrowheads="1"/>
          </p:cNvSpPr>
          <p:nvPr/>
        </p:nvSpPr>
        <p:spPr bwMode="auto">
          <a:xfrm>
            <a:off x="7192963" y="3573463"/>
            <a:ext cx="692150"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ea typeface="SimSun" pitchFamily="2" charset="-122"/>
              </a:rPr>
              <a:t>…</a:t>
            </a:r>
            <a:endParaRPr lang="en-US" sz="4000"/>
          </a:p>
        </p:txBody>
      </p:sp>
      <p:graphicFrame>
        <p:nvGraphicFramePr>
          <p:cNvPr id="940053" name="Object 21"/>
          <p:cNvGraphicFramePr>
            <a:graphicFrameLocks noGrp="1" noChangeAspect="1"/>
          </p:cNvGraphicFramePr>
          <p:nvPr>
            <p:ph sz="quarter" idx="3"/>
          </p:nvPr>
        </p:nvGraphicFramePr>
        <p:xfrm>
          <a:off x="6011863" y="704850"/>
          <a:ext cx="1571625" cy="1068388"/>
        </p:xfrm>
        <a:graphic>
          <a:graphicData uri="http://schemas.openxmlformats.org/presentationml/2006/ole">
            <mc:AlternateContent xmlns:mc="http://schemas.openxmlformats.org/markup-compatibility/2006">
              <mc:Choice xmlns:v="urn:schemas-microsoft-com:vml" Requires="v">
                <p:oleObj spid="_x0000_s940251" name="Equation" r:id="rId6" imgW="634680" imgH="431640" progId="Equation.3">
                  <p:embed/>
                </p:oleObj>
              </mc:Choice>
              <mc:Fallback>
                <p:oleObj name="Equation" r:id="rId6" imgW="634680" imgH="43164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704850"/>
                        <a:ext cx="15716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6"/>
          <p:cNvSpPr>
            <a:spLocks noGrp="1"/>
          </p:cNvSpPr>
          <p:nvPr>
            <p:ph type="ftr" sz="quarter" idx="11"/>
          </p:nvPr>
        </p:nvSpPr>
        <p:spPr/>
        <p:txBody>
          <a:bodyPr/>
          <a:lstStyle/>
          <a:p>
            <a:r>
              <a:rPr lang="en-US"/>
              <a:t>http://www.hpcvl.org</a:t>
            </a:r>
          </a:p>
        </p:txBody>
      </p:sp>
      <p:sp>
        <p:nvSpPr>
          <p:cNvPr id="27" name="Slide Number Placeholder 7"/>
          <p:cNvSpPr>
            <a:spLocks noGrp="1"/>
          </p:cNvSpPr>
          <p:nvPr>
            <p:ph type="sldNum" sz="quarter" idx="12"/>
          </p:nvPr>
        </p:nvSpPr>
        <p:spPr/>
        <p:txBody>
          <a:bodyPr/>
          <a:lstStyle/>
          <a:p>
            <a:fld id="{EAB1051E-3978-4B1D-8152-00262A446DFC}" type="slidenum">
              <a:rPr lang="en-US"/>
              <a:pPr/>
              <a:t>16</a:t>
            </a:fld>
            <a:endParaRPr lang="en-US"/>
          </a:p>
        </p:txBody>
      </p:sp>
      <p:sp>
        <p:nvSpPr>
          <p:cNvPr id="937986" name="Rectangle 2"/>
          <p:cNvSpPr>
            <a:spLocks noChangeArrowheads="1"/>
          </p:cNvSpPr>
          <p:nvPr/>
        </p:nvSpPr>
        <p:spPr bwMode="auto">
          <a:xfrm>
            <a:off x="468313" y="-100013"/>
            <a:ext cx="8459787"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The square-root example with two processes</a:t>
            </a:r>
            <a:endParaRPr lang="en-US" sz="3200">
              <a:solidFill>
                <a:srgbClr val="000099"/>
              </a:solidFill>
            </a:endParaRPr>
          </a:p>
        </p:txBody>
      </p:sp>
      <p:sp>
        <p:nvSpPr>
          <p:cNvPr id="937987" name="Text Box 3"/>
          <p:cNvSpPr txBox="1">
            <a:spLocks noChangeArrowheads="1"/>
          </p:cNvSpPr>
          <p:nvPr/>
        </p:nvSpPr>
        <p:spPr bwMode="auto">
          <a:xfrm>
            <a:off x="539750" y="765175"/>
            <a:ext cx="734377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for(i=myid;i&lt;=M;i=i+2)</a:t>
            </a:r>
          </a:p>
          <a:p>
            <a:pPr algn="l"/>
            <a:r>
              <a:rPr lang="en-US" altLang="zh-CN" sz="3200">
                <a:ea typeface="SimSun" pitchFamily="2" charset="-122"/>
              </a:rPr>
              <a:t>DO I=MYID,M,2</a:t>
            </a:r>
          </a:p>
        </p:txBody>
      </p:sp>
      <p:graphicFrame>
        <p:nvGraphicFramePr>
          <p:cNvPr id="937988" name="Object 4"/>
          <p:cNvGraphicFramePr>
            <a:graphicFrameLocks noGrp="1" noChangeAspect="1"/>
          </p:cNvGraphicFramePr>
          <p:nvPr>
            <p:ph sz="half" idx="1"/>
          </p:nvPr>
        </p:nvGraphicFramePr>
        <p:xfrm>
          <a:off x="611188" y="1916113"/>
          <a:ext cx="7596187" cy="949325"/>
        </p:xfrm>
        <a:graphic>
          <a:graphicData uri="http://schemas.openxmlformats.org/presentationml/2006/ole">
            <mc:AlternateContent xmlns:mc="http://schemas.openxmlformats.org/markup-compatibility/2006">
              <mc:Choice xmlns:v="urn:schemas-microsoft-com:vml" Requires="v">
                <p:oleObj spid="_x0000_s938304" name="Equation" r:id="rId4" imgW="3657600" imgH="457200" progId="Equation.3">
                  <p:embed/>
                </p:oleObj>
              </mc:Choice>
              <mc:Fallback>
                <p:oleObj name="Equation" r:id="rId4" imgW="36576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916113"/>
                        <a:ext cx="75961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7989" name="Object 5"/>
          <p:cNvGraphicFramePr>
            <a:graphicFrameLocks noGrp="1" noChangeAspect="1"/>
          </p:cNvGraphicFramePr>
          <p:nvPr>
            <p:ph sz="quarter" idx="2"/>
          </p:nvPr>
        </p:nvGraphicFramePr>
        <p:xfrm>
          <a:off x="603250" y="4819650"/>
          <a:ext cx="7856538" cy="481013"/>
        </p:xfrm>
        <a:graphic>
          <a:graphicData uri="http://schemas.openxmlformats.org/presentationml/2006/ole">
            <mc:AlternateContent xmlns:mc="http://schemas.openxmlformats.org/markup-compatibility/2006">
              <mc:Choice xmlns:v="urn:schemas-microsoft-com:vml" Requires="v">
                <p:oleObj spid="_x0000_s938305" name="Equation" r:id="rId6" imgW="3314520" imgH="203040" progId="Equation.3">
                  <p:embed/>
                </p:oleObj>
              </mc:Choice>
              <mc:Fallback>
                <p:oleObj name="Equation" r:id="rId6" imgW="3314520" imgH="2030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 y="4819650"/>
                        <a:ext cx="78565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7990" name="Rectangle 6"/>
          <p:cNvSpPr>
            <a:spLocks noChangeArrowheads="1"/>
          </p:cNvSpPr>
          <p:nvPr/>
        </p:nvSpPr>
        <p:spPr bwMode="auto">
          <a:xfrm>
            <a:off x="755650" y="3070225"/>
            <a:ext cx="2881313" cy="1584325"/>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1" name="Line 7"/>
          <p:cNvSpPr>
            <a:spLocks noChangeShapeType="1"/>
          </p:cNvSpPr>
          <p:nvPr/>
        </p:nvSpPr>
        <p:spPr bwMode="auto">
          <a:xfrm>
            <a:off x="2843213" y="3284538"/>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2" name="Line 8"/>
          <p:cNvSpPr>
            <a:spLocks noChangeShapeType="1"/>
          </p:cNvSpPr>
          <p:nvPr/>
        </p:nvSpPr>
        <p:spPr bwMode="auto">
          <a:xfrm>
            <a:off x="2484438"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3" name="Line 9"/>
          <p:cNvSpPr>
            <a:spLocks noChangeShapeType="1"/>
          </p:cNvSpPr>
          <p:nvPr/>
        </p:nvSpPr>
        <p:spPr bwMode="auto">
          <a:xfrm>
            <a:off x="2124075"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4" name="Line 10"/>
          <p:cNvSpPr>
            <a:spLocks noChangeShapeType="1"/>
          </p:cNvSpPr>
          <p:nvPr/>
        </p:nvSpPr>
        <p:spPr bwMode="auto">
          <a:xfrm>
            <a:off x="1763713"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5" name="Line 11"/>
          <p:cNvSpPr>
            <a:spLocks noChangeShapeType="1"/>
          </p:cNvSpPr>
          <p:nvPr/>
        </p:nvSpPr>
        <p:spPr bwMode="auto">
          <a:xfrm>
            <a:off x="1403350"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6" name="Line 12"/>
          <p:cNvSpPr>
            <a:spLocks noChangeShapeType="1"/>
          </p:cNvSpPr>
          <p:nvPr/>
        </p:nvSpPr>
        <p:spPr bwMode="auto">
          <a:xfrm>
            <a:off x="1042988" y="3286125"/>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7" name="Text Box 13"/>
          <p:cNvSpPr txBox="1">
            <a:spLocks noChangeArrowheads="1"/>
          </p:cNvSpPr>
          <p:nvPr/>
        </p:nvSpPr>
        <p:spPr bwMode="auto">
          <a:xfrm>
            <a:off x="2871788" y="3646488"/>
            <a:ext cx="692150"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ea typeface="SimSun" pitchFamily="2" charset="-122"/>
              </a:rPr>
              <a:t>…</a:t>
            </a:r>
            <a:endParaRPr lang="en-US" sz="4000"/>
          </a:p>
        </p:txBody>
      </p:sp>
      <p:sp>
        <p:nvSpPr>
          <p:cNvPr id="937998" name="Rectangle 14"/>
          <p:cNvSpPr>
            <a:spLocks noChangeArrowheads="1"/>
          </p:cNvSpPr>
          <p:nvPr/>
        </p:nvSpPr>
        <p:spPr bwMode="auto">
          <a:xfrm>
            <a:off x="5076825" y="2997200"/>
            <a:ext cx="2881313" cy="1584325"/>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7999" name="Line 15"/>
          <p:cNvSpPr>
            <a:spLocks noChangeShapeType="1"/>
          </p:cNvSpPr>
          <p:nvPr/>
        </p:nvSpPr>
        <p:spPr bwMode="auto">
          <a:xfrm>
            <a:off x="7164388" y="3211513"/>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0" name="Line 16"/>
          <p:cNvSpPr>
            <a:spLocks noChangeShapeType="1"/>
          </p:cNvSpPr>
          <p:nvPr/>
        </p:nvSpPr>
        <p:spPr bwMode="auto">
          <a:xfrm>
            <a:off x="6805613"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1" name="Line 17"/>
          <p:cNvSpPr>
            <a:spLocks noChangeShapeType="1"/>
          </p:cNvSpPr>
          <p:nvPr/>
        </p:nvSpPr>
        <p:spPr bwMode="auto">
          <a:xfrm>
            <a:off x="6445250"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2" name="Line 18"/>
          <p:cNvSpPr>
            <a:spLocks noChangeShapeType="1"/>
          </p:cNvSpPr>
          <p:nvPr/>
        </p:nvSpPr>
        <p:spPr bwMode="auto">
          <a:xfrm>
            <a:off x="6084888"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3" name="Line 19"/>
          <p:cNvSpPr>
            <a:spLocks noChangeShapeType="1"/>
          </p:cNvSpPr>
          <p:nvPr/>
        </p:nvSpPr>
        <p:spPr bwMode="auto">
          <a:xfrm>
            <a:off x="5724525"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4" name="Line 20"/>
          <p:cNvSpPr>
            <a:spLocks noChangeShapeType="1"/>
          </p:cNvSpPr>
          <p:nvPr/>
        </p:nvSpPr>
        <p:spPr bwMode="auto">
          <a:xfrm>
            <a:off x="5364163" y="3213100"/>
            <a:ext cx="0" cy="12255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8005" name="Text Box 21"/>
          <p:cNvSpPr txBox="1">
            <a:spLocks noChangeArrowheads="1"/>
          </p:cNvSpPr>
          <p:nvPr/>
        </p:nvSpPr>
        <p:spPr bwMode="auto">
          <a:xfrm>
            <a:off x="7192963" y="3573463"/>
            <a:ext cx="692150"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ea typeface="SimSun" pitchFamily="2" charset="-122"/>
              </a:rPr>
              <a:t>…</a:t>
            </a:r>
            <a:endParaRPr lang="en-US" sz="4000"/>
          </a:p>
        </p:txBody>
      </p:sp>
      <p:sp>
        <p:nvSpPr>
          <p:cNvPr id="938006" name="WordArt 22">
            <a:hlinkClick r:id="rId8" action="ppaction://hlinkfile"/>
          </p:cNvPr>
          <p:cNvSpPr>
            <a:spLocks noChangeArrowheads="1" noChangeShapeType="1" noTextEdit="1"/>
          </p:cNvSpPr>
          <p:nvPr/>
        </p:nvSpPr>
        <p:spPr bwMode="auto">
          <a:xfrm>
            <a:off x="468313" y="5300663"/>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mixed example in C</a:t>
            </a:r>
          </a:p>
        </p:txBody>
      </p:sp>
      <p:sp>
        <p:nvSpPr>
          <p:cNvPr id="938007" name="WordArt 23">
            <a:hlinkClick r:id="rId9" action="ppaction://hlinkfile"/>
          </p:cNvPr>
          <p:cNvSpPr>
            <a:spLocks noChangeArrowheads="1" noChangeShapeType="1" noTextEdit="1"/>
          </p:cNvSpPr>
          <p:nvPr/>
        </p:nvSpPr>
        <p:spPr bwMode="auto">
          <a:xfrm>
            <a:off x="5867400" y="5300663"/>
            <a:ext cx="2305050" cy="576262"/>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graphicFrame>
        <p:nvGraphicFramePr>
          <p:cNvPr id="938008" name="Object 24"/>
          <p:cNvGraphicFramePr>
            <a:graphicFrameLocks noGrp="1" noChangeAspect="1"/>
          </p:cNvGraphicFramePr>
          <p:nvPr>
            <p:ph sz="quarter" idx="3"/>
          </p:nvPr>
        </p:nvGraphicFramePr>
        <p:xfrm>
          <a:off x="6011863" y="704850"/>
          <a:ext cx="1571625" cy="1068388"/>
        </p:xfrm>
        <a:graphic>
          <a:graphicData uri="http://schemas.openxmlformats.org/presentationml/2006/ole">
            <mc:AlternateContent xmlns:mc="http://schemas.openxmlformats.org/markup-compatibility/2006">
              <mc:Choice xmlns:v="urn:schemas-microsoft-com:vml" Requires="v">
                <p:oleObj spid="_x0000_s938306" name="Equation" r:id="rId10" imgW="634680" imgH="431640" progId="Equation.3">
                  <p:embed/>
                </p:oleObj>
              </mc:Choice>
              <mc:Fallback>
                <p:oleObj name="Equation" r:id="rId10" imgW="634680" imgH="43164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1863" y="704850"/>
                        <a:ext cx="15716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8009" name="Oval 25"/>
          <p:cNvSpPr>
            <a:spLocks noChangeArrowheads="1"/>
          </p:cNvSpPr>
          <p:nvPr/>
        </p:nvSpPr>
        <p:spPr bwMode="auto">
          <a:xfrm>
            <a:off x="7956550" y="62372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8006"/>
                                        </p:tgtEl>
                                        <p:attrNameLst>
                                          <p:attrName>style.visibility</p:attrName>
                                        </p:attrNameLst>
                                      </p:cBhvr>
                                      <p:to>
                                        <p:strVal val="visible"/>
                                      </p:to>
                                    </p:set>
                                    <p:anim calcmode="lin" valueType="num">
                                      <p:cBhvr additive="base">
                                        <p:cTn id="7" dur="500" fill="hold"/>
                                        <p:tgtEl>
                                          <p:spTgt spid="938006"/>
                                        </p:tgtEl>
                                        <p:attrNameLst>
                                          <p:attrName>ppt_x</p:attrName>
                                        </p:attrNameLst>
                                      </p:cBhvr>
                                      <p:tavLst>
                                        <p:tav tm="0">
                                          <p:val>
                                            <p:strVal val="1+#ppt_w/2"/>
                                          </p:val>
                                        </p:tav>
                                        <p:tav tm="100000">
                                          <p:val>
                                            <p:strVal val="#ppt_x"/>
                                          </p:val>
                                        </p:tav>
                                      </p:tavLst>
                                    </p:anim>
                                    <p:anim calcmode="lin" valueType="num">
                                      <p:cBhvr additive="base">
                                        <p:cTn id="8" dur="500" fill="hold"/>
                                        <p:tgtEl>
                                          <p:spTgt spid="9380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38007"/>
                                        </p:tgtEl>
                                        <p:attrNameLst>
                                          <p:attrName>style.visibility</p:attrName>
                                        </p:attrNameLst>
                                      </p:cBhvr>
                                      <p:to>
                                        <p:strVal val="visible"/>
                                      </p:to>
                                    </p:set>
                                    <p:anim calcmode="lin" valueType="num">
                                      <p:cBhvr additive="base">
                                        <p:cTn id="12" dur="500" fill="hold"/>
                                        <p:tgtEl>
                                          <p:spTgt spid="938007"/>
                                        </p:tgtEl>
                                        <p:attrNameLst>
                                          <p:attrName>ppt_x</p:attrName>
                                        </p:attrNameLst>
                                      </p:cBhvr>
                                      <p:tavLst>
                                        <p:tav tm="0">
                                          <p:val>
                                            <p:strVal val="1+#ppt_w/2"/>
                                          </p:val>
                                        </p:tav>
                                        <p:tav tm="100000">
                                          <p:val>
                                            <p:strVal val="#ppt_x"/>
                                          </p:val>
                                        </p:tav>
                                      </p:tavLst>
                                    </p:anim>
                                    <p:anim calcmode="lin" valueType="num">
                                      <p:cBhvr additive="base">
                                        <p:cTn id="13" dur="500" fill="hold"/>
                                        <p:tgtEl>
                                          <p:spTgt spid="938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06" grpId="0" animBg="1"/>
      <p:bldP spid="93800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http://www.hpcvl.org</a:t>
            </a:r>
          </a:p>
        </p:txBody>
      </p:sp>
      <p:sp>
        <p:nvSpPr>
          <p:cNvPr id="8" name="Slide Number Placeholder 5"/>
          <p:cNvSpPr>
            <a:spLocks noGrp="1"/>
          </p:cNvSpPr>
          <p:nvPr>
            <p:ph type="sldNum" sz="quarter" idx="12"/>
          </p:nvPr>
        </p:nvSpPr>
        <p:spPr/>
        <p:txBody>
          <a:bodyPr/>
          <a:lstStyle/>
          <a:p>
            <a:fld id="{6D2CE8F1-D704-40C8-85A6-86F19CD7554E}" type="slidenum">
              <a:rPr lang="en-US"/>
              <a:pPr/>
              <a:t>17</a:t>
            </a:fld>
            <a:endParaRPr lang="en-US"/>
          </a:p>
        </p:txBody>
      </p:sp>
      <p:sp>
        <p:nvSpPr>
          <p:cNvPr id="1232898" name="Rectangle 2"/>
          <p:cNvSpPr>
            <a:spLocks noGrp="1" noChangeArrowheads="1"/>
          </p:cNvSpPr>
          <p:nvPr>
            <p:ph type="title"/>
          </p:nvPr>
        </p:nvSpPr>
        <p:spPr/>
        <p:txBody>
          <a:bodyPr/>
          <a:lstStyle/>
          <a:p>
            <a:endParaRPr lang="en-US"/>
          </a:p>
        </p:txBody>
      </p:sp>
      <p:sp>
        <p:nvSpPr>
          <p:cNvPr id="1232899" name="Rectangle 3"/>
          <p:cNvSpPr>
            <a:spLocks noGrp="1" noChangeArrowheads="1"/>
          </p:cNvSpPr>
          <p:nvPr>
            <p:ph type="body" idx="1"/>
          </p:nvPr>
        </p:nvSpPr>
        <p:spPr/>
        <p:txBody>
          <a:bodyPr/>
          <a:lstStyle/>
          <a:p>
            <a:endParaRPr lang="en-US"/>
          </a:p>
        </p:txBody>
      </p:sp>
      <p:pic>
        <p:nvPicPr>
          <p:cNvPr id="1232900"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30913"/>
          </a:xfrm>
          <a:prstGeom prst="rect">
            <a:avLst/>
          </a:prstGeom>
          <a:noFill/>
          <a:extLst>
            <a:ext uri="{909E8E84-426E-40DD-AFC4-6F175D3DCCD1}">
              <a14:hiddenFill xmlns:a14="http://schemas.microsoft.com/office/drawing/2010/main">
                <a:solidFill>
                  <a:srgbClr val="FFFFFF"/>
                </a:solidFill>
              </a14:hiddenFill>
            </a:ext>
          </a:extLst>
        </p:spPr>
      </p:pic>
      <p:sp>
        <p:nvSpPr>
          <p:cNvPr id="1232901" name="WordArt 5">
            <a:hlinkClick r:id="rId3" action="ppaction://hlinkfile"/>
          </p:cNvPr>
          <p:cNvSpPr>
            <a:spLocks noChangeArrowheads="1" noChangeShapeType="1" noTextEdit="1"/>
          </p:cNvSpPr>
          <p:nvPr/>
        </p:nvSpPr>
        <p:spPr bwMode="auto">
          <a:xfrm>
            <a:off x="468313" y="5300663"/>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mixed example in C</a:t>
            </a:r>
          </a:p>
        </p:txBody>
      </p:sp>
      <p:sp>
        <p:nvSpPr>
          <p:cNvPr id="1232902" name="WordArt 6">
            <a:hlinkClick r:id="rId4" action="ppaction://hlinkfile"/>
          </p:cNvPr>
          <p:cNvSpPr>
            <a:spLocks noChangeArrowheads="1" noChangeShapeType="1" noTextEdit="1"/>
          </p:cNvSpPr>
          <p:nvPr/>
        </p:nvSpPr>
        <p:spPr bwMode="auto">
          <a:xfrm>
            <a:off x="5867400" y="5300663"/>
            <a:ext cx="2305050" cy="576262"/>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674A7ECB-997E-4E59-B2E2-DD4B36F28EAB}" type="slidenum">
              <a:rPr lang="en-US"/>
              <a:pPr/>
              <a:t>18</a:t>
            </a:fld>
            <a:endParaRPr lang="en-US"/>
          </a:p>
        </p:txBody>
      </p:sp>
      <p:sp>
        <p:nvSpPr>
          <p:cNvPr id="1034242" name="Rectangle 2"/>
          <p:cNvSpPr>
            <a:spLocks noGrp="1" noChangeArrowheads="1"/>
          </p:cNvSpPr>
          <p:nvPr>
            <p:ph type="title"/>
          </p:nvPr>
        </p:nvSpPr>
        <p:spPr>
          <a:xfrm>
            <a:off x="755650" y="692150"/>
            <a:ext cx="7921625" cy="865188"/>
          </a:xfrm>
        </p:spPr>
        <p:txBody>
          <a:bodyPr/>
          <a:lstStyle/>
          <a:p>
            <a:r>
              <a:rPr lang="en-US" sz="3400">
                <a:solidFill>
                  <a:srgbClr val="0033CC"/>
                </a:solidFill>
              </a:rPr>
              <a:t>Lab Work I: Mixed/C(F90)/mixed</a:t>
            </a:r>
            <a:br>
              <a:rPr lang="en-US" sz="3400">
                <a:solidFill>
                  <a:srgbClr val="0033CC"/>
                </a:solidFill>
              </a:rPr>
            </a:br>
            <a:endParaRPr lang="en-US" sz="3400">
              <a:solidFill>
                <a:srgbClr val="0033CC"/>
              </a:solidFill>
            </a:endParaRPr>
          </a:p>
        </p:txBody>
      </p:sp>
      <p:sp>
        <p:nvSpPr>
          <p:cNvPr id="1034243" name="Text Box 3"/>
          <p:cNvSpPr txBox="1">
            <a:spLocks noChangeArrowheads="1"/>
          </p:cNvSpPr>
          <p:nvPr/>
        </p:nvSpPr>
        <p:spPr bwMode="auto">
          <a:xfrm>
            <a:off x="539750" y="1484313"/>
            <a:ext cx="8353425" cy="406265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r>
              <a:rPr lang="en-US" dirty="0">
                <a:latin typeface="Arial" charset="0"/>
              </a:rPr>
              <a:t>C compiling:</a:t>
            </a:r>
          </a:p>
          <a:p>
            <a:pPr>
              <a:spcBef>
                <a:spcPct val="50000"/>
              </a:spcBef>
            </a:pPr>
            <a:r>
              <a:rPr lang="en-US" sz="2000" dirty="0">
                <a:latin typeface="Arial" charset="0"/>
              </a:rPr>
              <a:t>     </a:t>
            </a:r>
            <a:r>
              <a:rPr lang="en-US" sz="2000" dirty="0" err="1" smtClean="0">
                <a:latin typeface="Arial" charset="0"/>
              </a:rPr>
              <a:t>mpiicc</a:t>
            </a:r>
            <a:r>
              <a:rPr lang="en-US" sz="2000" dirty="0" smtClean="0">
                <a:latin typeface="Arial" charset="0"/>
              </a:rPr>
              <a:t> </a:t>
            </a:r>
            <a:r>
              <a:rPr lang="en-US" sz="2000" dirty="0">
                <a:latin typeface="Arial" charset="0"/>
              </a:rPr>
              <a:t>–o mixed.exe </a:t>
            </a:r>
            <a:r>
              <a:rPr lang="en-US" sz="2000" dirty="0" smtClean="0">
                <a:latin typeface="Arial" charset="0"/>
              </a:rPr>
              <a:t>–</a:t>
            </a:r>
            <a:r>
              <a:rPr lang="en-US" sz="2000" dirty="0" smtClean="0">
                <a:latin typeface="Arial" charset="0"/>
              </a:rPr>
              <a:t>O3 –</a:t>
            </a:r>
            <a:r>
              <a:rPr lang="en-US" sz="2000" dirty="0" err="1">
                <a:latin typeface="Arial" charset="0"/>
              </a:rPr>
              <a:t>f</a:t>
            </a:r>
            <a:r>
              <a:rPr lang="en-US" sz="2000" dirty="0" err="1" smtClean="0">
                <a:latin typeface="Arial" charset="0"/>
              </a:rPr>
              <a:t>openmp</a:t>
            </a:r>
            <a:r>
              <a:rPr lang="en-US" sz="2000" dirty="0" smtClean="0">
                <a:latin typeface="Arial" charset="0"/>
              </a:rPr>
              <a:t>  </a:t>
            </a:r>
            <a:r>
              <a:rPr lang="en-US" sz="2000" dirty="0" err="1">
                <a:latin typeface="Arial" charset="0"/>
              </a:rPr>
              <a:t>mixed.c</a:t>
            </a:r>
            <a:r>
              <a:rPr lang="en-US" sz="2000" dirty="0">
                <a:latin typeface="Arial" charset="0"/>
              </a:rPr>
              <a:t> </a:t>
            </a:r>
          </a:p>
          <a:p>
            <a:pPr>
              <a:spcBef>
                <a:spcPct val="50000"/>
              </a:spcBef>
            </a:pPr>
            <a:r>
              <a:rPr lang="en-US" dirty="0">
                <a:latin typeface="Arial" charset="0"/>
              </a:rPr>
              <a:t>F90 compiling:</a:t>
            </a:r>
          </a:p>
          <a:p>
            <a:pPr>
              <a:spcBef>
                <a:spcPct val="50000"/>
              </a:spcBef>
            </a:pPr>
            <a:r>
              <a:rPr lang="en-US" dirty="0">
                <a:latin typeface="Arial" charset="0"/>
              </a:rPr>
              <a:t>    </a:t>
            </a:r>
            <a:r>
              <a:rPr lang="en-US" sz="2000" dirty="0" err="1" smtClean="0">
                <a:latin typeface="Arial" charset="0"/>
              </a:rPr>
              <a:t>mpiifort</a:t>
            </a:r>
            <a:r>
              <a:rPr lang="en-US" sz="2000" dirty="0" smtClean="0">
                <a:latin typeface="Arial" charset="0"/>
              </a:rPr>
              <a:t> </a:t>
            </a:r>
            <a:r>
              <a:rPr lang="en-US" sz="2000" dirty="0">
                <a:latin typeface="Arial" charset="0"/>
              </a:rPr>
              <a:t>–o mixed.exe </a:t>
            </a:r>
            <a:r>
              <a:rPr lang="en-US" sz="2000" dirty="0" smtClean="0">
                <a:latin typeface="Arial" charset="0"/>
              </a:rPr>
              <a:t>–O3 –</a:t>
            </a:r>
            <a:r>
              <a:rPr lang="en-US" sz="2000" dirty="0" err="1">
                <a:latin typeface="Arial" charset="0"/>
              </a:rPr>
              <a:t>f</a:t>
            </a:r>
            <a:r>
              <a:rPr lang="en-US" sz="2000" dirty="0" err="1" smtClean="0">
                <a:latin typeface="Arial" charset="0"/>
              </a:rPr>
              <a:t>openmp</a:t>
            </a:r>
            <a:r>
              <a:rPr lang="en-US" sz="2000" dirty="0" smtClean="0">
                <a:latin typeface="Arial" charset="0"/>
              </a:rPr>
              <a:t>  </a:t>
            </a:r>
            <a:r>
              <a:rPr lang="en-US" sz="2000" dirty="0">
                <a:latin typeface="Arial" charset="0"/>
              </a:rPr>
              <a:t>mixed.f90 </a:t>
            </a:r>
          </a:p>
          <a:p>
            <a:pPr>
              <a:spcBef>
                <a:spcPct val="50000"/>
              </a:spcBef>
            </a:pPr>
            <a:endParaRPr lang="en-US" dirty="0">
              <a:latin typeface="Arial" charset="0"/>
            </a:endParaRPr>
          </a:p>
          <a:p>
            <a:pPr>
              <a:spcBef>
                <a:spcPct val="50000"/>
              </a:spcBef>
            </a:pPr>
            <a:r>
              <a:rPr lang="en-US" dirty="0">
                <a:latin typeface="Arial" charset="0"/>
              </a:rPr>
              <a:t>Run:</a:t>
            </a:r>
          </a:p>
          <a:p>
            <a:pPr>
              <a:spcBef>
                <a:spcPct val="50000"/>
              </a:spcBef>
            </a:pPr>
            <a:r>
              <a:rPr lang="en-US" sz="2000" dirty="0">
                <a:latin typeface="Arial" charset="0"/>
              </a:rPr>
              <a:t>cat mixed.in</a:t>
            </a:r>
          </a:p>
          <a:p>
            <a:pPr>
              <a:spcBef>
                <a:spcPct val="50000"/>
              </a:spcBef>
            </a:pPr>
            <a:r>
              <a:rPr lang="en-US" sz="2000" dirty="0" smtClean="0">
                <a:latin typeface="Arial" charset="0"/>
              </a:rPr>
              <a:t>OMP_NUM_THREADS=2 </a:t>
            </a:r>
            <a:r>
              <a:rPr lang="en-US" sz="2000" dirty="0" err="1">
                <a:latin typeface="Arial" charset="0"/>
              </a:rPr>
              <a:t>timex</a:t>
            </a:r>
            <a:r>
              <a:rPr lang="en-US" sz="2000" dirty="0">
                <a:latin typeface="Arial" charset="0"/>
              </a:rPr>
              <a:t> </a:t>
            </a:r>
            <a:r>
              <a:rPr lang="en-US" sz="2000" dirty="0" err="1">
                <a:latin typeface="Arial" charset="0"/>
              </a:rPr>
              <a:t>mpirun</a:t>
            </a:r>
            <a:r>
              <a:rPr lang="en-US" sz="2000" dirty="0">
                <a:latin typeface="Arial" charset="0"/>
              </a:rPr>
              <a:t> –np 2 ./miexed.exe &lt; mixed.in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4243">
                                            <p:txEl>
                                              <p:pRg st="0" end="0"/>
                                            </p:txEl>
                                          </p:spTgt>
                                        </p:tgtEl>
                                        <p:attrNameLst>
                                          <p:attrName>style.visibility</p:attrName>
                                        </p:attrNameLst>
                                      </p:cBhvr>
                                      <p:to>
                                        <p:strVal val="visible"/>
                                      </p:to>
                                    </p:set>
                                    <p:animEffect transition="in" filter="checkerboard(across)">
                                      <p:cBhvr>
                                        <p:cTn id="7" dur="500"/>
                                        <p:tgtEl>
                                          <p:spTgt spid="1034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34243">
                                            <p:txEl>
                                              <p:pRg st="1" end="1"/>
                                            </p:txEl>
                                          </p:spTgt>
                                        </p:tgtEl>
                                        <p:attrNameLst>
                                          <p:attrName>style.visibility</p:attrName>
                                        </p:attrNameLst>
                                      </p:cBhvr>
                                      <p:to>
                                        <p:strVal val="visible"/>
                                      </p:to>
                                    </p:set>
                                    <p:animEffect transition="in" filter="checkerboard(across)">
                                      <p:cBhvr>
                                        <p:cTn id="12" dur="500"/>
                                        <p:tgtEl>
                                          <p:spTgt spid="1034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34243">
                                            <p:txEl>
                                              <p:pRg st="2" end="2"/>
                                            </p:txEl>
                                          </p:spTgt>
                                        </p:tgtEl>
                                        <p:attrNameLst>
                                          <p:attrName>style.visibility</p:attrName>
                                        </p:attrNameLst>
                                      </p:cBhvr>
                                      <p:to>
                                        <p:strVal val="visible"/>
                                      </p:to>
                                    </p:set>
                                    <p:animEffect transition="in" filter="checkerboard(across)">
                                      <p:cBhvr>
                                        <p:cTn id="17" dur="500"/>
                                        <p:tgtEl>
                                          <p:spTgt spid="1034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34243">
                                            <p:txEl>
                                              <p:pRg st="3" end="3"/>
                                            </p:txEl>
                                          </p:spTgt>
                                        </p:tgtEl>
                                        <p:attrNameLst>
                                          <p:attrName>style.visibility</p:attrName>
                                        </p:attrNameLst>
                                      </p:cBhvr>
                                      <p:to>
                                        <p:strVal val="visible"/>
                                      </p:to>
                                    </p:set>
                                    <p:animEffect transition="in" filter="checkerboard(across)">
                                      <p:cBhvr>
                                        <p:cTn id="22" dur="500"/>
                                        <p:tgtEl>
                                          <p:spTgt spid="1034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34243">
                                            <p:txEl>
                                              <p:pRg st="5" end="5"/>
                                            </p:txEl>
                                          </p:spTgt>
                                        </p:tgtEl>
                                        <p:attrNameLst>
                                          <p:attrName>style.visibility</p:attrName>
                                        </p:attrNameLst>
                                      </p:cBhvr>
                                      <p:to>
                                        <p:strVal val="visible"/>
                                      </p:to>
                                    </p:set>
                                    <p:animEffect transition="in" filter="checkerboard(across)">
                                      <p:cBhvr>
                                        <p:cTn id="27" dur="500"/>
                                        <p:tgtEl>
                                          <p:spTgt spid="10342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034243">
                                            <p:txEl>
                                              <p:pRg st="6" end="6"/>
                                            </p:txEl>
                                          </p:spTgt>
                                        </p:tgtEl>
                                        <p:attrNameLst>
                                          <p:attrName>style.visibility</p:attrName>
                                        </p:attrNameLst>
                                      </p:cBhvr>
                                      <p:to>
                                        <p:strVal val="visible"/>
                                      </p:to>
                                    </p:set>
                                    <p:animEffect transition="in" filter="checkerboard(across)">
                                      <p:cBhvr>
                                        <p:cTn id="32" dur="500"/>
                                        <p:tgtEl>
                                          <p:spTgt spid="10342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034243">
                                            <p:txEl>
                                              <p:pRg st="7" end="7"/>
                                            </p:txEl>
                                          </p:spTgt>
                                        </p:tgtEl>
                                        <p:attrNameLst>
                                          <p:attrName>style.visibility</p:attrName>
                                        </p:attrNameLst>
                                      </p:cBhvr>
                                      <p:to>
                                        <p:strVal val="visible"/>
                                      </p:to>
                                    </p:set>
                                    <p:animEffect transition="in" filter="checkerboard(across)">
                                      <p:cBhvr>
                                        <p:cTn id="37" dur="500"/>
                                        <p:tgtEl>
                                          <p:spTgt spid="1034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7BD4379F-203C-4EF0-A31B-B98855BF133E}" type="slidenum">
              <a:rPr lang="en-US"/>
              <a:pPr/>
              <a:t>19</a:t>
            </a:fld>
            <a:endParaRPr lang="en-US"/>
          </a:p>
        </p:txBody>
      </p:sp>
      <p:sp>
        <p:nvSpPr>
          <p:cNvPr id="1304578" name="Rectangle 2"/>
          <p:cNvSpPr>
            <a:spLocks noGrp="1" noChangeArrowheads="1"/>
          </p:cNvSpPr>
          <p:nvPr>
            <p:ph type="title"/>
          </p:nvPr>
        </p:nvSpPr>
        <p:spPr>
          <a:xfrm>
            <a:off x="900113" y="1268413"/>
            <a:ext cx="7921625" cy="1873250"/>
          </a:xfrm>
        </p:spPr>
        <p:txBody>
          <a:bodyPr/>
          <a:lstStyle/>
          <a:p>
            <a:r>
              <a:rPr lang="en-US" sz="3400"/>
              <a:t>From now no, we will focus on</a:t>
            </a:r>
            <a:br>
              <a:rPr lang="en-US" sz="3400"/>
            </a:br>
            <a:r>
              <a:rPr lang="en-US" sz="3400"/>
              <a:t/>
            </a:r>
            <a:br>
              <a:rPr lang="en-US" sz="3400"/>
            </a:br>
            <a:r>
              <a:rPr lang="en-US" sz="3400">
                <a:solidFill>
                  <a:srgbClr val="0033CC"/>
                </a:solidFill>
              </a:rPr>
              <a:t>Double-layer Master-Slave Model</a:t>
            </a:r>
            <a:br>
              <a:rPr lang="en-US" sz="3400">
                <a:solidFill>
                  <a:srgbClr val="0033CC"/>
                </a:solidFill>
              </a:rPr>
            </a:br>
            <a:r>
              <a:rPr lang="en-US" sz="3400">
                <a:solidFill>
                  <a:srgbClr val="0033CC"/>
                </a:solidFill>
              </a:rPr>
              <a:t/>
            </a:r>
            <a:br>
              <a:rPr lang="en-US" sz="3400">
                <a:solidFill>
                  <a:srgbClr val="0033CC"/>
                </a:solidFill>
              </a:rPr>
            </a:br>
            <a:r>
              <a:rPr lang="en-US" sz="3400">
                <a:solidFill>
                  <a:srgbClr val="0033CC"/>
                </a:solidFill>
              </a:rPr>
              <a:t/>
            </a:r>
            <a:br>
              <a:rPr lang="en-US" sz="3400">
                <a:solidFill>
                  <a:srgbClr val="0033CC"/>
                </a:solidFill>
              </a:rPr>
            </a:br>
            <a:endParaRPr lang="en-US" sz="3400">
              <a:solidFill>
                <a:srgbClr val="0033CC"/>
              </a:solidFill>
            </a:endParaRPr>
          </a:p>
        </p:txBody>
      </p:sp>
      <p:sp>
        <p:nvSpPr>
          <p:cNvPr id="1304579" name="Text Box 3"/>
          <p:cNvSpPr txBox="1">
            <a:spLocks noChangeArrowheads="1"/>
          </p:cNvSpPr>
          <p:nvPr/>
        </p:nvSpPr>
        <p:spPr bwMode="auto">
          <a:xfrm>
            <a:off x="539750" y="3141663"/>
            <a:ext cx="8208963" cy="19177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atin typeface="Arial" charset="0"/>
              </a:rPr>
              <a:t>A good example of MPI and OpenMP mixed</a:t>
            </a:r>
          </a:p>
          <a:p>
            <a:pPr>
              <a:spcBef>
                <a:spcPct val="50000"/>
              </a:spcBef>
              <a:buFontTx/>
              <a:buChar char="•"/>
            </a:pPr>
            <a:r>
              <a:rPr lang="en-US">
                <a:latin typeface="Arial" charset="0"/>
              </a:rPr>
              <a:t>Already converted into a library with open source code </a:t>
            </a:r>
          </a:p>
          <a:p>
            <a:pPr>
              <a:spcBef>
                <a:spcPct val="50000"/>
              </a:spcBef>
              <a:buFontTx/>
              <a:buChar char="•"/>
            </a:pPr>
            <a:r>
              <a:rPr lang="en-US">
                <a:latin typeface="Arial" charset="0"/>
              </a:rPr>
              <a:t>Distributes independent jobs dynamically, then useful for many researchers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04579">
                                            <p:txEl>
                                              <p:pRg st="0" end="0"/>
                                            </p:txEl>
                                          </p:spTgt>
                                        </p:tgtEl>
                                        <p:attrNameLst>
                                          <p:attrName>style.visibility</p:attrName>
                                        </p:attrNameLst>
                                      </p:cBhvr>
                                      <p:to>
                                        <p:strVal val="visible"/>
                                      </p:to>
                                    </p:set>
                                    <p:animEffect transition="in" filter="checkerboard(across)">
                                      <p:cBhvr>
                                        <p:cTn id="7" dur="500"/>
                                        <p:tgtEl>
                                          <p:spTgt spid="130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04579">
                                            <p:txEl>
                                              <p:pRg st="1" end="1"/>
                                            </p:txEl>
                                          </p:spTgt>
                                        </p:tgtEl>
                                        <p:attrNameLst>
                                          <p:attrName>style.visibility</p:attrName>
                                        </p:attrNameLst>
                                      </p:cBhvr>
                                      <p:to>
                                        <p:strVal val="visible"/>
                                      </p:to>
                                    </p:set>
                                    <p:animEffect transition="in" filter="checkerboard(across)">
                                      <p:cBhvr>
                                        <p:cTn id="12" dur="500"/>
                                        <p:tgtEl>
                                          <p:spTgt spid="130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04579">
                                            <p:txEl>
                                              <p:pRg st="2" end="2"/>
                                            </p:txEl>
                                          </p:spTgt>
                                        </p:tgtEl>
                                        <p:attrNameLst>
                                          <p:attrName>style.visibility</p:attrName>
                                        </p:attrNameLst>
                                      </p:cBhvr>
                                      <p:to>
                                        <p:strVal val="visible"/>
                                      </p:to>
                                    </p:set>
                                    <p:animEffect transition="in" filter="checkerboard(across)">
                                      <p:cBhvr>
                                        <p:cTn id="17" dur="500"/>
                                        <p:tgtEl>
                                          <p:spTgt spid="130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http://www.hpcvl.org</a:t>
            </a:r>
          </a:p>
        </p:txBody>
      </p:sp>
      <p:sp>
        <p:nvSpPr>
          <p:cNvPr id="4" name="Slide Number Placeholder 5"/>
          <p:cNvSpPr>
            <a:spLocks noGrp="1"/>
          </p:cNvSpPr>
          <p:nvPr>
            <p:ph type="sldNum" sz="quarter" idx="12"/>
          </p:nvPr>
        </p:nvSpPr>
        <p:spPr/>
        <p:txBody>
          <a:bodyPr/>
          <a:lstStyle/>
          <a:p>
            <a:fld id="{3F8A084C-BBE9-4680-9D8F-4D6DBDB53FFE}" type="slidenum">
              <a:rPr lang="en-US"/>
              <a:pPr/>
              <a:t>2</a:t>
            </a:fld>
            <a:endParaRPr lang="en-US"/>
          </a:p>
        </p:txBody>
      </p:sp>
      <p:sp>
        <p:nvSpPr>
          <p:cNvPr id="605186" name="Rectangle 2"/>
          <p:cNvSpPr>
            <a:spLocks noChangeArrowheads="1"/>
          </p:cNvSpPr>
          <p:nvPr/>
        </p:nvSpPr>
        <p:spPr bwMode="auto">
          <a:xfrm>
            <a:off x="684213" y="1196975"/>
            <a:ext cx="845978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4000">
                <a:solidFill>
                  <a:srgbClr val="339933"/>
                </a:solidFill>
                <a:ea typeface="SimSun" pitchFamily="2" charset="-122"/>
              </a:rPr>
              <a:t>MPI and OpenMP are completely different parallelisms. MPI is for  distributed memory, while OpenMP</a:t>
            </a:r>
            <a:br>
              <a:rPr lang="en-US" altLang="zh-CN" sz="4000">
                <a:solidFill>
                  <a:srgbClr val="339933"/>
                </a:solidFill>
                <a:ea typeface="SimSun" pitchFamily="2" charset="-122"/>
              </a:rPr>
            </a:br>
            <a:r>
              <a:rPr lang="en-US" altLang="zh-CN" sz="4000">
                <a:solidFill>
                  <a:srgbClr val="339933"/>
                </a:solidFill>
                <a:ea typeface="SimSun" pitchFamily="2" charset="-122"/>
              </a:rPr>
              <a:t>is for shared memory system.</a:t>
            </a:r>
            <a:br>
              <a:rPr lang="en-US" altLang="zh-CN" sz="4000">
                <a:solidFill>
                  <a:srgbClr val="339933"/>
                </a:solidFill>
                <a:ea typeface="SimSun" pitchFamily="2" charset="-122"/>
              </a:rPr>
            </a:br>
            <a:r>
              <a:rPr lang="en-US" altLang="zh-CN" sz="4000">
                <a:solidFill>
                  <a:srgbClr val="339933"/>
                </a:solidFill>
                <a:ea typeface="SimSun" pitchFamily="2" charset="-122"/>
              </a:rPr>
              <a:t/>
            </a:r>
            <a:br>
              <a:rPr lang="en-US" altLang="zh-CN" sz="4000">
                <a:solidFill>
                  <a:srgbClr val="339933"/>
                </a:solidFill>
                <a:ea typeface="SimSun" pitchFamily="2" charset="-122"/>
              </a:rPr>
            </a:br>
            <a:r>
              <a:rPr lang="en-US" altLang="zh-CN" sz="4000">
                <a:solidFill>
                  <a:srgbClr val="339933"/>
                </a:solidFill>
                <a:ea typeface="SimSun" pitchFamily="2" charset="-122"/>
              </a:rPr>
              <a:t>However, they can be combined.</a:t>
            </a:r>
            <a:endParaRPr lang="en-US" sz="4000">
              <a:solidFill>
                <a:srgbClr val="0000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93008E2B-EFEB-4764-9A26-5B1FEC5AA514}" type="slidenum">
              <a:rPr lang="en-US"/>
              <a:pPr/>
              <a:t>20</a:t>
            </a:fld>
            <a:endParaRPr lang="en-US"/>
          </a:p>
        </p:txBody>
      </p:sp>
      <p:sp>
        <p:nvSpPr>
          <p:cNvPr id="1262594" name="Rectangle 2"/>
          <p:cNvSpPr>
            <a:spLocks noGrp="1" noChangeArrowheads="1"/>
          </p:cNvSpPr>
          <p:nvPr>
            <p:ph type="title"/>
          </p:nvPr>
        </p:nvSpPr>
        <p:spPr>
          <a:xfrm>
            <a:off x="900113" y="1268413"/>
            <a:ext cx="7921625" cy="1873250"/>
          </a:xfrm>
        </p:spPr>
        <p:txBody>
          <a:bodyPr/>
          <a:lstStyle/>
          <a:p>
            <a:r>
              <a:rPr lang="en-US" sz="3400"/>
              <a:t>From now no, we will focus on</a:t>
            </a:r>
            <a:br>
              <a:rPr lang="en-US" sz="3400"/>
            </a:br>
            <a:r>
              <a:rPr lang="en-US" sz="3400"/>
              <a:t/>
            </a:r>
            <a:br>
              <a:rPr lang="en-US" sz="3400"/>
            </a:br>
            <a:r>
              <a:rPr lang="en-US" sz="3400">
                <a:solidFill>
                  <a:srgbClr val="0033CC"/>
                </a:solidFill>
              </a:rPr>
              <a:t>Double-layer Master-Slave Model</a:t>
            </a:r>
            <a:br>
              <a:rPr lang="en-US" sz="3400">
                <a:solidFill>
                  <a:srgbClr val="0033CC"/>
                </a:solidFill>
              </a:rPr>
            </a:br>
            <a:r>
              <a:rPr lang="en-US" sz="3400">
                <a:solidFill>
                  <a:srgbClr val="0033CC"/>
                </a:solidFill>
              </a:rPr>
              <a:t/>
            </a:r>
            <a:br>
              <a:rPr lang="en-US" sz="3400">
                <a:solidFill>
                  <a:srgbClr val="0033CC"/>
                </a:solidFill>
              </a:rPr>
            </a:br>
            <a:r>
              <a:rPr lang="en-US" sz="3400">
                <a:solidFill>
                  <a:srgbClr val="0033CC"/>
                </a:solidFill>
              </a:rPr>
              <a:t/>
            </a:r>
            <a:br>
              <a:rPr lang="en-US" sz="3400">
                <a:solidFill>
                  <a:srgbClr val="0033CC"/>
                </a:solidFill>
              </a:rPr>
            </a:br>
            <a:endParaRPr lang="en-US" sz="3400">
              <a:solidFill>
                <a:srgbClr val="0033CC"/>
              </a:solidFill>
            </a:endParaRPr>
          </a:p>
        </p:txBody>
      </p:sp>
      <p:sp>
        <p:nvSpPr>
          <p:cNvPr id="1262595" name="Text Box 3"/>
          <p:cNvSpPr txBox="1">
            <a:spLocks noChangeArrowheads="1"/>
          </p:cNvSpPr>
          <p:nvPr/>
        </p:nvSpPr>
        <p:spPr bwMode="auto">
          <a:xfrm>
            <a:off x="1619250" y="3141663"/>
            <a:ext cx="5688013" cy="15525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r>
              <a:rPr lang="en-US">
                <a:latin typeface="Arial" charset="0"/>
              </a:rPr>
              <a:t>A combination of </a:t>
            </a:r>
          </a:p>
          <a:p>
            <a:pPr>
              <a:spcBef>
                <a:spcPct val="50000"/>
              </a:spcBef>
            </a:pPr>
            <a:r>
              <a:rPr lang="en-US">
                <a:latin typeface="Arial" charset="0"/>
              </a:rPr>
              <a:t>MPI master-slave model and </a:t>
            </a:r>
          </a:p>
          <a:p>
            <a:pPr>
              <a:spcBef>
                <a:spcPct val="50000"/>
              </a:spcBef>
            </a:pPr>
            <a:r>
              <a:rPr lang="en-US">
                <a:latin typeface="Arial" charset="0"/>
              </a:rPr>
              <a:t>OpenMP all-slave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animEffect transition="in" filter="checkerboard(across)">
                                      <p:cBhvr>
                                        <p:cTn id="7" dur="500"/>
                                        <p:tgtEl>
                                          <p:spTgt spid="1262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62595">
                                            <p:txEl>
                                              <p:pRg st="1" end="1"/>
                                            </p:txEl>
                                          </p:spTgt>
                                        </p:tgtEl>
                                        <p:attrNameLst>
                                          <p:attrName>style.visibility</p:attrName>
                                        </p:attrNameLst>
                                      </p:cBhvr>
                                      <p:to>
                                        <p:strVal val="visible"/>
                                      </p:to>
                                    </p:set>
                                    <p:animEffect transition="in" filter="checkerboard(across)">
                                      <p:cBhvr>
                                        <p:cTn id="12" dur="500"/>
                                        <p:tgtEl>
                                          <p:spTgt spid="1262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62595">
                                            <p:txEl>
                                              <p:pRg st="2" end="2"/>
                                            </p:txEl>
                                          </p:spTgt>
                                        </p:tgtEl>
                                        <p:attrNameLst>
                                          <p:attrName>style.visibility</p:attrName>
                                        </p:attrNameLst>
                                      </p:cBhvr>
                                      <p:to>
                                        <p:strVal val="visible"/>
                                      </p:to>
                                    </p:set>
                                    <p:animEffect transition="in" filter="checkerboard(across)">
                                      <p:cBhvr>
                                        <p:cTn id="17" dur="500"/>
                                        <p:tgtEl>
                                          <p:spTgt spid="1262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Footer Placeholder 3"/>
          <p:cNvSpPr>
            <a:spLocks noGrp="1"/>
          </p:cNvSpPr>
          <p:nvPr>
            <p:ph type="ftr" sz="quarter" idx="11"/>
          </p:nvPr>
        </p:nvSpPr>
        <p:spPr/>
        <p:txBody>
          <a:bodyPr/>
          <a:lstStyle/>
          <a:p>
            <a:r>
              <a:rPr lang="en-US"/>
              <a:t>http://www.hpcvl.org</a:t>
            </a:r>
          </a:p>
        </p:txBody>
      </p:sp>
      <p:sp>
        <p:nvSpPr>
          <p:cNvPr id="292" name="Slide Number Placeholder 4"/>
          <p:cNvSpPr>
            <a:spLocks noGrp="1"/>
          </p:cNvSpPr>
          <p:nvPr>
            <p:ph type="sldNum" sz="quarter" idx="12"/>
          </p:nvPr>
        </p:nvSpPr>
        <p:spPr/>
        <p:txBody>
          <a:bodyPr/>
          <a:lstStyle/>
          <a:p>
            <a:fld id="{F4E16E41-10D9-4AC1-9A91-997DAD6D4E98}" type="slidenum">
              <a:rPr lang="en-US"/>
              <a:pPr/>
              <a:t>21</a:t>
            </a:fld>
            <a:endParaRPr lang="en-US"/>
          </a:p>
        </p:txBody>
      </p:sp>
      <p:sp>
        <p:nvSpPr>
          <p:cNvPr id="731139" name="Rectangle 3"/>
          <p:cNvSpPr>
            <a:spLocks noChangeArrowheads="1"/>
          </p:cNvSpPr>
          <p:nvPr/>
        </p:nvSpPr>
        <p:spPr bwMode="auto">
          <a:xfrm>
            <a:off x="971550" y="1052513"/>
            <a:ext cx="7416800" cy="4681537"/>
          </a:xfrm>
          <a:prstGeom prst="rect">
            <a:avLst/>
          </a:prstGeom>
          <a:solidFill>
            <a:srgbClr val="00CCFF"/>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0" name="Oval 4"/>
          <p:cNvSpPr>
            <a:spLocks noChangeArrowheads="1"/>
          </p:cNvSpPr>
          <p:nvPr/>
        </p:nvSpPr>
        <p:spPr bwMode="auto">
          <a:xfrm>
            <a:off x="176371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1" name="Oval 5"/>
          <p:cNvSpPr>
            <a:spLocks noChangeArrowheads="1"/>
          </p:cNvSpPr>
          <p:nvPr/>
        </p:nvSpPr>
        <p:spPr bwMode="auto">
          <a:xfrm>
            <a:off x="19796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2" name="Oval 6"/>
          <p:cNvSpPr>
            <a:spLocks noChangeArrowheads="1"/>
          </p:cNvSpPr>
          <p:nvPr/>
        </p:nvSpPr>
        <p:spPr bwMode="auto">
          <a:xfrm>
            <a:off x="21955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3" name="Oval 7"/>
          <p:cNvSpPr>
            <a:spLocks noChangeArrowheads="1"/>
          </p:cNvSpPr>
          <p:nvPr/>
        </p:nvSpPr>
        <p:spPr bwMode="auto">
          <a:xfrm>
            <a:off x="24114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4" name="Oval 8"/>
          <p:cNvSpPr>
            <a:spLocks noChangeArrowheads="1"/>
          </p:cNvSpPr>
          <p:nvPr/>
        </p:nvSpPr>
        <p:spPr bwMode="auto">
          <a:xfrm>
            <a:off x="26273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5" name="Oval 9"/>
          <p:cNvSpPr>
            <a:spLocks noChangeArrowheads="1"/>
          </p:cNvSpPr>
          <p:nvPr/>
        </p:nvSpPr>
        <p:spPr bwMode="auto">
          <a:xfrm>
            <a:off x="28432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6" name="Oval 10"/>
          <p:cNvSpPr>
            <a:spLocks noChangeArrowheads="1"/>
          </p:cNvSpPr>
          <p:nvPr/>
        </p:nvSpPr>
        <p:spPr bwMode="auto">
          <a:xfrm>
            <a:off x="30591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7" name="Oval 11"/>
          <p:cNvSpPr>
            <a:spLocks noChangeArrowheads="1"/>
          </p:cNvSpPr>
          <p:nvPr/>
        </p:nvSpPr>
        <p:spPr bwMode="auto">
          <a:xfrm>
            <a:off x="32750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8" name="Oval 12"/>
          <p:cNvSpPr>
            <a:spLocks noChangeArrowheads="1"/>
          </p:cNvSpPr>
          <p:nvPr/>
        </p:nvSpPr>
        <p:spPr bwMode="auto">
          <a:xfrm>
            <a:off x="34909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49" name="Oval 13"/>
          <p:cNvSpPr>
            <a:spLocks noChangeArrowheads="1"/>
          </p:cNvSpPr>
          <p:nvPr/>
        </p:nvSpPr>
        <p:spPr bwMode="auto">
          <a:xfrm>
            <a:off x="37068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0" name="Oval 14"/>
          <p:cNvSpPr>
            <a:spLocks noChangeArrowheads="1"/>
          </p:cNvSpPr>
          <p:nvPr/>
        </p:nvSpPr>
        <p:spPr bwMode="auto">
          <a:xfrm>
            <a:off x="39227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1" name="Oval 15"/>
          <p:cNvSpPr>
            <a:spLocks noChangeArrowheads="1"/>
          </p:cNvSpPr>
          <p:nvPr/>
        </p:nvSpPr>
        <p:spPr bwMode="auto">
          <a:xfrm>
            <a:off x="41386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2" name="Oval 16"/>
          <p:cNvSpPr>
            <a:spLocks noChangeArrowheads="1"/>
          </p:cNvSpPr>
          <p:nvPr/>
        </p:nvSpPr>
        <p:spPr bwMode="auto">
          <a:xfrm>
            <a:off x="4354513"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3" name="Oval 17"/>
          <p:cNvSpPr>
            <a:spLocks noChangeArrowheads="1"/>
          </p:cNvSpPr>
          <p:nvPr/>
        </p:nvSpPr>
        <p:spPr bwMode="auto">
          <a:xfrm>
            <a:off x="197961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4" name="Oval 18"/>
          <p:cNvSpPr>
            <a:spLocks noChangeArrowheads="1"/>
          </p:cNvSpPr>
          <p:nvPr/>
        </p:nvSpPr>
        <p:spPr bwMode="auto">
          <a:xfrm>
            <a:off x="219551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5" name="Oval 19"/>
          <p:cNvSpPr>
            <a:spLocks noChangeArrowheads="1"/>
          </p:cNvSpPr>
          <p:nvPr/>
        </p:nvSpPr>
        <p:spPr bwMode="auto">
          <a:xfrm>
            <a:off x="24114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6" name="Oval 20"/>
          <p:cNvSpPr>
            <a:spLocks noChangeArrowheads="1"/>
          </p:cNvSpPr>
          <p:nvPr/>
        </p:nvSpPr>
        <p:spPr bwMode="auto">
          <a:xfrm>
            <a:off x="26273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7" name="Oval 21"/>
          <p:cNvSpPr>
            <a:spLocks noChangeArrowheads="1"/>
          </p:cNvSpPr>
          <p:nvPr/>
        </p:nvSpPr>
        <p:spPr bwMode="auto">
          <a:xfrm>
            <a:off x="28432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8" name="Oval 22"/>
          <p:cNvSpPr>
            <a:spLocks noChangeArrowheads="1"/>
          </p:cNvSpPr>
          <p:nvPr/>
        </p:nvSpPr>
        <p:spPr bwMode="auto">
          <a:xfrm>
            <a:off x="30591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59" name="Oval 23"/>
          <p:cNvSpPr>
            <a:spLocks noChangeArrowheads="1"/>
          </p:cNvSpPr>
          <p:nvPr/>
        </p:nvSpPr>
        <p:spPr bwMode="auto">
          <a:xfrm>
            <a:off x="32750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0" name="Oval 24"/>
          <p:cNvSpPr>
            <a:spLocks noChangeArrowheads="1"/>
          </p:cNvSpPr>
          <p:nvPr/>
        </p:nvSpPr>
        <p:spPr bwMode="auto">
          <a:xfrm>
            <a:off x="34909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1" name="Oval 25"/>
          <p:cNvSpPr>
            <a:spLocks noChangeArrowheads="1"/>
          </p:cNvSpPr>
          <p:nvPr/>
        </p:nvSpPr>
        <p:spPr bwMode="auto">
          <a:xfrm>
            <a:off x="37068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2" name="Oval 26"/>
          <p:cNvSpPr>
            <a:spLocks noChangeArrowheads="1"/>
          </p:cNvSpPr>
          <p:nvPr/>
        </p:nvSpPr>
        <p:spPr bwMode="auto">
          <a:xfrm>
            <a:off x="39227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3" name="Oval 27"/>
          <p:cNvSpPr>
            <a:spLocks noChangeArrowheads="1"/>
          </p:cNvSpPr>
          <p:nvPr/>
        </p:nvSpPr>
        <p:spPr bwMode="auto">
          <a:xfrm>
            <a:off x="41386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4" name="Oval 28"/>
          <p:cNvSpPr>
            <a:spLocks noChangeArrowheads="1"/>
          </p:cNvSpPr>
          <p:nvPr/>
        </p:nvSpPr>
        <p:spPr bwMode="auto">
          <a:xfrm>
            <a:off x="43545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5" name="Oval 29"/>
          <p:cNvSpPr>
            <a:spLocks noChangeArrowheads="1"/>
          </p:cNvSpPr>
          <p:nvPr/>
        </p:nvSpPr>
        <p:spPr bwMode="auto">
          <a:xfrm>
            <a:off x="45704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6" name="Oval 30"/>
          <p:cNvSpPr>
            <a:spLocks noChangeArrowheads="1"/>
          </p:cNvSpPr>
          <p:nvPr/>
        </p:nvSpPr>
        <p:spPr bwMode="auto">
          <a:xfrm>
            <a:off x="1476375"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7" name="Oval 31"/>
          <p:cNvSpPr>
            <a:spLocks noChangeArrowheads="1"/>
          </p:cNvSpPr>
          <p:nvPr/>
        </p:nvSpPr>
        <p:spPr bwMode="auto">
          <a:xfrm>
            <a:off x="1692275" y="24923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8" name="Oval 32"/>
          <p:cNvSpPr>
            <a:spLocks noChangeArrowheads="1"/>
          </p:cNvSpPr>
          <p:nvPr/>
        </p:nvSpPr>
        <p:spPr bwMode="auto">
          <a:xfrm>
            <a:off x="1908175" y="27082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69" name="Oval 33"/>
          <p:cNvSpPr>
            <a:spLocks noChangeArrowheads="1"/>
          </p:cNvSpPr>
          <p:nvPr/>
        </p:nvSpPr>
        <p:spPr bwMode="auto">
          <a:xfrm>
            <a:off x="21240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0" name="Oval 34"/>
          <p:cNvSpPr>
            <a:spLocks noChangeArrowheads="1"/>
          </p:cNvSpPr>
          <p:nvPr/>
        </p:nvSpPr>
        <p:spPr bwMode="auto">
          <a:xfrm>
            <a:off x="2339975" y="31400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1" name="Oval 35"/>
          <p:cNvSpPr>
            <a:spLocks noChangeArrowheads="1"/>
          </p:cNvSpPr>
          <p:nvPr/>
        </p:nvSpPr>
        <p:spPr bwMode="auto">
          <a:xfrm>
            <a:off x="2555875"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2" name="Oval 36"/>
          <p:cNvSpPr>
            <a:spLocks noChangeArrowheads="1"/>
          </p:cNvSpPr>
          <p:nvPr/>
        </p:nvSpPr>
        <p:spPr bwMode="auto">
          <a:xfrm>
            <a:off x="2771775" y="3571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3" name="Oval 37"/>
          <p:cNvSpPr>
            <a:spLocks noChangeArrowheads="1"/>
          </p:cNvSpPr>
          <p:nvPr/>
        </p:nvSpPr>
        <p:spPr bwMode="auto">
          <a:xfrm>
            <a:off x="298767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4" name="Oval 38"/>
          <p:cNvSpPr>
            <a:spLocks noChangeArrowheads="1"/>
          </p:cNvSpPr>
          <p:nvPr/>
        </p:nvSpPr>
        <p:spPr bwMode="auto">
          <a:xfrm>
            <a:off x="3203575" y="40036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5" name="Oval 39"/>
          <p:cNvSpPr>
            <a:spLocks noChangeArrowheads="1"/>
          </p:cNvSpPr>
          <p:nvPr/>
        </p:nvSpPr>
        <p:spPr bwMode="auto">
          <a:xfrm>
            <a:off x="341947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6" name="Oval 40"/>
          <p:cNvSpPr>
            <a:spLocks noChangeArrowheads="1"/>
          </p:cNvSpPr>
          <p:nvPr/>
        </p:nvSpPr>
        <p:spPr bwMode="auto">
          <a:xfrm>
            <a:off x="3635375" y="4435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7" name="Oval 41"/>
          <p:cNvSpPr>
            <a:spLocks noChangeArrowheads="1"/>
          </p:cNvSpPr>
          <p:nvPr/>
        </p:nvSpPr>
        <p:spPr bwMode="auto">
          <a:xfrm>
            <a:off x="3851275" y="46513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8" name="Oval 42"/>
          <p:cNvSpPr>
            <a:spLocks noChangeArrowheads="1"/>
          </p:cNvSpPr>
          <p:nvPr/>
        </p:nvSpPr>
        <p:spPr bwMode="auto">
          <a:xfrm>
            <a:off x="4067175" y="48672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79" name="Oval 43"/>
          <p:cNvSpPr>
            <a:spLocks noChangeArrowheads="1"/>
          </p:cNvSpPr>
          <p:nvPr/>
        </p:nvSpPr>
        <p:spPr bwMode="auto">
          <a:xfrm>
            <a:off x="1979613" y="3141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0" name="Oval 44"/>
          <p:cNvSpPr>
            <a:spLocks noChangeArrowheads="1"/>
          </p:cNvSpPr>
          <p:nvPr/>
        </p:nvSpPr>
        <p:spPr bwMode="auto">
          <a:xfrm>
            <a:off x="2195513" y="3357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1" name="Oval 45"/>
          <p:cNvSpPr>
            <a:spLocks noChangeArrowheads="1"/>
          </p:cNvSpPr>
          <p:nvPr/>
        </p:nvSpPr>
        <p:spPr bwMode="auto">
          <a:xfrm>
            <a:off x="2411413" y="3573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2" name="Oval 46"/>
          <p:cNvSpPr>
            <a:spLocks noChangeArrowheads="1"/>
          </p:cNvSpPr>
          <p:nvPr/>
        </p:nvSpPr>
        <p:spPr bwMode="auto">
          <a:xfrm>
            <a:off x="2627313" y="37893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3" name="Oval 47"/>
          <p:cNvSpPr>
            <a:spLocks noChangeArrowheads="1"/>
          </p:cNvSpPr>
          <p:nvPr/>
        </p:nvSpPr>
        <p:spPr bwMode="auto">
          <a:xfrm>
            <a:off x="2843213" y="40052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4" name="Oval 48"/>
          <p:cNvSpPr>
            <a:spLocks noChangeArrowheads="1"/>
          </p:cNvSpPr>
          <p:nvPr/>
        </p:nvSpPr>
        <p:spPr bwMode="auto">
          <a:xfrm>
            <a:off x="3059113" y="42211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5" name="Oval 49"/>
          <p:cNvSpPr>
            <a:spLocks noChangeArrowheads="1"/>
          </p:cNvSpPr>
          <p:nvPr/>
        </p:nvSpPr>
        <p:spPr bwMode="auto">
          <a:xfrm>
            <a:off x="3275013" y="44370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6" name="Oval 50"/>
          <p:cNvSpPr>
            <a:spLocks noChangeArrowheads="1"/>
          </p:cNvSpPr>
          <p:nvPr/>
        </p:nvSpPr>
        <p:spPr bwMode="auto">
          <a:xfrm>
            <a:off x="3490913" y="46529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7" name="Oval 51"/>
          <p:cNvSpPr>
            <a:spLocks noChangeArrowheads="1"/>
          </p:cNvSpPr>
          <p:nvPr/>
        </p:nvSpPr>
        <p:spPr bwMode="auto">
          <a:xfrm>
            <a:off x="3706813" y="48688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8" name="Oval 52"/>
          <p:cNvSpPr>
            <a:spLocks noChangeArrowheads="1"/>
          </p:cNvSpPr>
          <p:nvPr/>
        </p:nvSpPr>
        <p:spPr bwMode="auto">
          <a:xfrm>
            <a:off x="3922713" y="50847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89" name="Oval 53"/>
          <p:cNvSpPr>
            <a:spLocks noChangeArrowheads="1"/>
          </p:cNvSpPr>
          <p:nvPr/>
        </p:nvSpPr>
        <p:spPr bwMode="auto">
          <a:xfrm>
            <a:off x="4643438" y="50847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0" name="Oval 54"/>
          <p:cNvSpPr>
            <a:spLocks noChangeArrowheads="1"/>
          </p:cNvSpPr>
          <p:nvPr/>
        </p:nvSpPr>
        <p:spPr bwMode="auto">
          <a:xfrm>
            <a:off x="4859338" y="5300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1" name="Oval 55"/>
          <p:cNvSpPr>
            <a:spLocks noChangeArrowheads="1"/>
          </p:cNvSpPr>
          <p:nvPr/>
        </p:nvSpPr>
        <p:spPr bwMode="auto">
          <a:xfrm>
            <a:off x="5075238" y="5516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2" name="Oval 56"/>
          <p:cNvSpPr>
            <a:spLocks noChangeArrowheads="1"/>
          </p:cNvSpPr>
          <p:nvPr/>
        </p:nvSpPr>
        <p:spPr bwMode="auto">
          <a:xfrm>
            <a:off x="284480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3" name="Oval 57"/>
          <p:cNvSpPr>
            <a:spLocks noChangeArrowheads="1"/>
          </p:cNvSpPr>
          <p:nvPr/>
        </p:nvSpPr>
        <p:spPr bwMode="auto">
          <a:xfrm>
            <a:off x="306070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4" name="Oval 58"/>
          <p:cNvSpPr>
            <a:spLocks noChangeArrowheads="1"/>
          </p:cNvSpPr>
          <p:nvPr/>
        </p:nvSpPr>
        <p:spPr bwMode="auto">
          <a:xfrm>
            <a:off x="327660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5" name="Oval 59"/>
          <p:cNvSpPr>
            <a:spLocks noChangeArrowheads="1"/>
          </p:cNvSpPr>
          <p:nvPr/>
        </p:nvSpPr>
        <p:spPr bwMode="auto">
          <a:xfrm>
            <a:off x="349250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6" name="Oval 60"/>
          <p:cNvSpPr>
            <a:spLocks noChangeArrowheads="1"/>
          </p:cNvSpPr>
          <p:nvPr/>
        </p:nvSpPr>
        <p:spPr bwMode="auto">
          <a:xfrm>
            <a:off x="370840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7" name="Oval 61"/>
          <p:cNvSpPr>
            <a:spLocks noChangeArrowheads="1"/>
          </p:cNvSpPr>
          <p:nvPr/>
        </p:nvSpPr>
        <p:spPr bwMode="auto">
          <a:xfrm>
            <a:off x="392430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8" name="Oval 62"/>
          <p:cNvSpPr>
            <a:spLocks noChangeArrowheads="1"/>
          </p:cNvSpPr>
          <p:nvPr/>
        </p:nvSpPr>
        <p:spPr bwMode="auto">
          <a:xfrm>
            <a:off x="414020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199" name="Oval 63"/>
          <p:cNvSpPr>
            <a:spLocks noChangeArrowheads="1"/>
          </p:cNvSpPr>
          <p:nvPr/>
        </p:nvSpPr>
        <p:spPr bwMode="auto">
          <a:xfrm>
            <a:off x="435610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0" name="Oval 64"/>
          <p:cNvSpPr>
            <a:spLocks noChangeArrowheads="1"/>
          </p:cNvSpPr>
          <p:nvPr/>
        </p:nvSpPr>
        <p:spPr bwMode="auto">
          <a:xfrm>
            <a:off x="457200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1" name="Oval 65"/>
          <p:cNvSpPr>
            <a:spLocks noChangeArrowheads="1"/>
          </p:cNvSpPr>
          <p:nvPr/>
        </p:nvSpPr>
        <p:spPr bwMode="auto">
          <a:xfrm>
            <a:off x="478790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2" name="Oval 66"/>
          <p:cNvSpPr>
            <a:spLocks noChangeArrowheads="1"/>
          </p:cNvSpPr>
          <p:nvPr/>
        </p:nvSpPr>
        <p:spPr bwMode="auto">
          <a:xfrm>
            <a:off x="500380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3" name="Oval 67"/>
          <p:cNvSpPr>
            <a:spLocks noChangeArrowheads="1"/>
          </p:cNvSpPr>
          <p:nvPr/>
        </p:nvSpPr>
        <p:spPr bwMode="auto">
          <a:xfrm>
            <a:off x="521970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4" name="Oval 68"/>
          <p:cNvSpPr>
            <a:spLocks noChangeArrowheads="1"/>
          </p:cNvSpPr>
          <p:nvPr/>
        </p:nvSpPr>
        <p:spPr bwMode="auto">
          <a:xfrm>
            <a:off x="543560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5" name="Oval 69"/>
          <p:cNvSpPr>
            <a:spLocks noChangeArrowheads="1"/>
          </p:cNvSpPr>
          <p:nvPr/>
        </p:nvSpPr>
        <p:spPr bwMode="auto">
          <a:xfrm>
            <a:off x="234156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6" name="Oval 70"/>
          <p:cNvSpPr>
            <a:spLocks noChangeArrowheads="1"/>
          </p:cNvSpPr>
          <p:nvPr/>
        </p:nvSpPr>
        <p:spPr bwMode="auto">
          <a:xfrm>
            <a:off x="255746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7" name="Oval 71"/>
          <p:cNvSpPr>
            <a:spLocks noChangeArrowheads="1"/>
          </p:cNvSpPr>
          <p:nvPr/>
        </p:nvSpPr>
        <p:spPr bwMode="auto">
          <a:xfrm>
            <a:off x="27733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8" name="Oval 72"/>
          <p:cNvSpPr>
            <a:spLocks noChangeArrowheads="1"/>
          </p:cNvSpPr>
          <p:nvPr/>
        </p:nvSpPr>
        <p:spPr bwMode="auto">
          <a:xfrm>
            <a:off x="298926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09" name="Oval 73"/>
          <p:cNvSpPr>
            <a:spLocks noChangeArrowheads="1"/>
          </p:cNvSpPr>
          <p:nvPr/>
        </p:nvSpPr>
        <p:spPr bwMode="auto">
          <a:xfrm>
            <a:off x="320516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0" name="Oval 74"/>
          <p:cNvSpPr>
            <a:spLocks noChangeArrowheads="1"/>
          </p:cNvSpPr>
          <p:nvPr/>
        </p:nvSpPr>
        <p:spPr bwMode="auto">
          <a:xfrm>
            <a:off x="342106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1" name="Oval 75"/>
          <p:cNvSpPr>
            <a:spLocks noChangeArrowheads="1"/>
          </p:cNvSpPr>
          <p:nvPr/>
        </p:nvSpPr>
        <p:spPr bwMode="auto">
          <a:xfrm>
            <a:off x="363696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2" name="Oval 76"/>
          <p:cNvSpPr>
            <a:spLocks noChangeArrowheads="1"/>
          </p:cNvSpPr>
          <p:nvPr/>
        </p:nvSpPr>
        <p:spPr bwMode="auto">
          <a:xfrm>
            <a:off x="385286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3" name="Oval 77"/>
          <p:cNvSpPr>
            <a:spLocks noChangeArrowheads="1"/>
          </p:cNvSpPr>
          <p:nvPr/>
        </p:nvSpPr>
        <p:spPr bwMode="auto">
          <a:xfrm>
            <a:off x="406876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4" name="Oval 78"/>
          <p:cNvSpPr>
            <a:spLocks noChangeArrowheads="1"/>
          </p:cNvSpPr>
          <p:nvPr/>
        </p:nvSpPr>
        <p:spPr bwMode="auto">
          <a:xfrm>
            <a:off x="428466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5" name="Oval 79"/>
          <p:cNvSpPr>
            <a:spLocks noChangeArrowheads="1"/>
          </p:cNvSpPr>
          <p:nvPr/>
        </p:nvSpPr>
        <p:spPr bwMode="auto">
          <a:xfrm>
            <a:off x="450056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6" name="Oval 80"/>
          <p:cNvSpPr>
            <a:spLocks noChangeArrowheads="1"/>
          </p:cNvSpPr>
          <p:nvPr/>
        </p:nvSpPr>
        <p:spPr bwMode="auto">
          <a:xfrm>
            <a:off x="471646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7" name="Oval 81"/>
          <p:cNvSpPr>
            <a:spLocks noChangeArrowheads="1"/>
          </p:cNvSpPr>
          <p:nvPr/>
        </p:nvSpPr>
        <p:spPr bwMode="auto">
          <a:xfrm>
            <a:off x="493236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8" name="Oval 82"/>
          <p:cNvSpPr>
            <a:spLocks noChangeArrowheads="1"/>
          </p:cNvSpPr>
          <p:nvPr/>
        </p:nvSpPr>
        <p:spPr bwMode="auto">
          <a:xfrm>
            <a:off x="35655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19" name="Oval 83"/>
          <p:cNvSpPr>
            <a:spLocks noChangeArrowheads="1"/>
          </p:cNvSpPr>
          <p:nvPr/>
        </p:nvSpPr>
        <p:spPr bwMode="auto">
          <a:xfrm>
            <a:off x="37814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0" name="Oval 84"/>
          <p:cNvSpPr>
            <a:spLocks noChangeArrowheads="1"/>
          </p:cNvSpPr>
          <p:nvPr/>
        </p:nvSpPr>
        <p:spPr bwMode="auto">
          <a:xfrm>
            <a:off x="39973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1" name="Oval 85"/>
          <p:cNvSpPr>
            <a:spLocks noChangeArrowheads="1"/>
          </p:cNvSpPr>
          <p:nvPr/>
        </p:nvSpPr>
        <p:spPr bwMode="auto">
          <a:xfrm>
            <a:off x="42132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2" name="Oval 86"/>
          <p:cNvSpPr>
            <a:spLocks noChangeArrowheads="1"/>
          </p:cNvSpPr>
          <p:nvPr/>
        </p:nvSpPr>
        <p:spPr bwMode="auto">
          <a:xfrm>
            <a:off x="44291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3" name="Oval 87"/>
          <p:cNvSpPr>
            <a:spLocks noChangeArrowheads="1"/>
          </p:cNvSpPr>
          <p:nvPr/>
        </p:nvSpPr>
        <p:spPr bwMode="auto">
          <a:xfrm>
            <a:off x="46450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4" name="Oval 88"/>
          <p:cNvSpPr>
            <a:spLocks noChangeArrowheads="1"/>
          </p:cNvSpPr>
          <p:nvPr/>
        </p:nvSpPr>
        <p:spPr bwMode="auto">
          <a:xfrm>
            <a:off x="48609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5" name="Oval 89"/>
          <p:cNvSpPr>
            <a:spLocks noChangeArrowheads="1"/>
          </p:cNvSpPr>
          <p:nvPr/>
        </p:nvSpPr>
        <p:spPr bwMode="auto">
          <a:xfrm>
            <a:off x="50768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6" name="Oval 90"/>
          <p:cNvSpPr>
            <a:spLocks noChangeArrowheads="1"/>
          </p:cNvSpPr>
          <p:nvPr/>
        </p:nvSpPr>
        <p:spPr bwMode="auto">
          <a:xfrm>
            <a:off x="52927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7" name="Oval 91"/>
          <p:cNvSpPr>
            <a:spLocks noChangeArrowheads="1"/>
          </p:cNvSpPr>
          <p:nvPr/>
        </p:nvSpPr>
        <p:spPr bwMode="auto">
          <a:xfrm>
            <a:off x="5508625"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8" name="Oval 92"/>
          <p:cNvSpPr>
            <a:spLocks noChangeArrowheads="1"/>
          </p:cNvSpPr>
          <p:nvPr/>
        </p:nvSpPr>
        <p:spPr bwMode="auto">
          <a:xfrm>
            <a:off x="5724525"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29" name="Oval 93"/>
          <p:cNvSpPr>
            <a:spLocks noChangeArrowheads="1"/>
          </p:cNvSpPr>
          <p:nvPr/>
        </p:nvSpPr>
        <p:spPr bwMode="auto">
          <a:xfrm>
            <a:off x="5940425"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0" name="Oval 94"/>
          <p:cNvSpPr>
            <a:spLocks noChangeArrowheads="1"/>
          </p:cNvSpPr>
          <p:nvPr/>
        </p:nvSpPr>
        <p:spPr bwMode="auto">
          <a:xfrm>
            <a:off x="6156325"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1" name="Oval 95"/>
          <p:cNvSpPr>
            <a:spLocks noChangeArrowheads="1"/>
          </p:cNvSpPr>
          <p:nvPr/>
        </p:nvSpPr>
        <p:spPr bwMode="auto">
          <a:xfrm>
            <a:off x="392430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2" name="Oval 96"/>
          <p:cNvSpPr>
            <a:spLocks noChangeArrowheads="1"/>
          </p:cNvSpPr>
          <p:nvPr/>
        </p:nvSpPr>
        <p:spPr bwMode="auto">
          <a:xfrm>
            <a:off x="414020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3" name="Oval 97"/>
          <p:cNvSpPr>
            <a:spLocks noChangeArrowheads="1"/>
          </p:cNvSpPr>
          <p:nvPr/>
        </p:nvSpPr>
        <p:spPr bwMode="auto">
          <a:xfrm>
            <a:off x="435610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4" name="Oval 98"/>
          <p:cNvSpPr>
            <a:spLocks noChangeArrowheads="1"/>
          </p:cNvSpPr>
          <p:nvPr/>
        </p:nvSpPr>
        <p:spPr bwMode="auto">
          <a:xfrm>
            <a:off x="457200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5" name="Oval 99"/>
          <p:cNvSpPr>
            <a:spLocks noChangeArrowheads="1"/>
          </p:cNvSpPr>
          <p:nvPr/>
        </p:nvSpPr>
        <p:spPr bwMode="auto">
          <a:xfrm>
            <a:off x="478790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6" name="Oval 100"/>
          <p:cNvSpPr>
            <a:spLocks noChangeArrowheads="1"/>
          </p:cNvSpPr>
          <p:nvPr/>
        </p:nvSpPr>
        <p:spPr bwMode="auto">
          <a:xfrm>
            <a:off x="500380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7" name="Oval 101"/>
          <p:cNvSpPr>
            <a:spLocks noChangeArrowheads="1"/>
          </p:cNvSpPr>
          <p:nvPr/>
        </p:nvSpPr>
        <p:spPr bwMode="auto">
          <a:xfrm>
            <a:off x="521970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8" name="Oval 102"/>
          <p:cNvSpPr>
            <a:spLocks noChangeArrowheads="1"/>
          </p:cNvSpPr>
          <p:nvPr/>
        </p:nvSpPr>
        <p:spPr bwMode="auto">
          <a:xfrm>
            <a:off x="543560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39" name="Oval 103"/>
          <p:cNvSpPr>
            <a:spLocks noChangeArrowheads="1"/>
          </p:cNvSpPr>
          <p:nvPr/>
        </p:nvSpPr>
        <p:spPr bwMode="auto">
          <a:xfrm>
            <a:off x="565150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0" name="Oval 104"/>
          <p:cNvSpPr>
            <a:spLocks noChangeArrowheads="1"/>
          </p:cNvSpPr>
          <p:nvPr/>
        </p:nvSpPr>
        <p:spPr bwMode="auto">
          <a:xfrm>
            <a:off x="586740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1" name="Oval 105"/>
          <p:cNvSpPr>
            <a:spLocks noChangeArrowheads="1"/>
          </p:cNvSpPr>
          <p:nvPr/>
        </p:nvSpPr>
        <p:spPr bwMode="auto">
          <a:xfrm>
            <a:off x="608330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2" name="Oval 106"/>
          <p:cNvSpPr>
            <a:spLocks noChangeArrowheads="1"/>
          </p:cNvSpPr>
          <p:nvPr/>
        </p:nvSpPr>
        <p:spPr bwMode="auto">
          <a:xfrm>
            <a:off x="629920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3" name="Oval 107"/>
          <p:cNvSpPr>
            <a:spLocks noChangeArrowheads="1"/>
          </p:cNvSpPr>
          <p:nvPr/>
        </p:nvSpPr>
        <p:spPr bwMode="auto">
          <a:xfrm>
            <a:off x="651510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4" name="Oval 108"/>
          <p:cNvSpPr>
            <a:spLocks noChangeArrowheads="1"/>
          </p:cNvSpPr>
          <p:nvPr/>
        </p:nvSpPr>
        <p:spPr bwMode="auto">
          <a:xfrm>
            <a:off x="4357688"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5" name="Oval 109"/>
          <p:cNvSpPr>
            <a:spLocks noChangeArrowheads="1"/>
          </p:cNvSpPr>
          <p:nvPr/>
        </p:nvSpPr>
        <p:spPr bwMode="auto">
          <a:xfrm>
            <a:off x="4573588"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6" name="Oval 110"/>
          <p:cNvSpPr>
            <a:spLocks noChangeArrowheads="1"/>
          </p:cNvSpPr>
          <p:nvPr/>
        </p:nvSpPr>
        <p:spPr bwMode="auto">
          <a:xfrm>
            <a:off x="4789488"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7" name="Oval 111"/>
          <p:cNvSpPr>
            <a:spLocks noChangeArrowheads="1"/>
          </p:cNvSpPr>
          <p:nvPr/>
        </p:nvSpPr>
        <p:spPr bwMode="auto">
          <a:xfrm>
            <a:off x="5005388"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8" name="Oval 112"/>
          <p:cNvSpPr>
            <a:spLocks noChangeArrowheads="1"/>
          </p:cNvSpPr>
          <p:nvPr/>
        </p:nvSpPr>
        <p:spPr bwMode="auto">
          <a:xfrm>
            <a:off x="5221288"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49" name="Oval 113"/>
          <p:cNvSpPr>
            <a:spLocks noChangeArrowheads="1"/>
          </p:cNvSpPr>
          <p:nvPr/>
        </p:nvSpPr>
        <p:spPr bwMode="auto">
          <a:xfrm>
            <a:off x="5437188"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0" name="Oval 114"/>
          <p:cNvSpPr>
            <a:spLocks noChangeArrowheads="1"/>
          </p:cNvSpPr>
          <p:nvPr/>
        </p:nvSpPr>
        <p:spPr bwMode="auto">
          <a:xfrm>
            <a:off x="565308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1" name="Oval 115"/>
          <p:cNvSpPr>
            <a:spLocks noChangeArrowheads="1"/>
          </p:cNvSpPr>
          <p:nvPr/>
        </p:nvSpPr>
        <p:spPr bwMode="auto">
          <a:xfrm>
            <a:off x="5868988"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2" name="Oval 116"/>
          <p:cNvSpPr>
            <a:spLocks noChangeArrowheads="1"/>
          </p:cNvSpPr>
          <p:nvPr/>
        </p:nvSpPr>
        <p:spPr bwMode="auto">
          <a:xfrm>
            <a:off x="6084888"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3" name="Oval 117"/>
          <p:cNvSpPr>
            <a:spLocks noChangeArrowheads="1"/>
          </p:cNvSpPr>
          <p:nvPr/>
        </p:nvSpPr>
        <p:spPr bwMode="auto">
          <a:xfrm>
            <a:off x="6300788"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4" name="Oval 118"/>
          <p:cNvSpPr>
            <a:spLocks noChangeArrowheads="1"/>
          </p:cNvSpPr>
          <p:nvPr/>
        </p:nvSpPr>
        <p:spPr bwMode="auto">
          <a:xfrm>
            <a:off x="6516688"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5" name="Oval 119"/>
          <p:cNvSpPr>
            <a:spLocks noChangeArrowheads="1"/>
          </p:cNvSpPr>
          <p:nvPr/>
        </p:nvSpPr>
        <p:spPr bwMode="auto">
          <a:xfrm>
            <a:off x="6732588"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6" name="Oval 120"/>
          <p:cNvSpPr>
            <a:spLocks noChangeArrowheads="1"/>
          </p:cNvSpPr>
          <p:nvPr/>
        </p:nvSpPr>
        <p:spPr bwMode="auto">
          <a:xfrm>
            <a:off x="6948488" y="4722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7" name="Oval 121"/>
          <p:cNvSpPr>
            <a:spLocks noChangeArrowheads="1"/>
          </p:cNvSpPr>
          <p:nvPr/>
        </p:nvSpPr>
        <p:spPr bwMode="auto">
          <a:xfrm>
            <a:off x="50768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8" name="Oval 122"/>
          <p:cNvSpPr>
            <a:spLocks noChangeArrowheads="1"/>
          </p:cNvSpPr>
          <p:nvPr/>
        </p:nvSpPr>
        <p:spPr bwMode="auto">
          <a:xfrm>
            <a:off x="52927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59" name="Oval 123"/>
          <p:cNvSpPr>
            <a:spLocks noChangeArrowheads="1"/>
          </p:cNvSpPr>
          <p:nvPr/>
        </p:nvSpPr>
        <p:spPr bwMode="auto">
          <a:xfrm>
            <a:off x="55086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0" name="Oval 124"/>
          <p:cNvSpPr>
            <a:spLocks noChangeArrowheads="1"/>
          </p:cNvSpPr>
          <p:nvPr/>
        </p:nvSpPr>
        <p:spPr bwMode="auto">
          <a:xfrm>
            <a:off x="57245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1" name="Oval 125"/>
          <p:cNvSpPr>
            <a:spLocks noChangeArrowheads="1"/>
          </p:cNvSpPr>
          <p:nvPr/>
        </p:nvSpPr>
        <p:spPr bwMode="auto">
          <a:xfrm>
            <a:off x="59404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2" name="Oval 126"/>
          <p:cNvSpPr>
            <a:spLocks noChangeArrowheads="1"/>
          </p:cNvSpPr>
          <p:nvPr/>
        </p:nvSpPr>
        <p:spPr bwMode="auto">
          <a:xfrm>
            <a:off x="61563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3" name="Oval 127"/>
          <p:cNvSpPr>
            <a:spLocks noChangeArrowheads="1"/>
          </p:cNvSpPr>
          <p:nvPr/>
        </p:nvSpPr>
        <p:spPr bwMode="auto">
          <a:xfrm>
            <a:off x="63722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4" name="Oval 128"/>
          <p:cNvSpPr>
            <a:spLocks noChangeArrowheads="1"/>
          </p:cNvSpPr>
          <p:nvPr/>
        </p:nvSpPr>
        <p:spPr bwMode="auto">
          <a:xfrm>
            <a:off x="65881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5" name="Oval 129"/>
          <p:cNvSpPr>
            <a:spLocks noChangeArrowheads="1"/>
          </p:cNvSpPr>
          <p:nvPr/>
        </p:nvSpPr>
        <p:spPr bwMode="auto">
          <a:xfrm>
            <a:off x="68040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6" name="Oval 130"/>
          <p:cNvSpPr>
            <a:spLocks noChangeArrowheads="1"/>
          </p:cNvSpPr>
          <p:nvPr/>
        </p:nvSpPr>
        <p:spPr bwMode="auto">
          <a:xfrm>
            <a:off x="7019925"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7" name="Oval 131"/>
          <p:cNvSpPr>
            <a:spLocks noChangeArrowheads="1"/>
          </p:cNvSpPr>
          <p:nvPr/>
        </p:nvSpPr>
        <p:spPr bwMode="auto">
          <a:xfrm>
            <a:off x="7235825"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8" name="Oval 132"/>
          <p:cNvSpPr>
            <a:spLocks noChangeArrowheads="1"/>
          </p:cNvSpPr>
          <p:nvPr/>
        </p:nvSpPr>
        <p:spPr bwMode="auto">
          <a:xfrm>
            <a:off x="7451725"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69" name="Oval 133"/>
          <p:cNvSpPr>
            <a:spLocks noChangeArrowheads="1"/>
          </p:cNvSpPr>
          <p:nvPr/>
        </p:nvSpPr>
        <p:spPr bwMode="auto">
          <a:xfrm>
            <a:off x="7667625"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0" name="Oval 134"/>
          <p:cNvSpPr>
            <a:spLocks noChangeArrowheads="1"/>
          </p:cNvSpPr>
          <p:nvPr/>
        </p:nvSpPr>
        <p:spPr bwMode="auto">
          <a:xfrm>
            <a:off x="558165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1" name="Oval 135"/>
          <p:cNvSpPr>
            <a:spLocks noChangeArrowheads="1"/>
          </p:cNvSpPr>
          <p:nvPr/>
        </p:nvSpPr>
        <p:spPr bwMode="auto">
          <a:xfrm>
            <a:off x="579755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2" name="Oval 136"/>
          <p:cNvSpPr>
            <a:spLocks noChangeArrowheads="1"/>
          </p:cNvSpPr>
          <p:nvPr/>
        </p:nvSpPr>
        <p:spPr bwMode="auto">
          <a:xfrm>
            <a:off x="601345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3" name="Oval 137"/>
          <p:cNvSpPr>
            <a:spLocks noChangeArrowheads="1"/>
          </p:cNvSpPr>
          <p:nvPr/>
        </p:nvSpPr>
        <p:spPr bwMode="auto">
          <a:xfrm>
            <a:off x="62293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4" name="Oval 138"/>
          <p:cNvSpPr>
            <a:spLocks noChangeArrowheads="1"/>
          </p:cNvSpPr>
          <p:nvPr/>
        </p:nvSpPr>
        <p:spPr bwMode="auto">
          <a:xfrm>
            <a:off x="64452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5" name="Oval 139"/>
          <p:cNvSpPr>
            <a:spLocks noChangeArrowheads="1"/>
          </p:cNvSpPr>
          <p:nvPr/>
        </p:nvSpPr>
        <p:spPr bwMode="auto">
          <a:xfrm>
            <a:off x="66611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6" name="Oval 140"/>
          <p:cNvSpPr>
            <a:spLocks noChangeArrowheads="1"/>
          </p:cNvSpPr>
          <p:nvPr/>
        </p:nvSpPr>
        <p:spPr bwMode="auto">
          <a:xfrm>
            <a:off x="68770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7" name="Oval 141"/>
          <p:cNvSpPr>
            <a:spLocks noChangeArrowheads="1"/>
          </p:cNvSpPr>
          <p:nvPr/>
        </p:nvSpPr>
        <p:spPr bwMode="auto">
          <a:xfrm>
            <a:off x="70929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8" name="Oval 142"/>
          <p:cNvSpPr>
            <a:spLocks noChangeArrowheads="1"/>
          </p:cNvSpPr>
          <p:nvPr/>
        </p:nvSpPr>
        <p:spPr bwMode="auto">
          <a:xfrm>
            <a:off x="73088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79" name="Oval 143"/>
          <p:cNvSpPr>
            <a:spLocks noChangeArrowheads="1"/>
          </p:cNvSpPr>
          <p:nvPr/>
        </p:nvSpPr>
        <p:spPr bwMode="auto">
          <a:xfrm>
            <a:off x="75247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0" name="Oval 144"/>
          <p:cNvSpPr>
            <a:spLocks noChangeArrowheads="1"/>
          </p:cNvSpPr>
          <p:nvPr/>
        </p:nvSpPr>
        <p:spPr bwMode="auto">
          <a:xfrm>
            <a:off x="774065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1" name="Oval 145"/>
          <p:cNvSpPr>
            <a:spLocks noChangeArrowheads="1"/>
          </p:cNvSpPr>
          <p:nvPr/>
        </p:nvSpPr>
        <p:spPr bwMode="auto">
          <a:xfrm>
            <a:off x="795655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2" name="Oval 146"/>
          <p:cNvSpPr>
            <a:spLocks noChangeArrowheads="1"/>
          </p:cNvSpPr>
          <p:nvPr/>
        </p:nvSpPr>
        <p:spPr bwMode="auto">
          <a:xfrm>
            <a:off x="485933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3" name="Oval 147"/>
          <p:cNvSpPr>
            <a:spLocks noChangeArrowheads="1"/>
          </p:cNvSpPr>
          <p:nvPr/>
        </p:nvSpPr>
        <p:spPr bwMode="auto">
          <a:xfrm>
            <a:off x="601345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4" name="Oval 148"/>
          <p:cNvSpPr>
            <a:spLocks noChangeArrowheads="1"/>
          </p:cNvSpPr>
          <p:nvPr/>
        </p:nvSpPr>
        <p:spPr bwMode="auto">
          <a:xfrm>
            <a:off x="622935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5" name="Oval 149"/>
          <p:cNvSpPr>
            <a:spLocks noChangeArrowheads="1"/>
          </p:cNvSpPr>
          <p:nvPr/>
        </p:nvSpPr>
        <p:spPr bwMode="auto">
          <a:xfrm>
            <a:off x="644525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6" name="Oval 150"/>
          <p:cNvSpPr>
            <a:spLocks noChangeArrowheads="1"/>
          </p:cNvSpPr>
          <p:nvPr/>
        </p:nvSpPr>
        <p:spPr bwMode="auto">
          <a:xfrm>
            <a:off x="66611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7" name="Oval 151"/>
          <p:cNvSpPr>
            <a:spLocks noChangeArrowheads="1"/>
          </p:cNvSpPr>
          <p:nvPr/>
        </p:nvSpPr>
        <p:spPr bwMode="auto">
          <a:xfrm>
            <a:off x="68770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8" name="Oval 152"/>
          <p:cNvSpPr>
            <a:spLocks noChangeArrowheads="1"/>
          </p:cNvSpPr>
          <p:nvPr/>
        </p:nvSpPr>
        <p:spPr bwMode="auto">
          <a:xfrm>
            <a:off x="70929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89" name="Oval 153"/>
          <p:cNvSpPr>
            <a:spLocks noChangeArrowheads="1"/>
          </p:cNvSpPr>
          <p:nvPr/>
        </p:nvSpPr>
        <p:spPr bwMode="auto">
          <a:xfrm>
            <a:off x="73088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0" name="Oval 154"/>
          <p:cNvSpPr>
            <a:spLocks noChangeArrowheads="1"/>
          </p:cNvSpPr>
          <p:nvPr/>
        </p:nvSpPr>
        <p:spPr bwMode="auto">
          <a:xfrm>
            <a:off x="75247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1" name="Oval 155"/>
          <p:cNvSpPr>
            <a:spLocks noChangeArrowheads="1"/>
          </p:cNvSpPr>
          <p:nvPr/>
        </p:nvSpPr>
        <p:spPr bwMode="auto">
          <a:xfrm>
            <a:off x="77406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2" name="Oval 156"/>
          <p:cNvSpPr>
            <a:spLocks noChangeArrowheads="1"/>
          </p:cNvSpPr>
          <p:nvPr/>
        </p:nvSpPr>
        <p:spPr bwMode="auto">
          <a:xfrm>
            <a:off x="79565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3" name="Oval 157"/>
          <p:cNvSpPr>
            <a:spLocks noChangeArrowheads="1"/>
          </p:cNvSpPr>
          <p:nvPr/>
        </p:nvSpPr>
        <p:spPr bwMode="auto">
          <a:xfrm>
            <a:off x="4859338"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4" name="Oval 158"/>
          <p:cNvSpPr>
            <a:spLocks noChangeArrowheads="1"/>
          </p:cNvSpPr>
          <p:nvPr/>
        </p:nvSpPr>
        <p:spPr bwMode="auto">
          <a:xfrm>
            <a:off x="50752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5" name="Oval 159"/>
          <p:cNvSpPr>
            <a:spLocks noChangeArrowheads="1"/>
          </p:cNvSpPr>
          <p:nvPr/>
        </p:nvSpPr>
        <p:spPr bwMode="auto">
          <a:xfrm>
            <a:off x="529113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6" name="Oval 160"/>
          <p:cNvSpPr>
            <a:spLocks noChangeArrowheads="1"/>
          </p:cNvSpPr>
          <p:nvPr/>
        </p:nvSpPr>
        <p:spPr bwMode="auto">
          <a:xfrm>
            <a:off x="385286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7" name="Oval 161"/>
          <p:cNvSpPr>
            <a:spLocks noChangeArrowheads="1"/>
          </p:cNvSpPr>
          <p:nvPr/>
        </p:nvSpPr>
        <p:spPr bwMode="auto">
          <a:xfrm>
            <a:off x="406876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8" name="Oval 162"/>
          <p:cNvSpPr>
            <a:spLocks noChangeArrowheads="1"/>
          </p:cNvSpPr>
          <p:nvPr/>
        </p:nvSpPr>
        <p:spPr bwMode="auto">
          <a:xfrm>
            <a:off x="42846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299" name="Oval 163"/>
          <p:cNvSpPr>
            <a:spLocks noChangeArrowheads="1"/>
          </p:cNvSpPr>
          <p:nvPr/>
        </p:nvSpPr>
        <p:spPr bwMode="auto">
          <a:xfrm>
            <a:off x="450056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0" name="Oval 164"/>
          <p:cNvSpPr>
            <a:spLocks noChangeArrowheads="1"/>
          </p:cNvSpPr>
          <p:nvPr/>
        </p:nvSpPr>
        <p:spPr bwMode="auto">
          <a:xfrm>
            <a:off x="471646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1" name="Oval 165"/>
          <p:cNvSpPr>
            <a:spLocks noChangeArrowheads="1"/>
          </p:cNvSpPr>
          <p:nvPr/>
        </p:nvSpPr>
        <p:spPr bwMode="auto">
          <a:xfrm>
            <a:off x="493236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2" name="Oval 166"/>
          <p:cNvSpPr>
            <a:spLocks noChangeArrowheads="1"/>
          </p:cNvSpPr>
          <p:nvPr/>
        </p:nvSpPr>
        <p:spPr bwMode="auto">
          <a:xfrm>
            <a:off x="514826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3" name="Oval 167"/>
          <p:cNvSpPr>
            <a:spLocks noChangeArrowheads="1"/>
          </p:cNvSpPr>
          <p:nvPr/>
        </p:nvSpPr>
        <p:spPr bwMode="auto">
          <a:xfrm>
            <a:off x="536416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4" name="Oval 168"/>
          <p:cNvSpPr>
            <a:spLocks noChangeArrowheads="1"/>
          </p:cNvSpPr>
          <p:nvPr/>
        </p:nvSpPr>
        <p:spPr bwMode="auto">
          <a:xfrm>
            <a:off x="558006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5" name="Oval 169"/>
          <p:cNvSpPr>
            <a:spLocks noChangeArrowheads="1"/>
          </p:cNvSpPr>
          <p:nvPr/>
        </p:nvSpPr>
        <p:spPr bwMode="auto">
          <a:xfrm>
            <a:off x="579596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6" name="Oval 170"/>
          <p:cNvSpPr>
            <a:spLocks noChangeArrowheads="1"/>
          </p:cNvSpPr>
          <p:nvPr/>
        </p:nvSpPr>
        <p:spPr bwMode="auto">
          <a:xfrm>
            <a:off x="601186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7" name="Oval 171"/>
          <p:cNvSpPr>
            <a:spLocks noChangeArrowheads="1"/>
          </p:cNvSpPr>
          <p:nvPr/>
        </p:nvSpPr>
        <p:spPr bwMode="auto">
          <a:xfrm>
            <a:off x="622776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8" name="Oval 172"/>
          <p:cNvSpPr>
            <a:spLocks noChangeArrowheads="1"/>
          </p:cNvSpPr>
          <p:nvPr/>
        </p:nvSpPr>
        <p:spPr bwMode="auto">
          <a:xfrm>
            <a:off x="644366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09" name="Oval 173"/>
          <p:cNvSpPr>
            <a:spLocks noChangeArrowheads="1"/>
          </p:cNvSpPr>
          <p:nvPr/>
        </p:nvSpPr>
        <p:spPr bwMode="auto">
          <a:xfrm>
            <a:off x="6157913" y="13414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0" name="Oval 174"/>
          <p:cNvSpPr>
            <a:spLocks noChangeArrowheads="1"/>
          </p:cNvSpPr>
          <p:nvPr/>
        </p:nvSpPr>
        <p:spPr bwMode="auto">
          <a:xfrm>
            <a:off x="6373813" y="15573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1" name="Oval 175"/>
          <p:cNvSpPr>
            <a:spLocks noChangeArrowheads="1"/>
          </p:cNvSpPr>
          <p:nvPr/>
        </p:nvSpPr>
        <p:spPr bwMode="auto">
          <a:xfrm>
            <a:off x="6589713" y="17732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2" name="Oval 176"/>
          <p:cNvSpPr>
            <a:spLocks noChangeArrowheads="1"/>
          </p:cNvSpPr>
          <p:nvPr/>
        </p:nvSpPr>
        <p:spPr bwMode="auto">
          <a:xfrm>
            <a:off x="6805613" y="19891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3" name="Oval 177"/>
          <p:cNvSpPr>
            <a:spLocks noChangeArrowheads="1"/>
          </p:cNvSpPr>
          <p:nvPr/>
        </p:nvSpPr>
        <p:spPr bwMode="auto">
          <a:xfrm>
            <a:off x="7021513" y="2205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4" name="Oval 178"/>
          <p:cNvSpPr>
            <a:spLocks noChangeArrowheads="1"/>
          </p:cNvSpPr>
          <p:nvPr/>
        </p:nvSpPr>
        <p:spPr bwMode="auto">
          <a:xfrm>
            <a:off x="7237413" y="24209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5" name="Oval 179"/>
          <p:cNvSpPr>
            <a:spLocks noChangeArrowheads="1"/>
          </p:cNvSpPr>
          <p:nvPr/>
        </p:nvSpPr>
        <p:spPr bwMode="auto">
          <a:xfrm>
            <a:off x="7453313" y="2636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6" name="Oval 180"/>
          <p:cNvSpPr>
            <a:spLocks noChangeArrowheads="1"/>
          </p:cNvSpPr>
          <p:nvPr/>
        </p:nvSpPr>
        <p:spPr bwMode="auto">
          <a:xfrm>
            <a:off x="7669213" y="2852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7" name="Oval 181"/>
          <p:cNvSpPr>
            <a:spLocks noChangeArrowheads="1"/>
          </p:cNvSpPr>
          <p:nvPr/>
        </p:nvSpPr>
        <p:spPr bwMode="auto">
          <a:xfrm>
            <a:off x="7885113" y="3068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8" name="Oval 182"/>
          <p:cNvSpPr>
            <a:spLocks noChangeArrowheads="1"/>
          </p:cNvSpPr>
          <p:nvPr/>
        </p:nvSpPr>
        <p:spPr bwMode="auto">
          <a:xfrm>
            <a:off x="8101013" y="32845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19" name="Oval 183"/>
          <p:cNvSpPr>
            <a:spLocks noChangeArrowheads="1"/>
          </p:cNvSpPr>
          <p:nvPr/>
        </p:nvSpPr>
        <p:spPr bwMode="auto">
          <a:xfrm>
            <a:off x="5795963" y="51577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0" name="Oval 184"/>
          <p:cNvSpPr>
            <a:spLocks noChangeArrowheads="1"/>
          </p:cNvSpPr>
          <p:nvPr/>
        </p:nvSpPr>
        <p:spPr bwMode="auto">
          <a:xfrm>
            <a:off x="6011863" y="5373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1" name="Oval 185"/>
          <p:cNvSpPr>
            <a:spLocks noChangeArrowheads="1"/>
          </p:cNvSpPr>
          <p:nvPr/>
        </p:nvSpPr>
        <p:spPr bwMode="auto">
          <a:xfrm>
            <a:off x="6515100" y="53006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2" name="Oval 186"/>
          <p:cNvSpPr>
            <a:spLocks noChangeArrowheads="1"/>
          </p:cNvSpPr>
          <p:nvPr/>
        </p:nvSpPr>
        <p:spPr bwMode="auto">
          <a:xfrm>
            <a:off x="5940425"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3" name="Oval 187"/>
          <p:cNvSpPr>
            <a:spLocks noChangeArrowheads="1"/>
          </p:cNvSpPr>
          <p:nvPr/>
        </p:nvSpPr>
        <p:spPr bwMode="auto">
          <a:xfrm>
            <a:off x="6156325" y="1916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4" name="Oval 188"/>
          <p:cNvSpPr>
            <a:spLocks noChangeArrowheads="1"/>
          </p:cNvSpPr>
          <p:nvPr/>
        </p:nvSpPr>
        <p:spPr bwMode="auto">
          <a:xfrm>
            <a:off x="63722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5" name="Oval 189"/>
          <p:cNvSpPr>
            <a:spLocks noChangeArrowheads="1"/>
          </p:cNvSpPr>
          <p:nvPr/>
        </p:nvSpPr>
        <p:spPr bwMode="auto">
          <a:xfrm>
            <a:off x="65881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6" name="Oval 190"/>
          <p:cNvSpPr>
            <a:spLocks noChangeArrowheads="1"/>
          </p:cNvSpPr>
          <p:nvPr/>
        </p:nvSpPr>
        <p:spPr bwMode="auto">
          <a:xfrm>
            <a:off x="68040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7" name="Oval 191"/>
          <p:cNvSpPr>
            <a:spLocks noChangeArrowheads="1"/>
          </p:cNvSpPr>
          <p:nvPr/>
        </p:nvSpPr>
        <p:spPr bwMode="auto">
          <a:xfrm>
            <a:off x="70199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8" name="Oval 192"/>
          <p:cNvSpPr>
            <a:spLocks noChangeArrowheads="1"/>
          </p:cNvSpPr>
          <p:nvPr/>
        </p:nvSpPr>
        <p:spPr bwMode="auto">
          <a:xfrm>
            <a:off x="72358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29" name="Oval 193"/>
          <p:cNvSpPr>
            <a:spLocks noChangeArrowheads="1"/>
          </p:cNvSpPr>
          <p:nvPr/>
        </p:nvSpPr>
        <p:spPr bwMode="auto">
          <a:xfrm>
            <a:off x="74517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0" name="Oval 194"/>
          <p:cNvSpPr>
            <a:spLocks noChangeArrowheads="1"/>
          </p:cNvSpPr>
          <p:nvPr/>
        </p:nvSpPr>
        <p:spPr bwMode="auto">
          <a:xfrm>
            <a:off x="76676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1" name="Oval 195"/>
          <p:cNvSpPr>
            <a:spLocks noChangeArrowheads="1"/>
          </p:cNvSpPr>
          <p:nvPr/>
        </p:nvSpPr>
        <p:spPr bwMode="auto">
          <a:xfrm>
            <a:off x="78835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2" name="Oval 196"/>
          <p:cNvSpPr>
            <a:spLocks noChangeArrowheads="1"/>
          </p:cNvSpPr>
          <p:nvPr/>
        </p:nvSpPr>
        <p:spPr bwMode="auto">
          <a:xfrm>
            <a:off x="80994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3" name="Oval 197"/>
          <p:cNvSpPr>
            <a:spLocks noChangeArrowheads="1"/>
          </p:cNvSpPr>
          <p:nvPr/>
        </p:nvSpPr>
        <p:spPr bwMode="auto">
          <a:xfrm>
            <a:off x="500221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4" name="Oval 198"/>
          <p:cNvSpPr>
            <a:spLocks noChangeArrowheads="1"/>
          </p:cNvSpPr>
          <p:nvPr/>
        </p:nvSpPr>
        <p:spPr bwMode="auto">
          <a:xfrm>
            <a:off x="521811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5" name="Oval 199"/>
          <p:cNvSpPr>
            <a:spLocks noChangeArrowheads="1"/>
          </p:cNvSpPr>
          <p:nvPr/>
        </p:nvSpPr>
        <p:spPr bwMode="auto">
          <a:xfrm>
            <a:off x="4716463" y="4435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6" name="Oval 200"/>
          <p:cNvSpPr>
            <a:spLocks noChangeArrowheads="1"/>
          </p:cNvSpPr>
          <p:nvPr/>
        </p:nvSpPr>
        <p:spPr bwMode="auto">
          <a:xfrm>
            <a:off x="4932363" y="46513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7" name="Oval 201"/>
          <p:cNvSpPr>
            <a:spLocks noChangeArrowheads="1"/>
          </p:cNvSpPr>
          <p:nvPr/>
        </p:nvSpPr>
        <p:spPr bwMode="auto">
          <a:xfrm>
            <a:off x="5148263" y="48672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8" name="Oval 202"/>
          <p:cNvSpPr>
            <a:spLocks noChangeArrowheads="1"/>
          </p:cNvSpPr>
          <p:nvPr/>
        </p:nvSpPr>
        <p:spPr bwMode="auto">
          <a:xfrm>
            <a:off x="5364163" y="5083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39" name="Oval 203"/>
          <p:cNvSpPr>
            <a:spLocks noChangeArrowheads="1"/>
          </p:cNvSpPr>
          <p:nvPr/>
        </p:nvSpPr>
        <p:spPr bwMode="auto">
          <a:xfrm>
            <a:off x="5580063" y="52990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0" name="Oval 204"/>
          <p:cNvSpPr>
            <a:spLocks noChangeArrowheads="1"/>
          </p:cNvSpPr>
          <p:nvPr/>
        </p:nvSpPr>
        <p:spPr bwMode="auto">
          <a:xfrm>
            <a:off x="5148263" y="11953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1" name="Oval 205"/>
          <p:cNvSpPr>
            <a:spLocks noChangeArrowheads="1"/>
          </p:cNvSpPr>
          <p:nvPr/>
        </p:nvSpPr>
        <p:spPr bwMode="auto">
          <a:xfrm>
            <a:off x="5364163" y="14112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2" name="Oval 206"/>
          <p:cNvSpPr>
            <a:spLocks noChangeArrowheads="1"/>
          </p:cNvSpPr>
          <p:nvPr/>
        </p:nvSpPr>
        <p:spPr bwMode="auto">
          <a:xfrm>
            <a:off x="5580063" y="16271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3" name="Oval 207"/>
          <p:cNvSpPr>
            <a:spLocks noChangeArrowheads="1"/>
          </p:cNvSpPr>
          <p:nvPr/>
        </p:nvSpPr>
        <p:spPr bwMode="auto">
          <a:xfrm>
            <a:off x="5795963" y="18430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4" name="Oval 208"/>
          <p:cNvSpPr>
            <a:spLocks noChangeArrowheads="1"/>
          </p:cNvSpPr>
          <p:nvPr/>
        </p:nvSpPr>
        <p:spPr bwMode="auto">
          <a:xfrm>
            <a:off x="6011863" y="20589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5" name="Oval 209"/>
          <p:cNvSpPr>
            <a:spLocks noChangeArrowheads="1"/>
          </p:cNvSpPr>
          <p:nvPr/>
        </p:nvSpPr>
        <p:spPr bwMode="auto">
          <a:xfrm>
            <a:off x="6227763" y="22748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6" name="Oval 210"/>
          <p:cNvSpPr>
            <a:spLocks noChangeArrowheads="1"/>
          </p:cNvSpPr>
          <p:nvPr/>
        </p:nvSpPr>
        <p:spPr bwMode="auto">
          <a:xfrm>
            <a:off x="6443663" y="24907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7" name="Oval 211"/>
          <p:cNvSpPr>
            <a:spLocks noChangeArrowheads="1"/>
          </p:cNvSpPr>
          <p:nvPr/>
        </p:nvSpPr>
        <p:spPr bwMode="auto">
          <a:xfrm>
            <a:off x="6659563" y="2706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8" name="Oval 212"/>
          <p:cNvSpPr>
            <a:spLocks noChangeArrowheads="1"/>
          </p:cNvSpPr>
          <p:nvPr/>
        </p:nvSpPr>
        <p:spPr bwMode="auto">
          <a:xfrm>
            <a:off x="65166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49" name="Oval 213"/>
          <p:cNvSpPr>
            <a:spLocks noChangeArrowheads="1"/>
          </p:cNvSpPr>
          <p:nvPr/>
        </p:nvSpPr>
        <p:spPr bwMode="auto">
          <a:xfrm>
            <a:off x="6732588"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0" name="Oval 214"/>
          <p:cNvSpPr>
            <a:spLocks noChangeArrowheads="1"/>
          </p:cNvSpPr>
          <p:nvPr/>
        </p:nvSpPr>
        <p:spPr bwMode="auto">
          <a:xfrm>
            <a:off x="6948488"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1" name="Oval 215"/>
          <p:cNvSpPr>
            <a:spLocks noChangeArrowheads="1"/>
          </p:cNvSpPr>
          <p:nvPr/>
        </p:nvSpPr>
        <p:spPr bwMode="auto">
          <a:xfrm>
            <a:off x="6516688" y="11239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2" name="Oval 216"/>
          <p:cNvSpPr>
            <a:spLocks noChangeArrowheads="1"/>
          </p:cNvSpPr>
          <p:nvPr/>
        </p:nvSpPr>
        <p:spPr bwMode="auto">
          <a:xfrm>
            <a:off x="6732588" y="13398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3" name="Oval 217"/>
          <p:cNvSpPr>
            <a:spLocks noChangeArrowheads="1"/>
          </p:cNvSpPr>
          <p:nvPr/>
        </p:nvSpPr>
        <p:spPr bwMode="auto">
          <a:xfrm>
            <a:off x="6948488" y="15557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4" name="Oval 218"/>
          <p:cNvSpPr>
            <a:spLocks noChangeArrowheads="1"/>
          </p:cNvSpPr>
          <p:nvPr/>
        </p:nvSpPr>
        <p:spPr bwMode="auto">
          <a:xfrm>
            <a:off x="7164388" y="17716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5" name="Oval 219"/>
          <p:cNvSpPr>
            <a:spLocks noChangeArrowheads="1"/>
          </p:cNvSpPr>
          <p:nvPr/>
        </p:nvSpPr>
        <p:spPr bwMode="auto">
          <a:xfrm>
            <a:off x="7380288" y="19875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6" name="Oval 220"/>
          <p:cNvSpPr>
            <a:spLocks noChangeArrowheads="1"/>
          </p:cNvSpPr>
          <p:nvPr/>
        </p:nvSpPr>
        <p:spPr bwMode="auto">
          <a:xfrm>
            <a:off x="7596188" y="22034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7" name="Oval 221"/>
          <p:cNvSpPr>
            <a:spLocks noChangeArrowheads="1"/>
          </p:cNvSpPr>
          <p:nvPr/>
        </p:nvSpPr>
        <p:spPr bwMode="auto">
          <a:xfrm>
            <a:off x="7812088" y="24193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8" name="Oval 222"/>
          <p:cNvSpPr>
            <a:spLocks noChangeArrowheads="1"/>
          </p:cNvSpPr>
          <p:nvPr/>
        </p:nvSpPr>
        <p:spPr bwMode="auto">
          <a:xfrm>
            <a:off x="8027988" y="26352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59" name="Oval 223"/>
          <p:cNvSpPr>
            <a:spLocks noChangeArrowheads="1"/>
          </p:cNvSpPr>
          <p:nvPr/>
        </p:nvSpPr>
        <p:spPr bwMode="auto">
          <a:xfrm>
            <a:off x="5867400"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0" name="Oval 224"/>
          <p:cNvSpPr>
            <a:spLocks noChangeArrowheads="1"/>
          </p:cNvSpPr>
          <p:nvPr/>
        </p:nvSpPr>
        <p:spPr bwMode="auto">
          <a:xfrm>
            <a:off x="6083300" y="50117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1" name="Oval 225"/>
          <p:cNvSpPr>
            <a:spLocks noChangeArrowheads="1"/>
          </p:cNvSpPr>
          <p:nvPr/>
        </p:nvSpPr>
        <p:spPr bwMode="auto">
          <a:xfrm>
            <a:off x="6948488" y="45085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2" name="Oval 226"/>
          <p:cNvSpPr>
            <a:spLocks noChangeArrowheads="1"/>
          </p:cNvSpPr>
          <p:nvPr/>
        </p:nvSpPr>
        <p:spPr bwMode="auto">
          <a:xfrm>
            <a:off x="7164388" y="47244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3" name="Oval 227"/>
          <p:cNvSpPr>
            <a:spLocks noChangeArrowheads="1"/>
          </p:cNvSpPr>
          <p:nvPr/>
        </p:nvSpPr>
        <p:spPr bwMode="auto">
          <a:xfrm>
            <a:off x="7380288" y="4940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4" name="Oval 228"/>
          <p:cNvSpPr>
            <a:spLocks noChangeArrowheads="1"/>
          </p:cNvSpPr>
          <p:nvPr/>
        </p:nvSpPr>
        <p:spPr bwMode="auto">
          <a:xfrm>
            <a:off x="7596188" y="5156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5" name="Oval 229"/>
          <p:cNvSpPr>
            <a:spLocks noChangeArrowheads="1"/>
          </p:cNvSpPr>
          <p:nvPr/>
        </p:nvSpPr>
        <p:spPr bwMode="auto">
          <a:xfrm>
            <a:off x="7812088" y="5372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6" name="Oval 230"/>
          <p:cNvSpPr>
            <a:spLocks noChangeArrowheads="1"/>
          </p:cNvSpPr>
          <p:nvPr/>
        </p:nvSpPr>
        <p:spPr bwMode="auto">
          <a:xfrm>
            <a:off x="7380288"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7" name="Oval 231"/>
          <p:cNvSpPr>
            <a:spLocks noChangeArrowheads="1"/>
          </p:cNvSpPr>
          <p:nvPr/>
        </p:nvSpPr>
        <p:spPr bwMode="auto">
          <a:xfrm>
            <a:off x="7596188"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8" name="Oval 232"/>
          <p:cNvSpPr>
            <a:spLocks noChangeArrowheads="1"/>
          </p:cNvSpPr>
          <p:nvPr/>
        </p:nvSpPr>
        <p:spPr bwMode="auto">
          <a:xfrm>
            <a:off x="781208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69" name="Oval 233"/>
          <p:cNvSpPr>
            <a:spLocks noChangeArrowheads="1"/>
          </p:cNvSpPr>
          <p:nvPr/>
        </p:nvSpPr>
        <p:spPr bwMode="auto">
          <a:xfrm>
            <a:off x="802798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0" name="Oval 234"/>
          <p:cNvSpPr>
            <a:spLocks noChangeArrowheads="1"/>
          </p:cNvSpPr>
          <p:nvPr/>
        </p:nvSpPr>
        <p:spPr bwMode="auto">
          <a:xfrm>
            <a:off x="8243888"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1" name="Oval 235"/>
          <p:cNvSpPr>
            <a:spLocks noChangeArrowheads="1"/>
          </p:cNvSpPr>
          <p:nvPr/>
        </p:nvSpPr>
        <p:spPr bwMode="auto">
          <a:xfrm>
            <a:off x="3203575" y="13414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2" name="Oval 236"/>
          <p:cNvSpPr>
            <a:spLocks noChangeArrowheads="1"/>
          </p:cNvSpPr>
          <p:nvPr/>
        </p:nvSpPr>
        <p:spPr bwMode="auto">
          <a:xfrm>
            <a:off x="3419475" y="15573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3" name="Oval 237"/>
          <p:cNvSpPr>
            <a:spLocks noChangeArrowheads="1"/>
          </p:cNvSpPr>
          <p:nvPr/>
        </p:nvSpPr>
        <p:spPr bwMode="auto">
          <a:xfrm>
            <a:off x="3635375" y="17732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4" name="Oval 238"/>
          <p:cNvSpPr>
            <a:spLocks noChangeArrowheads="1"/>
          </p:cNvSpPr>
          <p:nvPr/>
        </p:nvSpPr>
        <p:spPr bwMode="auto">
          <a:xfrm>
            <a:off x="1401763" y="43624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5" name="Oval 239"/>
          <p:cNvSpPr>
            <a:spLocks noChangeArrowheads="1"/>
          </p:cNvSpPr>
          <p:nvPr/>
        </p:nvSpPr>
        <p:spPr bwMode="auto">
          <a:xfrm>
            <a:off x="1617663" y="45783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6" name="Oval 240"/>
          <p:cNvSpPr>
            <a:spLocks noChangeArrowheads="1"/>
          </p:cNvSpPr>
          <p:nvPr/>
        </p:nvSpPr>
        <p:spPr bwMode="auto">
          <a:xfrm>
            <a:off x="1833563" y="47942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7" name="Oval 241"/>
          <p:cNvSpPr>
            <a:spLocks noChangeArrowheads="1"/>
          </p:cNvSpPr>
          <p:nvPr/>
        </p:nvSpPr>
        <p:spPr bwMode="auto">
          <a:xfrm>
            <a:off x="11874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8" name="Oval 242"/>
          <p:cNvSpPr>
            <a:spLocks noChangeArrowheads="1"/>
          </p:cNvSpPr>
          <p:nvPr/>
        </p:nvSpPr>
        <p:spPr bwMode="auto">
          <a:xfrm>
            <a:off x="14033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79" name="Oval 243"/>
          <p:cNvSpPr>
            <a:spLocks noChangeArrowheads="1"/>
          </p:cNvSpPr>
          <p:nvPr/>
        </p:nvSpPr>
        <p:spPr bwMode="auto">
          <a:xfrm>
            <a:off x="16192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0" name="Oval 244"/>
          <p:cNvSpPr>
            <a:spLocks noChangeArrowheads="1"/>
          </p:cNvSpPr>
          <p:nvPr/>
        </p:nvSpPr>
        <p:spPr bwMode="auto">
          <a:xfrm>
            <a:off x="18351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1" name="Oval 245"/>
          <p:cNvSpPr>
            <a:spLocks noChangeArrowheads="1"/>
          </p:cNvSpPr>
          <p:nvPr/>
        </p:nvSpPr>
        <p:spPr bwMode="auto">
          <a:xfrm>
            <a:off x="20510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2" name="Oval 246"/>
          <p:cNvSpPr>
            <a:spLocks noChangeArrowheads="1"/>
          </p:cNvSpPr>
          <p:nvPr/>
        </p:nvSpPr>
        <p:spPr bwMode="auto">
          <a:xfrm>
            <a:off x="22669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3" name="Oval 247"/>
          <p:cNvSpPr>
            <a:spLocks noChangeArrowheads="1"/>
          </p:cNvSpPr>
          <p:nvPr/>
        </p:nvSpPr>
        <p:spPr bwMode="auto">
          <a:xfrm>
            <a:off x="24828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4" name="Oval 248"/>
          <p:cNvSpPr>
            <a:spLocks noChangeArrowheads="1"/>
          </p:cNvSpPr>
          <p:nvPr/>
        </p:nvSpPr>
        <p:spPr bwMode="auto">
          <a:xfrm>
            <a:off x="269875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5" name="Oval 249"/>
          <p:cNvSpPr>
            <a:spLocks noChangeArrowheads="1"/>
          </p:cNvSpPr>
          <p:nvPr/>
        </p:nvSpPr>
        <p:spPr bwMode="auto">
          <a:xfrm>
            <a:off x="291465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6" name="Oval 250"/>
          <p:cNvSpPr>
            <a:spLocks noChangeArrowheads="1"/>
          </p:cNvSpPr>
          <p:nvPr/>
        </p:nvSpPr>
        <p:spPr bwMode="auto">
          <a:xfrm>
            <a:off x="313055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7" name="Oval 251"/>
          <p:cNvSpPr>
            <a:spLocks noChangeArrowheads="1"/>
          </p:cNvSpPr>
          <p:nvPr/>
        </p:nvSpPr>
        <p:spPr bwMode="auto">
          <a:xfrm>
            <a:off x="154781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8" name="Oval 252"/>
          <p:cNvSpPr>
            <a:spLocks noChangeArrowheads="1"/>
          </p:cNvSpPr>
          <p:nvPr/>
        </p:nvSpPr>
        <p:spPr bwMode="auto">
          <a:xfrm>
            <a:off x="1185863" y="45799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89" name="Oval 253"/>
          <p:cNvSpPr>
            <a:spLocks noChangeArrowheads="1"/>
          </p:cNvSpPr>
          <p:nvPr/>
        </p:nvSpPr>
        <p:spPr bwMode="auto">
          <a:xfrm>
            <a:off x="1401763"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0" name="Oval 254"/>
          <p:cNvSpPr>
            <a:spLocks noChangeArrowheads="1"/>
          </p:cNvSpPr>
          <p:nvPr/>
        </p:nvSpPr>
        <p:spPr bwMode="auto">
          <a:xfrm>
            <a:off x="1617663"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1" name="Oval 255"/>
          <p:cNvSpPr>
            <a:spLocks noChangeArrowheads="1"/>
          </p:cNvSpPr>
          <p:nvPr/>
        </p:nvSpPr>
        <p:spPr bwMode="auto">
          <a:xfrm>
            <a:off x="1833563"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2" name="Oval 256"/>
          <p:cNvSpPr>
            <a:spLocks noChangeArrowheads="1"/>
          </p:cNvSpPr>
          <p:nvPr/>
        </p:nvSpPr>
        <p:spPr bwMode="auto">
          <a:xfrm>
            <a:off x="1187450" y="32131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3" name="Oval 257"/>
          <p:cNvSpPr>
            <a:spLocks noChangeArrowheads="1"/>
          </p:cNvSpPr>
          <p:nvPr/>
        </p:nvSpPr>
        <p:spPr bwMode="auto">
          <a:xfrm>
            <a:off x="1403350" y="34290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4" name="Oval 258"/>
          <p:cNvSpPr>
            <a:spLocks noChangeArrowheads="1"/>
          </p:cNvSpPr>
          <p:nvPr/>
        </p:nvSpPr>
        <p:spPr bwMode="auto">
          <a:xfrm>
            <a:off x="1619250" y="36449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5" name="Oval 259"/>
          <p:cNvSpPr>
            <a:spLocks noChangeArrowheads="1"/>
          </p:cNvSpPr>
          <p:nvPr/>
        </p:nvSpPr>
        <p:spPr bwMode="auto">
          <a:xfrm>
            <a:off x="1835150"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6" name="Oval 260"/>
          <p:cNvSpPr>
            <a:spLocks noChangeArrowheads="1"/>
          </p:cNvSpPr>
          <p:nvPr/>
        </p:nvSpPr>
        <p:spPr bwMode="auto">
          <a:xfrm>
            <a:off x="2051050" y="40767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7" name="Oval 261"/>
          <p:cNvSpPr>
            <a:spLocks noChangeArrowheads="1"/>
          </p:cNvSpPr>
          <p:nvPr/>
        </p:nvSpPr>
        <p:spPr bwMode="auto">
          <a:xfrm>
            <a:off x="2266950" y="4292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8" name="Oval 262"/>
          <p:cNvSpPr>
            <a:spLocks noChangeArrowheads="1"/>
          </p:cNvSpPr>
          <p:nvPr/>
        </p:nvSpPr>
        <p:spPr bwMode="auto">
          <a:xfrm>
            <a:off x="2482850" y="4508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399" name="Oval 263"/>
          <p:cNvSpPr>
            <a:spLocks noChangeArrowheads="1"/>
          </p:cNvSpPr>
          <p:nvPr/>
        </p:nvSpPr>
        <p:spPr bwMode="auto">
          <a:xfrm>
            <a:off x="2698750"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0" name="Oval 264"/>
          <p:cNvSpPr>
            <a:spLocks noChangeArrowheads="1"/>
          </p:cNvSpPr>
          <p:nvPr/>
        </p:nvSpPr>
        <p:spPr bwMode="auto">
          <a:xfrm>
            <a:off x="1189038" y="1628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1" name="Oval 265"/>
          <p:cNvSpPr>
            <a:spLocks noChangeArrowheads="1"/>
          </p:cNvSpPr>
          <p:nvPr/>
        </p:nvSpPr>
        <p:spPr bwMode="auto">
          <a:xfrm>
            <a:off x="1404938" y="18446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2" name="Oval 266"/>
          <p:cNvSpPr>
            <a:spLocks noChangeArrowheads="1"/>
          </p:cNvSpPr>
          <p:nvPr/>
        </p:nvSpPr>
        <p:spPr bwMode="auto">
          <a:xfrm>
            <a:off x="1042988"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3" name="Oval 267"/>
          <p:cNvSpPr>
            <a:spLocks noChangeArrowheads="1"/>
          </p:cNvSpPr>
          <p:nvPr/>
        </p:nvSpPr>
        <p:spPr bwMode="auto">
          <a:xfrm>
            <a:off x="1258888"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4" name="Oval 268"/>
          <p:cNvSpPr>
            <a:spLocks noChangeArrowheads="1"/>
          </p:cNvSpPr>
          <p:nvPr/>
        </p:nvSpPr>
        <p:spPr bwMode="auto">
          <a:xfrm>
            <a:off x="2195513" y="5373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5" name="Oval 269"/>
          <p:cNvSpPr>
            <a:spLocks noChangeArrowheads="1"/>
          </p:cNvSpPr>
          <p:nvPr/>
        </p:nvSpPr>
        <p:spPr bwMode="auto">
          <a:xfrm>
            <a:off x="2771775" y="53006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6" name="Oval 270"/>
          <p:cNvSpPr>
            <a:spLocks noChangeArrowheads="1"/>
          </p:cNvSpPr>
          <p:nvPr/>
        </p:nvSpPr>
        <p:spPr bwMode="auto">
          <a:xfrm>
            <a:off x="3275013" y="5300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7" name="Oval 271"/>
          <p:cNvSpPr>
            <a:spLocks noChangeArrowheads="1"/>
          </p:cNvSpPr>
          <p:nvPr/>
        </p:nvSpPr>
        <p:spPr bwMode="auto">
          <a:xfrm>
            <a:off x="12604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8" name="Oval 272"/>
          <p:cNvSpPr>
            <a:spLocks noChangeArrowheads="1"/>
          </p:cNvSpPr>
          <p:nvPr/>
        </p:nvSpPr>
        <p:spPr bwMode="auto">
          <a:xfrm>
            <a:off x="1476375" y="40767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09" name="Oval 273"/>
          <p:cNvSpPr>
            <a:spLocks noChangeArrowheads="1"/>
          </p:cNvSpPr>
          <p:nvPr/>
        </p:nvSpPr>
        <p:spPr bwMode="auto">
          <a:xfrm>
            <a:off x="1692275" y="4292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0" name="Oval 274"/>
          <p:cNvSpPr>
            <a:spLocks noChangeArrowheads="1"/>
          </p:cNvSpPr>
          <p:nvPr/>
        </p:nvSpPr>
        <p:spPr bwMode="auto">
          <a:xfrm>
            <a:off x="1908175" y="4508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1" name="Oval 275"/>
          <p:cNvSpPr>
            <a:spLocks noChangeArrowheads="1"/>
          </p:cNvSpPr>
          <p:nvPr/>
        </p:nvSpPr>
        <p:spPr bwMode="auto">
          <a:xfrm>
            <a:off x="212407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2" name="Oval 276"/>
          <p:cNvSpPr>
            <a:spLocks noChangeArrowheads="1"/>
          </p:cNvSpPr>
          <p:nvPr/>
        </p:nvSpPr>
        <p:spPr bwMode="auto">
          <a:xfrm>
            <a:off x="2339975" y="4940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3" name="Oval 277"/>
          <p:cNvSpPr>
            <a:spLocks noChangeArrowheads="1"/>
          </p:cNvSpPr>
          <p:nvPr/>
        </p:nvSpPr>
        <p:spPr bwMode="auto">
          <a:xfrm>
            <a:off x="19796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4" name="Oval 278"/>
          <p:cNvSpPr>
            <a:spLocks noChangeArrowheads="1"/>
          </p:cNvSpPr>
          <p:nvPr/>
        </p:nvSpPr>
        <p:spPr bwMode="auto">
          <a:xfrm>
            <a:off x="21955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5" name="Oval 279"/>
          <p:cNvSpPr>
            <a:spLocks noChangeArrowheads="1"/>
          </p:cNvSpPr>
          <p:nvPr/>
        </p:nvSpPr>
        <p:spPr bwMode="auto">
          <a:xfrm>
            <a:off x="24114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6" name="Oval 280"/>
          <p:cNvSpPr>
            <a:spLocks noChangeArrowheads="1"/>
          </p:cNvSpPr>
          <p:nvPr/>
        </p:nvSpPr>
        <p:spPr bwMode="auto">
          <a:xfrm>
            <a:off x="26273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7" name="Oval 281"/>
          <p:cNvSpPr>
            <a:spLocks noChangeArrowheads="1"/>
          </p:cNvSpPr>
          <p:nvPr/>
        </p:nvSpPr>
        <p:spPr bwMode="auto">
          <a:xfrm>
            <a:off x="28432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8" name="Oval 282"/>
          <p:cNvSpPr>
            <a:spLocks noChangeArrowheads="1"/>
          </p:cNvSpPr>
          <p:nvPr/>
        </p:nvSpPr>
        <p:spPr bwMode="auto">
          <a:xfrm>
            <a:off x="30591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19" name="Oval 283"/>
          <p:cNvSpPr>
            <a:spLocks noChangeArrowheads="1"/>
          </p:cNvSpPr>
          <p:nvPr/>
        </p:nvSpPr>
        <p:spPr bwMode="auto">
          <a:xfrm>
            <a:off x="32750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0" name="Oval 284"/>
          <p:cNvSpPr>
            <a:spLocks noChangeArrowheads="1"/>
          </p:cNvSpPr>
          <p:nvPr/>
        </p:nvSpPr>
        <p:spPr bwMode="auto">
          <a:xfrm>
            <a:off x="34909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1" name="Oval 285"/>
          <p:cNvSpPr>
            <a:spLocks noChangeArrowheads="1"/>
          </p:cNvSpPr>
          <p:nvPr/>
        </p:nvSpPr>
        <p:spPr bwMode="auto">
          <a:xfrm>
            <a:off x="37068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2" name="Oval 286"/>
          <p:cNvSpPr>
            <a:spLocks noChangeArrowheads="1"/>
          </p:cNvSpPr>
          <p:nvPr/>
        </p:nvSpPr>
        <p:spPr bwMode="auto">
          <a:xfrm>
            <a:off x="39227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3" name="Oval 287"/>
          <p:cNvSpPr>
            <a:spLocks noChangeArrowheads="1"/>
          </p:cNvSpPr>
          <p:nvPr/>
        </p:nvSpPr>
        <p:spPr bwMode="auto">
          <a:xfrm>
            <a:off x="41386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4" name="Oval 288"/>
          <p:cNvSpPr>
            <a:spLocks noChangeArrowheads="1"/>
          </p:cNvSpPr>
          <p:nvPr/>
        </p:nvSpPr>
        <p:spPr bwMode="auto">
          <a:xfrm>
            <a:off x="4354513"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5" name="Oval 289"/>
          <p:cNvSpPr>
            <a:spLocks noChangeArrowheads="1"/>
          </p:cNvSpPr>
          <p:nvPr/>
        </p:nvSpPr>
        <p:spPr bwMode="auto">
          <a:xfrm>
            <a:off x="4570413" y="4722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1426" name="Text Box 290"/>
          <p:cNvSpPr txBox="1">
            <a:spLocks noChangeArrowheads="1"/>
          </p:cNvSpPr>
          <p:nvPr/>
        </p:nvSpPr>
        <p:spPr bwMode="auto">
          <a:xfrm>
            <a:off x="3927475" y="987425"/>
            <a:ext cx="1149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600">
                <a:solidFill>
                  <a:srgbClr val="FFFF00"/>
                </a:solidFill>
              </a:rPr>
              <a:t>Jobs</a:t>
            </a:r>
          </a:p>
        </p:txBody>
      </p:sp>
      <p:sp>
        <p:nvSpPr>
          <p:cNvPr id="731428" name="Rectangle 292"/>
          <p:cNvSpPr>
            <a:spLocks noGrp="1" noChangeArrowheads="1"/>
          </p:cNvSpPr>
          <p:nvPr>
            <p:ph type="title"/>
          </p:nvPr>
        </p:nvSpPr>
        <p:spPr>
          <a:xfrm>
            <a:off x="971550" y="-90488"/>
            <a:ext cx="7656513" cy="1143001"/>
          </a:xfrm>
          <a:noFill/>
          <a:ln/>
        </p:spPr>
        <p:txBody>
          <a:bodyPr/>
          <a:lstStyle/>
          <a:p>
            <a:r>
              <a:rPr lang="en-US" altLang="zh-CN">
                <a:ea typeface="SimSun" pitchFamily="2" charset="-122"/>
              </a:rPr>
              <a:t>MPI </a:t>
            </a:r>
            <a:r>
              <a:rPr lang="en-US"/>
              <a:t>Master-slave parallel model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t>http://www.hpcvl.org</a:t>
            </a:r>
          </a:p>
        </p:txBody>
      </p:sp>
      <p:sp>
        <p:nvSpPr>
          <p:cNvPr id="26" name="Slide Number Placeholder 4"/>
          <p:cNvSpPr>
            <a:spLocks noGrp="1"/>
          </p:cNvSpPr>
          <p:nvPr>
            <p:ph type="sldNum" sz="quarter" idx="12"/>
          </p:nvPr>
        </p:nvSpPr>
        <p:spPr/>
        <p:txBody>
          <a:bodyPr/>
          <a:lstStyle/>
          <a:p>
            <a:fld id="{B69CF5DA-19EB-4862-89EC-20B0E3B620EB}" type="slidenum">
              <a:rPr lang="en-US"/>
              <a:pPr/>
              <a:t>22</a:t>
            </a:fld>
            <a:endParaRPr lang="en-US"/>
          </a:p>
        </p:txBody>
      </p:sp>
      <p:sp>
        <p:nvSpPr>
          <p:cNvPr id="1179650" name="Rectangle 2"/>
          <p:cNvSpPr>
            <a:spLocks noGrp="1" noChangeArrowheads="1"/>
          </p:cNvSpPr>
          <p:nvPr>
            <p:ph type="title"/>
          </p:nvPr>
        </p:nvSpPr>
        <p:spPr>
          <a:xfrm>
            <a:off x="1403350" y="-234950"/>
            <a:ext cx="7656513" cy="1143000"/>
          </a:xfrm>
        </p:spPr>
        <p:txBody>
          <a:bodyPr/>
          <a:lstStyle/>
          <a:p>
            <a:r>
              <a:rPr lang="en-US"/>
              <a:t>Master-slave parallel model</a:t>
            </a:r>
          </a:p>
        </p:txBody>
      </p:sp>
      <p:sp>
        <p:nvSpPr>
          <p:cNvPr id="1179651" name="Text Box 3"/>
          <p:cNvSpPr txBox="1">
            <a:spLocks noChangeArrowheads="1"/>
          </p:cNvSpPr>
          <p:nvPr/>
        </p:nvSpPr>
        <p:spPr bwMode="auto">
          <a:xfrm>
            <a:off x="323850" y="1268413"/>
            <a:ext cx="1981200" cy="372586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800">
                <a:solidFill>
                  <a:srgbClr val="CC3300"/>
                </a:solidFill>
                <a:latin typeface="Times New Roman" pitchFamily="18" charset="0"/>
              </a:rPr>
              <a:t>Master</a:t>
            </a:r>
          </a:p>
          <a:p>
            <a:pPr eaLnBrk="1" hangingPunct="1">
              <a:spcBef>
                <a:spcPct val="50000"/>
              </a:spcBef>
            </a:pPr>
            <a:r>
              <a:rPr lang="en-US" sz="2800">
                <a:solidFill>
                  <a:srgbClr val="CC3300"/>
                </a:solidFill>
                <a:latin typeface="Times New Roman" pitchFamily="18" charset="0"/>
              </a:rPr>
              <a:t>(Rank 0)</a:t>
            </a:r>
          </a:p>
          <a:p>
            <a:pPr eaLnBrk="1" hangingPunct="1">
              <a:spcBef>
                <a:spcPct val="50000"/>
              </a:spcBef>
            </a:pPr>
            <a:r>
              <a:rPr lang="en-US" sz="2800">
                <a:solidFill>
                  <a:srgbClr val="CC3300"/>
                </a:solidFill>
                <a:latin typeface="Times New Roman" pitchFamily="18" charset="0"/>
              </a:rPr>
              <a:t>only</a:t>
            </a:r>
          </a:p>
          <a:p>
            <a:pPr eaLnBrk="1" hangingPunct="1">
              <a:spcBef>
                <a:spcPct val="50000"/>
              </a:spcBef>
            </a:pPr>
            <a:r>
              <a:rPr lang="en-US" sz="2800">
                <a:solidFill>
                  <a:srgbClr val="CC3300"/>
                </a:solidFill>
                <a:latin typeface="Times New Roman" pitchFamily="18" charset="0"/>
              </a:rPr>
              <a:t>assigns</a:t>
            </a:r>
          </a:p>
          <a:p>
            <a:pPr eaLnBrk="1" hangingPunct="1">
              <a:spcBef>
                <a:spcPct val="50000"/>
              </a:spcBef>
            </a:pPr>
            <a:r>
              <a:rPr lang="en-US" sz="2800">
                <a:solidFill>
                  <a:srgbClr val="CC3300"/>
                </a:solidFill>
                <a:latin typeface="Times New Roman" pitchFamily="18" charset="0"/>
              </a:rPr>
              <a:t>jobs to</a:t>
            </a:r>
          </a:p>
          <a:p>
            <a:pPr eaLnBrk="1" hangingPunct="1">
              <a:spcBef>
                <a:spcPct val="50000"/>
              </a:spcBef>
            </a:pPr>
            <a:r>
              <a:rPr lang="en-US" sz="2800">
                <a:solidFill>
                  <a:srgbClr val="CC3300"/>
                </a:solidFill>
                <a:latin typeface="Times New Roman" pitchFamily="18" charset="0"/>
              </a:rPr>
              <a:t>Slaves.</a:t>
            </a:r>
          </a:p>
        </p:txBody>
      </p:sp>
      <p:sp>
        <p:nvSpPr>
          <p:cNvPr id="1179652" name="Rectangle 4"/>
          <p:cNvSpPr>
            <a:spLocks noChangeArrowheads="1"/>
          </p:cNvSpPr>
          <p:nvPr/>
        </p:nvSpPr>
        <p:spPr bwMode="auto">
          <a:xfrm>
            <a:off x="3635375" y="787400"/>
            <a:ext cx="5184775"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79653" name="Text Box 5"/>
          <p:cNvSpPr txBox="1">
            <a:spLocks noChangeArrowheads="1"/>
          </p:cNvSpPr>
          <p:nvPr/>
        </p:nvSpPr>
        <p:spPr bwMode="auto">
          <a:xfrm>
            <a:off x="4114800" y="106680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800">
                <a:solidFill>
                  <a:srgbClr val="CC3300"/>
                </a:solidFill>
                <a:latin typeface="Times New Roman" pitchFamily="18" charset="0"/>
              </a:rPr>
              <a:t>Slaves (Other ranks):</a:t>
            </a:r>
          </a:p>
        </p:txBody>
      </p:sp>
      <p:sp>
        <p:nvSpPr>
          <p:cNvPr id="1179654" name="Oval 6"/>
          <p:cNvSpPr>
            <a:spLocks noChangeArrowheads="1"/>
          </p:cNvSpPr>
          <p:nvPr/>
        </p:nvSpPr>
        <p:spPr bwMode="auto">
          <a:xfrm>
            <a:off x="4267200" y="19812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55" name="Oval 7"/>
          <p:cNvSpPr>
            <a:spLocks noChangeArrowheads="1"/>
          </p:cNvSpPr>
          <p:nvPr/>
        </p:nvSpPr>
        <p:spPr bwMode="auto">
          <a:xfrm>
            <a:off x="6934200" y="19812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56" name="Oval 8"/>
          <p:cNvSpPr>
            <a:spLocks noChangeArrowheads="1"/>
          </p:cNvSpPr>
          <p:nvPr/>
        </p:nvSpPr>
        <p:spPr bwMode="auto">
          <a:xfrm>
            <a:off x="5410200" y="28194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57" name="Oval 9"/>
          <p:cNvSpPr>
            <a:spLocks noChangeArrowheads="1"/>
          </p:cNvSpPr>
          <p:nvPr/>
        </p:nvSpPr>
        <p:spPr bwMode="auto">
          <a:xfrm>
            <a:off x="6781800" y="35814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58" name="Oval 10"/>
          <p:cNvSpPr>
            <a:spLocks noChangeArrowheads="1"/>
          </p:cNvSpPr>
          <p:nvPr/>
        </p:nvSpPr>
        <p:spPr bwMode="auto">
          <a:xfrm>
            <a:off x="4876800" y="43434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59" name="Oval 11"/>
          <p:cNvSpPr>
            <a:spLocks noChangeArrowheads="1"/>
          </p:cNvSpPr>
          <p:nvPr/>
        </p:nvSpPr>
        <p:spPr bwMode="auto">
          <a:xfrm>
            <a:off x="6629400" y="5029200"/>
            <a:ext cx="914400" cy="8382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60" name="Line 12"/>
          <p:cNvSpPr>
            <a:spLocks noChangeShapeType="1"/>
          </p:cNvSpPr>
          <p:nvPr/>
        </p:nvSpPr>
        <p:spPr bwMode="auto">
          <a:xfrm flipH="1">
            <a:off x="2362200" y="2362200"/>
            <a:ext cx="1600200" cy="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61" name="Text Box 13"/>
          <p:cNvSpPr txBox="1">
            <a:spLocks noChangeArrowheads="1"/>
          </p:cNvSpPr>
          <p:nvPr/>
        </p:nvSpPr>
        <p:spPr bwMode="auto">
          <a:xfrm>
            <a:off x="1905000" y="17526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3200">
                <a:solidFill>
                  <a:srgbClr val="000099"/>
                </a:solidFill>
                <a:latin typeface="Times New Roman" pitchFamily="18" charset="0"/>
              </a:rPr>
              <a:t>(I am idle)</a:t>
            </a:r>
          </a:p>
        </p:txBody>
      </p:sp>
      <p:sp>
        <p:nvSpPr>
          <p:cNvPr id="1179662" name="Line 14"/>
          <p:cNvSpPr>
            <a:spLocks noChangeShapeType="1"/>
          </p:cNvSpPr>
          <p:nvPr/>
        </p:nvSpPr>
        <p:spPr bwMode="auto">
          <a:xfrm flipV="1">
            <a:off x="2438400" y="2667000"/>
            <a:ext cx="1828800" cy="152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9663" name="Text Box 15"/>
          <p:cNvSpPr txBox="1">
            <a:spLocks noChangeArrowheads="1"/>
          </p:cNvSpPr>
          <p:nvPr/>
        </p:nvSpPr>
        <p:spPr bwMode="auto">
          <a:xfrm>
            <a:off x="2057400" y="28194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3200">
                <a:solidFill>
                  <a:srgbClr val="000099"/>
                </a:solidFill>
                <a:latin typeface="Times New Roman" pitchFamily="18" charset="0"/>
              </a:rPr>
              <a:t>(Do this job)</a:t>
            </a:r>
          </a:p>
        </p:txBody>
      </p:sp>
      <p:sp>
        <p:nvSpPr>
          <p:cNvPr id="1179664" name="Line 16"/>
          <p:cNvSpPr>
            <a:spLocks noChangeShapeType="1"/>
          </p:cNvSpPr>
          <p:nvPr/>
        </p:nvSpPr>
        <p:spPr bwMode="auto">
          <a:xfrm flipH="1" flipV="1">
            <a:off x="2195513" y="5157788"/>
            <a:ext cx="4281487" cy="328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9665" name="Line 17"/>
          <p:cNvSpPr>
            <a:spLocks noChangeShapeType="1"/>
          </p:cNvSpPr>
          <p:nvPr/>
        </p:nvSpPr>
        <p:spPr bwMode="auto">
          <a:xfrm>
            <a:off x="2051050" y="5589588"/>
            <a:ext cx="4578350" cy="12541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9666" name="Line 18"/>
          <p:cNvSpPr>
            <a:spLocks noChangeShapeType="1"/>
          </p:cNvSpPr>
          <p:nvPr/>
        </p:nvSpPr>
        <p:spPr bwMode="auto">
          <a:xfrm flipH="1">
            <a:off x="2514600" y="3886200"/>
            <a:ext cx="419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9667" name="Line 19"/>
          <p:cNvSpPr>
            <a:spLocks noChangeShapeType="1"/>
          </p:cNvSpPr>
          <p:nvPr/>
        </p:nvSpPr>
        <p:spPr bwMode="auto">
          <a:xfrm flipV="1">
            <a:off x="2438400" y="4114800"/>
            <a:ext cx="4267200" cy="152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9668" name="Oval 20"/>
          <p:cNvSpPr>
            <a:spLocks noChangeArrowheads="1"/>
          </p:cNvSpPr>
          <p:nvPr/>
        </p:nvSpPr>
        <p:spPr bwMode="auto">
          <a:xfrm>
            <a:off x="180975" y="692150"/>
            <a:ext cx="2662238" cy="5257800"/>
          </a:xfrm>
          <a:prstGeom prst="ellipse">
            <a:avLst/>
          </a:prstGeom>
          <a:solidFill>
            <a:srgbClr val="993366">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9669" name="WordArt 21">
            <a:hlinkClick r:id="rId3" action="ppaction://hlinkfile"/>
          </p:cNvPr>
          <p:cNvSpPr>
            <a:spLocks noChangeArrowheads="1" noChangeShapeType="1" noTextEdit="1"/>
          </p:cNvSpPr>
          <p:nvPr/>
        </p:nvSpPr>
        <p:spPr bwMode="auto">
          <a:xfrm>
            <a:off x="0" y="5949950"/>
            <a:ext cx="5148263"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an example code f21.f </a:t>
            </a:r>
          </a:p>
        </p:txBody>
      </p:sp>
      <p:sp>
        <p:nvSpPr>
          <p:cNvPr id="1179670" name="WordArt 22">
            <a:hlinkClick r:id="rId4" action="ppaction://hlinkfile"/>
          </p:cNvPr>
          <p:cNvSpPr>
            <a:spLocks noChangeArrowheads="1" noChangeShapeType="1" noTextEdit="1"/>
          </p:cNvSpPr>
          <p:nvPr/>
        </p:nvSpPr>
        <p:spPr bwMode="auto">
          <a:xfrm>
            <a:off x="5292725" y="6092825"/>
            <a:ext cx="1223963" cy="36195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c21.c</a:t>
            </a:r>
          </a:p>
        </p:txBody>
      </p:sp>
      <p:sp>
        <p:nvSpPr>
          <p:cNvPr id="1179671" name="WordArt 23">
            <a:hlinkClick r:id="rId5" action="ppaction://hlinkfile"/>
          </p:cNvPr>
          <p:cNvSpPr>
            <a:spLocks noChangeArrowheads="1" noChangeShapeType="1" noTextEdit="1"/>
          </p:cNvSpPr>
          <p:nvPr/>
        </p:nvSpPr>
        <p:spPr bwMode="auto">
          <a:xfrm>
            <a:off x="6588125" y="5949950"/>
            <a:ext cx="2051050"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cpp21.cpp</a:t>
            </a:r>
          </a:p>
        </p:txBody>
      </p:sp>
      <p:sp>
        <p:nvSpPr>
          <p:cNvPr id="1179678" name="Oval 30"/>
          <p:cNvSpPr>
            <a:spLocks noChangeArrowheads="1"/>
          </p:cNvSpPr>
          <p:nvPr/>
        </p:nvSpPr>
        <p:spPr bwMode="auto">
          <a:xfrm>
            <a:off x="8604250" y="6308725"/>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9668"/>
                                        </p:tgtEl>
                                        <p:attrNameLst>
                                          <p:attrName>style.visibility</p:attrName>
                                        </p:attrNameLst>
                                      </p:cBhvr>
                                      <p:to>
                                        <p:strVal val="visible"/>
                                      </p:to>
                                    </p:set>
                                    <p:animEffect transition="in" filter="dissolve">
                                      <p:cBhvr>
                                        <p:cTn id="7" dur="500"/>
                                        <p:tgtEl>
                                          <p:spTgt spid="1179668"/>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179651"/>
                                        </p:tgtEl>
                                        <p:attrNameLst>
                                          <p:attrName>style.visibility</p:attrName>
                                        </p:attrNameLst>
                                      </p:cBhvr>
                                      <p:to>
                                        <p:strVal val="visible"/>
                                      </p:to>
                                    </p:set>
                                    <p:anim calcmode="lin" valueType="num">
                                      <p:cBhvr additive="base">
                                        <p:cTn id="11" dur="500" fill="hold"/>
                                        <p:tgtEl>
                                          <p:spTgt spid="1179651"/>
                                        </p:tgtEl>
                                        <p:attrNameLst>
                                          <p:attrName>ppt_x</p:attrName>
                                        </p:attrNameLst>
                                      </p:cBhvr>
                                      <p:tavLst>
                                        <p:tav tm="0">
                                          <p:val>
                                            <p:strVal val="1+#ppt_w/2"/>
                                          </p:val>
                                        </p:tav>
                                        <p:tav tm="100000">
                                          <p:val>
                                            <p:strVal val="#ppt_x"/>
                                          </p:val>
                                        </p:tav>
                                      </p:tavLst>
                                    </p:anim>
                                    <p:anim calcmode="lin" valueType="num">
                                      <p:cBhvr additive="base">
                                        <p:cTn id="12" dur="500" fill="hold"/>
                                        <p:tgtEl>
                                          <p:spTgt spid="117965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79652"/>
                                        </p:tgtEl>
                                        <p:attrNameLst>
                                          <p:attrName>style.visibility</p:attrName>
                                        </p:attrNameLst>
                                      </p:cBhvr>
                                      <p:to>
                                        <p:strVal val="visible"/>
                                      </p:to>
                                    </p:set>
                                    <p:anim calcmode="lin" valueType="num">
                                      <p:cBhvr additive="base">
                                        <p:cTn id="16" dur="500" fill="hold"/>
                                        <p:tgtEl>
                                          <p:spTgt spid="1179652"/>
                                        </p:tgtEl>
                                        <p:attrNameLst>
                                          <p:attrName>ppt_x</p:attrName>
                                        </p:attrNameLst>
                                      </p:cBhvr>
                                      <p:tavLst>
                                        <p:tav tm="0">
                                          <p:val>
                                            <p:strVal val="0-#ppt_w/2"/>
                                          </p:val>
                                        </p:tav>
                                        <p:tav tm="100000">
                                          <p:val>
                                            <p:strVal val="#ppt_x"/>
                                          </p:val>
                                        </p:tav>
                                      </p:tavLst>
                                    </p:anim>
                                    <p:anim calcmode="lin" valueType="num">
                                      <p:cBhvr additive="base">
                                        <p:cTn id="17" dur="500" fill="hold"/>
                                        <p:tgtEl>
                                          <p:spTgt spid="117965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179653"/>
                                        </p:tgtEl>
                                        <p:attrNameLst>
                                          <p:attrName>style.visibility</p:attrName>
                                        </p:attrNameLst>
                                      </p:cBhvr>
                                      <p:to>
                                        <p:strVal val="visible"/>
                                      </p:to>
                                    </p:set>
                                    <p:anim calcmode="lin" valueType="num">
                                      <p:cBhvr additive="base">
                                        <p:cTn id="21" dur="500" fill="hold"/>
                                        <p:tgtEl>
                                          <p:spTgt spid="1179653"/>
                                        </p:tgtEl>
                                        <p:attrNameLst>
                                          <p:attrName>ppt_x</p:attrName>
                                        </p:attrNameLst>
                                      </p:cBhvr>
                                      <p:tavLst>
                                        <p:tav tm="0">
                                          <p:val>
                                            <p:strVal val="0-#ppt_w/2"/>
                                          </p:val>
                                        </p:tav>
                                        <p:tav tm="100000">
                                          <p:val>
                                            <p:strVal val="#ppt_x"/>
                                          </p:val>
                                        </p:tav>
                                      </p:tavLst>
                                    </p:anim>
                                    <p:anim calcmode="lin" valueType="num">
                                      <p:cBhvr additive="base">
                                        <p:cTn id="22" dur="500" fill="hold"/>
                                        <p:tgtEl>
                                          <p:spTgt spid="1179653"/>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179654"/>
                                        </p:tgtEl>
                                        <p:attrNameLst>
                                          <p:attrName>style.visibility</p:attrName>
                                        </p:attrNameLst>
                                      </p:cBhvr>
                                      <p:to>
                                        <p:strVal val="visible"/>
                                      </p:to>
                                    </p:set>
                                    <p:anim calcmode="lin" valueType="num">
                                      <p:cBhvr additive="base">
                                        <p:cTn id="26" dur="500" fill="hold"/>
                                        <p:tgtEl>
                                          <p:spTgt spid="1179654"/>
                                        </p:tgtEl>
                                        <p:attrNameLst>
                                          <p:attrName>ppt_x</p:attrName>
                                        </p:attrNameLst>
                                      </p:cBhvr>
                                      <p:tavLst>
                                        <p:tav tm="0">
                                          <p:val>
                                            <p:strVal val="1+#ppt_w/2"/>
                                          </p:val>
                                        </p:tav>
                                        <p:tav tm="100000">
                                          <p:val>
                                            <p:strVal val="#ppt_x"/>
                                          </p:val>
                                        </p:tav>
                                      </p:tavLst>
                                    </p:anim>
                                    <p:anim calcmode="lin" valueType="num">
                                      <p:cBhvr additive="base">
                                        <p:cTn id="27" dur="500" fill="hold"/>
                                        <p:tgtEl>
                                          <p:spTgt spid="1179654"/>
                                        </p:tgtEl>
                                        <p:attrNameLst>
                                          <p:attrName>ppt_y</p:attrName>
                                        </p:attrNameLst>
                                      </p:cBhvr>
                                      <p:tavLst>
                                        <p:tav tm="0">
                                          <p:val>
                                            <p:strVal val="#ppt_y"/>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1179655"/>
                                        </p:tgtEl>
                                        <p:attrNameLst>
                                          <p:attrName>style.visibility</p:attrName>
                                        </p:attrNameLst>
                                      </p:cBhvr>
                                      <p:to>
                                        <p:strVal val="visible"/>
                                      </p:to>
                                    </p:set>
                                    <p:anim calcmode="lin" valueType="num">
                                      <p:cBhvr additive="base">
                                        <p:cTn id="30" dur="500" fill="hold"/>
                                        <p:tgtEl>
                                          <p:spTgt spid="1179655"/>
                                        </p:tgtEl>
                                        <p:attrNameLst>
                                          <p:attrName>ppt_x</p:attrName>
                                        </p:attrNameLst>
                                      </p:cBhvr>
                                      <p:tavLst>
                                        <p:tav tm="0">
                                          <p:val>
                                            <p:strVal val="0-#ppt_w/2"/>
                                          </p:val>
                                        </p:tav>
                                        <p:tav tm="100000">
                                          <p:val>
                                            <p:strVal val="#ppt_x"/>
                                          </p:val>
                                        </p:tav>
                                      </p:tavLst>
                                    </p:anim>
                                    <p:anim calcmode="lin" valueType="num">
                                      <p:cBhvr additive="base">
                                        <p:cTn id="31" dur="500" fill="hold"/>
                                        <p:tgtEl>
                                          <p:spTgt spid="1179655"/>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2500"/>
                            </p:stCondLst>
                            <p:childTnLst>
                              <p:par>
                                <p:cTn id="33" presetID="2" presetClass="entr" presetSubtype="6" fill="hold" grpId="0" nodeType="afterEffect">
                                  <p:stCondLst>
                                    <p:cond delay="0"/>
                                  </p:stCondLst>
                                  <p:childTnLst>
                                    <p:set>
                                      <p:cBhvr>
                                        <p:cTn id="34" dur="1" fill="hold">
                                          <p:stCondLst>
                                            <p:cond delay="0"/>
                                          </p:stCondLst>
                                        </p:cTn>
                                        <p:tgtEl>
                                          <p:spTgt spid="1179656"/>
                                        </p:tgtEl>
                                        <p:attrNameLst>
                                          <p:attrName>style.visibility</p:attrName>
                                        </p:attrNameLst>
                                      </p:cBhvr>
                                      <p:to>
                                        <p:strVal val="visible"/>
                                      </p:to>
                                    </p:set>
                                    <p:anim calcmode="lin" valueType="num">
                                      <p:cBhvr additive="base">
                                        <p:cTn id="35" dur="500" fill="hold"/>
                                        <p:tgtEl>
                                          <p:spTgt spid="1179656"/>
                                        </p:tgtEl>
                                        <p:attrNameLst>
                                          <p:attrName>ppt_x</p:attrName>
                                        </p:attrNameLst>
                                      </p:cBhvr>
                                      <p:tavLst>
                                        <p:tav tm="0">
                                          <p:val>
                                            <p:strVal val="1+#ppt_w/2"/>
                                          </p:val>
                                        </p:tav>
                                        <p:tav tm="100000">
                                          <p:val>
                                            <p:strVal val="#ppt_x"/>
                                          </p:val>
                                        </p:tav>
                                      </p:tavLst>
                                    </p:anim>
                                    <p:anim calcmode="lin" valueType="num">
                                      <p:cBhvr additive="base">
                                        <p:cTn id="36" dur="500" fill="hold"/>
                                        <p:tgtEl>
                                          <p:spTgt spid="1179656"/>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79657"/>
                                        </p:tgtEl>
                                        <p:attrNameLst>
                                          <p:attrName>style.visibility</p:attrName>
                                        </p:attrNameLst>
                                      </p:cBhvr>
                                      <p:to>
                                        <p:strVal val="visible"/>
                                      </p:to>
                                    </p:set>
                                    <p:anim calcmode="lin" valueType="num">
                                      <p:cBhvr additive="base">
                                        <p:cTn id="39" dur="500" fill="hold"/>
                                        <p:tgtEl>
                                          <p:spTgt spid="1179657"/>
                                        </p:tgtEl>
                                        <p:attrNameLst>
                                          <p:attrName>ppt_x</p:attrName>
                                        </p:attrNameLst>
                                      </p:cBhvr>
                                      <p:tavLst>
                                        <p:tav tm="0">
                                          <p:val>
                                            <p:strVal val="0-#ppt_w/2"/>
                                          </p:val>
                                        </p:tav>
                                        <p:tav tm="100000">
                                          <p:val>
                                            <p:strVal val="#ppt_x"/>
                                          </p:val>
                                        </p:tav>
                                      </p:tavLst>
                                    </p:anim>
                                    <p:anim calcmode="lin" valueType="num">
                                      <p:cBhvr additive="base">
                                        <p:cTn id="40" dur="500" fill="hold"/>
                                        <p:tgtEl>
                                          <p:spTgt spid="1179657"/>
                                        </p:tgtEl>
                                        <p:attrNameLst>
                                          <p:attrName>ppt_y</p:attrName>
                                        </p:attrNameLst>
                                      </p:cBhvr>
                                      <p:tavLst>
                                        <p:tav tm="0">
                                          <p:val>
                                            <p:strVal val="#ppt_y"/>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1179658"/>
                                        </p:tgtEl>
                                        <p:attrNameLst>
                                          <p:attrName>style.visibility</p:attrName>
                                        </p:attrNameLst>
                                      </p:cBhvr>
                                      <p:to>
                                        <p:strVal val="visible"/>
                                      </p:to>
                                    </p:set>
                                    <p:anim calcmode="lin" valueType="num">
                                      <p:cBhvr additive="base">
                                        <p:cTn id="43" dur="500" fill="hold"/>
                                        <p:tgtEl>
                                          <p:spTgt spid="1179658"/>
                                        </p:tgtEl>
                                        <p:attrNameLst>
                                          <p:attrName>ppt_x</p:attrName>
                                        </p:attrNameLst>
                                      </p:cBhvr>
                                      <p:tavLst>
                                        <p:tav tm="0">
                                          <p:val>
                                            <p:strVal val="1+#ppt_w/2"/>
                                          </p:val>
                                        </p:tav>
                                        <p:tav tm="100000">
                                          <p:val>
                                            <p:strVal val="#ppt_x"/>
                                          </p:val>
                                        </p:tav>
                                      </p:tavLst>
                                    </p:anim>
                                    <p:anim calcmode="lin" valueType="num">
                                      <p:cBhvr additive="base">
                                        <p:cTn id="44" dur="500" fill="hold"/>
                                        <p:tgtEl>
                                          <p:spTgt spid="1179658"/>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3000"/>
                            </p:stCondLst>
                            <p:childTnLst>
                              <p:par>
                                <p:cTn id="46" presetID="2" presetClass="entr" presetSubtype="1" fill="hold" grpId="0" nodeType="afterEffect">
                                  <p:stCondLst>
                                    <p:cond delay="0"/>
                                  </p:stCondLst>
                                  <p:childTnLst>
                                    <p:set>
                                      <p:cBhvr>
                                        <p:cTn id="47" dur="1" fill="hold">
                                          <p:stCondLst>
                                            <p:cond delay="0"/>
                                          </p:stCondLst>
                                        </p:cTn>
                                        <p:tgtEl>
                                          <p:spTgt spid="1179659"/>
                                        </p:tgtEl>
                                        <p:attrNameLst>
                                          <p:attrName>style.visibility</p:attrName>
                                        </p:attrNameLst>
                                      </p:cBhvr>
                                      <p:to>
                                        <p:strVal val="visible"/>
                                      </p:to>
                                    </p:set>
                                    <p:anim calcmode="lin" valueType="num">
                                      <p:cBhvr additive="base">
                                        <p:cTn id="48" dur="500" fill="hold"/>
                                        <p:tgtEl>
                                          <p:spTgt spid="1179659"/>
                                        </p:tgtEl>
                                        <p:attrNameLst>
                                          <p:attrName>ppt_x</p:attrName>
                                        </p:attrNameLst>
                                      </p:cBhvr>
                                      <p:tavLst>
                                        <p:tav tm="0">
                                          <p:val>
                                            <p:strVal val="#ppt_x"/>
                                          </p:val>
                                        </p:tav>
                                        <p:tav tm="100000">
                                          <p:val>
                                            <p:strVal val="#ppt_x"/>
                                          </p:val>
                                        </p:tav>
                                      </p:tavLst>
                                    </p:anim>
                                    <p:anim calcmode="lin" valueType="num">
                                      <p:cBhvr additive="base">
                                        <p:cTn id="49" dur="500" fill="hold"/>
                                        <p:tgtEl>
                                          <p:spTgt spid="1179659"/>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2" fill="hold" grpId="0" nodeType="clickEffect">
                                  <p:stCondLst>
                                    <p:cond delay="0"/>
                                  </p:stCondLst>
                                  <p:childTnLst>
                                    <p:set>
                                      <p:cBhvr>
                                        <p:cTn id="53" dur="1" fill="hold">
                                          <p:stCondLst>
                                            <p:cond delay="0"/>
                                          </p:stCondLst>
                                        </p:cTn>
                                        <p:tgtEl>
                                          <p:spTgt spid="1179660"/>
                                        </p:tgtEl>
                                        <p:attrNameLst>
                                          <p:attrName>style.visibility</p:attrName>
                                        </p:attrNameLst>
                                      </p:cBhvr>
                                      <p:to>
                                        <p:strVal val="visible"/>
                                      </p:to>
                                    </p:set>
                                    <p:anim calcmode="lin" valueType="num">
                                      <p:cBhvr>
                                        <p:cTn id="54" dur="500" fill="hold"/>
                                        <p:tgtEl>
                                          <p:spTgt spid="1179660"/>
                                        </p:tgtEl>
                                        <p:attrNameLst>
                                          <p:attrName>ppt_x</p:attrName>
                                        </p:attrNameLst>
                                      </p:cBhvr>
                                      <p:tavLst>
                                        <p:tav tm="0">
                                          <p:val>
                                            <p:strVal val="#ppt_x+#ppt_w/2"/>
                                          </p:val>
                                        </p:tav>
                                        <p:tav tm="100000">
                                          <p:val>
                                            <p:strVal val="#ppt_x"/>
                                          </p:val>
                                        </p:tav>
                                      </p:tavLst>
                                    </p:anim>
                                    <p:anim calcmode="lin" valueType="num">
                                      <p:cBhvr>
                                        <p:cTn id="55" dur="500" fill="hold"/>
                                        <p:tgtEl>
                                          <p:spTgt spid="1179660"/>
                                        </p:tgtEl>
                                        <p:attrNameLst>
                                          <p:attrName>ppt_y</p:attrName>
                                        </p:attrNameLst>
                                      </p:cBhvr>
                                      <p:tavLst>
                                        <p:tav tm="0">
                                          <p:val>
                                            <p:strVal val="#ppt_y"/>
                                          </p:val>
                                        </p:tav>
                                        <p:tav tm="100000">
                                          <p:val>
                                            <p:strVal val="#ppt_y"/>
                                          </p:val>
                                        </p:tav>
                                      </p:tavLst>
                                    </p:anim>
                                    <p:anim calcmode="lin" valueType="num">
                                      <p:cBhvr>
                                        <p:cTn id="56" dur="500" fill="hold"/>
                                        <p:tgtEl>
                                          <p:spTgt spid="1179660"/>
                                        </p:tgtEl>
                                        <p:attrNameLst>
                                          <p:attrName>ppt_w</p:attrName>
                                        </p:attrNameLst>
                                      </p:cBhvr>
                                      <p:tavLst>
                                        <p:tav tm="0">
                                          <p:val>
                                            <p:fltVal val="0"/>
                                          </p:val>
                                        </p:tav>
                                        <p:tav tm="100000">
                                          <p:val>
                                            <p:strVal val="#ppt_w"/>
                                          </p:val>
                                        </p:tav>
                                      </p:tavLst>
                                    </p:anim>
                                    <p:anim calcmode="lin" valueType="num">
                                      <p:cBhvr>
                                        <p:cTn id="57" dur="500" fill="hold"/>
                                        <p:tgtEl>
                                          <p:spTgt spid="1179660"/>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500"/>
                            </p:stCondLst>
                            <p:childTnLst>
                              <p:par>
                                <p:cTn id="59" presetID="17" presetClass="entr" presetSubtype="2" fill="hold" grpId="0" nodeType="afterEffect">
                                  <p:stCondLst>
                                    <p:cond delay="0"/>
                                  </p:stCondLst>
                                  <p:childTnLst>
                                    <p:set>
                                      <p:cBhvr>
                                        <p:cTn id="60" dur="1" fill="hold">
                                          <p:stCondLst>
                                            <p:cond delay="0"/>
                                          </p:stCondLst>
                                        </p:cTn>
                                        <p:tgtEl>
                                          <p:spTgt spid="1179661"/>
                                        </p:tgtEl>
                                        <p:attrNameLst>
                                          <p:attrName>style.visibility</p:attrName>
                                        </p:attrNameLst>
                                      </p:cBhvr>
                                      <p:to>
                                        <p:strVal val="visible"/>
                                      </p:to>
                                    </p:set>
                                    <p:anim calcmode="lin" valueType="num">
                                      <p:cBhvr>
                                        <p:cTn id="61" dur="500" fill="hold"/>
                                        <p:tgtEl>
                                          <p:spTgt spid="1179661"/>
                                        </p:tgtEl>
                                        <p:attrNameLst>
                                          <p:attrName>ppt_x</p:attrName>
                                        </p:attrNameLst>
                                      </p:cBhvr>
                                      <p:tavLst>
                                        <p:tav tm="0">
                                          <p:val>
                                            <p:strVal val="#ppt_x+#ppt_w/2"/>
                                          </p:val>
                                        </p:tav>
                                        <p:tav tm="100000">
                                          <p:val>
                                            <p:strVal val="#ppt_x"/>
                                          </p:val>
                                        </p:tav>
                                      </p:tavLst>
                                    </p:anim>
                                    <p:anim calcmode="lin" valueType="num">
                                      <p:cBhvr>
                                        <p:cTn id="62" dur="500" fill="hold"/>
                                        <p:tgtEl>
                                          <p:spTgt spid="1179661"/>
                                        </p:tgtEl>
                                        <p:attrNameLst>
                                          <p:attrName>ppt_y</p:attrName>
                                        </p:attrNameLst>
                                      </p:cBhvr>
                                      <p:tavLst>
                                        <p:tav tm="0">
                                          <p:val>
                                            <p:strVal val="#ppt_y"/>
                                          </p:val>
                                        </p:tav>
                                        <p:tav tm="100000">
                                          <p:val>
                                            <p:strVal val="#ppt_y"/>
                                          </p:val>
                                        </p:tav>
                                      </p:tavLst>
                                    </p:anim>
                                    <p:anim calcmode="lin" valueType="num">
                                      <p:cBhvr>
                                        <p:cTn id="63" dur="500" fill="hold"/>
                                        <p:tgtEl>
                                          <p:spTgt spid="1179661"/>
                                        </p:tgtEl>
                                        <p:attrNameLst>
                                          <p:attrName>ppt_w</p:attrName>
                                        </p:attrNameLst>
                                      </p:cBhvr>
                                      <p:tavLst>
                                        <p:tav tm="0">
                                          <p:val>
                                            <p:fltVal val="0"/>
                                          </p:val>
                                        </p:tav>
                                        <p:tav tm="100000">
                                          <p:val>
                                            <p:strVal val="#ppt_w"/>
                                          </p:val>
                                        </p:tav>
                                      </p:tavLst>
                                    </p:anim>
                                    <p:anim calcmode="lin" valueType="num">
                                      <p:cBhvr>
                                        <p:cTn id="64" dur="500" fill="hold"/>
                                        <p:tgtEl>
                                          <p:spTgt spid="1179661"/>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1179662"/>
                                        </p:tgtEl>
                                        <p:attrNameLst>
                                          <p:attrName>style.visibility</p:attrName>
                                        </p:attrNameLst>
                                      </p:cBhvr>
                                      <p:to>
                                        <p:strVal val="visible"/>
                                      </p:to>
                                    </p:set>
                                    <p:anim calcmode="lin" valueType="num">
                                      <p:cBhvr>
                                        <p:cTn id="69" dur="500" fill="hold"/>
                                        <p:tgtEl>
                                          <p:spTgt spid="1179662"/>
                                        </p:tgtEl>
                                        <p:attrNameLst>
                                          <p:attrName>ppt_x</p:attrName>
                                        </p:attrNameLst>
                                      </p:cBhvr>
                                      <p:tavLst>
                                        <p:tav tm="0">
                                          <p:val>
                                            <p:strVal val="#ppt_x-#ppt_w/2"/>
                                          </p:val>
                                        </p:tav>
                                        <p:tav tm="100000">
                                          <p:val>
                                            <p:strVal val="#ppt_x"/>
                                          </p:val>
                                        </p:tav>
                                      </p:tavLst>
                                    </p:anim>
                                    <p:anim calcmode="lin" valueType="num">
                                      <p:cBhvr>
                                        <p:cTn id="70" dur="500" fill="hold"/>
                                        <p:tgtEl>
                                          <p:spTgt spid="1179662"/>
                                        </p:tgtEl>
                                        <p:attrNameLst>
                                          <p:attrName>ppt_y</p:attrName>
                                        </p:attrNameLst>
                                      </p:cBhvr>
                                      <p:tavLst>
                                        <p:tav tm="0">
                                          <p:val>
                                            <p:strVal val="#ppt_y"/>
                                          </p:val>
                                        </p:tav>
                                        <p:tav tm="100000">
                                          <p:val>
                                            <p:strVal val="#ppt_y"/>
                                          </p:val>
                                        </p:tav>
                                      </p:tavLst>
                                    </p:anim>
                                    <p:anim calcmode="lin" valueType="num">
                                      <p:cBhvr>
                                        <p:cTn id="71" dur="500" fill="hold"/>
                                        <p:tgtEl>
                                          <p:spTgt spid="1179662"/>
                                        </p:tgtEl>
                                        <p:attrNameLst>
                                          <p:attrName>ppt_w</p:attrName>
                                        </p:attrNameLst>
                                      </p:cBhvr>
                                      <p:tavLst>
                                        <p:tav tm="0">
                                          <p:val>
                                            <p:fltVal val="0"/>
                                          </p:val>
                                        </p:tav>
                                        <p:tav tm="100000">
                                          <p:val>
                                            <p:strVal val="#ppt_w"/>
                                          </p:val>
                                        </p:tav>
                                      </p:tavLst>
                                    </p:anim>
                                    <p:anim calcmode="lin" valueType="num">
                                      <p:cBhvr>
                                        <p:cTn id="72" dur="500" fill="hold"/>
                                        <p:tgtEl>
                                          <p:spTgt spid="1179662"/>
                                        </p:tgtEl>
                                        <p:attrNameLst>
                                          <p:attrName>ppt_h</p:attrName>
                                        </p:attrNameLst>
                                      </p:cBhvr>
                                      <p:tavLst>
                                        <p:tav tm="0">
                                          <p:val>
                                            <p:strVal val="#ppt_h"/>
                                          </p:val>
                                        </p:tav>
                                        <p:tav tm="100000">
                                          <p:val>
                                            <p:strVal val="#ppt_h"/>
                                          </p:val>
                                        </p:tav>
                                      </p:tavLst>
                                    </p:anim>
                                  </p:childTnLst>
                                </p:cTn>
                              </p:par>
                            </p:childTnLst>
                          </p:cTn>
                        </p:par>
                        <p:par>
                          <p:cTn id="73" fill="hold" nodeType="afterGroup">
                            <p:stCondLst>
                              <p:cond delay="500"/>
                            </p:stCondLst>
                            <p:childTnLst>
                              <p:par>
                                <p:cTn id="74" presetID="17" presetClass="entr" presetSubtype="8" fill="hold" grpId="0" nodeType="afterEffect">
                                  <p:stCondLst>
                                    <p:cond delay="0"/>
                                  </p:stCondLst>
                                  <p:childTnLst>
                                    <p:set>
                                      <p:cBhvr>
                                        <p:cTn id="75" dur="1" fill="hold">
                                          <p:stCondLst>
                                            <p:cond delay="0"/>
                                          </p:stCondLst>
                                        </p:cTn>
                                        <p:tgtEl>
                                          <p:spTgt spid="1179663"/>
                                        </p:tgtEl>
                                        <p:attrNameLst>
                                          <p:attrName>style.visibility</p:attrName>
                                        </p:attrNameLst>
                                      </p:cBhvr>
                                      <p:to>
                                        <p:strVal val="visible"/>
                                      </p:to>
                                    </p:set>
                                    <p:anim calcmode="lin" valueType="num">
                                      <p:cBhvr>
                                        <p:cTn id="76" dur="500" fill="hold"/>
                                        <p:tgtEl>
                                          <p:spTgt spid="1179663"/>
                                        </p:tgtEl>
                                        <p:attrNameLst>
                                          <p:attrName>ppt_x</p:attrName>
                                        </p:attrNameLst>
                                      </p:cBhvr>
                                      <p:tavLst>
                                        <p:tav tm="0">
                                          <p:val>
                                            <p:strVal val="#ppt_x-#ppt_w/2"/>
                                          </p:val>
                                        </p:tav>
                                        <p:tav tm="100000">
                                          <p:val>
                                            <p:strVal val="#ppt_x"/>
                                          </p:val>
                                        </p:tav>
                                      </p:tavLst>
                                    </p:anim>
                                    <p:anim calcmode="lin" valueType="num">
                                      <p:cBhvr>
                                        <p:cTn id="77" dur="500" fill="hold"/>
                                        <p:tgtEl>
                                          <p:spTgt spid="1179663"/>
                                        </p:tgtEl>
                                        <p:attrNameLst>
                                          <p:attrName>ppt_y</p:attrName>
                                        </p:attrNameLst>
                                      </p:cBhvr>
                                      <p:tavLst>
                                        <p:tav tm="0">
                                          <p:val>
                                            <p:strVal val="#ppt_y"/>
                                          </p:val>
                                        </p:tav>
                                        <p:tav tm="100000">
                                          <p:val>
                                            <p:strVal val="#ppt_y"/>
                                          </p:val>
                                        </p:tav>
                                      </p:tavLst>
                                    </p:anim>
                                    <p:anim calcmode="lin" valueType="num">
                                      <p:cBhvr>
                                        <p:cTn id="78" dur="500" fill="hold"/>
                                        <p:tgtEl>
                                          <p:spTgt spid="1179663"/>
                                        </p:tgtEl>
                                        <p:attrNameLst>
                                          <p:attrName>ppt_w</p:attrName>
                                        </p:attrNameLst>
                                      </p:cBhvr>
                                      <p:tavLst>
                                        <p:tav tm="0">
                                          <p:val>
                                            <p:fltVal val="0"/>
                                          </p:val>
                                        </p:tav>
                                        <p:tav tm="100000">
                                          <p:val>
                                            <p:strVal val="#ppt_w"/>
                                          </p:val>
                                        </p:tav>
                                      </p:tavLst>
                                    </p:anim>
                                    <p:anim calcmode="lin" valueType="num">
                                      <p:cBhvr>
                                        <p:cTn id="79" dur="500" fill="hold"/>
                                        <p:tgtEl>
                                          <p:spTgt spid="1179663"/>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2" fill="hold" grpId="0" nodeType="clickEffect">
                                  <p:stCondLst>
                                    <p:cond delay="0"/>
                                  </p:stCondLst>
                                  <p:childTnLst>
                                    <p:set>
                                      <p:cBhvr>
                                        <p:cTn id="83" dur="1" fill="hold">
                                          <p:stCondLst>
                                            <p:cond delay="0"/>
                                          </p:stCondLst>
                                        </p:cTn>
                                        <p:tgtEl>
                                          <p:spTgt spid="1179664"/>
                                        </p:tgtEl>
                                        <p:attrNameLst>
                                          <p:attrName>style.visibility</p:attrName>
                                        </p:attrNameLst>
                                      </p:cBhvr>
                                      <p:to>
                                        <p:strVal val="visible"/>
                                      </p:to>
                                    </p:set>
                                    <p:anim calcmode="lin" valueType="num">
                                      <p:cBhvr>
                                        <p:cTn id="84" dur="500" fill="hold"/>
                                        <p:tgtEl>
                                          <p:spTgt spid="1179664"/>
                                        </p:tgtEl>
                                        <p:attrNameLst>
                                          <p:attrName>ppt_x</p:attrName>
                                        </p:attrNameLst>
                                      </p:cBhvr>
                                      <p:tavLst>
                                        <p:tav tm="0">
                                          <p:val>
                                            <p:strVal val="#ppt_x+#ppt_w/2"/>
                                          </p:val>
                                        </p:tav>
                                        <p:tav tm="100000">
                                          <p:val>
                                            <p:strVal val="#ppt_x"/>
                                          </p:val>
                                        </p:tav>
                                      </p:tavLst>
                                    </p:anim>
                                    <p:anim calcmode="lin" valueType="num">
                                      <p:cBhvr>
                                        <p:cTn id="85" dur="500" fill="hold"/>
                                        <p:tgtEl>
                                          <p:spTgt spid="1179664"/>
                                        </p:tgtEl>
                                        <p:attrNameLst>
                                          <p:attrName>ppt_y</p:attrName>
                                        </p:attrNameLst>
                                      </p:cBhvr>
                                      <p:tavLst>
                                        <p:tav tm="0">
                                          <p:val>
                                            <p:strVal val="#ppt_y"/>
                                          </p:val>
                                        </p:tav>
                                        <p:tav tm="100000">
                                          <p:val>
                                            <p:strVal val="#ppt_y"/>
                                          </p:val>
                                        </p:tav>
                                      </p:tavLst>
                                    </p:anim>
                                    <p:anim calcmode="lin" valueType="num">
                                      <p:cBhvr>
                                        <p:cTn id="86" dur="500" fill="hold"/>
                                        <p:tgtEl>
                                          <p:spTgt spid="1179664"/>
                                        </p:tgtEl>
                                        <p:attrNameLst>
                                          <p:attrName>ppt_w</p:attrName>
                                        </p:attrNameLst>
                                      </p:cBhvr>
                                      <p:tavLst>
                                        <p:tav tm="0">
                                          <p:val>
                                            <p:fltVal val="0"/>
                                          </p:val>
                                        </p:tav>
                                        <p:tav tm="100000">
                                          <p:val>
                                            <p:strVal val="#ppt_w"/>
                                          </p:val>
                                        </p:tav>
                                      </p:tavLst>
                                    </p:anim>
                                    <p:anim calcmode="lin" valueType="num">
                                      <p:cBhvr>
                                        <p:cTn id="87" dur="500" fill="hold"/>
                                        <p:tgtEl>
                                          <p:spTgt spid="1179664"/>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1179665"/>
                                        </p:tgtEl>
                                        <p:attrNameLst>
                                          <p:attrName>style.visibility</p:attrName>
                                        </p:attrNameLst>
                                      </p:cBhvr>
                                      <p:to>
                                        <p:strVal val="visible"/>
                                      </p:to>
                                    </p:set>
                                    <p:anim calcmode="lin" valueType="num">
                                      <p:cBhvr>
                                        <p:cTn id="92" dur="500" fill="hold"/>
                                        <p:tgtEl>
                                          <p:spTgt spid="1179665"/>
                                        </p:tgtEl>
                                        <p:attrNameLst>
                                          <p:attrName>ppt_x</p:attrName>
                                        </p:attrNameLst>
                                      </p:cBhvr>
                                      <p:tavLst>
                                        <p:tav tm="0">
                                          <p:val>
                                            <p:strVal val="#ppt_x-#ppt_w/2"/>
                                          </p:val>
                                        </p:tav>
                                        <p:tav tm="100000">
                                          <p:val>
                                            <p:strVal val="#ppt_x"/>
                                          </p:val>
                                        </p:tav>
                                      </p:tavLst>
                                    </p:anim>
                                    <p:anim calcmode="lin" valueType="num">
                                      <p:cBhvr>
                                        <p:cTn id="93" dur="500" fill="hold"/>
                                        <p:tgtEl>
                                          <p:spTgt spid="1179665"/>
                                        </p:tgtEl>
                                        <p:attrNameLst>
                                          <p:attrName>ppt_y</p:attrName>
                                        </p:attrNameLst>
                                      </p:cBhvr>
                                      <p:tavLst>
                                        <p:tav tm="0">
                                          <p:val>
                                            <p:strVal val="#ppt_y"/>
                                          </p:val>
                                        </p:tav>
                                        <p:tav tm="100000">
                                          <p:val>
                                            <p:strVal val="#ppt_y"/>
                                          </p:val>
                                        </p:tav>
                                      </p:tavLst>
                                    </p:anim>
                                    <p:anim calcmode="lin" valueType="num">
                                      <p:cBhvr>
                                        <p:cTn id="94" dur="500" fill="hold"/>
                                        <p:tgtEl>
                                          <p:spTgt spid="1179665"/>
                                        </p:tgtEl>
                                        <p:attrNameLst>
                                          <p:attrName>ppt_w</p:attrName>
                                        </p:attrNameLst>
                                      </p:cBhvr>
                                      <p:tavLst>
                                        <p:tav tm="0">
                                          <p:val>
                                            <p:fltVal val="0"/>
                                          </p:val>
                                        </p:tav>
                                        <p:tav tm="100000">
                                          <p:val>
                                            <p:strVal val="#ppt_w"/>
                                          </p:val>
                                        </p:tav>
                                      </p:tavLst>
                                    </p:anim>
                                    <p:anim calcmode="lin" valueType="num">
                                      <p:cBhvr>
                                        <p:cTn id="95" dur="500" fill="hold"/>
                                        <p:tgtEl>
                                          <p:spTgt spid="1179665"/>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2" fill="hold" grpId="0" nodeType="clickEffect">
                                  <p:stCondLst>
                                    <p:cond delay="0"/>
                                  </p:stCondLst>
                                  <p:childTnLst>
                                    <p:set>
                                      <p:cBhvr>
                                        <p:cTn id="99" dur="1" fill="hold">
                                          <p:stCondLst>
                                            <p:cond delay="0"/>
                                          </p:stCondLst>
                                        </p:cTn>
                                        <p:tgtEl>
                                          <p:spTgt spid="1179666"/>
                                        </p:tgtEl>
                                        <p:attrNameLst>
                                          <p:attrName>style.visibility</p:attrName>
                                        </p:attrNameLst>
                                      </p:cBhvr>
                                      <p:to>
                                        <p:strVal val="visible"/>
                                      </p:to>
                                    </p:set>
                                    <p:anim calcmode="lin" valueType="num">
                                      <p:cBhvr>
                                        <p:cTn id="100" dur="500" fill="hold"/>
                                        <p:tgtEl>
                                          <p:spTgt spid="1179666"/>
                                        </p:tgtEl>
                                        <p:attrNameLst>
                                          <p:attrName>ppt_x</p:attrName>
                                        </p:attrNameLst>
                                      </p:cBhvr>
                                      <p:tavLst>
                                        <p:tav tm="0">
                                          <p:val>
                                            <p:strVal val="#ppt_x+#ppt_w/2"/>
                                          </p:val>
                                        </p:tav>
                                        <p:tav tm="100000">
                                          <p:val>
                                            <p:strVal val="#ppt_x"/>
                                          </p:val>
                                        </p:tav>
                                      </p:tavLst>
                                    </p:anim>
                                    <p:anim calcmode="lin" valueType="num">
                                      <p:cBhvr>
                                        <p:cTn id="101" dur="500" fill="hold"/>
                                        <p:tgtEl>
                                          <p:spTgt spid="1179666"/>
                                        </p:tgtEl>
                                        <p:attrNameLst>
                                          <p:attrName>ppt_y</p:attrName>
                                        </p:attrNameLst>
                                      </p:cBhvr>
                                      <p:tavLst>
                                        <p:tav tm="0">
                                          <p:val>
                                            <p:strVal val="#ppt_y"/>
                                          </p:val>
                                        </p:tav>
                                        <p:tav tm="100000">
                                          <p:val>
                                            <p:strVal val="#ppt_y"/>
                                          </p:val>
                                        </p:tav>
                                      </p:tavLst>
                                    </p:anim>
                                    <p:anim calcmode="lin" valueType="num">
                                      <p:cBhvr>
                                        <p:cTn id="102" dur="500" fill="hold"/>
                                        <p:tgtEl>
                                          <p:spTgt spid="1179666"/>
                                        </p:tgtEl>
                                        <p:attrNameLst>
                                          <p:attrName>ppt_w</p:attrName>
                                        </p:attrNameLst>
                                      </p:cBhvr>
                                      <p:tavLst>
                                        <p:tav tm="0">
                                          <p:val>
                                            <p:fltVal val="0"/>
                                          </p:val>
                                        </p:tav>
                                        <p:tav tm="100000">
                                          <p:val>
                                            <p:strVal val="#ppt_w"/>
                                          </p:val>
                                        </p:tav>
                                      </p:tavLst>
                                    </p:anim>
                                    <p:anim calcmode="lin" valueType="num">
                                      <p:cBhvr>
                                        <p:cTn id="103" dur="500" fill="hold"/>
                                        <p:tgtEl>
                                          <p:spTgt spid="1179666"/>
                                        </p:tgtEl>
                                        <p:attrNameLst>
                                          <p:attrName>ppt_h</p:attrName>
                                        </p:attrNameLst>
                                      </p:cBhvr>
                                      <p:tavLst>
                                        <p:tav tm="0">
                                          <p:val>
                                            <p:strVal val="#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1179667"/>
                                        </p:tgtEl>
                                        <p:attrNameLst>
                                          <p:attrName>style.visibility</p:attrName>
                                        </p:attrNameLst>
                                      </p:cBhvr>
                                      <p:to>
                                        <p:strVal val="visible"/>
                                      </p:to>
                                    </p:set>
                                    <p:anim calcmode="lin" valueType="num">
                                      <p:cBhvr>
                                        <p:cTn id="108" dur="500" fill="hold"/>
                                        <p:tgtEl>
                                          <p:spTgt spid="1179667"/>
                                        </p:tgtEl>
                                        <p:attrNameLst>
                                          <p:attrName>ppt_x</p:attrName>
                                        </p:attrNameLst>
                                      </p:cBhvr>
                                      <p:tavLst>
                                        <p:tav tm="0">
                                          <p:val>
                                            <p:strVal val="#ppt_x-#ppt_w/2"/>
                                          </p:val>
                                        </p:tav>
                                        <p:tav tm="100000">
                                          <p:val>
                                            <p:strVal val="#ppt_x"/>
                                          </p:val>
                                        </p:tav>
                                      </p:tavLst>
                                    </p:anim>
                                    <p:anim calcmode="lin" valueType="num">
                                      <p:cBhvr>
                                        <p:cTn id="109" dur="500" fill="hold"/>
                                        <p:tgtEl>
                                          <p:spTgt spid="1179667"/>
                                        </p:tgtEl>
                                        <p:attrNameLst>
                                          <p:attrName>ppt_y</p:attrName>
                                        </p:attrNameLst>
                                      </p:cBhvr>
                                      <p:tavLst>
                                        <p:tav tm="0">
                                          <p:val>
                                            <p:strVal val="#ppt_y"/>
                                          </p:val>
                                        </p:tav>
                                        <p:tav tm="100000">
                                          <p:val>
                                            <p:strVal val="#ppt_y"/>
                                          </p:val>
                                        </p:tav>
                                      </p:tavLst>
                                    </p:anim>
                                    <p:anim calcmode="lin" valueType="num">
                                      <p:cBhvr>
                                        <p:cTn id="110" dur="500" fill="hold"/>
                                        <p:tgtEl>
                                          <p:spTgt spid="1179667"/>
                                        </p:tgtEl>
                                        <p:attrNameLst>
                                          <p:attrName>ppt_w</p:attrName>
                                        </p:attrNameLst>
                                      </p:cBhvr>
                                      <p:tavLst>
                                        <p:tav tm="0">
                                          <p:val>
                                            <p:fltVal val="0"/>
                                          </p:val>
                                        </p:tav>
                                        <p:tav tm="100000">
                                          <p:val>
                                            <p:strVal val="#ppt_w"/>
                                          </p:val>
                                        </p:tav>
                                      </p:tavLst>
                                    </p:anim>
                                    <p:anim calcmode="lin" valueType="num">
                                      <p:cBhvr>
                                        <p:cTn id="111" dur="500" fill="hold"/>
                                        <p:tgtEl>
                                          <p:spTgt spid="1179667"/>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179669"/>
                                        </p:tgtEl>
                                        <p:attrNameLst>
                                          <p:attrName>style.visibility</p:attrName>
                                        </p:attrNameLst>
                                      </p:cBhvr>
                                      <p:to>
                                        <p:strVal val="visible"/>
                                      </p:to>
                                    </p:set>
                                    <p:anim calcmode="lin" valueType="num">
                                      <p:cBhvr additive="base">
                                        <p:cTn id="116" dur="500" fill="hold"/>
                                        <p:tgtEl>
                                          <p:spTgt spid="1179669"/>
                                        </p:tgtEl>
                                        <p:attrNameLst>
                                          <p:attrName>ppt_x</p:attrName>
                                        </p:attrNameLst>
                                      </p:cBhvr>
                                      <p:tavLst>
                                        <p:tav tm="0">
                                          <p:val>
                                            <p:strVal val="1+#ppt_w/2"/>
                                          </p:val>
                                        </p:tav>
                                        <p:tav tm="100000">
                                          <p:val>
                                            <p:strVal val="#ppt_x"/>
                                          </p:val>
                                        </p:tav>
                                      </p:tavLst>
                                    </p:anim>
                                    <p:anim calcmode="lin" valueType="num">
                                      <p:cBhvr additive="base">
                                        <p:cTn id="117" dur="500" fill="hold"/>
                                        <p:tgtEl>
                                          <p:spTgt spid="1179669"/>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1179670"/>
                                        </p:tgtEl>
                                        <p:attrNameLst>
                                          <p:attrName>style.visibility</p:attrName>
                                        </p:attrNameLst>
                                      </p:cBhvr>
                                      <p:to>
                                        <p:strVal val="visible"/>
                                      </p:to>
                                    </p:set>
                                    <p:anim calcmode="lin" valueType="num">
                                      <p:cBhvr additive="base">
                                        <p:cTn id="120" dur="500" fill="hold"/>
                                        <p:tgtEl>
                                          <p:spTgt spid="1179670"/>
                                        </p:tgtEl>
                                        <p:attrNameLst>
                                          <p:attrName>ppt_x</p:attrName>
                                        </p:attrNameLst>
                                      </p:cBhvr>
                                      <p:tavLst>
                                        <p:tav tm="0">
                                          <p:val>
                                            <p:strVal val="1+#ppt_w/2"/>
                                          </p:val>
                                        </p:tav>
                                        <p:tav tm="100000">
                                          <p:val>
                                            <p:strVal val="#ppt_x"/>
                                          </p:val>
                                        </p:tav>
                                      </p:tavLst>
                                    </p:anim>
                                    <p:anim calcmode="lin" valueType="num">
                                      <p:cBhvr additive="base">
                                        <p:cTn id="121" dur="500" fill="hold"/>
                                        <p:tgtEl>
                                          <p:spTgt spid="1179670"/>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1179671"/>
                                        </p:tgtEl>
                                        <p:attrNameLst>
                                          <p:attrName>style.visibility</p:attrName>
                                        </p:attrNameLst>
                                      </p:cBhvr>
                                      <p:to>
                                        <p:strVal val="visible"/>
                                      </p:to>
                                    </p:set>
                                    <p:anim calcmode="lin" valueType="num">
                                      <p:cBhvr additive="base">
                                        <p:cTn id="124" dur="500" fill="hold"/>
                                        <p:tgtEl>
                                          <p:spTgt spid="1179671"/>
                                        </p:tgtEl>
                                        <p:attrNameLst>
                                          <p:attrName>ppt_x</p:attrName>
                                        </p:attrNameLst>
                                      </p:cBhvr>
                                      <p:tavLst>
                                        <p:tav tm="0">
                                          <p:val>
                                            <p:strVal val="1+#ppt_w/2"/>
                                          </p:val>
                                        </p:tav>
                                        <p:tav tm="100000">
                                          <p:val>
                                            <p:strVal val="#ppt_x"/>
                                          </p:val>
                                        </p:tav>
                                      </p:tavLst>
                                    </p:anim>
                                    <p:anim calcmode="lin" valueType="num">
                                      <p:cBhvr additive="base">
                                        <p:cTn id="125" dur="500" fill="hold"/>
                                        <p:tgtEl>
                                          <p:spTgt spid="11796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p:bldP spid="1179652" grpId="0" animBg="1" autoUpdateAnimBg="0"/>
      <p:bldP spid="1179653" grpId="0" autoUpdateAnimBg="0"/>
      <p:bldP spid="1179654" grpId="0" animBg="1"/>
      <p:bldP spid="1179655" grpId="0" animBg="1"/>
      <p:bldP spid="1179656" grpId="0" animBg="1"/>
      <p:bldP spid="1179657" grpId="0" animBg="1"/>
      <p:bldP spid="1179658" grpId="0" animBg="1"/>
      <p:bldP spid="1179659" grpId="0" animBg="1"/>
      <p:bldP spid="1179660" grpId="0" animBg="1"/>
      <p:bldP spid="1179661" grpId="0" autoUpdateAnimBg="0"/>
      <p:bldP spid="1179662" grpId="0" animBg="1"/>
      <p:bldP spid="1179663" grpId="0" autoUpdateAnimBg="0"/>
      <p:bldP spid="1179664" grpId="0" animBg="1"/>
      <p:bldP spid="1179665" grpId="0" animBg="1"/>
      <p:bldP spid="1179666" grpId="0" animBg="1"/>
      <p:bldP spid="1179667" grpId="0" animBg="1"/>
      <p:bldP spid="1179668" grpId="0" animBg="1"/>
      <p:bldP spid="1179669" grpId="0" animBg="1"/>
      <p:bldP spid="1179670" grpId="0" animBg="1"/>
      <p:bldP spid="11796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http://www.hpcvl.org</a:t>
            </a:r>
          </a:p>
        </p:txBody>
      </p:sp>
      <p:sp>
        <p:nvSpPr>
          <p:cNvPr id="9" name="Slide Number Placeholder 5"/>
          <p:cNvSpPr>
            <a:spLocks noGrp="1"/>
          </p:cNvSpPr>
          <p:nvPr>
            <p:ph type="sldNum" sz="quarter" idx="12"/>
          </p:nvPr>
        </p:nvSpPr>
        <p:spPr/>
        <p:txBody>
          <a:bodyPr/>
          <a:lstStyle/>
          <a:p>
            <a:fld id="{3EAB320D-FDD6-49BB-AE96-C40FA33DA97C}" type="slidenum">
              <a:rPr lang="en-US"/>
              <a:pPr/>
              <a:t>23</a:t>
            </a:fld>
            <a:endParaRPr lang="en-US"/>
          </a:p>
        </p:txBody>
      </p:sp>
      <p:sp>
        <p:nvSpPr>
          <p:cNvPr id="1210370" name="Rectangle 2"/>
          <p:cNvSpPr>
            <a:spLocks noGrp="1" noChangeArrowheads="1"/>
          </p:cNvSpPr>
          <p:nvPr>
            <p:ph type="title"/>
          </p:nvPr>
        </p:nvSpPr>
        <p:spPr/>
        <p:txBody>
          <a:bodyPr/>
          <a:lstStyle/>
          <a:p>
            <a:endParaRPr lang="en-US"/>
          </a:p>
        </p:txBody>
      </p:sp>
      <p:sp>
        <p:nvSpPr>
          <p:cNvPr id="1210371" name="Rectangle 3"/>
          <p:cNvSpPr>
            <a:spLocks noGrp="1" noChangeArrowheads="1"/>
          </p:cNvSpPr>
          <p:nvPr>
            <p:ph type="body" idx="1"/>
          </p:nvPr>
        </p:nvSpPr>
        <p:spPr/>
        <p:txBody>
          <a:bodyPr/>
          <a:lstStyle/>
          <a:p>
            <a:endParaRPr lang="en-US"/>
          </a:p>
        </p:txBody>
      </p:sp>
      <p:pic>
        <p:nvPicPr>
          <p:cNvPr id="1210372" name="Picture 4" descr="p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63"/>
            <a:ext cx="9144000" cy="6875463"/>
          </a:xfrm>
          <a:prstGeom prst="rect">
            <a:avLst/>
          </a:prstGeom>
          <a:noFill/>
          <a:extLst>
            <a:ext uri="{909E8E84-426E-40DD-AFC4-6F175D3DCCD1}">
              <a14:hiddenFill xmlns:a14="http://schemas.microsoft.com/office/drawing/2010/main">
                <a:solidFill>
                  <a:srgbClr val="FFFFFF"/>
                </a:solidFill>
              </a14:hiddenFill>
            </a:ext>
          </a:extLst>
        </p:spPr>
      </p:pic>
      <p:sp>
        <p:nvSpPr>
          <p:cNvPr id="1210373" name="WordArt 5">
            <a:hlinkClick r:id="rId3" action="ppaction://hlinkfile"/>
          </p:cNvPr>
          <p:cNvSpPr>
            <a:spLocks noChangeArrowheads="1" noChangeShapeType="1" noTextEdit="1"/>
          </p:cNvSpPr>
          <p:nvPr/>
        </p:nvSpPr>
        <p:spPr bwMode="auto">
          <a:xfrm>
            <a:off x="0" y="5949950"/>
            <a:ext cx="5148263"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an example code f21.f </a:t>
            </a:r>
          </a:p>
        </p:txBody>
      </p:sp>
      <p:sp>
        <p:nvSpPr>
          <p:cNvPr id="1210374" name="WordArt 6">
            <a:hlinkClick r:id="rId4" action="ppaction://hlinkfile"/>
          </p:cNvPr>
          <p:cNvSpPr>
            <a:spLocks noChangeArrowheads="1" noChangeShapeType="1" noTextEdit="1"/>
          </p:cNvSpPr>
          <p:nvPr/>
        </p:nvSpPr>
        <p:spPr bwMode="auto">
          <a:xfrm>
            <a:off x="5292725" y="6092825"/>
            <a:ext cx="1223963" cy="36195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c21.c</a:t>
            </a:r>
          </a:p>
        </p:txBody>
      </p:sp>
      <p:sp>
        <p:nvSpPr>
          <p:cNvPr id="1210375" name="WordArt 7">
            <a:hlinkClick r:id="rId5" action="ppaction://hlinkfile"/>
          </p:cNvPr>
          <p:cNvSpPr>
            <a:spLocks noChangeArrowheads="1" noChangeShapeType="1" noTextEdit="1"/>
          </p:cNvSpPr>
          <p:nvPr/>
        </p:nvSpPr>
        <p:spPr bwMode="auto">
          <a:xfrm>
            <a:off x="6588125" y="5949950"/>
            <a:ext cx="2051050"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cpp21.cpp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p:txBody>
          <a:bodyPr/>
          <a:lstStyle/>
          <a:p>
            <a:r>
              <a:rPr lang="en-US"/>
              <a:t>http://www.hpcvl.org</a:t>
            </a:r>
          </a:p>
        </p:txBody>
      </p:sp>
      <p:sp>
        <p:nvSpPr>
          <p:cNvPr id="4" name="Slide Number Placeholder 4"/>
          <p:cNvSpPr>
            <a:spLocks noGrp="1"/>
          </p:cNvSpPr>
          <p:nvPr>
            <p:ph type="sldNum" sz="quarter" idx="12"/>
          </p:nvPr>
        </p:nvSpPr>
        <p:spPr/>
        <p:txBody>
          <a:bodyPr/>
          <a:lstStyle/>
          <a:p>
            <a:fld id="{BC294218-88E7-492A-B596-37F78905C7BD}" type="slidenum">
              <a:rPr lang="en-US"/>
              <a:pPr/>
              <a:t>24</a:t>
            </a:fld>
            <a:endParaRPr lang="en-US"/>
          </a:p>
        </p:txBody>
      </p:sp>
      <p:sp>
        <p:nvSpPr>
          <p:cNvPr id="954370" name="Rectangle 2"/>
          <p:cNvSpPr>
            <a:spLocks noGrp="1" noChangeArrowheads="1"/>
          </p:cNvSpPr>
          <p:nvPr>
            <p:ph type="title"/>
          </p:nvPr>
        </p:nvSpPr>
        <p:spPr>
          <a:xfrm>
            <a:off x="684213" y="476250"/>
            <a:ext cx="7993062" cy="5445125"/>
          </a:xfrm>
        </p:spPr>
        <p:txBody>
          <a:bodyPr/>
          <a:lstStyle/>
          <a:p>
            <a:r>
              <a:rPr lang="en-US" sz="3400"/>
              <a:t>As you see,</a:t>
            </a:r>
            <a:br>
              <a:rPr lang="en-US" sz="3400"/>
            </a:br>
            <a:r>
              <a:rPr lang="en-US" sz="3400"/>
              <a:t/>
            </a:r>
            <a:br>
              <a:rPr lang="en-US" sz="3400"/>
            </a:br>
            <a:r>
              <a:rPr lang="en-US" sz="3600"/>
              <a:t>in this MPI master-slave model, there must be a process to maintain the </a:t>
            </a:r>
            <a:r>
              <a:rPr lang="en-US" sz="3600">
                <a:solidFill>
                  <a:srgbClr val="0033CC"/>
                </a:solidFill>
              </a:rPr>
              <a:t>job number/counter</a:t>
            </a:r>
            <a:r>
              <a:rPr lang="en-US" sz="3600"/>
              <a:t>. Since it is in the process local (distributed) memory, the process has to maintain it dedicatedly and send it to any other process who needs it, then the process becomes the master.</a:t>
            </a:r>
            <a:r>
              <a:rPr lang="en-US" sz="340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p:txBody>
          <a:bodyPr/>
          <a:lstStyle/>
          <a:p>
            <a:r>
              <a:rPr lang="en-US"/>
              <a:t>http://www.hpcvl.org</a:t>
            </a:r>
          </a:p>
        </p:txBody>
      </p:sp>
      <p:sp>
        <p:nvSpPr>
          <p:cNvPr id="4" name="Slide Number Placeholder 4"/>
          <p:cNvSpPr>
            <a:spLocks noGrp="1"/>
          </p:cNvSpPr>
          <p:nvPr>
            <p:ph type="sldNum" sz="quarter" idx="12"/>
          </p:nvPr>
        </p:nvSpPr>
        <p:spPr/>
        <p:txBody>
          <a:bodyPr/>
          <a:lstStyle/>
          <a:p>
            <a:fld id="{E5A6AAED-4B53-4F3A-A8F6-E2472AF423B6}" type="slidenum">
              <a:rPr lang="en-US"/>
              <a:pPr/>
              <a:t>25</a:t>
            </a:fld>
            <a:endParaRPr lang="en-US"/>
          </a:p>
        </p:txBody>
      </p:sp>
      <p:sp>
        <p:nvSpPr>
          <p:cNvPr id="1266690" name="Rectangle 2"/>
          <p:cNvSpPr>
            <a:spLocks noGrp="1" noChangeArrowheads="1"/>
          </p:cNvSpPr>
          <p:nvPr>
            <p:ph type="title"/>
          </p:nvPr>
        </p:nvSpPr>
        <p:spPr>
          <a:xfrm>
            <a:off x="755650" y="981075"/>
            <a:ext cx="7921625" cy="3600450"/>
          </a:xfrm>
        </p:spPr>
        <p:txBody>
          <a:bodyPr/>
          <a:lstStyle/>
          <a:p>
            <a:r>
              <a:rPr lang="en-US"/>
              <a:t>In OpenMP,</a:t>
            </a:r>
            <a:br>
              <a:rPr lang="en-US"/>
            </a:br>
            <a:r>
              <a:rPr lang="en-US"/>
              <a:t/>
            </a:r>
            <a:br>
              <a:rPr lang="en-US"/>
            </a:br>
            <a:r>
              <a:rPr lang="en-US" sz="3600"/>
              <a:t>if the </a:t>
            </a:r>
            <a:r>
              <a:rPr lang="en-US" sz="3600">
                <a:solidFill>
                  <a:srgbClr val="0033CC"/>
                </a:solidFill>
              </a:rPr>
              <a:t>job number/counter</a:t>
            </a:r>
            <a:r>
              <a:rPr lang="en-US" sz="3600"/>
              <a:t> is defined as a shared variable, then every thread can access it, and no master is needed.</a:t>
            </a:r>
            <a:r>
              <a:rPr lang="en-US"/>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http://www.hpcvl.org</a:t>
            </a:r>
          </a:p>
        </p:txBody>
      </p:sp>
      <p:sp>
        <p:nvSpPr>
          <p:cNvPr id="6" name="Slide Number Placeholder 4"/>
          <p:cNvSpPr>
            <a:spLocks noGrp="1"/>
          </p:cNvSpPr>
          <p:nvPr>
            <p:ph type="sldNum" sz="quarter" idx="12"/>
          </p:nvPr>
        </p:nvSpPr>
        <p:spPr/>
        <p:txBody>
          <a:bodyPr/>
          <a:lstStyle/>
          <a:p>
            <a:fld id="{EC5F70ED-082E-4D0B-BB5B-A408882B418E}" type="slidenum">
              <a:rPr lang="en-US"/>
              <a:pPr/>
              <a:t>26</a:t>
            </a:fld>
            <a:endParaRPr lang="en-US"/>
          </a:p>
        </p:txBody>
      </p:sp>
      <p:sp>
        <p:nvSpPr>
          <p:cNvPr id="1289218" name="Rectangle 2"/>
          <p:cNvSpPr>
            <a:spLocks noGrp="1" noChangeArrowheads="1"/>
          </p:cNvSpPr>
          <p:nvPr>
            <p:ph type="title"/>
          </p:nvPr>
        </p:nvSpPr>
        <p:spPr>
          <a:xfrm>
            <a:off x="755650" y="333375"/>
            <a:ext cx="7921625" cy="4248150"/>
          </a:xfrm>
        </p:spPr>
        <p:txBody>
          <a:bodyPr/>
          <a:lstStyle/>
          <a:p>
            <a:r>
              <a:rPr lang="en-US"/>
              <a:t>      OpenMP All-slave Model</a:t>
            </a:r>
            <a:br>
              <a:rPr lang="en-US"/>
            </a:br>
            <a:r>
              <a:rPr lang="en-US"/>
              <a:t/>
            </a:r>
            <a:br>
              <a:rPr lang="en-US"/>
            </a:br>
            <a:r>
              <a:rPr lang="en-US" sz="3200"/>
              <a:t>where whenever any thread becomes idle, he checks the shared </a:t>
            </a:r>
            <a:r>
              <a:rPr lang="en-US" sz="3200">
                <a:solidFill>
                  <a:srgbClr val="0033CC"/>
                </a:solidFill>
              </a:rPr>
              <a:t>job number/counter</a:t>
            </a:r>
            <a:r>
              <a:rPr lang="en-US" sz="3200"/>
              <a:t> (of course, in a critical region). If any job left, he updates </a:t>
            </a:r>
            <a:r>
              <a:rPr lang="en-US" sz="3200">
                <a:solidFill>
                  <a:srgbClr val="0033CC"/>
                </a:solidFill>
              </a:rPr>
              <a:t>job number/counter</a:t>
            </a:r>
            <a:r>
              <a:rPr lang="en-US" sz="3200"/>
              <a:t>, takes and completes the next job.</a:t>
            </a:r>
          </a:p>
        </p:txBody>
      </p:sp>
      <p:sp>
        <p:nvSpPr>
          <p:cNvPr id="1289219" name="WordArt 3">
            <a:hlinkClick r:id="rId3" action="ppaction://hlinkfile"/>
          </p:cNvPr>
          <p:cNvSpPr>
            <a:spLocks noChangeArrowheads="1" noChangeShapeType="1" noTextEdit="1"/>
          </p:cNvSpPr>
          <p:nvPr/>
        </p:nvSpPr>
        <p:spPr bwMode="auto">
          <a:xfrm>
            <a:off x="684213" y="5013325"/>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an example in FORTRAN</a:t>
            </a:r>
          </a:p>
        </p:txBody>
      </p:sp>
      <p:sp>
        <p:nvSpPr>
          <p:cNvPr id="1289220" name="WordArt 4">
            <a:hlinkClick r:id="rId4" action="ppaction://hlinkfile"/>
          </p:cNvPr>
          <p:cNvSpPr>
            <a:spLocks noChangeArrowheads="1" noChangeShapeType="1" noTextEdit="1"/>
          </p:cNvSpPr>
          <p:nvPr/>
        </p:nvSpPr>
        <p:spPr bwMode="auto">
          <a:xfrm>
            <a:off x="6443663" y="5084763"/>
            <a:ext cx="1439862" cy="36195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in 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p:txBody>
          <a:bodyPr/>
          <a:lstStyle/>
          <a:p>
            <a:r>
              <a:rPr lang="en-US"/>
              <a:t>http://www.hpcvl.org</a:t>
            </a:r>
          </a:p>
        </p:txBody>
      </p:sp>
      <p:sp>
        <p:nvSpPr>
          <p:cNvPr id="4" name="Slide Number Placeholder 4"/>
          <p:cNvSpPr>
            <a:spLocks noGrp="1"/>
          </p:cNvSpPr>
          <p:nvPr>
            <p:ph type="sldNum" sz="quarter" idx="12"/>
          </p:nvPr>
        </p:nvSpPr>
        <p:spPr/>
        <p:txBody>
          <a:bodyPr/>
          <a:lstStyle/>
          <a:p>
            <a:fld id="{31D0ED4A-7E6F-43E6-8F07-76C88F03D963}" type="slidenum">
              <a:rPr lang="en-US"/>
              <a:pPr/>
              <a:t>27</a:t>
            </a:fld>
            <a:endParaRPr lang="en-US"/>
          </a:p>
        </p:txBody>
      </p:sp>
      <p:sp>
        <p:nvSpPr>
          <p:cNvPr id="1155074" name="Rectangle 2"/>
          <p:cNvSpPr>
            <a:spLocks noGrp="1" noChangeArrowheads="1"/>
          </p:cNvSpPr>
          <p:nvPr>
            <p:ph type="title"/>
          </p:nvPr>
        </p:nvSpPr>
        <p:spPr>
          <a:xfrm>
            <a:off x="755650" y="2060575"/>
            <a:ext cx="7921625" cy="1143000"/>
          </a:xfrm>
        </p:spPr>
        <p:txBody>
          <a:bodyPr/>
          <a:lstStyle/>
          <a:p>
            <a:r>
              <a:rPr lang="en-US"/>
              <a:t>Double-layer Master-Slave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Footer Placeholder 3"/>
          <p:cNvSpPr>
            <a:spLocks noGrp="1"/>
          </p:cNvSpPr>
          <p:nvPr>
            <p:ph type="ftr" sz="quarter" idx="11"/>
          </p:nvPr>
        </p:nvSpPr>
        <p:spPr/>
        <p:txBody>
          <a:bodyPr/>
          <a:lstStyle/>
          <a:p>
            <a:r>
              <a:rPr lang="en-US"/>
              <a:t>http://www.hpcvl.org</a:t>
            </a:r>
          </a:p>
        </p:txBody>
      </p:sp>
      <p:sp>
        <p:nvSpPr>
          <p:cNvPr id="292" name="Slide Number Placeholder 4"/>
          <p:cNvSpPr>
            <a:spLocks noGrp="1"/>
          </p:cNvSpPr>
          <p:nvPr>
            <p:ph type="sldNum" sz="quarter" idx="12"/>
          </p:nvPr>
        </p:nvSpPr>
        <p:spPr/>
        <p:txBody>
          <a:bodyPr/>
          <a:lstStyle/>
          <a:p>
            <a:fld id="{AE57D7D6-9B35-44C1-B2FC-07C6675D160A}" type="slidenum">
              <a:rPr lang="en-US"/>
              <a:pPr/>
              <a:t>28</a:t>
            </a:fld>
            <a:endParaRPr lang="en-US"/>
          </a:p>
        </p:txBody>
      </p:sp>
      <p:sp>
        <p:nvSpPr>
          <p:cNvPr id="960514" name="Rectangle 2"/>
          <p:cNvSpPr>
            <a:spLocks noGrp="1" noChangeArrowheads="1"/>
          </p:cNvSpPr>
          <p:nvPr>
            <p:ph type="title"/>
          </p:nvPr>
        </p:nvSpPr>
        <p:spPr>
          <a:xfrm>
            <a:off x="754063" y="-234950"/>
            <a:ext cx="7921625" cy="1143000"/>
          </a:xfrm>
        </p:spPr>
        <p:txBody>
          <a:bodyPr/>
          <a:lstStyle/>
          <a:p>
            <a:r>
              <a:rPr lang="en-US"/>
              <a:t>Double-layer Master-Slave Model</a:t>
            </a:r>
          </a:p>
        </p:txBody>
      </p:sp>
      <p:sp>
        <p:nvSpPr>
          <p:cNvPr id="960515" name="Rectangle 3"/>
          <p:cNvSpPr>
            <a:spLocks noChangeArrowheads="1"/>
          </p:cNvSpPr>
          <p:nvPr/>
        </p:nvSpPr>
        <p:spPr bwMode="auto">
          <a:xfrm>
            <a:off x="971550" y="1052513"/>
            <a:ext cx="7416800" cy="4681537"/>
          </a:xfrm>
          <a:prstGeom prst="rect">
            <a:avLst/>
          </a:prstGeom>
          <a:solidFill>
            <a:srgbClr val="00CCFF"/>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16" name="Oval 4"/>
          <p:cNvSpPr>
            <a:spLocks noChangeArrowheads="1"/>
          </p:cNvSpPr>
          <p:nvPr/>
        </p:nvSpPr>
        <p:spPr bwMode="auto">
          <a:xfrm>
            <a:off x="176371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17" name="Oval 5"/>
          <p:cNvSpPr>
            <a:spLocks noChangeArrowheads="1"/>
          </p:cNvSpPr>
          <p:nvPr/>
        </p:nvSpPr>
        <p:spPr bwMode="auto">
          <a:xfrm>
            <a:off x="19796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18" name="Oval 6"/>
          <p:cNvSpPr>
            <a:spLocks noChangeArrowheads="1"/>
          </p:cNvSpPr>
          <p:nvPr/>
        </p:nvSpPr>
        <p:spPr bwMode="auto">
          <a:xfrm>
            <a:off x="21955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19" name="Oval 7"/>
          <p:cNvSpPr>
            <a:spLocks noChangeArrowheads="1"/>
          </p:cNvSpPr>
          <p:nvPr/>
        </p:nvSpPr>
        <p:spPr bwMode="auto">
          <a:xfrm>
            <a:off x="24114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0" name="Oval 8"/>
          <p:cNvSpPr>
            <a:spLocks noChangeArrowheads="1"/>
          </p:cNvSpPr>
          <p:nvPr/>
        </p:nvSpPr>
        <p:spPr bwMode="auto">
          <a:xfrm>
            <a:off x="26273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1" name="Oval 9"/>
          <p:cNvSpPr>
            <a:spLocks noChangeArrowheads="1"/>
          </p:cNvSpPr>
          <p:nvPr/>
        </p:nvSpPr>
        <p:spPr bwMode="auto">
          <a:xfrm>
            <a:off x="28432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2" name="Oval 10"/>
          <p:cNvSpPr>
            <a:spLocks noChangeArrowheads="1"/>
          </p:cNvSpPr>
          <p:nvPr/>
        </p:nvSpPr>
        <p:spPr bwMode="auto">
          <a:xfrm>
            <a:off x="30591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3" name="Oval 11"/>
          <p:cNvSpPr>
            <a:spLocks noChangeArrowheads="1"/>
          </p:cNvSpPr>
          <p:nvPr/>
        </p:nvSpPr>
        <p:spPr bwMode="auto">
          <a:xfrm>
            <a:off x="32750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4" name="Oval 12"/>
          <p:cNvSpPr>
            <a:spLocks noChangeArrowheads="1"/>
          </p:cNvSpPr>
          <p:nvPr/>
        </p:nvSpPr>
        <p:spPr bwMode="auto">
          <a:xfrm>
            <a:off x="34909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5" name="Oval 13"/>
          <p:cNvSpPr>
            <a:spLocks noChangeArrowheads="1"/>
          </p:cNvSpPr>
          <p:nvPr/>
        </p:nvSpPr>
        <p:spPr bwMode="auto">
          <a:xfrm>
            <a:off x="37068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6" name="Oval 14"/>
          <p:cNvSpPr>
            <a:spLocks noChangeArrowheads="1"/>
          </p:cNvSpPr>
          <p:nvPr/>
        </p:nvSpPr>
        <p:spPr bwMode="auto">
          <a:xfrm>
            <a:off x="39227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7" name="Oval 15"/>
          <p:cNvSpPr>
            <a:spLocks noChangeArrowheads="1"/>
          </p:cNvSpPr>
          <p:nvPr/>
        </p:nvSpPr>
        <p:spPr bwMode="auto">
          <a:xfrm>
            <a:off x="41386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8" name="Oval 16"/>
          <p:cNvSpPr>
            <a:spLocks noChangeArrowheads="1"/>
          </p:cNvSpPr>
          <p:nvPr/>
        </p:nvSpPr>
        <p:spPr bwMode="auto">
          <a:xfrm>
            <a:off x="4354513"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29" name="Oval 17"/>
          <p:cNvSpPr>
            <a:spLocks noChangeArrowheads="1"/>
          </p:cNvSpPr>
          <p:nvPr/>
        </p:nvSpPr>
        <p:spPr bwMode="auto">
          <a:xfrm>
            <a:off x="197961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0" name="Oval 18"/>
          <p:cNvSpPr>
            <a:spLocks noChangeArrowheads="1"/>
          </p:cNvSpPr>
          <p:nvPr/>
        </p:nvSpPr>
        <p:spPr bwMode="auto">
          <a:xfrm>
            <a:off x="219551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1" name="Oval 19"/>
          <p:cNvSpPr>
            <a:spLocks noChangeArrowheads="1"/>
          </p:cNvSpPr>
          <p:nvPr/>
        </p:nvSpPr>
        <p:spPr bwMode="auto">
          <a:xfrm>
            <a:off x="24114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2" name="Oval 20"/>
          <p:cNvSpPr>
            <a:spLocks noChangeArrowheads="1"/>
          </p:cNvSpPr>
          <p:nvPr/>
        </p:nvSpPr>
        <p:spPr bwMode="auto">
          <a:xfrm>
            <a:off x="26273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3" name="Oval 21"/>
          <p:cNvSpPr>
            <a:spLocks noChangeArrowheads="1"/>
          </p:cNvSpPr>
          <p:nvPr/>
        </p:nvSpPr>
        <p:spPr bwMode="auto">
          <a:xfrm>
            <a:off x="28432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4" name="Oval 22"/>
          <p:cNvSpPr>
            <a:spLocks noChangeArrowheads="1"/>
          </p:cNvSpPr>
          <p:nvPr/>
        </p:nvSpPr>
        <p:spPr bwMode="auto">
          <a:xfrm>
            <a:off x="30591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5" name="Oval 23"/>
          <p:cNvSpPr>
            <a:spLocks noChangeArrowheads="1"/>
          </p:cNvSpPr>
          <p:nvPr/>
        </p:nvSpPr>
        <p:spPr bwMode="auto">
          <a:xfrm>
            <a:off x="32750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6" name="Oval 24"/>
          <p:cNvSpPr>
            <a:spLocks noChangeArrowheads="1"/>
          </p:cNvSpPr>
          <p:nvPr/>
        </p:nvSpPr>
        <p:spPr bwMode="auto">
          <a:xfrm>
            <a:off x="34909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7" name="Oval 25"/>
          <p:cNvSpPr>
            <a:spLocks noChangeArrowheads="1"/>
          </p:cNvSpPr>
          <p:nvPr/>
        </p:nvSpPr>
        <p:spPr bwMode="auto">
          <a:xfrm>
            <a:off x="37068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8" name="Oval 26"/>
          <p:cNvSpPr>
            <a:spLocks noChangeArrowheads="1"/>
          </p:cNvSpPr>
          <p:nvPr/>
        </p:nvSpPr>
        <p:spPr bwMode="auto">
          <a:xfrm>
            <a:off x="39227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39" name="Oval 27"/>
          <p:cNvSpPr>
            <a:spLocks noChangeArrowheads="1"/>
          </p:cNvSpPr>
          <p:nvPr/>
        </p:nvSpPr>
        <p:spPr bwMode="auto">
          <a:xfrm>
            <a:off x="41386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0" name="Oval 28"/>
          <p:cNvSpPr>
            <a:spLocks noChangeArrowheads="1"/>
          </p:cNvSpPr>
          <p:nvPr/>
        </p:nvSpPr>
        <p:spPr bwMode="auto">
          <a:xfrm>
            <a:off x="43545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1" name="Oval 29"/>
          <p:cNvSpPr>
            <a:spLocks noChangeArrowheads="1"/>
          </p:cNvSpPr>
          <p:nvPr/>
        </p:nvSpPr>
        <p:spPr bwMode="auto">
          <a:xfrm>
            <a:off x="45704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2" name="Oval 30"/>
          <p:cNvSpPr>
            <a:spLocks noChangeArrowheads="1"/>
          </p:cNvSpPr>
          <p:nvPr/>
        </p:nvSpPr>
        <p:spPr bwMode="auto">
          <a:xfrm>
            <a:off x="1476375"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3" name="Oval 31"/>
          <p:cNvSpPr>
            <a:spLocks noChangeArrowheads="1"/>
          </p:cNvSpPr>
          <p:nvPr/>
        </p:nvSpPr>
        <p:spPr bwMode="auto">
          <a:xfrm>
            <a:off x="1692275" y="24923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4" name="Oval 32"/>
          <p:cNvSpPr>
            <a:spLocks noChangeArrowheads="1"/>
          </p:cNvSpPr>
          <p:nvPr/>
        </p:nvSpPr>
        <p:spPr bwMode="auto">
          <a:xfrm>
            <a:off x="1908175" y="27082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5" name="Oval 33"/>
          <p:cNvSpPr>
            <a:spLocks noChangeArrowheads="1"/>
          </p:cNvSpPr>
          <p:nvPr/>
        </p:nvSpPr>
        <p:spPr bwMode="auto">
          <a:xfrm>
            <a:off x="21240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6" name="Oval 34"/>
          <p:cNvSpPr>
            <a:spLocks noChangeArrowheads="1"/>
          </p:cNvSpPr>
          <p:nvPr/>
        </p:nvSpPr>
        <p:spPr bwMode="auto">
          <a:xfrm>
            <a:off x="2339975" y="31400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7" name="Oval 35"/>
          <p:cNvSpPr>
            <a:spLocks noChangeArrowheads="1"/>
          </p:cNvSpPr>
          <p:nvPr/>
        </p:nvSpPr>
        <p:spPr bwMode="auto">
          <a:xfrm>
            <a:off x="2555875"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8" name="Oval 36"/>
          <p:cNvSpPr>
            <a:spLocks noChangeArrowheads="1"/>
          </p:cNvSpPr>
          <p:nvPr/>
        </p:nvSpPr>
        <p:spPr bwMode="auto">
          <a:xfrm>
            <a:off x="2771775" y="3571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49" name="Oval 37"/>
          <p:cNvSpPr>
            <a:spLocks noChangeArrowheads="1"/>
          </p:cNvSpPr>
          <p:nvPr/>
        </p:nvSpPr>
        <p:spPr bwMode="auto">
          <a:xfrm>
            <a:off x="298767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0" name="Oval 38"/>
          <p:cNvSpPr>
            <a:spLocks noChangeArrowheads="1"/>
          </p:cNvSpPr>
          <p:nvPr/>
        </p:nvSpPr>
        <p:spPr bwMode="auto">
          <a:xfrm>
            <a:off x="3203575" y="40036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1" name="Oval 39"/>
          <p:cNvSpPr>
            <a:spLocks noChangeArrowheads="1"/>
          </p:cNvSpPr>
          <p:nvPr/>
        </p:nvSpPr>
        <p:spPr bwMode="auto">
          <a:xfrm>
            <a:off x="341947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2" name="Oval 40"/>
          <p:cNvSpPr>
            <a:spLocks noChangeArrowheads="1"/>
          </p:cNvSpPr>
          <p:nvPr/>
        </p:nvSpPr>
        <p:spPr bwMode="auto">
          <a:xfrm>
            <a:off x="3635375" y="4435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3" name="Oval 41"/>
          <p:cNvSpPr>
            <a:spLocks noChangeArrowheads="1"/>
          </p:cNvSpPr>
          <p:nvPr/>
        </p:nvSpPr>
        <p:spPr bwMode="auto">
          <a:xfrm>
            <a:off x="3851275" y="46513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4" name="Oval 42"/>
          <p:cNvSpPr>
            <a:spLocks noChangeArrowheads="1"/>
          </p:cNvSpPr>
          <p:nvPr/>
        </p:nvSpPr>
        <p:spPr bwMode="auto">
          <a:xfrm>
            <a:off x="4067175" y="48672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5" name="Oval 43"/>
          <p:cNvSpPr>
            <a:spLocks noChangeArrowheads="1"/>
          </p:cNvSpPr>
          <p:nvPr/>
        </p:nvSpPr>
        <p:spPr bwMode="auto">
          <a:xfrm>
            <a:off x="1979613" y="3141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6" name="Oval 44"/>
          <p:cNvSpPr>
            <a:spLocks noChangeArrowheads="1"/>
          </p:cNvSpPr>
          <p:nvPr/>
        </p:nvSpPr>
        <p:spPr bwMode="auto">
          <a:xfrm>
            <a:off x="2195513" y="3357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7" name="Oval 45"/>
          <p:cNvSpPr>
            <a:spLocks noChangeArrowheads="1"/>
          </p:cNvSpPr>
          <p:nvPr/>
        </p:nvSpPr>
        <p:spPr bwMode="auto">
          <a:xfrm>
            <a:off x="2411413" y="3573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8" name="Oval 46"/>
          <p:cNvSpPr>
            <a:spLocks noChangeArrowheads="1"/>
          </p:cNvSpPr>
          <p:nvPr/>
        </p:nvSpPr>
        <p:spPr bwMode="auto">
          <a:xfrm>
            <a:off x="2627313" y="37893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59" name="Oval 47"/>
          <p:cNvSpPr>
            <a:spLocks noChangeArrowheads="1"/>
          </p:cNvSpPr>
          <p:nvPr/>
        </p:nvSpPr>
        <p:spPr bwMode="auto">
          <a:xfrm>
            <a:off x="2843213" y="40052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0" name="Oval 48"/>
          <p:cNvSpPr>
            <a:spLocks noChangeArrowheads="1"/>
          </p:cNvSpPr>
          <p:nvPr/>
        </p:nvSpPr>
        <p:spPr bwMode="auto">
          <a:xfrm>
            <a:off x="3059113" y="42211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1" name="Oval 49"/>
          <p:cNvSpPr>
            <a:spLocks noChangeArrowheads="1"/>
          </p:cNvSpPr>
          <p:nvPr/>
        </p:nvSpPr>
        <p:spPr bwMode="auto">
          <a:xfrm>
            <a:off x="3275013" y="44370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2" name="Oval 50"/>
          <p:cNvSpPr>
            <a:spLocks noChangeArrowheads="1"/>
          </p:cNvSpPr>
          <p:nvPr/>
        </p:nvSpPr>
        <p:spPr bwMode="auto">
          <a:xfrm>
            <a:off x="3490913" y="46529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3" name="Oval 51"/>
          <p:cNvSpPr>
            <a:spLocks noChangeArrowheads="1"/>
          </p:cNvSpPr>
          <p:nvPr/>
        </p:nvSpPr>
        <p:spPr bwMode="auto">
          <a:xfrm>
            <a:off x="3706813" y="48688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4" name="Oval 52"/>
          <p:cNvSpPr>
            <a:spLocks noChangeArrowheads="1"/>
          </p:cNvSpPr>
          <p:nvPr/>
        </p:nvSpPr>
        <p:spPr bwMode="auto">
          <a:xfrm>
            <a:off x="3922713" y="50847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5" name="Oval 53"/>
          <p:cNvSpPr>
            <a:spLocks noChangeArrowheads="1"/>
          </p:cNvSpPr>
          <p:nvPr/>
        </p:nvSpPr>
        <p:spPr bwMode="auto">
          <a:xfrm>
            <a:off x="4643438" y="50847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6" name="Oval 54"/>
          <p:cNvSpPr>
            <a:spLocks noChangeArrowheads="1"/>
          </p:cNvSpPr>
          <p:nvPr/>
        </p:nvSpPr>
        <p:spPr bwMode="auto">
          <a:xfrm>
            <a:off x="4859338" y="5300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7" name="Oval 55"/>
          <p:cNvSpPr>
            <a:spLocks noChangeArrowheads="1"/>
          </p:cNvSpPr>
          <p:nvPr/>
        </p:nvSpPr>
        <p:spPr bwMode="auto">
          <a:xfrm>
            <a:off x="5075238" y="5516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8" name="Oval 56"/>
          <p:cNvSpPr>
            <a:spLocks noChangeArrowheads="1"/>
          </p:cNvSpPr>
          <p:nvPr/>
        </p:nvSpPr>
        <p:spPr bwMode="auto">
          <a:xfrm>
            <a:off x="284480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69" name="Oval 57"/>
          <p:cNvSpPr>
            <a:spLocks noChangeArrowheads="1"/>
          </p:cNvSpPr>
          <p:nvPr/>
        </p:nvSpPr>
        <p:spPr bwMode="auto">
          <a:xfrm>
            <a:off x="306070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0" name="Oval 58"/>
          <p:cNvSpPr>
            <a:spLocks noChangeArrowheads="1"/>
          </p:cNvSpPr>
          <p:nvPr/>
        </p:nvSpPr>
        <p:spPr bwMode="auto">
          <a:xfrm>
            <a:off x="327660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1" name="Oval 59"/>
          <p:cNvSpPr>
            <a:spLocks noChangeArrowheads="1"/>
          </p:cNvSpPr>
          <p:nvPr/>
        </p:nvSpPr>
        <p:spPr bwMode="auto">
          <a:xfrm>
            <a:off x="349250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2" name="Oval 60"/>
          <p:cNvSpPr>
            <a:spLocks noChangeArrowheads="1"/>
          </p:cNvSpPr>
          <p:nvPr/>
        </p:nvSpPr>
        <p:spPr bwMode="auto">
          <a:xfrm>
            <a:off x="370840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3" name="Oval 61"/>
          <p:cNvSpPr>
            <a:spLocks noChangeArrowheads="1"/>
          </p:cNvSpPr>
          <p:nvPr/>
        </p:nvSpPr>
        <p:spPr bwMode="auto">
          <a:xfrm>
            <a:off x="392430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4" name="Oval 62"/>
          <p:cNvSpPr>
            <a:spLocks noChangeArrowheads="1"/>
          </p:cNvSpPr>
          <p:nvPr/>
        </p:nvSpPr>
        <p:spPr bwMode="auto">
          <a:xfrm>
            <a:off x="414020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5" name="Oval 63"/>
          <p:cNvSpPr>
            <a:spLocks noChangeArrowheads="1"/>
          </p:cNvSpPr>
          <p:nvPr/>
        </p:nvSpPr>
        <p:spPr bwMode="auto">
          <a:xfrm>
            <a:off x="435610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6" name="Oval 64"/>
          <p:cNvSpPr>
            <a:spLocks noChangeArrowheads="1"/>
          </p:cNvSpPr>
          <p:nvPr/>
        </p:nvSpPr>
        <p:spPr bwMode="auto">
          <a:xfrm>
            <a:off x="457200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7" name="Oval 65"/>
          <p:cNvSpPr>
            <a:spLocks noChangeArrowheads="1"/>
          </p:cNvSpPr>
          <p:nvPr/>
        </p:nvSpPr>
        <p:spPr bwMode="auto">
          <a:xfrm>
            <a:off x="478790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8" name="Oval 66"/>
          <p:cNvSpPr>
            <a:spLocks noChangeArrowheads="1"/>
          </p:cNvSpPr>
          <p:nvPr/>
        </p:nvSpPr>
        <p:spPr bwMode="auto">
          <a:xfrm>
            <a:off x="500380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79" name="Oval 67"/>
          <p:cNvSpPr>
            <a:spLocks noChangeArrowheads="1"/>
          </p:cNvSpPr>
          <p:nvPr/>
        </p:nvSpPr>
        <p:spPr bwMode="auto">
          <a:xfrm>
            <a:off x="521970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0" name="Oval 68"/>
          <p:cNvSpPr>
            <a:spLocks noChangeArrowheads="1"/>
          </p:cNvSpPr>
          <p:nvPr/>
        </p:nvSpPr>
        <p:spPr bwMode="auto">
          <a:xfrm>
            <a:off x="543560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1" name="Oval 69"/>
          <p:cNvSpPr>
            <a:spLocks noChangeArrowheads="1"/>
          </p:cNvSpPr>
          <p:nvPr/>
        </p:nvSpPr>
        <p:spPr bwMode="auto">
          <a:xfrm>
            <a:off x="234156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2" name="Oval 70"/>
          <p:cNvSpPr>
            <a:spLocks noChangeArrowheads="1"/>
          </p:cNvSpPr>
          <p:nvPr/>
        </p:nvSpPr>
        <p:spPr bwMode="auto">
          <a:xfrm>
            <a:off x="255746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3" name="Oval 71"/>
          <p:cNvSpPr>
            <a:spLocks noChangeArrowheads="1"/>
          </p:cNvSpPr>
          <p:nvPr/>
        </p:nvSpPr>
        <p:spPr bwMode="auto">
          <a:xfrm>
            <a:off x="27733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4" name="Oval 72"/>
          <p:cNvSpPr>
            <a:spLocks noChangeArrowheads="1"/>
          </p:cNvSpPr>
          <p:nvPr/>
        </p:nvSpPr>
        <p:spPr bwMode="auto">
          <a:xfrm>
            <a:off x="298926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5" name="Oval 73"/>
          <p:cNvSpPr>
            <a:spLocks noChangeArrowheads="1"/>
          </p:cNvSpPr>
          <p:nvPr/>
        </p:nvSpPr>
        <p:spPr bwMode="auto">
          <a:xfrm>
            <a:off x="320516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6" name="Oval 74"/>
          <p:cNvSpPr>
            <a:spLocks noChangeArrowheads="1"/>
          </p:cNvSpPr>
          <p:nvPr/>
        </p:nvSpPr>
        <p:spPr bwMode="auto">
          <a:xfrm>
            <a:off x="342106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7" name="Oval 75"/>
          <p:cNvSpPr>
            <a:spLocks noChangeArrowheads="1"/>
          </p:cNvSpPr>
          <p:nvPr/>
        </p:nvSpPr>
        <p:spPr bwMode="auto">
          <a:xfrm>
            <a:off x="363696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8" name="Oval 76"/>
          <p:cNvSpPr>
            <a:spLocks noChangeArrowheads="1"/>
          </p:cNvSpPr>
          <p:nvPr/>
        </p:nvSpPr>
        <p:spPr bwMode="auto">
          <a:xfrm>
            <a:off x="385286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89" name="Oval 77"/>
          <p:cNvSpPr>
            <a:spLocks noChangeArrowheads="1"/>
          </p:cNvSpPr>
          <p:nvPr/>
        </p:nvSpPr>
        <p:spPr bwMode="auto">
          <a:xfrm>
            <a:off x="406876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0" name="Oval 78"/>
          <p:cNvSpPr>
            <a:spLocks noChangeArrowheads="1"/>
          </p:cNvSpPr>
          <p:nvPr/>
        </p:nvSpPr>
        <p:spPr bwMode="auto">
          <a:xfrm>
            <a:off x="428466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1" name="Oval 79"/>
          <p:cNvSpPr>
            <a:spLocks noChangeArrowheads="1"/>
          </p:cNvSpPr>
          <p:nvPr/>
        </p:nvSpPr>
        <p:spPr bwMode="auto">
          <a:xfrm>
            <a:off x="450056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2" name="Oval 80"/>
          <p:cNvSpPr>
            <a:spLocks noChangeArrowheads="1"/>
          </p:cNvSpPr>
          <p:nvPr/>
        </p:nvSpPr>
        <p:spPr bwMode="auto">
          <a:xfrm>
            <a:off x="471646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3" name="Oval 81"/>
          <p:cNvSpPr>
            <a:spLocks noChangeArrowheads="1"/>
          </p:cNvSpPr>
          <p:nvPr/>
        </p:nvSpPr>
        <p:spPr bwMode="auto">
          <a:xfrm>
            <a:off x="493236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4" name="Oval 82"/>
          <p:cNvSpPr>
            <a:spLocks noChangeArrowheads="1"/>
          </p:cNvSpPr>
          <p:nvPr/>
        </p:nvSpPr>
        <p:spPr bwMode="auto">
          <a:xfrm>
            <a:off x="35655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5" name="Oval 83"/>
          <p:cNvSpPr>
            <a:spLocks noChangeArrowheads="1"/>
          </p:cNvSpPr>
          <p:nvPr/>
        </p:nvSpPr>
        <p:spPr bwMode="auto">
          <a:xfrm>
            <a:off x="37814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6" name="Oval 84"/>
          <p:cNvSpPr>
            <a:spLocks noChangeArrowheads="1"/>
          </p:cNvSpPr>
          <p:nvPr/>
        </p:nvSpPr>
        <p:spPr bwMode="auto">
          <a:xfrm>
            <a:off x="39973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7" name="Oval 85"/>
          <p:cNvSpPr>
            <a:spLocks noChangeArrowheads="1"/>
          </p:cNvSpPr>
          <p:nvPr/>
        </p:nvSpPr>
        <p:spPr bwMode="auto">
          <a:xfrm>
            <a:off x="42132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8" name="Oval 86"/>
          <p:cNvSpPr>
            <a:spLocks noChangeArrowheads="1"/>
          </p:cNvSpPr>
          <p:nvPr/>
        </p:nvSpPr>
        <p:spPr bwMode="auto">
          <a:xfrm>
            <a:off x="44291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599" name="Oval 87"/>
          <p:cNvSpPr>
            <a:spLocks noChangeArrowheads="1"/>
          </p:cNvSpPr>
          <p:nvPr/>
        </p:nvSpPr>
        <p:spPr bwMode="auto">
          <a:xfrm>
            <a:off x="46450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0" name="Oval 88"/>
          <p:cNvSpPr>
            <a:spLocks noChangeArrowheads="1"/>
          </p:cNvSpPr>
          <p:nvPr/>
        </p:nvSpPr>
        <p:spPr bwMode="auto">
          <a:xfrm>
            <a:off x="48609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1" name="Oval 89"/>
          <p:cNvSpPr>
            <a:spLocks noChangeArrowheads="1"/>
          </p:cNvSpPr>
          <p:nvPr/>
        </p:nvSpPr>
        <p:spPr bwMode="auto">
          <a:xfrm>
            <a:off x="50768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2" name="Oval 90"/>
          <p:cNvSpPr>
            <a:spLocks noChangeArrowheads="1"/>
          </p:cNvSpPr>
          <p:nvPr/>
        </p:nvSpPr>
        <p:spPr bwMode="auto">
          <a:xfrm>
            <a:off x="52927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3" name="Oval 91"/>
          <p:cNvSpPr>
            <a:spLocks noChangeArrowheads="1"/>
          </p:cNvSpPr>
          <p:nvPr/>
        </p:nvSpPr>
        <p:spPr bwMode="auto">
          <a:xfrm>
            <a:off x="5508625"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4" name="Oval 92"/>
          <p:cNvSpPr>
            <a:spLocks noChangeArrowheads="1"/>
          </p:cNvSpPr>
          <p:nvPr/>
        </p:nvSpPr>
        <p:spPr bwMode="auto">
          <a:xfrm>
            <a:off x="5724525"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5" name="Oval 93"/>
          <p:cNvSpPr>
            <a:spLocks noChangeArrowheads="1"/>
          </p:cNvSpPr>
          <p:nvPr/>
        </p:nvSpPr>
        <p:spPr bwMode="auto">
          <a:xfrm>
            <a:off x="5940425"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6" name="Oval 94"/>
          <p:cNvSpPr>
            <a:spLocks noChangeArrowheads="1"/>
          </p:cNvSpPr>
          <p:nvPr/>
        </p:nvSpPr>
        <p:spPr bwMode="auto">
          <a:xfrm>
            <a:off x="6156325"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7" name="Oval 95"/>
          <p:cNvSpPr>
            <a:spLocks noChangeArrowheads="1"/>
          </p:cNvSpPr>
          <p:nvPr/>
        </p:nvSpPr>
        <p:spPr bwMode="auto">
          <a:xfrm>
            <a:off x="392430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8" name="Oval 96"/>
          <p:cNvSpPr>
            <a:spLocks noChangeArrowheads="1"/>
          </p:cNvSpPr>
          <p:nvPr/>
        </p:nvSpPr>
        <p:spPr bwMode="auto">
          <a:xfrm>
            <a:off x="414020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09" name="Oval 97"/>
          <p:cNvSpPr>
            <a:spLocks noChangeArrowheads="1"/>
          </p:cNvSpPr>
          <p:nvPr/>
        </p:nvSpPr>
        <p:spPr bwMode="auto">
          <a:xfrm>
            <a:off x="435610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0" name="Oval 98"/>
          <p:cNvSpPr>
            <a:spLocks noChangeArrowheads="1"/>
          </p:cNvSpPr>
          <p:nvPr/>
        </p:nvSpPr>
        <p:spPr bwMode="auto">
          <a:xfrm>
            <a:off x="457200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1" name="Oval 99"/>
          <p:cNvSpPr>
            <a:spLocks noChangeArrowheads="1"/>
          </p:cNvSpPr>
          <p:nvPr/>
        </p:nvSpPr>
        <p:spPr bwMode="auto">
          <a:xfrm>
            <a:off x="478790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2" name="Oval 100"/>
          <p:cNvSpPr>
            <a:spLocks noChangeArrowheads="1"/>
          </p:cNvSpPr>
          <p:nvPr/>
        </p:nvSpPr>
        <p:spPr bwMode="auto">
          <a:xfrm>
            <a:off x="500380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3" name="Oval 101"/>
          <p:cNvSpPr>
            <a:spLocks noChangeArrowheads="1"/>
          </p:cNvSpPr>
          <p:nvPr/>
        </p:nvSpPr>
        <p:spPr bwMode="auto">
          <a:xfrm>
            <a:off x="521970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4" name="Oval 102"/>
          <p:cNvSpPr>
            <a:spLocks noChangeArrowheads="1"/>
          </p:cNvSpPr>
          <p:nvPr/>
        </p:nvSpPr>
        <p:spPr bwMode="auto">
          <a:xfrm>
            <a:off x="543560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5" name="Oval 103"/>
          <p:cNvSpPr>
            <a:spLocks noChangeArrowheads="1"/>
          </p:cNvSpPr>
          <p:nvPr/>
        </p:nvSpPr>
        <p:spPr bwMode="auto">
          <a:xfrm>
            <a:off x="565150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6" name="Oval 104"/>
          <p:cNvSpPr>
            <a:spLocks noChangeArrowheads="1"/>
          </p:cNvSpPr>
          <p:nvPr/>
        </p:nvSpPr>
        <p:spPr bwMode="auto">
          <a:xfrm>
            <a:off x="586740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7" name="Oval 105"/>
          <p:cNvSpPr>
            <a:spLocks noChangeArrowheads="1"/>
          </p:cNvSpPr>
          <p:nvPr/>
        </p:nvSpPr>
        <p:spPr bwMode="auto">
          <a:xfrm>
            <a:off x="608330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8" name="Oval 106"/>
          <p:cNvSpPr>
            <a:spLocks noChangeArrowheads="1"/>
          </p:cNvSpPr>
          <p:nvPr/>
        </p:nvSpPr>
        <p:spPr bwMode="auto">
          <a:xfrm>
            <a:off x="629920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19" name="Oval 107"/>
          <p:cNvSpPr>
            <a:spLocks noChangeArrowheads="1"/>
          </p:cNvSpPr>
          <p:nvPr/>
        </p:nvSpPr>
        <p:spPr bwMode="auto">
          <a:xfrm>
            <a:off x="651510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0" name="Oval 108"/>
          <p:cNvSpPr>
            <a:spLocks noChangeArrowheads="1"/>
          </p:cNvSpPr>
          <p:nvPr/>
        </p:nvSpPr>
        <p:spPr bwMode="auto">
          <a:xfrm>
            <a:off x="4357688"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1" name="Oval 109"/>
          <p:cNvSpPr>
            <a:spLocks noChangeArrowheads="1"/>
          </p:cNvSpPr>
          <p:nvPr/>
        </p:nvSpPr>
        <p:spPr bwMode="auto">
          <a:xfrm>
            <a:off x="4573588"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2" name="Oval 110"/>
          <p:cNvSpPr>
            <a:spLocks noChangeArrowheads="1"/>
          </p:cNvSpPr>
          <p:nvPr/>
        </p:nvSpPr>
        <p:spPr bwMode="auto">
          <a:xfrm>
            <a:off x="4789488"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3" name="Oval 111"/>
          <p:cNvSpPr>
            <a:spLocks noChangeArrowheads="1"/>
          </p:cNvSpPr>
          <p:nvPr/>
        </p:nvSpPr>
        <p:spPr bwMode="auto">
          <a:xfrm>
            <a:off x="5005388"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4" name="Oval 112"/>
          <p:cNvSpPr>
            <a:spLocks noChangeArrowheads="1"/>
          </p:cNvSpPr>
          <p:nvPr/>
        </p:nvSpPr>
        <p:spPr bwMode="auto">
          <a:xfrm>
            <a:off x="5221288"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5" name="Oval 113"/>
          <p:cNvSpPr>
            <a:spLocks noChangeArrowheads="1"/>
          </p:cNvSpPr>
          <p:nvPr/>
        </p:nvSpPr>
        <p:spPr bwMode="auto">
          <a:xfrm>
            <a:off x="5437188"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6" name="Oval 114"/>
          <p:cNvSpPr>
            <a:spLocks noChangeArrowheads="1"/>
          </p:cNvSpPr>
          <p:nvPr/>
        </p:nvSpPr>
        <p:spPr bwMode="auto">
          <a:xfrm>
            <a:off x="565308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7" name="Oval 115"/>
          <p:cNvSpPr>
            <a:spLocks noChangeArrowheads="1"/>
          </p:cNvSpPr>
          <p:nvPr/>
        </p:nvSpPr>
        <p:spPr bwMode="auto">
          <a:xfrm>
            <a:off x="5868988"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8" name="Oval 116"/>
          <p:cNvSpPr>
            <a:spLocks noChangeArrowheads="1"/>
          </p:cNvSpPr>
          <p:nvPr/>
        </p:nvSpPr>
        <p:spPr bwMode="auto">
          <a:xfrm>
            <a:off x="6084888"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29" name="Oval 117"/>
          <p:cNvSpPr>
            <a:spLocks noChangeArrowheads="1"/>
          </p:cNvSpPr>
          <p:nvPr/>
        </p:nvSpPr>
        <p:spPr bwMode="auto">
          <a:xfrm>
            <a:off x="6300788"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0" name="Oval 118"/>
          <p:cNvSpPr>
            <a:spLocks noChangeArrowheads="1"/>
          </p:cNvSpPr>
          <p:nvPr/>
        </p:nvSpPr>
        <p:spPr bwMode="auto">
          <a:xfrm>
            <a:off x="6516688"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1" name="Oval 119"/>
          <p:cNvSpPr>
            <a:spLocks noChangeArrowheads="1"/>
          </p:cNvSpPr>
          <p:nvPr/>
        </p:nvSpPr>
        <p:spPr bwMode="auto">
          <a:xfrm>
            <a:off x="6732588"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2" name="Oval 120"/>
          <p:cNvSpPr>
            <a:spLocks noChangeArrowheads="1"/>
          </p:cNvSpPr>
          <p:nvPr/>
        </p:nvSpPr>
        <p:spPr bwMode="auto">
          <a:xfrm>
            <a:off x="6948488" y="4722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3" name="Oval 121"/>
          <p:cNvSpPr>
            <a:spLocks noChangeArrowheads="1"/>
          </p:cNvSpPr>
          <p:nvPr/>
        </p:nvSpPr>
        <p:spPr bwMode="auto">
          <a:xfrm>
            <a:off x="50768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4" name="Oval 122"/>
          <p:cNvSpPr>
            <a:spLocks noChangeArrowheads="1"/>
          </p:cNvSpPr>
          <p:nvPr/>
        </p:nvSpPr>
        <p:spPr bwMode="auto">
          <a:xfrm>
            <a:off x="52927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5" name="Oval 123"/>
          <p:cNvSpPr>
            <a:spLocks noChangeArrowheads="1"/>
          </p:cNvSpPr>
          <p:nvPr/>
        </p:nvSpPr>
        <p:spPr bwMode="auto">
          <a:xfrm>
            <a:off x="55086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6" name="Oval 124"/>
          <p:cNvSpPr>
            <a:spLocks noChangeArrowheads="1"/>
          </p:cNvSpPr>
          <p:nvPr/>
        </p:nvSpPr>
        <p:spPr bwMode="auto">
          <a:xfrm>
            <a:off x="57245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7" name="Oval 125"/>
          <p:cNvSpPr>
            <a:spLocks noChangeArrowheads="1"/>
          </p:cNvSpPr>
          <p:nvPr/>
        </p:nvSpPr>
        <p:spPr bwMode="auto">
          <a:xfrm>
            <a:off x="59404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8" name="Oval 126"/>
          <p:cNvSpPr>
            <a:spLocks noChangeArrowheads="1"/>
          </p:cNvSpPr>
          <p:nvPr/>
        </p:nvSpPr>
        <p:spPr bwMode="auto">
          <a:xfrm>
            <a:off x="61563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39" name="Oval 127"/>
          <p:cNvSpPr>
            <a:spLocks noChangeArrowheads="1"/>
          </p:cNvSpPr>
          <p:nvPr/>
        </p:nvSpPr>
        <p:spPr bwMode="auto">
          <a:xfrm>
            <a:off x="63722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0" name="Oval 128"/>
          <p:cNvSpPr>
            <a:spLocks noChangeArrowheads="1"/>
          </p:cNvSpPr>
          <p:nvPr/>
        </p:nvSpPr>
        <p:spPr bwMode="auto">
          <a:xfrm>
            <a:off x="65881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1" name="Oval 129"/>
          <p:cNvSpPr>
            <a:spLocks noChangeArrowheads="1"/>
          </p:cNvSpPr>
          <p:nvPr/>
        </p:nvSpPr>
        <p:spPr bwMode="auto">
          <a:xfrm>
            <a:off x="68040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2" name="Oval 130"/>
          <p:cNvSpPr>
            <a:spLocks noChangeArrowheads="1"/>
          </p:cNvSpPr>
          <p:nvPr/>
        </p:nvSpPr>
        <p:spPr bwMode="auto">
          <a:xfrm>
            <a:off x="7019925"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3" name="Oval 131"/>
          <p:cNvSpPr>
            <a:spLocks noChangeArrowheads="1"/>
          </p:cNvSpPr>
          <p:nvPr/>
        </p:nvSpPr>
        <p:spPr bwMode="auto">
          <a:xfrm>
            <a:off x="7235825"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4" name="Oval 132"/>
          <p:cNvSpPr>
            <a:spLocks noChangeArrowheads="1"/>
          </p:cNvSpPr>
          <p:nvPr/>
        </p:nvSpPr>
        <p:spPr bwMode="auto">
          <a:xfrm>
            <a:off x="7451725"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5" name="Oval 133"/>
          <p:cNvSpPr>
            <a:spLocks noChangeArrowheads="1"/>
          </p:cNvSpPr>
          <p:nvPr/>
        </p:nvSpPr>
        <p:spPr bwMode="auto">
          <a:xfrm>
            <a:off x="7667625"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6" name="Oval 134"/>
          <p:cNvSpPr>
            <a:spLocks noChangeArrowheads="1"/>
          </p:cNvSpPr>
          <p:nvPr/>
        </p:nvSpPr>
        <p:spPr bwMode="auto">
          <a:xfrm>
            <a:off x="558165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7" name="Oval 135"/>
          <p:cNvSpPr>
            <a:spLocks noChangeArrowheads="1"/>
          </p:cNvSpPr>
          <p:nvPr/>
        </p:nvSpPr>
        <p:spPr bwMode="auto">
          <a:xfrm>
            <a:off x="579755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8" name="Oval 136"/>
          <p:cNvSpPr>
            <a:spLocks noChangeArrowheads="1"/>
          </p:cNvSpPr>
          <p:nvPr/>
        </p:nvSpPr>
        <p:spPr bwMode="auto">
          <a:xfrm>
            <a:off x="601345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49" name="Oval 137"/>
          <p:cNvSpPr>
            <a:spLocks noChangeArrowheads="1"/>
          </p:cNvSpPr>
          <p:nvPr/>
        </p:nvSpPr>
        <p:spPr bwMode="auto">
          <a:xfrm>
            <a:off x="62293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0" name="Oval 138"/>
          <p:cNvSpPr>
            <a:spLocks noChangeArrowheads="1"/>
          </p:cNvSpPr>
          <p:nvPr/>
        </p:nvSpPr>
        <p:spPr bwMode="auto">
          <a:xfrm>
            <a:off x="64452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1" name="Oval 139"/>
          <p:cNvSpPr>
            <a:spLocks noChangeArrowheads="1"/>
          </p:cNvSpPr>
          <p:nvPr/>
        </p:nvSpPr>
        <p:spPr bwMode="auto">
          <a:xfrm>
            <a:off x="66611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2" name="Oval 140"/>
          <p:cNvSpPr>
            <a:spLocks noChangeArrowheads="1"/>
          </p:cNvSpPr>
          <p:nvPr/>
        </p:nvSpPr>
        <p:spPr bwMode="auto">
          <a:xfrm>
            <a:off x="68770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3" name="Oval 141"/>
          <p:cNvSpPr>
            <a:spLocks noChangeArrowheads="1"/>
          </p:cNvSpPr>
          <p:nvPr/>
        </p:nvSpPr>
        <p:spPr bwMode="auto">
          <a:xfrm>
            <a:off x="70929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4" name="Oval 142"/>
          <p:cNvSpPr>
            <a:spLocks noChangeArrowheads="1"/>
          </p:cNvSpPr>
          <p:nvPr/>
        </p:nvSpPr>
        <p:spPr bwMode="auto">
          <a:xfrm>
            <a:off x="73088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5" name="Oval 143"/>
          <p:cNvSpPr>
            <a:spLocks noChangeArrowheads="1"/>
          </p:cNvSpPr>
          <p:nvPr/>
        </p:nvSpPr>
        <p:spPr bwMode="auto">
          <a:xfrm>
            <a:off x="75247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6" name="Oval 144"/>
          <p:cNvSpPr>
            <a:spLocks noChangeArrowheads="1"/>
          </p:cNvSpPr>
          <p:nvPr/>
        </p:nvSpPr>
        <p:spPr bwMode="auto">
          <a:xfrm>
            <a:off x="774065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7" name="Oval 145"/>
          <p:cNvSpPr>
            <a:spLocks noChangeArrowheads="1"/>
          </p:cNvSpPr>
          <p:nvPr/>
        </p:nvSpPr>
        <p:spPr bwMode="auto">
          <a:xfrm>
            <a:off x="795655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8" name="Oval 146"/>
          <p:cNvSpPr>
            <a:spLocks noChangeArrowheads="1"/>
          </p:cNvSpPr>
          <p:nvPr/>
        </p:nvSpPr>
        <p:spPr bwMode="auto">
          <a:xfrm>
            <a:off x="485933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59" name="Oval 147"/>
          <p:cNvSpPr>
            <a:spLocks noChangeArrowheads="1"/>
          </p:cNvSpPr>
          <p:nvPr/>
        </p:nvSpPr>
        <p:spPr bwMode="auto">
          <a:xfrm>
            <a:off x="6013450"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0" name="Oval 148"/>
          <p:cNvSpPr>
            <a:spLocks noChangeArrowheads="1"/>
          </p:cNvSpPr>
          <p:nvPr/>
        </p:nvSpPr>
        <p:spPr bwMode="auto">
          <a:xfrm>
            <a:off x="6229350"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1" name="Oval 149"/>
          <p:cNvSpPr>
            <a:spLocks noChangeArrowheads="1"/>
          </p:cNvSpPr>
          <p:nvPr/>
        </p:nvSpPr>
        <p:spPr bwMode="auto">
          <a:xfrm>
            <a:off x="6445250"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2" name="Oval 150"/>
          <p:cNvSpPr>
            <a:spLocks noChangeArrowheads="1"/>
          </p:cNvSpPr>
          <p:nvPr/>
        </p:nvSpPr>
        <p:spPr bwMode="auto">
          <a:xfrm>
            <a:off x="66611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3" name="Oval 151"/>
          <p:cNvSpPr>
            <a:spLocks noChangeArrowheads="1"/>
          </p:cNvSpPr>
          <p:nvPr/>
        </p:nvSpPr>
        <p:spPr bwMode="auto">
          <a:xfrm>
            <a:off x="68770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4" name="Oval 152"/>
          <p:cNvSpPr>
            <a:spLocks noChangeArrowheads="1"/>
          </p:cNvSpPr>
          <p:nvPr/>
        </p:nvSpPr>
        <p:spPr bwMode="auto">
          <a:xfrm>
            <a:off x="70929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5" name="Oval 153"/>
          <p:cNvSpPr>
            <a:spLocks noChangeArrowheads="1"/>
          </p:cNvSpPr>
          <p:nvPr/>
        </p:nvSpPr>
        <p:spPr bwMode="auto">
          <a:xfrm>
            <a:off x="73088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6" name="Oval 154"/>
          <p:cNvSpPr>
            <a:spLocks noChangeArrowheads="1"/>
          </p:cNvSpPr>
          <p:nvPr/>
        </p:nvSpPr>
        <p:spPr bwMode="auto">
          <a:xfrm>
            <a:off x="75247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7" name="Oval 155"/>
          <p:cNvSpPr>
            <a:spLocks noChangeArrowheads="1"/>
          </p:cNvSpPr>
          <p:nvPr/>
        </p:nvSpPr>
        <p:spPr bwMode="auto">
          <a:xfrm>
            <a:off x="77406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8" name="Oval 156"/>
          <p:cNvSpPr>
            <a:spLocks noChangeArrowheads="1"/>
          </p:cNvSpPr>
          <p:nvPr/>
        </p:nvSpPr>
        <p:spPr bwMode="auto">
          <a:xfrm>
            <a:off x="79565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69" name="Oval 157"/>
          <p:cNvSpPr>
            <a:spLocks noChangeArrowheads="1"/>
          </p:cNvSpPr>
          <p:nvPr/>
        </p:nvSpPr>
        <p:spPr bwMode="auto">
          <a:xfrm>
            <a:off x="4859338"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0" name="Oval 158"/>
          <p:cNvSpPr>
            <a:spLocks noChangeArrowheads="1"/>
          </p:cNvSpPr>
          <p:nvPr/>
        </p:nvSpPr>
        <p:spPr bwMode="auto">
          <a:xfrm>
            <a:off x="50752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1" name="Oval 159"/>
          <p:cNvSpPr>
            <a:spLocks noChangeArrowheads="1"/>
          </p:cNvSpPr>
          <p:nvPr/>
        </p:nvSpPr>
        <p:spPr bwMode="auto">
          <a:xfrm>
            <a:off x="529113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2" name="Oval 160"/>
          <p:cNvSpPr>
            <a:spLocks noChangeArrowheads="1"/>
          </p:cNvSpPr>
          <p:nvPr/>
        </p:nvSpPr>
        <p:spPr bwMode="auto">
          <a:xfrm>
            <a:off x="385286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3" name="Oval 161"/>
          <p:cNvSpPr>
            <a:spLocks noChangeArrowheads="1"/>
          </p:cNvSpPr>
          <p:nvPr/>
        </p:nvSpPr>
        <p:spPr bwMode="auto">
          <a:xfrm>
            <a:off x="406876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4" name="Oval 162"/>
          <p:cNvSpPr>
            <a:spLocks noChangeArrowheads="1"/>
          </p:cNvSpPr>
          <p:nvPr/>
        </p:nvSpPr>
        <p:spPr bwMode="auto">
          <a:xfrm>
            <a:off x="42846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5" name="Oval 163"/>
          <p:cNvSpPr>
            <a:spLocks noChangeArrowheads="1"/>
          </p:cNvSpPr>
          <p:nvPr/>
        </p:nvSpPr>
        <p:spPr bwMode="auto">
          <a:xfrm>
            <a:off x="4500563"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6" name="Oval 164"/>
          <p:cNvSpPr>
            <a:spLocks noChangeArrowheads="1"/>
          </p:cNvSpPr>
          <p:nvPr/>
        </p:nvSpPr>
        <p:spPr bwMode="auto">
          <a:xfrm>
            <a:off x="471646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7" name="Oval 165"/>
          <p:cNvSpPr>
            <a:spLocks noChangeArrowheads="1"/>
          </p:cNvSpPr>
          <p:nvPr/>
        </p:nvSpPr>
        <p:spPr bwMode="auto">
          <a:xfrm>
            <a:off x="493236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8" name="Oval 166"/>
          <p:cNvSpPr>
            <a:spLocks noChangeArrowheads="1"/>
          </p:cNvSpPr>
          <p:nvPr/>
        </p:nvSpPr>
        <p:spPr bwMode="auto">
          <a:xfrm>
            <a:off x="514826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79" name="Oval 167"/>
          <p:cNvSpPr>
            <a:spLocks noChangeArrowheads="1"/>
          </p:cNvSpPr>
          <p:nvPr/>
        </p:nvSpPr>
        <p:spPr bwMode="auto">
          <a:xfrm>
            <a:off x="536416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0" name="Oval 168"/>
          <p:cNvSpPr>
            <a:spLocks noChangeArrowheads="1"/>
          </p:cNvSpPr>
          <p:nvPr/>
        </p:nvSpPr>
        <p:spPr bwMode="auto">
          <a:xfrm>
            <a:off x="558006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1" name="Oval 169"/>
          <p:cNvSpPr>
            <a:spLocks noChangeArrowheads="1"/>
          </p:cNvSpPr>
          <p:nvPr/>
        </p:nvSpPr>
        <p:spPr bwMode="auto">
          <a:xfrm>
            <a:off x="579596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2" name="Oval 170"/>
          <p:cNvSpPr>
            <a:spLocks noChangeArrowheads="1"/>
          </p:cNvSpPr>
          <p:nvPr/>
        </p:nvSpPr>
        <p:spPr bwMode="auto">
          <a:xfrm>
            <a:off x="601186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3" name="Oval 171"/>
          <p:cNvSpPr>
            <a:spLocks noChangeArrowheads="1"/>
          </p:cNvSpPr>
          <p:nvPr/>
        </p:nvSpPr>
        <p:spPr bwMode="auto">
          <a:xfrm>
            <a:off x="622776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4" name="Oval 172"/>
          <p:cNvSpPr>
            <a:spLocks noChangeArrowheads="1"/>
          </p:cNvSpPr>
          <p:nvPr/>
        </p:nvSpPr>
        <p:spPr bwMode="auto">
          <a:xfrm>
            <a:off x="644366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5" name="Oval 173"/>
          <p:cNvSpPr>
            <a:spLocks noChangeArrowheads="1"/>
          </p:cNvSpPr>
          <p:nvPr/>
        </p:nvSpPr>
        <p:spPr bwMode="auto">
          <a:xfrm>
            <a:off x="6157913" y="13414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6" name="Oval 174"/>
          <p:cNvSpPr>
            <a:spLocks noChangeArrowheads="1"/>
          </p:cNvSpPr>
          <p:nvPr/>
        </p:nvSpPr>
        <p:spPr bwMode="auto">
          <a:xfrm>
            <a:off x="6373813" y="15573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7" name="Oval 175"/>
          <p:cNvSpPr>
            <a:spLocks noChangeArrowheads="1"/>
          </p:cNvSpPr>
          <p:nvPr/>
        </p:nvSpPr>
        <p:spPr bwMode="auto">
          <a:xfrm>
            <a:off x="6589713" y="17732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8" name="Oval 176"/>
          <p:cNvSpPr>
            <a:spLocks noChangeArrowheads="1"/>
          </p:cNvSpPr>
          <p:nvPr/>
        </p:nvSpPr>
        <p:spPr bwMode="auto">
          <a:xfrm>
            <a:off x="6805613" y="19891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89" name="Oval 177"/>
          <p:cNvSpPr>
            <a:spLocks noChangeArrowheads="1"/>
          </p:cNvSpPr>
          <p:nvPr/>
        </p:nvSpPr>
        <p:spPr bwMode="auto">
          <a:xfrm>
            <a:off x="7021513" y="2205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0" name="Oval 178"/>
          <p:cNvSpPr>
            <a:spLocks noChangeArrowheads="1"/>
          </p:cNvSpPr>
          <p:nvPr/>
        </p:nvSpPr>
        <p:spPr bwMode="auto">
          <a:xfrm>
            <a:off x="7237413" y="24209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1" name="Oval 179"/>
          <p:cNvSpPr>
            <a:spLocks noChangeArrowheads="1"/>
          </p:cNvSpPr>
          <p:nvPr/>
        </p:nvSpPr>
        <p:spPr bwMode="auto">
          <a:xfrm>
            <a:off x="7453313" y="2636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2" name="Oval 180"/>
          <p:cNvSpPr>
            <a:spLocks noChangeArrowheads="1"/>
          </p:cNvSpPr>
          <p:nvPr/>
        </p:nvSpPr>
        <p:spPr bwMode="auto">
          <a:xfrm>
            <a:off x="7669213" y="2852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3" name="Oval 181"/>
          <p:cNvSpPr>
            <a:spLocks noChangeArrowheads="1"/>
          </p:cNvSpPr>
          <p:nvPr/>
        </p:nvSpPr>
        <p:spPr bwMode="auto">
          <a:xfrm>
            <a:off x="7885113" y="3068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4" name="Oval 182"/>
          <p:cNvSpPr>
            <a:spLocks noChangeArrowheads="1"/>
          </p:cNvSpPr>
          <p:nvPr/>
        </p:nvSpPr>
        <p:spPr bwMode="auto">
          <a:xfrm>
            <a:off x="8101013" y="32845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5" name="Oval 183"/>
          <p:cNvSpPr>
            <a:spLocks noChangeArrowheads="1"/>
          </p:cNvSpPr>
          <p:nvPr/>
        </p:nvSpPr>
        <p:spPr bwMode="auto">
          <a:xfrm>
            <a:off x="5795963" y="51577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6" name="Oval 184"/>
          <p:cNvSpPr>
            <a:spLocks noChangeArrowheads="1"/>
          </p:cNvSpPr>
          <p:nvPr/>
        </p:nvSpPr>
        <p:spPr bwMode="auto">
          <a:xfrm>
            <a:off x="6011863" y="5373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7" name="Oval 185"/>
          <p:cNvSpPr>
            <a:spLocks noChangeArrowheads="1"/>
          </p:cNvSpPr>
          <p:nvPr/>
        </p:nvSpPr>
        <p:spPr bwMode="auto">
          <a:xfrm>
            <a:off x="6515100" y="53006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8" name="Oval 186"/>
          <p:cNvSpPr>
            <a:spLocks noChangeArrowheads="1"/>
          </p:cNvSpPr>
          <p:nvPr/>
        </p:nvSpPr>
        <p:spPr bwMode="auto">
          <a:xfrm>
            <a:off x="5940425"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699" name="Oval 187"/>
          <p:cNvSpPr>
            <a:spLocks noChangeArrowheads="1"/>
          </p:cNvSpPr>
          <p:nvPr/>
        </p:nvSpPr>
        <p:spPr bwMode="auto">
          <a:xfrm>
            <a:off x="6156325" y="1916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0" name="Oval 188"/>
          <p:cNvSpPr>
            <a:spLocks noChangeArrowheads="1"/>
          </p:cNvSpPr>
          <p:nvPr/>
        </p:nvSpPr>
        <p:spPr bwMode="auto">
          <a:xfrm>
            <a:off x="6372225" y="2132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1" name="Oval 189"/>
          <p:cNvSpPr>
            <a:spLocks noChangeArrowheads="1"/>
          </p:cNvSpPr>
          <p:nvPr/>
        </p:nvSpPr>
        <p:spPr bwMode="auto">
          <a:xfrm>
            <a:off x="6588125" y="2347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2" name="Oval 190"/>
          <p:cNvSpPr>
            <a:spLocks noChangeArrowheads="1"/>
          </p:cNvSpPr>
          <p:nvPr/>
        </p:nvSpPr>
        <p:spPr bwMode="auto">
          <a:xfrm>
            <a:off x="6804025" y="2563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3" name="Oval 191"/>
          <p:cNvSpPr>
            <a:spLocks noChangeArrowheads="1"/>
          </p:cNvSpPr>
          <p:nvPr/>
        </p:nvSpPr>
        <p:spPr bwMode="auto">
          <a:xfrm>
            <a:off x="7019925"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4" name="Oval 192"/>
          <p:cNvSpPr>
            <a:spLocks noChangeArrowheads="1"/>
          </p:cNvSpPr>
          <p:nvPr/>
        </p:nvSpPr>
        <p:spPr bwMode="auto">
          <a:xfrm>
            <a:off x="7235825"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5" name="Oval 193"/>
          <p:cNvSpPr>
            <a:spLocks noChangeArrowheads="1"/>
          </p:cNvSpPr>
          <p:nvPr/>
        </p:nvSpPr>
        <p:spPr bwMode="auto">
          <a:xfrm>
            <a:off x="7451725"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6" name="Oval 194"/>
          <p:cNvSpPr>
            <a:spLocks noChangeArrowheads="1"/>
          </p:cNvSpPr>
          <p:nvPr/>
        </p:nvSpPr>
        <p:spPr bwMode="auto">
          <a:xfrm>
            <a:off x="76676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7" name="Oval 195"/>
          <p:cNvSpPr>
            <a:spLocks noChangeArrowheads="1"/>
          </p:cNvSpPr>
          <p:nvPr/>
        </p:nvSpPr>
        <p:spPr bwMode="auto">
          <a:xfrm>
            <a:off x="7883525"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8" name="Oval 196"/>
          <p:cNvSpPr>
            <a:spLocks noChangeArrowheads="1"/>
          </p:cNvSpPr>
          <p:nvPr/>
        </p:nvSpPr>
        <p:spPr bwMode="auto">
          <a:xfrm>
            <a:off x="8099425"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09" name="Oval 197"/>
          <p:cNvSpPr>
            <a:spLocks noChangeArrowheads="1"/>
          </p:cNvSpPr>
          <p:nvPr/>
        </p:nvSpPr>
        <p:spPr bwMode="auto">
          <a:xfrm>
            <a:off x="5002213"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0" name="Oval 198"/>
          <p:cNvSpPr>
            <a:spLocks noChangeArrowheads="1"/>
          </p:cNvSpPr>
          <p:nvPr/>
        </p:nvSpPr>
        <p:spPr bwMode="auto">
          <a:xfrm>
            <a:off x="5218113"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1" name="Oval 199"/>
          <p:cNvSpPr>
            <a:spLocks noChangeArrowheads="1"/>
          </p:cNvSpPr>
          <p:nvPr/>
        </p:nvSpPr>
        <p:spPr bwMode="auto">
          <a:xfrm>
            <a:off x="4716463" y="4435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2" name="Oval 200"/>
          <p:cNvSpPr>
            <a:spLocks noChangeArrowheads="1"/>
          </p:cNvSpPr>
          <p:nvPr/>
        </p:nvSpPr>
        <p:spPr bwMode="auto">
          <a:xfrm>
            <a:off x="4932363" y="46513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3" name="Oval 201"/>
          <p:cNvSpPr>
            <a:spLocks noChangeArrowheads="1"/>
          </p:cNvSpPr>
          <p:nvPr/>
        </p:nvSpPr>
        <p:spPr bwMode="auto">
          <a:xfrm>
            <a:off x="5148263" y="48672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4" name="Oval 202"/>
          <p:cNvSpPr>
            <a:spLocks noChangeArrowheads="1"/>
          </p:cNvSpPr>
          <p:nvPr/>
        </p:nvSpPr>
        <p:spPr bwMode="auto">
          <a:xfrm>
            <a:off x="5364163" y="5083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5" name="Oval 203"/>
          <p:cNvSpPr>
            <a:spLocks noChangeArrowheads="1"/>
          </p:cNvSpPr>
          <p:nvPr/>
        </p:nvSpPr>
        <p:spPr bwMode="auto">
          <a:xfrm>
            <a:off x="5580063" y="52990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6" name="Oval 204"/>
          <p:cNvSpPr>
            <a:spLocks noChangeArrowheads="1"/>
          </p:cNvSpPr>
          <p:nvPr/>
        </p:nvSpPr>
        <p:spPr bwMode="auto">
          <a:xfrm>
            <a:off x="5148263" y="11953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7" name="Oval 205"/>
          <p:cNvSpPr>
            <a:spLocks noChangeArrowheads="1"/>
          </p:cNvSpPr>
          <p:nvPr/>
        </p:nvSpPr>
        <p:spPr bwMode="auto">
          <a:xfrm>
            <a:off x="5364163" y="14112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8" name="Oval 206"/>
          <p:cNvSpPr>
            <a:spLocks noChangeArrowheads="1"/>
          </p:cNvSpPr>
          <p:nvPr/>
        </p:nvSpPr>
        <p:spPr bwMode="auto">
          <a:xfrm>
            <a:off x="5580063" y="16271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19" name="Oval 207"/>
          <p:cNvSpPr>
            <a:spLocks noChangeArrowheads="1"/>
          </p:cNvSpPr>
          <p:nvPr/>
        </p:nvSpPr>
        <p:spPr bwMode="auto">
          <a:xfrm>
            <a:off x="5795963" y="18430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0" name="Oval 208"/>
          <p:cNvSpPr>
            <a:spLocks noChangeArrowheads="1"/>
          </p:cNvSpPr>
          <p:nvPr/>
        </p:nvSpPr>
        <p:spPr bwMode="auto">
          <a:xfrm>
            <a:off x="6011863" y="20589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1" name="Oval 209"/>
          <p:cNvSpPr>
            <a:spLocks noChangeArrowheads="1"/>
          </p:cNvSpPr>
          <p:nvPr/>
        </p:nvSpPr>
        <p:spPr bwMode="auto">
          <a:xfrm>
            <a:off x="6227763" y="22748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2" name="Oval 210"/>
          <p:cNvSpPr>
            <a:spLocks noChangeArrowheads="1"/>
          </p:cNvSpPr>
          <p:nvPr/>
        </p:nvSpPr>
        <p:spPr bwMode="auto">
          <a:xfrm>
            <a:off x="6443663" y="24907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3" name="Oval 211"/>
          <p:cNvSpPr>
            <a:spLocks noChangeArrowheads="1"/>
          </p:cNvSpPr>
          <p:nvPr/>
        </p:nvSpPr>
        <p:spPr bwMode="auto">
          <a:xfrm>
            <a:off x="6659563" y="2706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4" name="Oval 212"/>
          <p:cNvSpPr>
            <a:spLocks noChangeArrowheads="1"/>
          </p:cNvSpPr>
          <p:nvPr/>
        </p:nvSpPr>
        <p:spPr bwMode="auto">
          <a:xfrm>
            <a:off x="65166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5" name="Oval 213"/>
          <p:cNvSpPr>
            <a:spLocks noChangeArrowheads="1"/>
          </p:cNvSpPr>
          <p:nvPr/>
        </p:nvSpPr>
        <p:spPr bwMode="auto">
          <a:xfrm>
            <a:off x="6732588"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6" name="Oval 214"/>
          <p:cNvSpPr>
            <a:spLocks noChangeArrowheads="1"/>
          </p:cNvSpPr>
          <p:nvPr/>
        </p:nvSpPr>
        <p:spPr bwMode="auto">
          <a:xfrm>
            <a:off x="6948488"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7" name="Oval 215"/>
          <p:cNvSpPr>
            <a:spLocks noChangeArrowheads="1"/>
          </p:cNvSpPr>
          <p:nvPr/>
        </p:nvSpPr>
        <p:spPr bwMode="auto">
          <a:xfrm>
            <a:off x="6516688" y="11239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8" name="Oval 216"/>
          <p:cNvSpPr>
            <a:spLocks noChangeArrowheads="1"/>
          </p:cNvSpPr>
          <p:nvPr/>
        </p:nvSpPr>
        <p:spPr bwMode="auto">
          <a:xfrm>
            <a:off x="6732588" y="13398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29" name="Oval 217"/>
          <p:cNvSpPr>
            <a:spLocks noChangeArrowheads="1"/>
          </p:cNvSpPr>
          <p:nvPr/>
        </p:nvSpPr>
        <p:spPr bwMode="auto">
          <a:xfrm>
            <a:off x="6948488" y="15557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0" name="Oval 218"/>
          <p:cNvSpPr>
            <a:spLocks noChangeArrowheads="1"/>
          </p:cNvSpPr>
          <p:nvPr/>
        </p:nvSpPr>
        <p:spPr bwMode="auto">
          <a:xfrm>
            <a:off x="7164388" y="17716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1" name="Oval 219"/>
          <p:cNvSpPr>
            <a:spLocks noChangeArrowheads="1"/>
          </p:cNvSpPr>
          <p:nvPr/>
        </p:nvSpPr>
        <p:spPr bwMode="auto">
          <a:xfrm>
            <a:off x="7380288" y="19875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2" name="Oval 220"/>
          <p:cNvSpPr>
            <a:spLocks noChangeArrowheads="1"/>
          </p:cNvSpPr>
          <p:nvPr/>
        </p:nvSpPr>
        <p:spPr bwMode="auto">
          <a:xfrm>
            <a:off x="7596188" y="22034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3" name="Oval 221"/>
          <p:cNvSpPr>
            <a:spLocks noChangeArrowheads="1"/>
          </p:cNvSpPr>
          <p:nvPr/>
        </p:nvSpPr>
        <p:spPr bwMode="auto">
          <a:xfrm>
            <a:off x="7812088" y="24193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4" name="Oval 222"/>
          <p:cNvSpPr>
            <a:spLocks noChangeArrowheads="1"/>
          </p:cNvSpPr>
          <p:nvPr/>
        </p:nvSpPr>
        <p:spPr bwMode="auto">
          <a:xfrm>
            <a:off x="8027988" y="26352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5" name="Oval 223"/>
          <p:cNvSpPr>
            <a:spLocks noChangeArrowheads="1"/>
          </p:cNvSpPr>
          <p:nvPr/>
        </p:nvSpPr>
        <p:spPr bwMode="auto">
          <a:xfrm>
            <a:off x="5867400"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6" name="Oval 224"/>
          <p:cNvSpPr>
            <a:spLocks noChangeArrowheads="1"/>
          </p:cNvSpPr>
          <p:nvPr/>
        </p:nvSpPr>
        <p:spPr bwMode="auto">
          <a:xfrm>
            <a:off x="6083300" y="50117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7" name="Oval 225"/>
          <p:cNvSpPr>
            <a:spLocks noChangeArrowheads="1"/>
          </p:cNvSpPr>
          <p:nvPr/>
        </p:nvSpPr>
        <p:spPr bwMode="auto">
          <a:xfrm>
            <a:off x="6948488" y="45085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8" name="Oval 226"/>
          <p:cNvSpPr>
            <a:spLocks noChangeArrowheads="1"/>
          </p:cNvSpPr>
          <p:nvPr/>
        </p:nvSpPr>
        <p:spPr bwMode="auto">
          <a:xfrm>
            <a:off x="7164388" y="47244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39" name="Oval 227"/>
          <p:cNvSpPr>
            <a:spLocks noChangeArrowheads="1"/>
          </p:cNvSpPr>
          <p:nvPr/>
        </p:nvSpPr>
        <p:spPr bwMode="auto">
          <a:xfrm>
            <a:off x="7380288" y="4940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0" name="Oval 228"/>
          <p:cNvSpPr>
            <a:spLocks noChangeArrowheads="1"/>
          </p:cNvSpPr>
          <p:nvPr/>
        </p:nvSpPr>
        <p:spPr bwMode="auto">
          <a:xfrm>
            <a:off x="7596188" y="5156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1" name="Oval 229"/>
          <p:cNvSpPr>
            <a:spLocks noChangeArrowheads="1"/>
          </p:cNvSpPr>
          <p:nvPr/>
        </p:nvSpPr>
        <p:spPr bwMode="auto">
          <a:xfrm>
            <a:off x="7812088" y="5372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2" name="Oval 230"/>
          <p:cNvSpPr>
            <a:spLocks noChangeArrowheads="1"/>
          </p:cNvSpPr>
          <p:nvPr/>
        </p:nvSpPr>
        <p:spPr bwMode="auto">
          <a:xfrm>
            <a:off x="7380288" y="1268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3" name="Oval 231"/>
          <p:cNvSpPr>
            <a:spLocks noChangeArrowheads="1"/>
          </p:cNvSpPr>
          <p:nvPr/>
        </p:nvSpPr>
        <p:spPr bwMode="auto">
          <a:xfrm>
            <a:off x="7596188" y="1484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4" name="Oval 232"/>
          <p:cNvSpPr>
            <a:spLocks noChangeArrowheads="1"/>
          </p:cNvSpPr>
          <p:nvPr/>
        </p:nvSpPr>
        <p:spPr bwMode="auto">
          <a:xfrm>
            <a:off x="781208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5" name="Oval 233"/>
          <p:cNvSpPr>
            <a:spLocks noChangeArrowheads="1"/>
          </p:cNvSpPr>
          <p:nvPr/>
        </p:nvSpPr>
        <p:spPr bwMode="auto">
          <a:xfrm>
            <a:off x="8027988" y="1916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6" name="Oval 234"/>
          <p:cNvSpPr>
            <a:spLocks noChangeArrowheads="1"/>
          </p:cNvSpPr>
          <p:nvPr/>
        </p:nvSpPr>
        <p:spPr bwMode="auto">
          <a:xfrm>
            <a:off x="8243888"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7" name="Oval 235"/>
          <p:cNvSpPr>
            <a:spLocks noChangeArrowheads="1"/>
          </p:cNvSpPr>
          <p:nvPr/>
        </p:nvSpPr>
        <p:spPr bwMode="auto">
          <a:xfrm>
            <a:off x="3203575" y="13414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8" name="Oval 236"/>
          <p:cNvSpPr>
            <a:spLocks noChangeArrowheads="1"/>
          </p:cNvSpPr>
          <p:nvPr/>
        </p:nvSpPr>
        <p:spPr bwMode="auto">
          <a:xfrm>
            <a:off x="3419475" y="15573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49" name="Oval 237"/>
          <p:cNvSpPr>
            <a:spLocks noChangeArrowheads="1"/>
          </p:cNvSpPr>
          <p:nvPr/>
        </p:nvSpPr>
        <p:spPr bwMode="auto">
          <a:xfrm>
            <a:off x="3635375" y="17732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0" name="Oval 238"/>
          <p:cNvSpPr>
            <a:spLocks noChangeArrowheads="1"/>
          </p:cNvSpPr>
          <p:nvPr/>
        </p:nvSpPr>
        <p:spPr bwMode="auto">
          <a:xfrm>
            <a:off x="1401763" y="43624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1" name="Oval 239"/>
          <p:cNvSpPr>
            <a:spLocks noChangeArrowheads="1"/>
          </p:cNvSpPr>
          <p:nvPr/>
        </p:nvSpPr>
        <p:spPr bwMode="auto">
          <a:xfrm>
            <a:off x="1617663" y="45783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2" name="Oval 240"/>
          <p:cNvSpPr>
            <a:spLocks noChangeArrowheads="1"/>
          </p:cNvSpPr>
          <p:nvPr/>
        </p:nvSpPr>
        <p:spPr bwMode="auto">
          <a:xfrm>
            <a:off x="1833563" y="479425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3" name="Oval 241"/>
          <p:cNvSpPr>
            <a:spLocks noChangeArrowheads="1"/>
          </p:cNvSpPr>
          <p:nvPr/>
        </p:nvSpPr>
        <p:spPr bwMode="auto">
          <a:xfrm>
            <a:off x="1187450" y="27797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4" name="Oval 242"/>
          <p:cNvSpPr>
            <a:spLocks noChangeArrowheads="1"/>
          </p:cNvSpPr>
          <p:nvPr/>
        </p:nvSpPr>
        <p:spPr bwMode="auto">
          <a:xfrm>
            <a:off x="1403350" y="29956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5" name="Oval 243"/>
          <p:cNvSpPr>
            <a:spLocks noChangeArrowheads="1"/>
          </p:cNvSpPr>
          <p:nvPr/>
        </p:nvSpPr>
        <p:spPr bwMode="auto">
          <a:xfrm>
            <a:off x="1619250" y="32115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6" name="Oval 244"/>
          <p:cNvSpPr>
            <a:spLocks noChangeArrowheads="1"/>
          </p:cNvSpPr>
          <p:nvPr/>
        </p:nvSpPr>
        <p:spPr bwMode="auto">
          <a:xfrm>
            <a:off x="18351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7" name="Oval 245"/>
          <p:cNvSpPr>
            <a:spLocks noChangeArrowheads="1"/>
          </p:cNvSpPr>
          <p:nvPr/>
        </p:nvSpPr>
        <p:spPr bwMode="auto">
          <a:xfrm>
            <a:off x="2051050" y="36433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8" name="Oval 246"/>
          <p:cNvSpPr>
            <a:spLocks noChangeArrowheads="1"/>
          </p:cNvSpPr>
          <p:nvPr/>
        </p:nvSpPr>
        <p:spPr bwMode="auto">
          <a:xfrm>
            <a:off x="2266950" y="3859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59" name="Oval 247"/>
          <p:cNvSpPr>
            <a:spLocks noChangeArrowheads="1"/>
          </p:cNvSpPr>
          <p:nvPr/>
        </p:nvSpPr>
        <p:spPr bwMode="auto">
          <a:xfrm>
            <a:off x="2482850" y="40751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0" name="Oval 248"/>
          <p:cNvSpPr>
            <a:spLocks noChangeArrowheads="1"/>
          </p:cNvSpPr>
          <p:nvPr/>
        </p:nvSpPr>
        <p:spPr bwMode="auto">
          <a:xfrm>
            <a:off x="2698750" y="42910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1" name="Oval 249"/>
          <p:cNvSpPr>
            <a:spLocks noChangeArrowheads="1"/>
          </p:cNvSpPr>
          <p:nvPr/>
        </p:nvSpPr>
        <p:spPr bwMode="auto">
          <a:xfrm>
            <a:off x="2914650" y="45069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2" name="Oval 250"/>
          <p:cNvSpPr>
            <a:spLocks noChangeArrowheads="1"/>
          </p:cNvSpPr>
          <p:nvPr/>
        </p:nvSpPr>
        <p:spPr bwMode="auto">
          <a:xfrm>
            <a:off x="3130550" y="4722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3" name="Oval 251"/>
          <p:cNvSpPr>
            <a:spLocks noChangeArrowheads="1"/>
          </p:cNvSpPr>
          <p:nvPr/>
        </p:nvSpPr>
        <p:spPr bwMode="auto">
          <a:xfrm>
            <a:off x="154781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4" name="Oval 252"/>
          <p:cNvSpPr>
            <a:spLocks noChangeArrowheads="1"/>
          </p:cNvSpPr>
          <p:nvPr/>
        </p:nvSpPr>
        <p:spPr bwMode="auto">
          <a:xfrm>
            <a:off x="1185863" y="45799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5" name="Oval 253"/>
          <p:cNvSpPr>
            <a:spLocks noChangeArrowheads="1"/>
          </p:cNvSpPr>
          <p:nvPr/>
        </p:nvSpPr>
        <p:spPr bwMode="auto">
          <a:xfrm>
            <a:off x="1401763"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6" name="Oval 254"/>
          <p:cNvSpPr>
            <a:spLocks noChangeArrowheads="1"/>
          </p:cNvSpPr>
          <p:nvPr/>
        </p:nvSpPr>
        <p:spPr bwMode="auto">
          <a:xfrm>
            <a:off x="1617663"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7" name="Oval 255"/>
          <p:cNvSpPr>
            <a:spLocks noChangeArrowheads="1"/>
          </p:cNvSpPr>
          <p:nvPr/>
        </p:nvSpPr>
        <p:spPr bwMode="auto">
          <a:xfrm>
            <a:off x="1833563"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8" name="Oval 256"/>
          <p:cNvSpPr>
            <a:spLocks noChangeArrowheads="1"/>
          </p:cNvSpPr>
          <p:nvPr/>
        </p:nvSpPr>
        <p:spPr bwMode="auto">
          <a:xfrm>
            <a:off x="1187450" y="32131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69" name="Oval 257"/>
          <p:cNvSpPr>
            <a:spLocks noChangeArrowheads="1"/>
          </p:cNvSpPr>
          <p:nvPr/>
        </p:nvSpPr>
        <p:spPr bwMode="auto">
          <a:xfrm>
            <a:off x="1403350" y="34290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0" name="Oval 258"/>
          <p:cNvSpPr>
            <a:spLocks noChangeArrowheads="1"/>
          </p:cNvSpPr>
          <p:nvPr/>
        </p:nvSpPr>
        <p:spPr bwMode="auto">
          <a:xfrm>
            <a:off x="1619250" y="36449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1" name="Oval 259"/>
          <p:cNvSpPr>
            <a:spLocks noChangeArrowheads="1"/>
          </p:cNvSpPr>
          <p:nvPr/>
        </p:nvSpPr>
        <p:spPr bwMode="auto">
          <a:xfrm>
            <a:off x="1835150"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2" name="Oval 260"/>
          <p:cNvSpPr>
            <a:spLocks noChangeArrowheads="1"/>
          </p:cNvSpPr>
          <p:nvPr/>
        </p:nvSpPr>
        <p:spPr bwMode="auto">
          <a:xfrm>
            <a:off x="2051050" y="40767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3" name="Oval 261"/>
          <p:cNvSpPr>
            <a:spLocks noChangeArrowheads="1"/>
          </p:cNvSpPr>
          <p:nvPr/>
        </p:nvSpPr>
        <p:spPr bwMode="auto">
          <a:xfrm>
            <a:off x="2266950" y="4292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4" name="Oval 262"/>
          <p:cNvSpPr>
            <a:spLocks noChangeArrowheads="1"/>
          </p:cNvSpPr>
          <p:nvPr/>
        </p:nvSpPr>
        <p:spPr bwMode="auto">
          <a:xfrm>
            <a:off x="2482850" y="4508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5" name="Oval 263"/>
          <p:cNvSpPr>
            <a:spLocks noChangeArrowheads="1"/>
          </p:cNvSpPr>
          <p:nvPr/>
        </p:nvSpPr>
        <p:spPr bwMode="auto">
          <a:xfrm>
            <a:off x="2698750"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6" name="Oval 264"/>
          <p:cNvSpPr>
            <a:spLocks noChangeArrowheads="1"/>
          </p:cNvSpPr>
          <p:nvPr/>
        </p:nvSpPr>
        <p:spPr bwMode="auto">
          <a:xfrm>
            <a:off x="1189038" y="1628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7" name="Oval 265"/>
          <p:cNvSpPr>
            <a:spLocks noChangeArrowheads="1"/>
          </p:cNvSpPr>
          <p:nvPr/>
        </p:nvSpPr>
        <p:spPr bwMode="auto">
          <a:xfrm>
            <a:off x="1404938" y="18446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8" name="Oval 266"/>
          <p:cNvSpPr>
            <a:spLocks noChangeArrowheads="1"/>
          </p:cNvSpPr>
          <p:nvPr/>
        </p:nvSpPr>
        <p:spPr bwMode="auto">
          <a:xfrm>
            <a:off x="1042988" y="50117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79" name="Oval 267"/>
          <p:cNvSpPr>
            <a:spLocks noChangeArrowheads="1"/>
          </p:cNvSpPr>
          <p:nvPr/>
        </p:nvSpPr>
        <p:spPr bwMode="auto">
          <a:xfrm>
            <a:off x="1258888" y="52276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0" name="Oval 268"/>
          <p:cNvSpPr>
            <a:spLocks noChangeArrowheads="1"/>
          </p:cNvSpPr>
          <p:nvPr/>
        </p:nvSpPr>
        <p:spPr bwMode="auto">
          <a:xfrm>
            <a:off x="2195513" y="53736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1" name="Oval 269"/>
          <p:cNvSpPr>
            <a:spLocks noChangeArrowheads="1"/>
          </p:cNvSpPr>
          <p:nvPr/>
        </p:nvSpPr>
        <p:spPr bwMode="auto">
          <a:xfrm>
            <a:off x="2771775" y="53006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2" name="Oval 270"/>
          <p:cNvSpPr>
            <a:spLocks noChangeArrowheads="1"/>
          </p:cNvSpPr>
          <p:nvPr/>
        </p:nvSpPr>
        <p:spPr bwMode="auto">
          <a:xfrm>
            <a:off x="3275013" y="53006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3" name="Oval 271"/>
          <p:cNvSpPr>
            <a:spLocks noChangeArrowheads="1"/>
          </p:cNvSpPr>
          <p:nvPr/>
        </p:nvSpPr>
        <p:spPr bwMode="auto">
          <a:xfrm>
            <a:off x="12604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4" name="Oval 272"/>
          <p:cNvSpPr>
            <a:spLocks noChangeArrowheads="1"/>
          </p:cNvSpPr>
          <p:nvPr/>
        </p:nvSpPr>
        <p:spPr bwMode="auto">
          <a:xfrm>
            <a:off x="1476375" y="40767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5" name="Oval 273"/>
          <p:cNvSpPr>
            <a:spLocks noChangeArrowheads="1"/>
          </p:cNvSpPr>
          <p:nvPr/>
        </p:nvSpPr>
        <p:spPr bwMode="auto">
          <a:xfrm>
            <a:off x="1692275" y="4292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6" name="Oval 274"/>
          <p:cNvSpPr>
            <a:spLocks noChangeArrowheads="1"/>
          </p:cNvSpPr>
          <p:nvPr/>
        </p:nvSpPr>
        <p:spPr bwMode="auto">
          <a:xfrm>
            <a:off x="1908175" y="4508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7" name="Oval 275"/>
          <p:cNvSpPr>
            <a:spLocks noChangeArrowheads="1"/>
          </p:cNvSpPr>
          <p:nvPr/>
        </p:nvSpPr>
        <p:spPr bwMode="auto">
          <a:xfrm>
            <a:off x="212407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8" name="Oval 276"/>
          <p:cNvSpPr>
            <a:spLocks noChangeArrowheads="1"/>
          </p:cNvSpPr>
          <p:nvPr/>
        </p:nvSpPr>
        <p:spPr bwMode="auto">
          <a:xfrm>
            <a:off x="2339975" y="4940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89" name="Oval 277"/>
          <p:cNvSpPr>
            <a:spLocks noChangeArrowheads="1"/>
          </p:cNvSpPr>
          <p:nvPr/>
        </p:nvSpPr>
        <p:spPr bwMode="auto">
          <a:xfrm>
            <a:off x="1979613" y="2132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0" name="Oval 278"/>
          <p:cNvSpPr>
            <a:spLocks noChangeArrowheads="1"/>
          </p:cNvSpPr>
          <p:nvPr/>
        </p:nvSpPr>
        <p:spPr bwMode="auto">
          <a:xfrm>
            <a:off x="2195513" y="2347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1" name="Oval 279"/>
          <p:cNvSpPr>
            <a:spLocks noChangeArrowheads="1"/>
          </p:cNvSpPr>
          <p:nvPr/>
        </p:nvSpPr>
        <p:spPr bwMode="auto">
          <a:xfrm>
            <a:off x="2411413" y="2563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2" name="Oval 280"/>
          <p:cNvSpPr>
            <a:spLocks noChangeArrowheads="1"/>
          </p:cNvSpPr>
          <p:nvPr/>
        </p:nvSpPr>
        <p:spPr bwMode="auto">
          <a:xfrm>
            <a:off x="2627313" y="27797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3" name="Oval 281"/>
          <p:cNvSpPr>
            <a:spLocks noChangeArrowheads="1"/>
          </p:cNvSpPr>
          <p:nvPr/>
        </p:nvSpPr>
        <p:spPr bwMode="auto">
          <a:xfrm>
            <a:off x="2843213" y="29956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4" name="Oval 282"/>
          <p:cNvSpPr>
            <a:spLocks noChangeArrowheads="1"/>
          </p:cNvSpPr>
          <p:nvPr/>
        </p:nvSpPr>
        <p:spPr bwMode="auto">
          <a:xfrm>
            <a:off x="3059113" y="32115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5" name="Oval 283"/>
          <p:cNvSpPr>
            <a:spLocks noChangeArrowheads="1"/>
          </p:cNvSpPr>
          <p:nvPr/>
        </p:nvSpPr>
        <p:spPr bwMode="auto">
          <a:xfrm>
            <a:off x="32750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6" name="Oval 284"/>
          <p:cNvSpPr>
            <a:spLocks noChangeArrowheads="1"/>
          </p:cNvSpPr>
          <p:nvPr/>
        </p:nvSpPr>
        <p:spPr bwMode="auto">
          <a:xfrm>
            <a:off x="3490913" y="36433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7" name="Oval 285"/>
          <p:cNvSpPr>
            <a:spLocks noChangeArrowheads="1"/>
          </p:cNvSpPr>
          <p:nvPr/>
        </p:nvSpPr>
        <p:spPr bwMode="auto">
          <a:xfrm>
            <a:off x="3706813" y="3859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8" name="Oval 286"/>
          <p:cNvSpPr>
            <a:spLocks noChangeArrowheads="1"/>
          </p:cNvSpPr>
          <p:nvPr/>
        </p:nvSpPr>
        <p:spPr bwMode="auto">
          <a:xfrm>
            <a:off x="3922713" y="40751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799" name="Oval 287"/>
          <p:cNvSpPr>
            <a:spLocks noChangeArrowheads="1"/>
          </p:cNvSpPr>
          <p:nvPr/>
        </p:nvSpPr>
        <p:spPr bwMode="auto">
          <a:xfrm>
            <a:off x="4138613" y="42910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800" name="Oval 288"/>
          <p:cNvSpPr>
            <a:spLocks noChangeArrowheads="1"/>
          </p:cNvSpPr>
          <p:nvPr/>
        </p:nvSpPr>
        <p:spPr bwMode="auto">
          <a:xfrm>
            <a:off x="4354513" y="45069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801" name="Oval 289"/>
          <p:cNvSpPr>
            <a:spLocks noChangeArrowheads="1"/>
          </p:cNvSpPr>
          <p:nvPr/>
        </p:nvSpPr>
        <p:spPr bwMode="auto">
          <a:xfrm>
            <a:off x="4570413" y="4722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0802" name="Text Box 290"/>
          <p:cNvSpPr txBox="1">
            <a:spLocks noChangeArrowheads="1"/>
          </p:cNvSpPr>
          <p:nvPr/>
        </p:nvSpPr>
        <p:spPr bwMode="auto">
          <a:xfrm>
            <a:off x="3927475" y="987425"/>
            <a:ext cx="1149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600">
                <a:solidFill>
                  <a:srgbClr val="FFFF00"/>
                </a:solidFill>
              </a:rPr>
              <a:t>Jobs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Footer Placeholder 3"/>
          <p:cNvSpPr>
            <a:spLocks noGrp="1"/>
          </p:cNvSpPr>
          <p:nvPr>
            <p:ph type="ftr" sz="quarter" idx="11"/>
          </p:nvPr>
        </p:nvSpPr>
        <p:spPr/>
        <p:txBody>
          <a:bodyPr/>
          <a:lstStyle/>
          <a:p>
            <a:r>
              <a:rPr lang="en-US"/>
              <a:t>http://www.hpcvl.org</a:t>
            </a:r>
          </a:p>
        </p:txBody>
      </p:sp>
      <p:sp>
        <p:nvSpPr>
          <p:cNvPr id="261" name="Slide Number Placeholder 4"/>
          <p:cNvSpPr>
            <a:spLocks noGrp="1"/>
          </p:cNvSpPr>
          <p:nvPr>
            <p:ph type="sldNum" sz="quarter" idx="12"/>
          </p:nvPr>
        </p:nvSpPr>
        <p:spPr/>
        <p:txBody>
          <a:bodyPr/>
          <a:lstStyle/>
          <a:p>
            <a:fld id="{6E2A0878-F604-4688-A57E-6A8379A62C5A}" type="slidenum">
              <a:rPr lang="en-US"/>
              <a:pPr/>
              <a:t>29</a:t>
            </a:fld>
            <a:endParaRPr lang="en-US"/>
          </a:p>
        </p:txBody>
      </p:sp>
      <p:sp>
        <p:nvSpPr>
          <p:cNvPr id="962562" name="Rectangle 2"/>
          <p:cNvSpPr>
            <a:spLocks noChangeArrowheads="1"/>
          </p:cNvSpPr>
          <p:nvPr/>
        </p:nvSpPr>
        <p:spPr bwMode="auto">
          <a:xfrm>
            <a:off x="971550" y="1052513"/>
            <a:ext cx="7416800" cy="4681537"/>
          </a:xfrm>
          <a:prstGeom prst="rect">
            <a:avLst/>
          </a:prstGeom>
          <a:solidFill>
            <a:srgbClr val="00CCFF"/>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3" name="Rectangle 3"/>
          <p:cNvSpPr>
            <a:spLocks noGrp="1" noChangeArrowheads="1"/>
          </p:cNvSpPr>
          <p:nvPr>
            <p:ph type="title"/>
          </p:nvPr>
        </p:nvSpPr>
        <p:spPr>
          <a:xfrm>
            <a:off x="754063" y="-315913"/>
            <a:ext cx="7921625" cy="1143001"/>
          </a:xfrm>
          <a:noFill/>
          <a:ln/>
        </p:spPr>
        <p:txBody>
          <a:bodyPr/>
          <a:lstStyle/>
          <a:p>
            <a:r>
              <a:rPr lang="en-US"/>
              <a:t>Double-layer Master-Slave Model</a:t>
            </a:r>
          </a:p>
        </p:txBody>
      </p:sp>
      <p:sp>
        <p:nvSpPr>
          <p:cNvPr id="962564" name="Rectangle 4"/>
          <p:cNvSpPr>
            <a:spLocks noChangeArrowheads="1"/>
          </p:cNvSpPr>
          <p:nvPr/>
        </p:nvSpPr>
        <p:spPr bwMode="auto">
          <a:xfrm>
            <a:off x="1473200" y="1054100"/>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5" name="Oval 5"/>
          <p:cNvSpPr>
            <a:spLocks noChangeArrowheads="1"/>
          </p:cNvSpPr>
          <p:nvPr/>
        </p:nvSpPr>
        <p:spPr bwMode="auto">
          <a:xfrm>
            <a:off x="1544638" y="42211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6" name="Oval 6"/>
          <p:cNvSpPr>
            <a:spLocks noChangeArrowheads="1"/>
          </p:cNvSpPr>
          <p:nvPr/>
        </p:nvSpPr>
        <p:spPr bwMode="auto">
          <a:xfrm>
            <a:off x="1544638" y="37893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7" name="Oval 7"/>
          <p:cNvSpPr>
            <a:spLocks noChangeArrowheads="1"/>
          </p:cNvSpPr>
          <p:nvPr/>
        </p:nvSpPr>
        <p:spPr bwMode="auto">
          <a:xfrm>
            <a:off x="1473200" y="47974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8" name="Oval 8"/>
          <p:cNvSpPr>
            <a:spLocks noChangeArrowheads="1"/>
          </p:cNvSpPr>
          <p:nvPr/>
        </p:nvSpPr>
        <p:spPr bwMode="auto">
          <a:xfrm>
            <a:off x="1544638" y="52308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69" name="Oval 9"/>
          <p:cNvSpPr>
            <a:spLocks noChangeArrowheads="1"/>
          </p:cNvSpPr>
          <p:nvPr/>
        </p:nvSpPr>
        <p:spPr bwMode="auto">
          <a:xfrm>
            <a:off x="1546225" y="33575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0" name="Oval 10"/>
          <p:cNvSpPr>
            <a:spLocks noChangeArrowheads="1"/>
          </p:cNvSpPr>
          <p:nvPr/>
        </p:nvSpPr>
        <p:spPr bwMode="auto">
          <a:xfrm>
            <a:off x="1474788" y="29257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1" name="Oval 11"/>
          <p:cNvSpPr>
            <a:spLocks noChangeArrowheads="1"/>
          </p:cNvSpPr>
          <p:nvPr/>
        </p:nvSpPr>
        <p:spPr bwMode="auto">
          <a:xfrm>
            <a:off x="1619250" y="34290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2" name="Oval 12"/>
          <p:cNvSpPr>
            <a:spLocks noChangeArrowheads="1"/>
          </p:cNvSpPr>
          <p:nvPr/>
        </p:nvSpPr>
        <p:spPr bwMode="auto">
          <a:xfrm>
            <a:off x="1546225" y="22780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3" name="Oval 13"/>
          <p:cNvSpPr>
            <a:spLocks noChangeArrowheads="1"/>
          </p:cNvSpPr>
          <p:nvPr/>
        </p:nvSpPr>
        <p:spPr bwMode="auto">
          <a:xfrm>
            <a:off x="1474788" y="1414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4" name="Oval 14"/>
          <p:cNvSpPr>
            <a:spLocks noChangeArrowheads="1"/>
          </p:cNvSpPr>
          <p:nvPr/>
        </p:nvSpPr>
        <p:spPr bwMode="auto">
          <a:xfrm>
            <a:off x="1544638" y="42211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5" name="Oval 15"/>
          <p:cNvSpPr>
            <a:spLocks noChangeArrowheads="1"/>
          </p:cNvSpPr>
          <p:nvPr/>
        </p:nvSpPr>
        <p:spPr bwMode="auto">
          <a:xfrm>
            <a:off x="1617663" y="278288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6" name="Oval 16"/>
          <p:cNvSpPr>
            <a:spLocks noChangeArrowheads="1"/>
          </p:cNvSpPr>
          <p:nvPr/>
        </p:nvSpPr>
        <p:spPr bwMode="auto">
          <a:xfrm>
            <a:off x="1473200" y="20621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7" name="Oval 17"/>
          <p:cNvSpPr>
            <a:spLocks noChangeArrowheads="1"/>
          </p:cNvSpPr>
          <p:nvPr/>
        </p:nvSpPr>
        <p:spPr bwMode="auto">
          <a:xfrm>
            <a:off x="1617663" y="17018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8" name="Oval 18"/>
          <p:cNvSpPr>
            <a:spLocks noChangeArrowheads="1"/>
          </p:cNvSpPr>
          <p:nvPr/>
        </p:nvSpPr>
        <p:spPr bwMode="auto">
          <a:xfrm>
            <a:off x="1546225" y="11985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79" name="Rectangle 19"/>
          <p:cNvSpPr>
            <a:spLocks noChangeArrowheads="1"/>
          </p:cNvSpPr>
          <p:nvPr/>
        </p:nvSpPr>
        <p:spPr bwMode="auto">
          <a:xfrm>
            <a:off x="1905000"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0" name="Oval 20"/>
          <p:cNvSpPr>
            <a:spLocks noChangeArrowheads="1"/>
          </p:cNvSpPr>
          <p:nvPr/>
        </p:nvSpPr>
        <p:spPr bwMode="auto">
          <a:xfrm>
            <a:off x="19764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1" name="Oval 21"/>
          <p:cNvSpPr>
            <a:spLocks noChangeArrowheads="1"/>
          </p:cNvSpPr>
          <p:nvPr/>
        </p:nvSpPr>
        <p:spPr bwMode="auto">
          <a:xfrm>
            <a:off x="1976438"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2" name="Oval 22"/>
          <p:cNvSpPr>
            <a:spLocks noChangeArrowheads="1"/>
          </p:cNvSpPr>
          <p:nvPr/>
        </p:nvSpPr>
        <p:spPr bwMode="auto">
          <a:xfrm>
            <a:off x="1905000"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3" name="Oval 23"/>
          <p:cNvSpPr>
            <a:spLocks noChangeArrowheads="1"/>
          </p:cNvSpPr>
          <p:nvPr/>
        </p:nvSpPr>
        <p:spPr bwMode="auto">
          <a:xfrm>
            <a:off x="1976438"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4" name="Oval 24"/>
          <p:cNvSpPr>
            <a:spLocks noChangeArrowheads="1"/>
          </p:cNvSpPr>
          <p:nvPr/>
        </p:nvSpPr>
        <p:spPr bwMode="auto">
          <a:xfrm>
            <a:off x="1978025"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5" name="Oval 25"/>
          <p:cNvSpPr>
            <a:spLocks noChangeArrowheads="1"/>
          </p:cNvSpPr>
          <p:nvPr/>
        </p:nvSpPr>
        <p:spPr bwMode="auto">
          <a:xfrm>
            <a:off x="1906588"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6" name="Oval 26"/>
          <p:cNvSpPr>
            <a:spLocks noChangeArrowheads="1"/>
          </p:cNvSpPr>
          <p:nvPr/>
        </p:nvSpPr>
        <p:spPr bwMode="auto">
          <a:xfrm>
            <a:off x="20510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7" name="Oval 27"/>
          <p:cNvSpPr>
            <a:spLocks noChangeArrowheads="1"/>
          </p:cNvSpPr>
          <p:nvPr/>
        </p:nvSpPr>
        <p:spPr bwMode="auto">
          <a:xfrm>
            <a:off x="1978025"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8" name="Oval 28"/>
          <p:cNvSpPr>
            <a:spLocks noChangeArrowheads="1"/>
          </p:cNvSpPr>
          <p:nvPr/>
        </p:nvSpPr>
        <p:spPr bwMode="auto">
          <a:xfrm>
            <a:off x="1906588"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9" name="Oval 29"/>
          <p:cNvSpPr>
            <a:spLocks noChangeArrowheads="1"/>
          </p:cNvSpPr>
          <p:nvPr/>
        </p:nvSpPr>
        <p:spPr bwMode="auto">
          <a:xfrm>
            <a:off x="19764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0" name="Oval 30"/>
          <p:cNvSpPr>
            <a:spLocks noChangeArrowheads="1"/>
          </p:cNvSpPr>
          <p:nvPr/>
        </p:nvSpPr>
        <p:spPr bwMode="auto">
          <a:xfrm>
            <a:off x="2049463"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1" name="Oval 31"/>
          <p:cNvSpPr>
            <a:spLocks noChangeArrowheads="1"/>
          </p:cNvSpPr>
          <p:nvPr/>
        </p:nvSpPr>
        <p:spPr bwMode="auto">
          <a:xfrm>
            <a:off x="1905000"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2" name="Oval 32"/>
          <p:cNvSpPr>
            <a:spLocks noChangeArrowheads="1"/>
          </p:cNvSpPr>
          <p:nvPr/>
        </p:nvSpPr>
        <p:spPr bwMode="auto">
          <a:xfrm>
            <a:off x="20494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3" name="Oval 33"/>
          <p:cNvSpPr>
            <a:spLocks noChangeArrowheads="1"/>
          </p:cNvSpPr>
          <p:nvPr/>
        </p:nvSpPr>
        <p:spPr bwMode="auto">
          <a:xfrm>
            <a:off x="1978025"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4" name="Rectangle 34"/>
          <p:cNvSpPr>
            <a:spLocks noChangeArrowheads="1"/>
          </p:cNvSpPr>
          <p:nvPr/>
        </p:nvSpPr>
        <p:spPr bwMode="auto">
          <a:xfrm>
            <a:off x="2339975"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5" name="Oval 35"/>
          <p:cNvSpPr>
            <a:spLocks noChangeArrowheads="1"/>
          </p:cNvSpPr>
          <p:nvPr/>
        </p:nvSpPr>
        <p:spPr bwMode="auto">
          <a:xfrm>
            <a:off x="24114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6" name="Oval 36"/>
          <p:cNvSpPr>
            <a:spLocks noChangeArrowheads="1"/>
          </p:cNvSpPr>
          <p:nvPr/>
        </p:nvSpPr>
        <p:spPr bwMode="auto">
          <a:xfrm>
            <a:off x="2411413"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7" name="Oval 37"/>
          <p:cNvSpPr>
            <a:spLocks noChangeArrowheads="1"/>
          </p:cNvSpPr>
          <p:nvPr/>
        </p:nvSpPr>
        <p:spPr bwMode="auto">
          <a:xfrm>
            <a:off x="2339975"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8" name="Oval 38"/>
          <p:cNvSpPr>
            <a:spLocks noChangeArrowheads="1"/>
          </p:cNvSpPr>
          <p:nvPr/>
        </p:nvSpPr>
        <p:spPr bwMode="auto">
          <a:xfrm>
            <a:off x="2411413"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99" name="Oval 39"/>
          <p:cNvSpPr>
            <a:spLocks noChangeArrowheads="1"/>
          </p:cNvSpPr>
          <p:nvPr/>
        </p:nvSpPr>
        <p:spPr bwMode="auto">
          <a:xfrm>
            <a:off x="2413000"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0" name="Oval 40"/>
          <p:cNvSpPr>
            <a:spLocks noChangeArrowheads="1"/>
          </p:cNvSpPr>
          <p:nvPr/>
        </p:nvSpPr>
        <p:spPr bwMode="auto">
          <a:xfrm>
            <a:off x="2341563"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1" name="Oval 41"/>
          <p:cNvSpPr>
            <a:spLocks noChangeArrowheads="1"/>
          </p:cNvSpPr>
          <p:nvPr/>
        </p:nvSpPr>
        <p:spPr bwMode="auto">
          <a:xfrm>
            <a:off x="24860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2" name="Oval 42"/>
          <p:cNvSpPr>
            <a:spLocks noChangeArrowheads="1"/>
          </p:cNvSpPr>
          <p:nvPr/>
        </p:nvSpPr>
        <p:spPr bwMode="auto">
          <a:xfrm>
            <a:off x="2413000"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3" name="Oval 43"/>
          <p:cNvSpPr>
            <a:spLocks noChangeArrowheads="1"/>
          </p:cNvSpPr>
          <p:nvPr/>
        </p:nvSpPr>
        <p:spPr bwMode="auto">
          <a:xfrm>
            <a:off x="234156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4" name="Oval 44"/>
          <p:cNvSpPr>
            <a:spLocks noChangeArrowheads="1"/>
          </p:cNvSpPr>
          <p:nvPr/>
        </p:nvSpPr>
        <p:spPr bwMode="auto">
          <a:xfrm>
            <a:off x="24114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5" name="Oval 45"/>
          <p:cNvSpPr>
            <a:spLocks noChangeArrowheads="1"/>
          </p:cNvSpPr>
          <p:nvPr/>
        </p:nvSpPr>
        <p:spPr bwMode="auto">
          <a:xfrm>
            <a:off x="2484438"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6" name="Oval 46"/>
          <p:cNvSpPr>
            <a:spLocks noChangeArrowheads="1"/>
          </p:cNvSpPr>
          <p:nvPr/>
        </p:nvSpPr>
        <p:spPr bwMode="auto">
          <a:xfrm>
            <a:off x="2339975"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7" name="Oval 47"/>
          <p:cNvSpPr>
            <a:spLocks noChangeArrowheads="1"/>
          </p:cNvSpPr>
          <p:nvPr/>
        </p:nvSpPr>
        <p:spPr bwMode="auto">
          <a:xfrm>
            <a:off x="24844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8" name="Oval 48"/>
          <p:cNvSpPr>
            <a:spLocks noChangeArrowheads="1"/>
          </p:cNvSpPr>
          <p:nvPr/>
        </p:nvSpPr>
        <p:spPr bwMode="auto">
          <a:xfrm>
            <a:off x="2413000"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09" name="Rectangle 49"/>
          <p:cNvSpPr>
            <a:spLocks noChangeArrowheads="1"/>
          </p:cNvSpPr>
          <p:nvPr/>
        </p:nvSpPr>
        <p:spPr bwMode="auto">
          <a:xfrm>
            <a:off x="2768600"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0" name="Oval 50"/>
          <p:cNvSpPr>
            <a:spLocks noChangeArrowheads="1"/>
          </p:cNvSpPr>
          <p:nvPr/>
        </p:nvSpPr>
        <p:spPr bwMode="auto">
          <a:xfrm>
            <a:off x="28400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1" name="Oval 51"/>
          <p:cNvSpPr>
            <a:spLocks noChangeArrowheads="1"/>
          </p:cNvSpPr>
          <p:nvPr/>
        </p:nvSpPr>
        <p:spPr bwMode="auto">
          <a:xfrm>
            <a:off x="2840038"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2" name="Oval 52"/>
          <p:cNvSpPr>
            <a:spLocks noChangeArrowheads="1"/>
          </p:cNvSpPr>
          <p:nvPr/>
        </p:nvSpPr>
        <p:spPr bwMode="auto">
          <a:xfrm>
            <a:off x="2768600"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3" name="Oval 53"/>
          <p:cNvSpPr>
            <a:spLocks noChangeArrowheads="1"/>
          </p:cNvSpPr>
          <p:nvPr/>
        </p:nvSpPr>
        <p:spPr bwMode="auto">
          <a:xfrm>
            <a:off x="2840038"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4" name="Oval 54"/>
          <p:cNvSpPr>
            <a:spLocks noChangeArrowheads="1"/>
          </p:cNvSpPr>
          <p:nvPr/>
        </p:nvSpPr>
        <p:spPr bwMode="auto">
          <a:xfrm>
            <a:off x="2841625"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5" name="Oval 55"/>
          <p:cNvSpPr>
            <a:spLocks noChangeArrowheads="1"/>
          </p:cNvSpPr>
          <p:nvPr/>
        </p:nvSpPr>
        <p:spPr bwMode="auto">
          <a:xfrm>
            <a:off x="2770188"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6" name="Oval 56"/>
          <p:cNvSpPr>
            <a:spLocks noChangeArrowheads="1"/>
          </p:cNvSpPr>
          <p:nvPr/>
        </p:nvSpPr>
        <p:spPr bwMode="auto">
          <a:xfrm>
            <a:off x="29146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7" name="Oval 57"/>
          <p:cNvSpPr>
            <a:spLocks noChangeArrowheads="1"/>
          </p:cNvSpPr>
          <p:nvPr/>
        </p:nvSpPr>
        <p:spPr bwMode="auto">
          <a:xfrm>
            <a:off x="2841625"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8" name="Oval 58"/>
          <p:cNvSpPr>
            <a:spLocks noChangeArrowheads="1"/>
          </p:cNvSpPr>
          <p:nvPr/>
        </p:nvSpPr>
        <p:spPr bwMode="auto">
          <a:xfrm>
            <a:off x="2770188"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19" name="Oval 59"/>
          <p:cNvSpPr>
            <a:spLocks noChangeArrowheads="1"/>
          </p:cNvSpPr>
          <p:nvPr/>
        </p:nvSpPr>
        <p:spPr bwMode="auto">
          <a:xfrm>
            <a:off x="28400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0" name="Oval 60"/>
          <p:cNvSpPr>
            <a:spLocks noChangeArrowheads="1"/>
          </p:cNvSpPr>
          <p:nvPr/>
        </p:nvSpPr>
        <p:spPr bwMode="auto">
          <a:xfrm>
            <a:off x="2913063"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1" name="Oval 61"/>
          <p:cNvSpPr>
            <a:spLocks noChangeArrowheads="1"/>
          </p:cNvSpPr>
          <p:nvPr/>
        </p:nvSpPr>
        <p:spPr bwMode="auto">
          <a:xfrm>
            <a:off x="2768600"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2" name="Oval 62"/>
          <p:cNvSpPr>
            <a:spLocks noChangeArrowheads="1"/>
          </p:cNvSpPr>
          <p:nvPr/>
        </p:nvSpPr>
        <p:spPr bwMode="auto">
          <a:xfrm>
            <a:off x="29130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3" name="Oval 63"/>
          <p:cNvSpPr>
            <a:spLocks noChangeArrowheads="1"/>
          </p:cNvSpPr>
          <p:nvPr/>
        </p:nvSpPr>
        <p:spPr bwMode="auto">
          <a:xfrm>
            <a:off x="2841625"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4" name="Rectangle 64"/>
          <p:cNvSpPr>
            <a:spLocks noChangeArrowheads="1"/>
          </p:cNvSpPr>
          <p:nvPr/>
        </p:nvSpPr>
        <p:spPr bwMode="auto">
          <a:xfrm>
            <a:off x="3201988"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5" name="Oval 65"/>
          <p:cNvSpPr>
            <a:spLocks noChangeArrowheads="1"/>
          </p:cNvSpPr>
          <p:nvPr/>
        </p:nvSpPr>
        <p:spPr bwMode="auto">
          <a:xfrm>
            <a:off x="32734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6" name="Oval 66"/>
          <p:cNvSpPr>
            <a:spLocks noChangeArrowheads="1"/>
          </p:cNvSpPr>
          <p:nvPr/>
        </p:nvSpPr>
        <p:spPr bwMode="auto">
          <a:xfrm>
            <a:off x="327342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7" name="Oval 67"/>
          <p:cNvSpPr>
            <a:spLocks noChangeArrowheads="1"/>
          </p:cNvSpPr>
          <p:nvPr/>
        </p:nvSpPr>
        <p:spPr bwMode="auto">
          <a:xfrm>
            <a:off x="32019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8" name="Oval 68"/>
          <p:cNvSpPr>
            <a:spLocks noChangeArrowheads="1"/>
          </p:cNvSpPr>
          <p:nvPr/>
        </p:nvSpPr>
        <p:spPr bwMode="auto">
          <a:xfrm>
            <a:off x="3273425"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29" name="Oval 69"/>
          <p:cNvSpPr>
            <a:spLocks noChangeArrowheads="1"/>
          </p:cNvSpPr>
          <p:nvPr/>
        </p:nvSpPr>
        <p:spPr bwMode="auto">
          <a:xfrm>
            <a:off x="3275013"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0" name="Oval 70"/>
          <p:cNvSpPr>
            <a:spLocks noChangeArrowheads="1"/>
          </p:cNvSpPr>
          <p:nvPr/>
        </p:nvSpPr>
        <p:spPr bwMode="auto">
          <a:xfrm>
            <a:off x="32035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1" name="Oval 71"/>
          <p:cNvSpPr>
            <a:spLocks noChangeArrowheads="1"/>
          </p:cNvSpPr>
          <p:nvPr/>
        </p:nvSpPr>
        <p:spPr bwMode="auto">
          <a:xfrm>
            <a:off x="334803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2" name="Oval 72"/>
          <p:cNvSpPr>
            <a:spLocks noChangeArrowheads="1"/>
          </p:cNvSpPr>
          <p:nvPr/>
        </p:nvSpPr>
        <p:spPr bwMode="auto">
          <a:xfrm>
            <a:off x="3275013"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3" name="Oval 73"/>
          <p:cNvSpPr>
            <a:spLocks noChangeArrowheads="1"/>
          </p:cNvSpPr>
          <p:nvPr/>
        </p:nvSpPr>
        <p:spPr bwMode="auto">
          <a:xfrm>
            <a:off x="3203575"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4" name="Oval 74"/>
          <p:cNvSpPr>
            <a:spLocks noChangeArrowheads="1"/>
          </p:cNvSpPr>
          <p:nvPr/>
        </p:nvSpPr>
        <p:spPr bwMode="auto">
          <a:xfrm>
            <a:off x="32734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5" name="Oval 75"/>
          <p:cNvSpPr>
            <a:spLocks noChangeArrowheads="1"/>
          </p:cNvSpPr>
          <p:nvPr/>
        </p:nvSpPr>
        <p:spPr bwMode="auto">
          <a:xfrm>
            <a:off x="3346450"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6" name="Oval 76"/>
          <p:cNvSpPr>
            <a:spLocks noChangeArrowheads="1"/>
          </p:cNvSpPr>
          <p:nvPr/>
        </p:nvSpPr>
        <p:spPr bwMode="auto">
          <a:xfrm>
            <a:off x="3201988"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7" name="Oval 77"/>
          <p:cNvSpPr>
            <a:spLocks noChangeArrowheads="1"/>
          </p:cNvSpPr>
          <p:nvPr/>
        </p:nvSpPr>
        <p:spPr bwMode="auto">
          <a:xfrm>
            <a:off x="3346450"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8" name="Oval 78"/>
          <p:cNvSpPr>
            <a:spLocks noChangeArrowheads="1"/>
          </p:cNvSpPr>
          <p:nvPr/>
        </p:nvSpPr>
        <p:spPr bwMode="auto">
          <a:xfrm>
            <a:off x="3275013"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39" name="Rectangle 79"/>
          <p:cNvSpPr>
            <a:spLocks noChangeArrowheads="1"/>
          </p:cNvSpPr>
          <p:nvPr/>
        </p:nvSpPr>
        <p:spPr bwMode="auto">
          <a:xfrm>
            <a:off x="3635375"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0" name="Oval 80"/>
          <p:cNvSpPr>
            <a:spLocks noChangeArrowheads="1"/>
          </p:cNvSpPr>
          <p:nvPr/>
        </p:nvSpPr>
        <p:spPr bwMode="auto">
          <a:xfrm>
            <a:off x="37068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1" name="Oval 81"/>
          <p:cNvSpPr>
            <a:spLocks noChangeArrowheads="1"/>
          </p:cNvSpPr>
          <p:nvPr/>
        </p:nvSpPr>
        <p:spPr bwMode="auto">
          <a:xfrm>
            <a:off x="3706813"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2" name="Oval 82"/>
          <p:cNvSpPr>
            <a:spLocks noChangeArrowheads="1"/>
          </p:cNvSpPr>
          <p:nvPr/>
        </p:nvSpPr>
        <p:spPr bwMode="auto">
          <a:xfrm>
            <a:off x="3635375"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3" name="Oval 83"/>
          <p:cNvSpPr>
            <a:spLocks noChangeArrowheads="1"/>
          </p:cNvSpPr>
          <p:nvPr/>
        </p:nvSpPr>
        <p:spPr bwMode="auto">
          <a:xfrm>
            <a:off x="3706813"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4" name="Oval 84"/>
          <p:cNvSpPr>
            <a:spLocks noChangeArrowheads="1"/>
          </p:cNvSpPr>
          <p:nvPr/>
        </p:nvSpPr>
        <p:spPr bwMode="auto">
          <a:xfrm>
            <a:off x="3708400"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5" name="Oval 85"/>
          <p:cNvSpPr>
            <a:spLocks noChangeArrowheads="1"/>
          </p:cNvSpPr>
          <p:nvPr/>
        </p:nvSpPr>
        <p:spPr bwMode="auto">
          <a:xfrm>
            <a:off x="3636963"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6" name="Oval 86"/>
          <p:cNvSpPr>
            <a:spLocks noChangeArrowheads="1"/>
          </p:cNvSpPr>
          <p:nvPr/>
        </p:nvSpPr>
        <p:spPr bwMode="auto">
          <a:xfrm>
            <a:off x="37814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7" name="Oval 87"/>
          <p:cNvSpPr>
            <a:spLocks noChangeArrowheads="1"/>
          </p:cNvSpPr>
          <p:nvPr/>
        </p:nvSpPr>
        <p:spPr bwMode="auto">
          <a:xfrm>
            <a:off x="3708400"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8" name="Oval 88"/>
          <p:cNvSpPr>
            <a:spLocks noChangeArrowheads="1"/>
          </p:cNvSpPr>
          <p:nvPr/>
        </p:nvSpPr>
        <p:spPr bwMode="auto">
          <a:xfrm>
            <a:off x="363696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49" name="Oval 89"/>
          <p:cNvSpPr>
            <a:spLocks noChangeArrowheads="1"/>
          </p:cNvSpPr>
          <p:nvPr/>
        </p:nvSpPr>
        <p:spPr bwMode="auto">
          <a:xfrm>
            <a:off x="37068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0" name="Oval 90"/>
          <p:cNvSpPr>
            <a:spLocks noChangeArrowheads="1"/>
          </p:cNvSpPr>
          <p:nvPr/>
        </p:nvSpPr>
        <p:spPr bwMode="auto">
          <a:xfrm>
            <a:off x="3779838"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1" name="Oval 91"/>
          <p:cNvSpPr>
            <a:spLocks noChangeArrowheads="1"/>
          </p:cNvSpPr>
          <p:nvPr/>
        </p:nvSpPr>
        <p:spPr bwMode="auto">
          <a:xfrm>
            <a:off x="3635375"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2" name="Oval 92"/>
          <p:cNvSpPr>
            <a:spLocks noChangeArrowheads="1"/>
          </p:cNvSpPr>
          <p:nvPr/>
        </p:nvSpPr>
        <p:spPr bwMode="auto">
          <a:xfrm>
            <a:off x="37798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3" name="Oval 93"/>
          <p:cNvSpPr>
            <a:spLocks noChangeArrowheads="1"/>
          </p:cNvSpPr>
          <p:nvPr/>
        </p:nvSpPr>
        <p:spPr bwMode="auto">
          <a:xfrm>
            <a:off x="3708400"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4" name="Rectangle 94"/>
          <p:cNvSpPr>
            <a:spLocks noChangeArrowheads="1"/>
          </p:cNvSpPr>
          <p:nvPr/>
        </p:nvSpPr>
        <p:spPr bwMode="auto">
          <a:xfrm>
            <a:off x="4065588"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5" name="Oval 95"/>
          <p:cNvSpPr>
            <a:spLocks noChangeArrowheads="1"/>
          </p:cNvSpPr>
          <p:nvPr/>
        </p:nvSpPr>
        <p:spPr bwMode="auto">
          <a:xfrm>
            <a:off x="41370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6" name="Oval 96"/>
          <p:cNvSpPr>
            <a:spLocks noChangeArrowheads="1"/>
          </p:cNvSpPr>
          <p:nvPr/>
        </p:nvSpPr>
        <p:spPr bwMode="auto">
          <a:xfrm>
            <a:off x="413702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7" name="Oval 97"/>
          <p:cNvSpPr>
            <a:spLocks noChangeArrowheads="1"/>
          </p:cNvSpPr>
          <p:nvPr/>
        </p:nvSpPr>
        <p:spPr bwMode="auto">
          <a:xfrm>
            <a:off x="40655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8" name="Oval 98"/>
          <p:cNvSpPr>
            <a:spLocks noChangeArrowheads="1"/>
          </p:cNvSpPr>
          <p:nvPr/>
        </p:nvSpPr>
        <p:spPr bwMode="auto">
          <a:xfrm>
            <a:off x="4137025"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59" name="Oval 99"/>
          <p:cNvSpPr>
            <a:spLocks noChangeArrowheads="1"/>
          </p:cNvSpPr>
          <p:nvPr/>
        </p:nvSpPr>
        <p:spPr bwMode="auto">
          <a:xfrm>
            <a:off x="4138613"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0" name="Oval 100"/>
          <p:cNvSpPr>
            <a:spLocks noChangeArrowheads="1"/>
          </p:cNvSpPr>
          <p:nvPr/>
        </p:nvSpPr>
        <p:spPr bwMode="auto">
          <a:xfrm>
            <a:off x="40671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1" name="Oval 101"/>
          <p:cNvSpPr>
            <a:spLocks noChangeArrowheads="1"/>
          </p:cNvSpPr>
          <p:nvPr/>
        </p:nvSpPr>
        <p:spPr bwMode="auto">
          <a:xfrm>
            <a:off x="421163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2" name="Oval 102"/>
          <p:cNvSpPr>
            <a:spLocks noChangeArrowheads="1"/>
          </p:cNvSpPr>
          <p:nvPr/>
        </p:nvSpPr>
        <p:spPr bwMode="auto">
          <a:xfrm>
            <a:off x="4138613"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3" name="Oval 103"/>
          <p:cNvSpPr>
            <a:spLocks noChangeArrowheads="1"/>
          </p:cNvSpPr>
          <p:nvPr/>
        </p:nvSpPr>
        <p:spPr bwMode="auto">
          <a:xfrm>
            <a:off x="4067175"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4" name="Oval 104"/>
          <p:cNvSpPr>
            <a:spLocks noChangeArrowheads="1"/>
          </p:cNvSpPr>
          <p:nvPr/>
        </p:nvSpPr>
        <p:spPr bwMode="auto">
          <a:xfrm>
            <a:off x="41370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5" name="Oval 105"/>
          <p:cNvSpPr>
            <a:spLocks noChangeArrowheads="1"/>
          </p:cNvSpPr>
          <p:nvPr/>
        </p:nvSpPr>
        <p:spPr bwMode="auto">
          <a:xfrm>
            <a:off x="4210050"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6" name="Oval 106"/>
          <p:cNvSpPr>
            <a:spLocks noChangeArrowheads="1"/>
          </p:cNvSpPr>
          <p:nvPr/>
        </p:nvSpPr>
        <p:spPr bwMode="auto">
          <a:xfrm>
            <a:off x="4065588"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7" name="Oval 107"/>
          <p:cNvSpPr>
            <a:spLocks noChangeArrowheads="1"/>
          </p:cNvSpPr>
          <p:nvPr/>
        </p:nvSpPr>
        <p:spPr bwMode="auto">
          <a:xfrm>
            <a:off x="4210050"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8" name="Oval 108"/>
          <p:cNvSpPr>
            <a:spLocks noChangeArrowheads="1"/>
          </p:cNvSpPr>
          <p:nvPr/>
        </p:nvSpPr>
        <p:spPr bwMode="auto">
          <a:xfrm>
            <a:off x="4138613"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69" name="Rectangle 109"/>
          <p:cNvSpPr>
            <a:spLocks noChangeArrowheads="1"/>
          </p:cNvSpPr>
          <p:nvPr/>
        </p:nvSpPr>
        <p:spPr bwMode="auto">
          <a:xfrm>
            <a:off x="1041400"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0" name="Oval 110"/>
          <p:cNvSpPr>
            <a:spLocks noChangeArrowheads="1"/>
          </p:cNvSpPr>
          <p:nvPr/>
        </p:nvSpPr>
        <p:spPr bwMode="auto">
          <a:xfrm>
            <a:off x="11128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1" name="Oval 111"/>
          <p:cNvSpPr>
            <a:spLocks noChangeArrowheads="1"/>
          </p:cNvSpPr>
          <p:nvPr/>
        </p:nvSpPr>
        <p:spPr bwMode="auto">
          <a:xfrm>
            <a:off x="1112838"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2" name="Oval 112"/>
          <p:cNvSpPr>
            <a:spLocks noChangeArrowheads="1"/>
          </p:cNvSpPr>
          <p:nvPr/>
        </p:nvSpPr>
        <p:spPr bwMode="auto">
          <a:xfrm>
            <a:off x="1041400"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3" name="Oval 113"/>
          <p:cNvSpPr>
            <a:spLocks noChangeArrowheads="1"/>
          </p:cNvSpPr>
          <p:nvPr/>
        </p:nvSpPr>
        <p:spPr bwMode="auto">
          <a:xfrm>
            <a:off x="1112838"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4" name="Oval 114"/>
          <p:cNvSpPr>
            <a:spLocks noChangeArrowheads="1"/>
          </p:cNvSpPr>
          <p:nvPr/>
        </p:nvSpPr>
        <p:spPr bwMode="auto">
          <a:xfrm>
            <a:off x="1114425"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5" name="Oval 115"/>
          <p:cNvSpPr>
            <a:spLocks noChangeArrowheads="1"/>
          </p:cNvSpPr>
          <p:nvPr/>
        </p:nvSpPr>
        <p:spPr bwMode="auto">
          <a:xfrm>
            <a:off x="1042988"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6" name="Oval 116"/>
          <p:cNvSpPr>
            <a:spLocks noChangeArrowheads="1"/>
          </p:cNvSpPr>
          <p:nvPr/>
        </p:nvSpPr>
        <p:spPr bwMode="auto">
          <a:xfrm>
            <a:off x="1187450"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7" name="Oval 117"/>
          <p:cNvSpPr>
            <a:spLocks noChangeArrowheads="1"/>
          </p:cNvSpPr>
          <p:nvPr/>
        </p:nvSpPr>
        <p:spPr bwMode="auto">
          <a:xfrm>
            <a:off x="1114425"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8" name="Oval 118"/>
          <p:cNvSpPr>
            <a:spLocks noChangeArrowheads="1"/>
          </p:cNvSpPr>
          <p:nvPr/>
        </p:nvSpPr>
        <p:spPr bwMode="auto">
          <a:xfrm>
            <a:off x="1042988"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79" name="Oval 119"/>
          <p:cNvSpPr>
            <a:spLocks noChangeArrowheads="1"/>
          </p:cNvSpPr>
          <p:nvPr/>
        </p:nvSpPr>
        <p:spPr bwMode="auto">
          <a:xfrm>
            <a:off x="1112838"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0" name="Oval 120"/>
          <p:cNvSpPr>
            <a:spLocks noChangeArrowheads="1"/>
          </p:cNvSpPr>
          <p:nvPr/>
        </p:nvSpPr>
        <p:spPr bwMode="auto">
          <a:xfrm>
            <a:off x="1185863"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1" name="Oval 121"/>
          <p:cNvSpPr>
            <a:spLocks noChangeArrowheads="1"/>
          </p:cNvSpPr>
          <p:nvPr/>
        </p:nvSpPr>
        <p:spPr bwMode="auto">
          <a:xfrm>
            <a:off x="1041400"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2" name="Oval 122"/>
          <p:cNvSpPr>
            <a:spLocks noChangeArrowheads="1"/>
          </p:cNvSpPr>
          <p:nvPr/>
        </p:nvSpPr>
        <p:spPr bwMode="auto">
          <a:xfrm>
            <a:off x="1185863"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3" name="Oval 123"/>
          <p:cNvSpPr>
            <a:spLocks noChangeArrowheads="1"/>
          </p:cNvSpPr>
          <p:nvPr/>
        </p:nvSpPr>
        <p:spPr bwMode="auto">
          <a:xfrm>
            <a:off x="1114425"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4" name="Rectangle 124"/>
          <p:cNvSpPr>
            <a:spLocks noChangeArrowheads="1"/>
          </p:cNvSpPr>
          <p:nvPr/>
        </p:nvSpPr>
        <p:spPr bwMode="auto">
          <a:xfrm>
            <a:off x="4929188" y="1054100"/>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5" name="Oval 125"/>
          <p:cNvSpPr>
            <a:spLocks noChangeArrowheads="1"/>
          </p:cNvSpPr>
          <p:nvPr/>
        </p:nvSpPr>
        <p:spPr bwMode="auto">
          <a:xfrm>
            <a:off x="5000625" y="42211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6" name="Oval 126"/>
          <p:cNvSpPr>
            <a:spLocks noChangeArrowheads="1"/>
          </p:cNvSpPr>
          <p:nvPr/>
        </p:nvSpPr>
        <p:spPr bwMode="auto">
          <a:xfrm>
            <a:off x="5000625" y="37893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7" name="Oval 127"/>
          <p:cNvSpPr>
            <a:spLocks noChangeArrowheads="1"/>
          </p:cNvSpPr>
          <p:nvPr/>
        </p:nvSpPr>
        <p:spPr bwMode="auto">
          <a:xfrm>
            <a:off x="4929188" y="47974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8" name="Oval 128"/>
          <p:cNvSpPr>
            <a:spLocks noChangeArrowheads="1"/>
          </p:cNvSpPr>
          <p:nvPr/>
        </p:nvSpPr>
        <p:spPr bwMode="auto">
          <a:xfrm>
            <a:off x="5000625" y="52308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89" name="Oval 129"/>
          <p:cNvSpPr>
            <a:spLocks noChangeArrowheads="1"/>
          </p:cNvSpPr>
          <p:nvPr/>
        </p:nvSpPr>
        <p:spPr bwMode="auto">
          <a:xfrm>
            <a:off x="5002213" y="3357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0" name="Oval 130"/>
          <p:cNvSpPr>
            <a:spLocks noChangeArrowheads="1"/>
          </p:cNvSpPr>
          <p:nvPr/>
        </p:nvSpPr>
        <p:spPr bwMode="auto">
          <a:xfrm>
            <a:off x="4930775" y="29257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1" name="Oval 131"/>
          <p:cNvSpPr>
            <a:spLocks noChangeArrowheads="1"/>
          </p:cNvSpPr>
          <p:nvPr/>
        </p:nvSpPr>
        <p:spPr bwMode="auto">
          <a:xfrm>
            <a:off x="5075238" y="34290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2" name="Oval 132"/>
          <p:cNvSpPr>
            <a:spLocks noChangeArrowheads="1"/>
          </p:cNvSpPr>
          <p:nvPr/>
        </p:nvSpPr>
        <p:spPr bwMode="auto">
          <a:xfrm>
            <a:off x="5002213" y="22780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3" name="Oval 133"/>
          <p:cNvSpPr>
            <a:spLocks noChangeArrowheads="1"/>
          </p:cNvSpPr>
          <p:nvPr/>
        </p:nvSpPr>
        <p:spPr bwMode="auto">
          <a:xfrm>
            <a:off x="4930775" y="14144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4" name="Oval 134"/>
          <p:cNvSpPr>
            <a:spLocks noChangeArrowheads="1"/>
          </p:cNvSpPr>
          <p:nvPr/>
        </p:nvSpPr>
        <p:spPr bwMode="auto">
          <a:xfrm>
            <a:off x="5000625" y="422116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5" name="Oval 135"/>
          <p:cNvSpPr>
            <a:spLocks noChangeArrowheads="1"/>
          </p:cNvSpPr>
          <p:nvPr/>
        </p:nvSpPr>
        <p:spPr bwMode="auto">
          <a:xfrm>
            <a:off x="5073650" y="278288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6" name="Oval 136"/>
          <p:cNvSpPr>
            <a:spLocks noChangeArrowheads="1"/>
          </p:cNvSpPr>
          <p:nvPr/>
        </p:nvSpPr>
        <p:spPr bwMode="auto">
          <a:xfrm>
            <a:off x="4929188" y="20621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7" name="Oval 137"/>
          <p:cNvSpPr>
            <a:spLocks noChangeArrowheads="1"/>
          </p:cNvSpPr>
          <p:nvPr/>
        </p:nvSpPr>
        <p:spPr bwMode="auto">
          <a:xfrm>
            <a:off x="5073650" y="1701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8" name="Oval 138"/>
          <p:cNvSpPr>
            <a:spLocks noChangeArrowheads="1"/>
          </p:cNvSpPr>
          <p:nvPr/>
        </p:nvSpPr>
        <p:spPr bwMode="auto">
          <a:xfrm>
            <a:off x="5002213" y="11985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699" name="Rectangle 139"/>
          <p:cNvSpPr>
            <a:spLocks noChangeArrowheads="1"/>
          </p:cNvSpPr>
          <p:nvPr/>
        </p:nvSpPr>
        <p:spPr bwMode="auto">
          <a:xfrm>
            <a:off x="5360988"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0" name="Oval 140"/>
          <p:cNvSpPr>
            <a:spLocks noChangeArrowheads="1"/>
          </p:cNvSpPr>
          <p:nvPr/>
        </p:nvSpPr>
        <p:spPr bwMode="auto">
          <a:xfrm>
            <a:off x="54324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1" name="Oval 141"/>
          <p:cNvSpPr>
            <a:spLocks noChangeArrowheads="1"/>
          </p:cNvSpPr>
          <p:nvPr/>
        </p:nvSpPr>
        <p:spPr bwMode="auto">
          <a:xfrm>
            <a:off x="543242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2" name="Oval 142"/>
          <p:cNvSpPr>
            <a:spLocks noChangeArrowheads="1"/>
          </p:cNvSpPr>
          <p:nvPr/>
        </p:nvSpPr>
        <p:spPr bwMode="auto">
          <a:xfrm>
            <a:off x="53609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3" name="Oval 143"/>
          <p:cNvSpPr>
            <a:spLocks noChangeArrowheads="1"/>
          </p:cNvSpPr>
          <p:nvPr/>
        </p:nvSpPr>
        <p:spPr bwMode="auto">
          <a:xfrm>
            <a:off x="5432425"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4" name="Oval 144"/>
          <p:cNvSpPr>
            <a:spLocks noChangeArrowheads="1"/>
          </p:cNvSpPr>
          <p:nvPr/>
        </p:nvSpPr>
        <p:spPr bwMode="auto">
          <a:xfrm>
            <a:off x="5434013"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5" name="Oval 145"/>
          <p:cNvSpPr>
            <a:spLocks noChangeArrowheads="1"/>
          </p:cNvSpPr>
          <p:nvPr/>
        </p:nvSpPr>
        <p:spPr bwMode="auto">
          <a:xfrm>
            <a:off x="53625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6" name="Oval 146"/>
          <p:cNvSpPr>
            <a:spLocks noChangeArrowheads="1"/>
          </p:cNvSpPr>
          <p:nvPr/>
        </p:nvSpPr>
        <p:spPr bwMode="auto">
          <a:xfrm>
            <a:off x="550703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7" name="Oval 147"/>
          <p:cNvSpPr>
            <a:spLocks noChangeArrowheads="1"/>
          </p:cNvSpPr>
          <p:nvPr/>
        </p:nvSpPr>
        <p:spPr bwMode="auto">
          <a:xfrm>
            <a:off x="5434013"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8" name="Oval 148"/>
          <p:cNvSpPr>
            <a:spLocks noChangeArrowheads="1"/>
          </p:cNvSpPr>
          <p:nvPr/>
        </p:nvSpPr>
        <p:spPr bwMode="auto">
          <a:xfrm>
            <a:off x="5362575"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09" name="Oval 149"/>
          <p:cNvSpPr>
            <a:spLocks noChangeArrowheads="1"/>
          </p:cNvSpPr>
          <p:nvPr/>
        </p:nvSpPr>
        <p:spPr bwMode="auto">
          <a:xfrm>
            <a:off x="54324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0" name="Oval 150"/>
          <p:cNvSpPr>
            <a:spLocks noChangeArrowheads="1"/>
          </p:cNvSpPr>
          <p:nvPr/>
        </p:nvSpPr>
        <p:spPr bwMode="auto">
          <a:xfrm>
            <a:off x="5505450"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1" name="Oval 151"/>
          <p:cNvSpPr>
            <a:spLocks noChangeArrowheads="1"/>
          </p:cNvSpPr>
          <p:nvPr/>
        </p:nvSpPr>
        <p:spPr bwMode="auto">
          <a:xfrm>
            <a:off x="5360988"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2" name="Oval 152"/>
          <p:cNvSpPr>
            <a:spLocks noChangeArrowheads="1"/>
          </p:cNvSpPr>
          <p:nvPr/>
        </p:nvSpPr>
        <p:spPr bwMode="auto">
          <a:xfrm>
            <a:off x="5505450"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3" name="Oval 153"/>
          <p:cNvSpPr>
            <a:spLocks noChangeArrowheads="1"/>
          </p:cNvSpPr>
          <p:nvPr/>
        </p:nvSpPr>
        <p:spPr bwMode="auto">
          <a:xfrm>
            <a:off x="5434013"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4" name="Rectangle 154"/>
          <p:cNvSpPr>
            <a:spLocks noChangeArrowheads="1"/>
          </p:cNvSpPr>
          <p:nvPr/>
        </p:nvSpPr>
        <p:spPr bwMode="auto">
          <a:xfrm>
            <a:off x="5795963"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5" name="Oval 155"/>
          <p:cNvSpPr>
            <a:spLocks noChangeArrowheads="1"/>
          </p:cNvSpPr>
          <p:nvPr/>
        </p:nvSpPr>
        <p:spPr bwMode="auto">
          <a:xfrm>
            <a:off x="5867400"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6" name="Oval 156"/>
          <p:cNvSpPr>
            <a:spLocks noChangeArrowheads="1"/>
          </p:cNvSpPr>
          <p:nvPr/>
        </p:nvSpPr>
        <p:spPr bwMode="auto">
          <a:xfrm>
            <a:off x="5867400"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7" name="Oval 157"/>
          <p:cNvSpPr>
            <a:spLocks noChangeArrowheads="1"/>
          </p:cNvSpPr>
          <p:nvPr/>
        </p:nvSpPr>
        <p:spPr bwMode="auto">
          <a:xfrm>
            <a:off x="5795963"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8" name="Oval 158"/>
          <p:cNvSpPr>
            <a:spLocks noChangeArrowheads="1"/>
          </p:cNvSpPr>
          <p:nvPr/>
        </p:nvSpPr>
        <p:spPr bwMode="auto">
          <a:xfrm>
            <a:off x="5867400"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19" name="Oval 159"/>
          <p:cNvSpPr>
            <a:spLocks noChangeArrowheads="1"/>
          </p:cNvSpPr>
          <p:nvPr/>
        </p:nvSpPr>
        <p:spPr bwMode="auto">
          <a:xfrm>
            <a:off x="5868988"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0" name="Oval 160"/>
          <p:cNvSpPr>
            <a:spLocks noChangeArrowheads="1"/>
          </p:cNvSpPr>
          <p:nvPr/>
        </p:nvSpPr>
        <p:spPr bwMode="auto">
          <a:xfrm>
            <a:off x="5797550"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1" name="Oval 161"/>
          <p:cNvSpPr>
            <a:spLocks noChangeArrowheads="1"/>
          </p:cNvSpPr>
          <p:nvPr/>
        </p:nvSpPr>
        <p:spPr bwMode="auto">
          <a:xfrm>
            <a:off x="59420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2" name="Oval 162"/>
          <p:cNvSpPr>
            <a:spLocks noChangeArrowheads="1"/>
          </p:cNvSpPr>
          <p:nvPr/>
        </p:nvSpPr>
        <p:spPr bwMode="auto">
          <a:xfrm>
            <a:off x="5868988"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3" name="Oval 163"/>
          <p:cNvSpPr>
            <a:spLocks noChangeArrowheads="1"/>
          </p:cNvSpPr>
          <p:nvPr/>
        </p:nvSpPr>
        <p:spPr bwMode="auto">
          <a:xfrm>
            <a:off x="5797550"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4" name="Oval 164"/>
          <p:cNvSpPr>
            <a:spLocks noChangeArrowheads="1"/>
          </p:cNvSpPr>
          <p:nvPr/>
        </p:nvSpPr>
        <p:spPr bwMode="auto">
          <a:xfrm>
            <a:off x="5867400"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5" name="Oval 165"/>
          <p:cNvSpPr>
            <a:spLocks noChangeArrowheads="1"/>
          </p:cNvSpPr>
          <p:nvPr/>
        </p:nvSpPr>
        <p:spPr bwMode="auto">
          <a:xfrm>
            <a:off x="5940425"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6" name="Oval 166"/>
          <p:cNvSpPr>
            <a:spLocks noChangeArrowheads="1"/>
          </p:cNvSpPr>
          <p:nvPr/>
        </p:nvSpPr>
        <p:spPr bwMode="auto">
          <a:xfrm>
            <a:off x="5795963"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7" name="Oval 167"/>
          <p:cNvSpPr>
            <a:spLocks noChangeArrowheads="1"/>
          </p:cNvSpPr>
          <p:nvPr/>
        </p:nvSpPr>
        <p:spPr bwMode="auto">
          <a:xfrm>
            <a:off x="5940425"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8" name="Oval 168"/>
          <p:cNvSpPr>
            <a:spLocks noChangeArrowheads="1"/>
          </p:cNvSpPr>
          <p:nvPr/>
        </p:nvSpPr>
        <p:spPr bwMode="auto">
          <a:xfrm>
            <a:off x="5868988"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29" name="Rectangle 169"/>
          <p:cNvSpPr>
            <a:spLocks noChangeArrowheads="1"/>
          </p:cNvSpPr>
          <p:nvPr/>
        </p:nvSpPr>
        <p:spPr bwMode="auto">
          <a:xfrm>
            <a:off x="6224588"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0" name="Oval 170"/>
          <p:cNvSpPr>
            <a:spLocks noChangeArrowheads="1"/>
          </p:cNvSpPr>
          <p:nvPr/>
        </p:nvSpPr>
        <p:spPr bwMode="auto">
          <a:xfrm>
            <a:off x="62960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1" name="Oval 171"/>
          <p:cNvSpPr>
            <a:spLocks noChangeArrowheads="1"/>
          </p:cNvSpPr>
          <p:nvPr/>
        </p:nvSpPr>
        <p:spPr bwMode="auto">
          <a:xfrm>
            <a:off x="629602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2" name="Oval 172"/>
          <p:cNvSpPr>
            <a:spLocks noChangeArrowheads="1"/>
          </p:cNvSpPr>
          <p:nvPr/>
        </p:nvSpPr>
        <p:spPr bwMode="auto">
          <a:xfrm>
            <a:off x="62245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3" name="Oval 173"/>
          <p:cNvSpPr>
            <a:spLocks noChangeArrowheads="1"/>
          </p:cNvSpPr>
          <p:nvPr/>
        </p:nvSpPr>
        <p:spPr bwMode="auto">
          <a:xfrm>
            <a:off x="6296025"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4" name="Oval 174"/>
          <p:cNvSpPr>
            <a:spLocks noChangeArrowheads="1"/>
          </p:cNvSpPr>
          <p:nvPr/>
        </p:nvSpPr>
        <p:spPr bwMode="auto">
          <a:xfrm>
            <a:off x="6297613"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5" name="Oval 175"/>
          <p:cNvSpPr>
            <a:spLocks noChangeArrowheads="1"/>
          </p:cNvSpPr>
          <p:nvPr/>
        </p:nvSpPr>
        <p:spPr bwMode="auto">
          <a:xfrm>
            <a:off x="62261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6" name="Oval 176"/>
          <p:cNvSpPr>
            <a:spLocks noChangeArrowheads="1"/>
          </p:cNvSpPr>
          <p:nvPr/>
        </p:nvSpPr>
        <p:spPr bwMode="auto">
          <a:xfrm>
            <a:off x="637063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7" name="Oval 177"/>
          <p:cNvSpPr>
            <a:spLocks noChangeArrowheads="1"/>
          </p:cNvSpPr>
          <p:nvPr/>
        </p:nvSpPr>
        <p:spPr bwMode="auto">
          <a:xfrm>
            <a:off x="6297613"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8" name="Oval 178"/>
          <p:cNvSpPr>
            <a:spLocks noChangeArrowheads="1"/>
          </p:cNvSpPr>
          <p:nvPr/>
        </p:nvSpPr>
        <p:spPr bwMode="auto">
          <a:xfrm>
            <a:off x="6226175"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39" name="Oval 179"/>
          <p:cNvSpPr>
            <a:spLocks noChangeArrowheads="1"/>
          </p:cNvSpPr>
          <p:nvPr/>
        </p:nvSpPr>
        <p:spPr bwMode="auto">
          <a:xfrm>
            <a:off x="62960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0" name="Oval 180"/>
          <p:cNvSpPr>
            <a:spLocks noChangeArrowheads="1"/>
          </p:cNvSpPr>
          <p:nvPr/>
        </p:nvSpPr>
        <p:spPr bwMode="auto">
          <a:xfrm>
            <a:off x="6369050"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1" name="Oval 181"/>
          <p:cNvSpPr>
            <a:spLocks noChangeArrowheads="1"/>
          </p:cNvSpPr>
          <p:nvPr/>
        </p:nvSpPr>
        <p:spPr bwMode="auto">
          <a:xfrm>
            <a:off x="6224588"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2" name="Oval 182"/>
          <p:cNvSpPr>
            <a:spLocks noChangeArrowheads="1"/>
          </p:cNvSpPr>
          <p:nvPr/>
        </p:nvSpPr>
        <p:spPr bwMode="auto">
          <a:xfrm>
            <a:off x="6369050"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3" name="Oval 183"/>
          <p:cNvSpPr>
            <a:spLocks noChangeArrowheads="1"/>
          </p:cNvSpPr>
          <p:nvPr/>
        </p:nvSpPr>
        <p:spPr bwMode="auto">
          <a:xfrm>
            <a:off x="6297613"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4" name="Rectangle 184"/>
          <p:cNvSpPr>
            <a:spLocks noChangeArrowheads="1"/>
          </p:cNvSpPr>
          <p:nvPr/>
        </p:nvSpPr>
        <p:spPr bwMode="auto">
          <a:xfrm>
            <a:off x="6657975"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5" name="Oval 185"/>
          <p:cNvSpPr>
            <a:spLocks noChangeArrowheads="1"/>
          </p:cNvSpPr>
          <p:nvPr/>
        </p:nvSpPr>
        <p:spPr bwMode="auto">
          <a:xfrm>
            <a:off x="67294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6" name="Oval 186"/>
          <p:cNvSpPr>
            <a:spLocks noChangeArrowheads="1"/>
          </p:cNvSpPr>
          <p:nvPr/>
        </p:nvSpPr>
        <p:spPr bwMode="auto">
          <a:xfrm>
            <a:off x="6729413"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7" name="Oval 187"/>
          <p:cNvSpPr>
            <a:spLocks noChangeArrowheads="1"/>
          </p:cNvSpPr>
          <p:nvPr/>
        </p:nvSpPr>
        <p:spPr bwMode="auto">
          <a:xfrm>
            <a:off x="6657975"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8" name="Oval 188"/>
          <p:cNvSpPr>
            <a:spLocks noChangeArrowheads="1"/>
          </p:cNvSpPr>
          <p:nvPr/>
        </p:nvSpPr>
        <p:spPr bwMode="auto">
          <a:xfrm>
            <a:off x="6729413"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49" name="Oval 189"/>
          <p:cNvSpPr>
            <a:spLocks noChangeArrowheads="1"/>
          </p:cNvSpPr>
          <p:nvPr/>
        </p:nvSpPr>
        <p:spPr bwMode="auto">
          <a:xfrm>
            <a:off x="6731000"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0" name="Oval 190"/>
          <p:cNvSpPr>
            <a:spLocks noChangeArrowheads="1"/>
          </p:cNvSpPr>
          <p:nvPr/>
        </p:nvSpPr>
        <p:spPr bwMode="auto">
          <a:xfrm>
            <a:off x="6659563"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1" name="Oval 191"/>
          <p:cNvSpPr>
            <a:spLocks noChangeArrowheads="1"/>
          </p:cNvSpPr>
          <p:nvPr/>
        </p:nvSpPr>
        <p:spPr bwMode="auto">
          <a:xfrm>
            <a:off x="68040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2" name="Oval 192"/>
          <p:cNvSpPr>
            <a:spLocks noChangeArrowheads="1"/>
          </p:cNvSpPr>
          <p:nvPr/>
        </p:nvSpPr>
        <p:spPr bwMode="auto">
          <a:xfrm>
            <a:off x="6731000"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3" name="Oval 193"/>
          <p:cNvSpPr>
            <a:spLocks noChangeArrowheads="1"/>
          </p:cNvSpPr>
          <p:nvPr/>
        </p:nvSpPr>
        <p:spPr bwMode="auto">
          <a:xfrm>
            <a:off x="665956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4" name="Oval 194"/>
          <p:cNvSpPr>
            <a:spLocks noChangeArrowheads="1"/>
          </p:cNvSpPr>
          <p:nvPr/>
        </p:nvSpPr>
        <p:spPr bwMode="auto">
          <a:xfrm>
            <a:off x="67294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5" name="Oval 195"/>
          <p:cNvSpPr>
            <a:spLocks noChangeArrowheads="1"/>
          </p:cNvSpPr>
          <p:nvPr/>
        </p:nvSpPr>
        <p:spPr bwMode="auto">
          <a:xfrm>
            <a:off x="6802438"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6" name="Oval 196"/>
          <p:cNvSpPr>
            <a:spLocks noChangeArrowheads="1"/>
          </p:cNvSpPr>
          <p:nvPr/>
        </p:nvSpPr>
        <p:spPr bwMode="auto">
          <a:xfrm>
            <a:off x="6657975"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7" name="Oval 197"/>
          <p:cNvSpPr>
            <a:spLocks noChangeArrowheads="1"/>
          </p:cNvSpPr>
          <p:nvPr/>
        </p:nvSpPr>
        <p:spPr bwMode="auto">
          <a:xfrm>
            <a:off x="68024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8" name="Oval 198"/>
          <p:cNvSpPr>
            <a:spLocks noChangeArrowheads="1"/>
          </p:cNvSpPr>
          <p:nvPr/>
        </p:nvSpPr>
        <p:spPr bwMode="auto">
          <a:xfrm>
            <a:off x="6731000"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59" name="Rectangle 199"/>
          <p:cNvSpPr>
            <a:spLocks noChangeArrowheads="1"/>
          </p:cNvSpPr>
          <p:nvPr/>
        </p:nvSpPr>
        <p:spPr bwMode="auto">
          <a:xfrm>
            <a:off x="7091363"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0" name="Oval 200"/>
          <p:cNvSpPr>
            <a:spLocks noChangeArrowheads="1"/>
          </p:cNvSpPr>
          <p:nvPr/>
        </p:nvSpPr>
        <p:spPr bwMode="auto">
          <a:xfrm>
            <a:off x="7162800"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1" name="Oval 201"/>
          <p:cNvSpPr>
            <a:spLocks noChangeArrowheads="1"/>
          </p:cNvSpPr>
          <p:nvPr/>
        </p:nvSpPr>
        <p:spPr bwMode="auto">
          <a:xfrm>
            <a:off x="7162800"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2" name="Oval 202"/>
          <p:cNvSpPr>
            <a:spLocks noChangeArrowheads="1"/>
          </p:cNvSpPr>
          <p:nvPr/>
        </p:nvSpPr>
        <p:spPr bwMode="auto">
          <a:xfrm>
            <a:off x="7091363"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3" name="Oval 203"/>
          <p:cNvSpPr>
            <a:spLocks noChangeArrowheads="1"/>
          </p:cNvSpPr>
          <p:nvPr/>
        </p:nvSpPr>
        <p:spPr bwMode="auto">
          <a:xfrm>
            <a:off x="7162800"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4" name="Oval 204"/>
          <p:cNvSpPr>
            <a:spLocks noChangeArrowheads="1"/>
          </p:cNvSpPr>
          <p:nvPr/>
        </p:nvSpPr>
        <p:spPr bwMode="auto">
          <a:xfrm>
            <a:off x="7164388"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5" name="Oval 205"/>
          <p:cNvSpPr>
            <a:spLocks noChangeArrowheads="1"/>
          </p:cNvSpPr>
          <p:nvPr/>
        </p:nvSpPr>
        <p:spPr bwMode="auto">
          <a:xfrm>
            <a:off x="7092950"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6" name="Oval 206"/>
          <p:cNvSpPr>
            <a:spLocks noChangeArrowheads="1"/>
          </p:cNvSpPr>
          <p:nvPr/>
        </p:nvSpPr>
        <p:spPr bwMode="auto">
          <a:xfrm>
            <a:off x="7237413"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7" name="Oval 207"/>
          <p:cNvSpPr>
            <a:spLocks noChangeArrowheads="1"/>
          </p:cNvSpPr>
          <p:nvPr/>
        </p:nvSpPr>
        <p:spPr bwMode="auto">
          <a:xfrm>
            <a:off x="7164388"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8" name="Oval 208"/>
          <p:cNvSpPr>
            <a:spLocks noChangeArrowheads="1"/>
          </p:cNvSpPr>
          <p:nvPr/>
        </p:nvSpPr>
        <p:spPr bwMode="auto">
          <a:xfrm>
            <a:off x="7092950"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69" name="Oval 209"/>
          <p:cNvSpPr>
            <a:spLocks noChangeArrowheads="1"/>
          </p:cNvSpPr>
          <p:nvPr/>
        </p:nvSpPr>
        <p:spPr bwMode="auto">
          <a:xfrm>
            <a:off x="7162800"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0" name="Oval 210"/>
          <p:cNvSpPr>
            <a:spLocks noChangeArrowheads="1"/>
          </p:cNvSpPr>
          <p:nvPr/>
        </p:nvSpPr>
        <p:spPr bwMode="auto">
          <a:xfrm>
            <a:off x="7235825"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1" name="Oval 211"/>
          <p:cNvSpPr>
            <a:spLocks noChangeArrowheads="1"/>
          </p:cNvSpPr>
          <p:nvPr/>
        </p:nvSpPr>
        <p:spPr bwMode="auto">
          <a:xfrm>
            <a:off x="7091363"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2" name="Oval 212"/>
          <p:cNvSpPr>
            <a:spLocks noChangeArrowheads="1"/>
          </p:cNvSpPr>
          <p:nvPr/>
        </p:nvSpPr>
        <p:spPr bwMode="auto">
          <a:xfrm>
            <a:off x="7235825"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3" name="Oval 213"/>
          <p:cNvSpPr>
            <a:spLocks noChangeArrowheads="1"/>
          </p:cNvSpPr>
          <p:nvPr/>
        </p:nvSpPr>
        <p:spPr bwMode="auto">
          <a:xfrm>
            <a:off x="7164388"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4" name="Rectangle 214"/>
          <p:cNvSpPr>
            <a:spLocks noChangeArrowheads="1"/>
          </p:cNvSpPr>
          <p:nvPr/>
        </p:nvSpPr>
        <p:spPr bwMode="auto">
          <a:xfrm>
            <a:off x="7521575"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5" name="Oval 215"/>
          <p:cNvSpPr>
            <a:spLocks noChangeArrowheads="1"/>
          </p:cNvSpPr>
          <p:nvPr/>
        </p:nvSpPr>
        <p:spPr bwMode="auto">
          <a:xfrm>
            <a:off x="75930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6" name="Oval 216"/>
          <p:cNvSpPr>
            <a:spLocks noChangeArrowheads="1"/>
          </p:cNvSpPr>
          <p:nvPr/>
        </p:nvSpPr>
        <p:spPr bwMode="auto">
          <a:xfrm>
            <a:off x="7593013"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7" name="Oval 217"/>
          <p:cNvSpPr>
            <a:spLocks noChangeArrowheads="1"/>
          </p:cNvSpPr>
          <p:nvPr/>
        </p:nvSpPr>
        <p:spPr bwMode="auto">
          <a:xfrm>
            <a:off x="7521575"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8" name="Oval 218"/>
          <p:cNvSpPr>
            <a:spLocks noChangeArrowheads="1"/>
          </p:cNvSpPr>
          <p:nvPr/>
        </p:nvSpPr>
        <p:spPr bwMode="auto">
          <a:xfrm>
            <a:off x="7593013"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79" name="Oval 219"/>
          <p:cNvSpPr>
            <a:spLocks noChangeArrowheads="1"/>
          </p:cNvSpPr>
          <p:nvPr/>
        </p:nvSpPr>
        <p:spPr bwMode="auto">
          <a:xfrm>
            <a:off x="7594600"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0" name="Oval 220"/>
          <p:cNvSpPr>
            <a:spLocks noChangeArrowheads="1"/>
          </p:cNvSpPr>
          <p:nvPr/>
        </p:nvSpPr>
        <p:spPr bwMode="auto">
          <a:xfrm>
            <a:off x="7523163"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1" name="Oval 221"/>
          <p:cNvSpPr>
            <a:spLocks noChangeArrowheads="1"/>
          </p:cNvSpPr>
          <p:nvPr/>
        </p:nvSpPr>
        <p:spPr bwMode="auto">
          <a:xfrm>
            <a:off x="76676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2" name="Oval 222"/>
          <p:cNvSpPr>
            <a:spLocks noChangeArrowheads="1"/>
          </p:cNvSpPr>
          <p:nvPr/>
        </p:nvSpPr>
        <p:spPr bwMode="auto">
          <a:xfrm>
            <a:off x="7594600"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3" name="Oval 223"/>
          <p:cNvSpPr>
            <a:spLocks noChangeArrowheads="1"/>
          </p:cNvSpPr>
          <p:nvPr/>
        </p:nvSpPr>
        <p:spPr bwMode="auto">
          <a:xfrm>
            <a:off x="752316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4" name="Oval 224"/>
          <p:cNvSpPr>
            <a:spLocks noChangeArrowheads="1"/>
          </p:cNvSpPr>
          <p:nvPr/>
        </p:nvSpPr>
        <p:spPr bwMode="auto">
          <a:xfrm>
            <a:off x="75930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5" name="Oval 225"/>
          <p:cNvSpPr>
            <a:spLocks noChangeArrowheads="1"/>
          </p:cNvSpPr>
          <p:nvPr/>
        </p:nvSpPr>
        <p:spPr bwMode="auto">
          <a:xfrm>
            <a:off x="7666038"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6" name="Oval 226"/>
          <p:cNvSpPr>
            <a:spLocks noChangeArrowheads="1"/>
          </p:cNvSpPr>
          <p:nvPr/>
        </p:nvSpPr>
        <p:spPr bwMode="auto">
          <a:xfrm>
            <a:off x="7521575"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7" name="Oval 227"/>
          <p:cNvSpPr>
            <a:spLocks noChangeArrowheads="1"/>
          </p:cNvSpPr>
          <p:nvPr/>
        </p:nvSpPr>
        <p:spPr bwMode="auto">
          <a:xfrm>
            <a:off x="76660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8" name="Oval 228"/>
          <p:cNvSpPr>
            <a:spLocks noChangeArrowheads="1"/>
          </p:cNvSpPr>
          <p:nvPr/>
        </p:nvSpPr>
        <p:spPr bwMode="auto">
          <a:xfrm>
            <a:off x="7594600"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89" name="Rectangle 229"/>
          <p:cNvSpPr>
            <a:spLocks noChangeArrowheads="1"/>
          </p:cNvSpPr>
          <p:nvPr/>
        </p:nvSpPr>
        <p:spPr bwMode="auto">
          <a:xfrm>
            <a:off x="4497388"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0" name="Oval 230"/>
          <p:cNvSpPr>
            <a:spLocks noChangeArrowheads="1"/>
          </p:cNvSpPr>
          <p:nvPr/>
        </p:nvSpPr>
        <p:spPr bwMode="auto">
          <a:xfrm>
            <a:off x="45688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1" name="Oval 231"/>
          <p:cNvSpPr>
            <a:spLocks noChangeArrowheads="1"/>
          </p:cNvSpPr>
          <p:nvPr/>
        </p:nvSpPr>
        <p:spPr bwMode="auto">
          <a:xfrm>
            <a:off x="4568825" y="37877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2" name="Oval 232"/>
          <p:cNvSpPr>
            <a:spLocks noChangeArrowheads="1"/>
          </p:cNvSpPr>
          <p:nvPr/>
        </p:nvSpPr>
        <p:spPr bwMode="auto">
          <a:xfrm>
            <a:off x="4497388" y="47958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3" name="Oval 233"/>
          <p:cNvSpPr>
            <a:spLocks noChangeArrowheads="1"/>
          </p:cNvSpPr>
          <p:nvPr/>
        </p:nvSpPr>
        <p:spPr bwMode="auto">
          <a:xfrm>
            <a:off x="4568825" y="52292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4" name="Oval 234"/>
          <p:cNvSpPr>
            <a:spLocks noChangeArrowheads="1"/>
          </p:cNvSpPr>
          <p:nvPr/>
        </p:nvSpPr>
        <p:spPr bwMode="auto">
          <a:xfrm>
            <a:off x="4570413" y="3355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5" name="Oval 235"/>
          <p:cNvSpPr>
            <a:spLocks noChangeArrowheads="1"/>
          </p:cNvSpPr>
          <p:nvPr/>
        </p:nvSpPr>
        <p:spPr bwMode="auto">
          <a:xfrm>
            <a:off x="4498975" y="29241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6" name="Oval 236"/>
          <p:cNvSpPr>
            <a:spLocks noChangeArrowheads="1"/>
          </p:cNvSpPr>
          <p:nvPr/>
        </p:nvSpPr>
        <p:spPr bwMode="auto">
          <a:xfrm>
            <a:off x="4643438" y="34274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7" name="Oval 237"/>
          <p:cNvSpPr>
            <a:spLocks noChangeArrowheads="1"/>
          </p:cNvSpPr>
          <p:nvPr/>
        </p:nvSpPr>
        <p:spPr bwMode="auto">
          <a:xfrm>
            <a:off x="4570413" y="22764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8" name="Oval 238"/>
          <p:cNvSpPr>
            <a:spLocks noChangeArrowheads="1"/>
          </p:cNvSpPr>
          <p:nvPr/>
        </p:nvSpPr>
        <p:spPr bwMode="auto">
          <a:xfrm>
            <a:off x="4498975" y="14128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799" name="Oval 239"/>
          <p:cNvSpPr>
            <a:spLocks noChangeArrowheads="1"/>
          </p:cNvSpPr>
          <p:nvPr/>
        </p:nvSpPr>
        <p:spPr bwMode="auto">
          <a:xfrm>
            <a:off x="4568825" y="4219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0" name="Oval 240"/>
          <p:cNvSpPr>
            <a:spLocks noChangeArrowheads="1"/>
          </p:cNvSpPr>
          <p:nvPr/>
        </p:nvSpPr>
        <p:spPr bwMode="auto">
          <a:xfrm>
            <a:off x="4641850" y="27813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1" name="Oval 241"/>
          <p:cNvSpPr>
            <a:spLocks noChangeArrowheads="1"/>
          </p:cNvSpPr>
          <p:nvPr/>
        </p:nvSpPr>
        <p:spPr bwMode="auto">
          <a:xfrm>
            <a:off x="4497388" y="2060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2" name="Oval 242"/>
          <p:cNvSpPr>
            <a:spLocks noChangeArrowheads="1"/>
          </p:cNvSpPr>
          <p:nvPr/>
        </p:nvSpPr>
        <p:spPr bwMode="auto">
          <a:xfrm>
            <a:off x="4641850" y="17002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3" name="Oval 243"/>
          <p:cNvSpPr>
            <a:spLocks noChangeArrowheads="1"/>
          </p:cNvSpPr>
          <p:nvPr/>
        </p:nvSpPr>
        <p:spPr bwMode="auto">
          <a:xfrm>
            <a:off x="4570413" y="11969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4" name="Rectangle 244"/>
          <p:cNvSpPr>
            <a:spLocks noChangeArrowheads="1"/>
          </p:cNvSpPr>
          <p:nvPr/>
        </p:nvSpPr>
        <p:spPr bwMode="auto">
          <a:xfrm>
            <a:off x="7953375" y="1052513"/>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5" name="Oval 245"/>
          <p:cNvSpPr>
            <a:spLocks noChangeArrowheads="1"/>
          </p:cNvSpPr>
          <p:nvPr/>
        </p:nvSpPr>
        <p:spPr bwMode="auto">
          <a:xfrm>
            <a:off x="80248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6" name="Oval 246"/>
          <p:cNvSpPr>
            <a:spLocks noChangeArrowheads="1"/>
          </p:cNvSpPr>
          <p:nvPr/>
        </p:nvSpPr>
        <p:spPr bwMode="auto">
          <a:xfrm>
            <a:off x="8024813" y="37877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7" name="Oval 247"/>
          <p:cNvSpPr>
            <a:spLocks noChangeArrowheads="1"/>
          </p:cNvSpPr>
          <p:nvPr/>
        </p:nvSpPr>
        <p:spPr bwMode="auto">
          <a:xfrm>
            <a:off x="7953375" y="4795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8" name="Oval 248"/>
          <p:cNvSpPr>
            <a:spLocks noChangeArrowheads="1"/>
          </p:cNvSpPr>
          <p:nvPr/>
        </p:nvSpPr>
        <p:spPr bwMode="auto">
          <a:xfrm>
            <a:off x="8024813" y="522922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09" name="Oval 249"/>
          <p:cNvSpPr>
            <a:spLocks noChangeArrowheads="1"/>
          </p:cNvSpPr>
          <p:nvPr/>
        </p:nvSpPr>
        <p:spPr bwMode="auto">
          <a:xfrm>
            <a:off x="8026400" y="3355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0" name="Oval 250"/>
          <p:cNvSpPr>
            <a:spLocks noChangeArrowheads="1"/>
          </p:cNvSpPr>
          <p:nvPr/>
        </p:nvSpPr>
        <p:spPr bwMode="auto">
          <a:xfrm>
            <a:off x="7954963" y="29241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1" name="Oval 251"/>
          <p:cNvSpPr>
            <a:spLocks noChangeArrowheads="1"/>
          </p:cNvSpPr>
          <p:nvPr/>
        </p:nvSpPr>
        <p:spPr bwMode="auto">
          <a:xfrm>
            <a:off x="8099425" y="3427413"/>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2" name="Oval 252"/>
          <p:cNvSpPr>
            <a:spLocks noChangeArrowheads="1"/>
          </p:cNvSpPr>
          <p:nvPr/>
        </p:nvSpPr>
        <p:spPr bwMode="auto">
          <a:xfrm>
            <a:off x="8026400" y="22764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3" name="Oval 253"/>
          <p:cNvSpPr>
            <a:spLocks noChangeArrowheads="1"/>
          </p:cNvSpPr>
          <p:nvPr/>
        </p:nvSpPr>
        <p:spPr bwMode="auto">
          <a:xfrm>
            <a:off x="7954963" y="14128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4" name="Oval 254"/>
          <p:cNvSpPr>
            <a:spLocks noChangeArrowheads="1"/>
          </p:cNvSpPr>
          <p:nvPr/>
        </p:nvSpPr>
        <p:spPr bwMode="auto">
          <a:xfrm>
            <a:off x="8024813" y="4219575"/>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5" name="Oval 255"/>
          <p:cNvSpPr>
            <a:spLocks noChangeArrowheads="1"/>
          </p:cNvSpPr>
          <p:nvPr/>
        </p:nvSpPr>
        <p:spPr bwMode="auto">
          <a:xfrm>
            <a:off x="8097838" y="27813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6" name="Oval 256"/>
          <p:cNvSpPr>
            <a:spLocks noChangeArrowheads="1"/>
          </p:cNvSpPr>
          <p:nvPr/>
        </p:nvSpPr>
        <p:spPr bwMode="auto">
          <a:xfrm>
            <a:off x="7953375" y="20605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7" name="Oval 257"/>
          <p:cNvSpPr>
            <a:spLocks noChangeArrowheads="1"/>
          </p:cNvSpPr>
          <p:nvPr/>
        </p:nvSpPr>
        <p:spPr bwMode="auto">
          <a:xfrm>
            <a:off x="8097838" y="170021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8" name="Oval 258"/>
          <p:cNvSpPr>
            <a:spLocks noChangeArrowheads="1"/>
          </p:cNvSpPr>
          <p:nvPr/>
        </p:nvSpPr>
        <p:spPr bwMode="auto">
          <a:xfrm>
            <a:off x="8026400" y="119697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819" name="Text Box 259"/>
          <p:cNvSpPr txBox="1">
            <a:spLocks noChangeArrowheads="1"/>
          </p:cNvSpPr>
          <p:nvPr/>
        </p:nvSpPr>
        <p:spPr bwMode="auto">
          <a:xfrm>
            <a:off x="3419475" y="444500"/>
            <a:ext cx="2344738"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0000CC"/>
                </a:solidFill>
              </a:rPr>
              <a:t>Jobs</a:t>
            </a:r>
            <a:r>
              <a:rPr lang="en-US" sz="2800">
                <a:solidFill>
                  <a:srgbClr val="FFFF00"/>
                </a:solidFill>
              </a:rPr>
              <a:t> </a:t>
            </a:r>
            <a:r>
              <a:rPr lang="en-US" sz="2800">
                <a:solidFill>
                  <a:srgbClr val="0000CC"/>
                </a:solidFill>
              </a:rPr>
              <a:t>grouped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1"/>
          </p:nvPr>
        </p:nvSpPr>
        <p:spPr/>
        <p:txBody>
          <a:bodyPr/>
          <a:lstStyle/>
          <a:p>
            <a:r>
              <a:rPr lang="en-US"/>
              <a:t>http://www.hpcvl.org</a:t>
            </a:r>
          </a:p>
        </p:txBody>
      </p:sp>
      <p:sp>
        <p:nvSpPr>
          <p:cNvPr id="22" name="Slide Number Placeholder 4"/>
          <p:cNvSpPr>
            <a:spLocks noGrp="1"/>
          </p:cNvSpPr>
          <p:nvPr>
            <p:ph type="sldNum" sz="quarter" idx="12"/>
          </p:nvPr>
        </p:nvSpPr>
        <p:spPr/>
        <p:txBody>
          <a:bodyPr/>
          <a:lstStyle/>
          <a:p>
            <a:fld id="{E69EF2FC-88E6-4D05-8730-8D4508E62D82}" type="slidenum">
              <a:rPr lang="en-US"/>
              <a:pPr/>
              <a:t>3</a:t>
            </a:fld>
            <a:endParaRPr lang="en-US"/>
          </a:p>
        </p:txBody>
      </p:sp>
      <p:sp>
        <p:nvSpPr>
          <p:cNvPr id="883714" name="Rectangle 2"/>
          <p:cNvSpPr>
            <a:spLocks noChangeArrowheads="1"/>
          </p:cNvSpPr>
          <p:nvPr/>
        </p:nvSpPr>
        <p:spPr bwMode="auto">
          <a:xfrm>
            <a:off x="684213" y="811213"/>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883715" name="Rectangle 3"/>
          <p:cNvSpPr>
            <a:spLocks noChangeArrowheads="1"/>
          </p:cNvSpPr>
          <p:nvPr/>
        </p:nvSpPr>
        <p:spPr bwMode="auto">
          <a:xfrm>
            <a:off x="1116013"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16" name="Rectangle 4"/>
          <p:cNvSpPr>
            <a:spLocks noChangeArrowheads="1"/>
          </p:cNvSpPr>
          <p:nvPr/>
        </p:nvSpPr>
        <p:spPr bwMode="auto">
          <a:xfrm>
            <a:off x="2482850"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17" name="Rectangle 5"/>
          <p:cNvSpPr>
            <a:spLocks noChangeArrowheads="1"/>
          </p:cNvSpPr>
          <p:nvPr/>
        </p:nvSpPr>
        <p:spPr bwMode="auto">
          <a:xfrm>
            <a:off x="3851275"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18" name="Rectangle 6"/>
          <p:cNvSpPr>
            <a:spLocks noChangeArrowheads="1"/>
          </p:cNvSpPr>
          <p:nvPr/>
        </p:nvSpPr>
        <p:spPr bwMode="auto">
          <a:xfrm>
            <a:off x="6659563"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19" name="Rectangle 7"/>
          <p:cNvSpPr>
            <a:spLocks noChangeArrowheads="1"/>
          </p:cNvSpPr>
          <p:nvPr/>
        </p:nvSpPr>
        <p:spPr bwMode="auto">
          <a:xfrm>
            <a:off x="5148263" y="39322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0" name="Rectangle 8"/>
          <p:cNvSpPr>
            <a:spLocks noChangeArrowheads="1"/>
          </p:cNvSpPr>
          <p:nvPr/>
        </p:nvSpPr>
        <p:spPr bwMode="auto">
          <a:xfrm>
            <a:off x="5580063" y="39322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1" name="Rectangle 9"/>
          <p:cNvSpPr>
            <a:spLocks noChangeArrowheads="1"/>
          </p:cNvSpPr>
          <p:nvPr/>
        </p:nvSpPr>
        <p:spPr bwMode="auto">
          <a:xfrm>
            <a:off x="6013450" y="39322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2" name="Text Box 10"/>
          <p:cNvSpPr txBox="1">
            <a:spLocks noChangeArrowheads="1"/>
          </p:cNvSpPr>
          <p:nvPr/>
        </p:nvSpPr>
        <p:spPr bwMode="auto">
          <a:xfrm>
            <a:off x="1042988" y="981075"/>
            <a:ext cx="6948487" cy="15541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ea typeface="SimSun" pitchFamily="2" charset="-122"/>
              </a:rPr>
              <a:t>is made</a:t>
            </a:r>
            <a:r>
              <a:rPr lang="en-US" sz="3200"/>
              <a:t> of</a:t>
            </a:r>
            <a:r>
              <a:rPr lang="en-US" altLang="zh-CN" sz="3200">
                <a:ea typeface="SimSun" pitchFamily="2" charset="-122"/>
              </a:rPr>
              <a:t> many</a:t>
            </a:r>
            <a:r>
              <a:rPr lang="en-US" sz="3200"/>
              <a:t> independent nodes</a:t>
            </a:r>
            <a:r>
              <a:rPr lang="en-US" altLang="zh-CN" sz="3200">
                <a:ea typeface="SimSun" pitchFamily="2" charset="-122"/>
              </a:rPr>
              <a:t>. </a:t>
            </a:r>
          </a:p>
          <a:p>
            <a:pPr algn="l"/>
            <a:r>
              <a:rPr lang="en-US" altLang="zh-CN" sz="3200">
                <a:ea typeface="SimSun" pitchFamily="2" charset="-122"/>
              </a:rPr>
              <a:t>CPUs of any node can not access </a:t>
            </a:r>
          </a:p>
          <a:p>
            <a:pPr algn="l"/>
            <a:r>
              <a:rPr lang="en-US" altLang="zh-CN" sz="3200">
                <a:ea typeface="SimSun" pitchFamily="2" charset="-122"/>
              </a:rPr>
              <a:t>memory of any other nodes.</a:t>
            </a:r>
            <a:endParaRPr lang="en-US" sz="3200"/>
          </a:p>
        </p:txBody>
      </p:sp>
      <p:sp>
        <p:nvSpPr>
          <p:cNvPr id="883723" name="Rectangle 11"/>
          <p:cNvSpPr>
            <a:spLocks noGrp="1" noChangeArrowheads="1"/>
          </p:cNvSpPr>
          <p:nvPr>
            <p:ph type="title"/>
          </p:nvPr>
        </p:nvSpPr>
        <p:spPr>
          <a:xfrm>
            <a:off x="755650" y="0"/>
            <a:ext cx="7921625" cy="1143000"/>
          </a:xfrm>
          <a:noFill/>
          <a:ln/>
        </p:spPr>
        <p:txBody>
          <a:bodyPr/>
          <a:lstStyle/>
          <a:p>
            <a:r>
              <a:rPr lang="en-US" altLang="zh-CN">
                <a:ea typeface="SimSun" pitchFamily="2" charset="-122"/>
              </a:rPr>
              <a:t>  A typical cluster</a:t>
            </a:r>
            <a:endParaRPr lang="en-US"/>
          </a:p>
        </p:txBody>
      </p:sp>
      <p:sp>
        <p:nvSpPr>
          <p:cNvPr id="883724" name="Line 12"/>
          <p:cNvSpPr>
            <a:spLocks noChangeShapeType="1"/>
          </p:cNvSpPr>
          <p:nvPr/>
        </p:nvSpPr>
        <p:spPr bwMode="auto">
          <a:xfrm>
            <a:off x="169227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5" name="Line 13"/>
          <p:cNvSpPr>
            <a:spLocks noChangeShapeType="1"/>
          </p:cNvSpPr>
          <p:nvPr/>
        </p:nvSpPr>
        <p:spPr bwMode="auto">
          <a:xfrm>
            <a:off x="298767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6" name="Line 14"/>
          <p:cNvSpPr>
            <a:spLocks noChangeShapeType="1"/>
          </p:cNvSpPr>
          <p:nvPr/>
        </p:nvSpPr>
        <p:spPr bwMode="auto">
          <a:xfrm>
            <a:off x="4427538"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7" name="Line 15"/>
          <p:cNvSpPr>
            <a:spLocks noChangeShapeType="1"/>
          </p:cNvSpPr>
          <p:nvPr/>
        </p:nvSpPr>
        <p:spPr bwMode="auto">
          <a:xfrm>
            <a:off x="723582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8" name="Line 16"/>
          <p:cNvSpPr>
            <a:spLocks noChangeShapeType="1"/>
          </p:cNvSpPr>
          <p:nvPr/>
        </p:nvSpPr>
        <p:spPr bwMode="auto">
          <a:xfrm>
            <a:off x="1619250" y="56610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29" name="Line 17"/>
          <p:cNvSpPr>
            <a:spLocks noChangeShapeType="1"/>
          </p:cNvSpPr>
          <p:nvPr/>
        </p:nvSpPr>
        <p:spPr bwMode="auto">
          <a:xfrm>
            <a:off x="6443663" y="56610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30" name="Line 18"/>
          <p:cNvSpPr>
            <a:spLocks noChangeShapeType="1"/>
          </p:cNvSpPr>
          <p:nvPr/>
        </p:nvSpPr>
        <p:spPr bwMode="auto">
          <a:xfrm>
            <a:off x="5219700" y="56610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31" name="Line 19"/>
          <p:cNvSpPr>
            <a:spLocks noChangeShapeType="1"/>
          </p:cNvSpPr>
          <p:nvPr/>
        </p:nvSpPr>
        <p:spPr bwMode="auto">
          <a:xfrm>
            <a:off x="5292725" y="51577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3732" name="Line 20"/>
          <p:cNvSpPr>
            <a:spLocks noChangeShapeType="1"/>
          </p:cNvSpPr>
          <p:nvPr/>
        </p:nvSpPr>
        <p:spPr bwMode="auto">
          <a:xfrm>
            <a:off x="5724525" y="51562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3"/>
          <p:cNvSpPr>
            <a:spLocks noGrp="1"/>
          </p:cNvSpPr>
          <p:nvPr>
            <p:ph type="ftr" sz="quarter" idx="11"/>
          </p:nvPr>
        </p:nvSpPr>
        <p:spPr/>
        <p:txBody>
          <a:bodyPr/>
          <a:lstStyle/>
          <a:p>
            <a:r>
              <a:rPr lang="en-US"/>
              <a:t>http://www.hpcvl.org</a:t>
            </a:r>
          </a:p>
        </p:txBody>
      </p:sp>
      <p:sp>
        <p:nvSpPr>
          <p:cNvPr id="38" name="Slide Number Placeholder 4"/>
          <p:cNvSpPr>
            <a:spLocks noGrp="1"/>
          </p:cNvSpPr>
          <p:nvPr>
            <p:ph type="sldNum" sz="quarter" idx="12"/>
          </p:nvPr>
        </p:nvSpPr>
        <p:spPr/>
        <p:txBody>
          <a:bodyPr/>
          <a:lstStyle/>
          <a:p>
            <a:fld id="{B210F82A-4AAB-4829-AFF1-BCA0119539CE}" type="slidenum">
              <a:rPr lang="en-US"/>
              <a:pPr/>
              <a:t>30</a:t>
            </a:fld>
            <a:endParaRPr lang="en-US"/>
          </a:p>
        </p:txBody>
      </p:sp>
      <p:sp>
        <p:nvSpPr>
          <p:cNvPr id="964610" name="Rectangle 2"/>
          <p:cNvSpPr>
            <a:spLocks noChangeArrowheads="1"/>
          </p:cNvSpPr>
          <p:nvPr/>
        </p:nvSpPr>
        <p:spPr bwMode="auto">
          <a:xfrm>
            <a:off x="755650" y="908050"/>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964611"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2"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3"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4"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5"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6"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7"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18"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964619"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964620"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1"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2"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3"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4"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5"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6"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7"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8"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29"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0"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1"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2"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3" name="Rectangle 25"/>
          <p:cNvSpPr>
            <a:spLocks noChangeArrowheads="1"/>
          </p:cNvSpPr>
          <p:nvPr/>
        </p:nvSpPr>
        <p:spPr bwMode="auto">
          <a:xfrm>
            <a:off x="20526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4" name="Rectangle 26"/>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5" name="Rectangle 27"/>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6" name="Rectangle 28"/>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7" name="Rectangle 29"/>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8" name="Rectangle 30"/>
          <p:cNvSpPr>
            <a:spLocks noChangeArrowheads="1"/>
          </p:cNvSpPr>
          <p:nvPr/>
        </p:nvSpPr>
        <p:spPr bwMode="auto">
          <a:xfrm>
            <a:off x="21240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39" name="Rectangle 31"/>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40" name="Rectangle 32"/>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41" name="Rectangle 33"/>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42" name="Rectangle 34"/>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43" name="Rectangle 35"/>
          <p:cNvSpPr>
            <a:spLocks noChangeArrowheads="1"/>
          </p:cNvSpPr>
          <p:nvPr/>
        </p:nvSpPr>
        <p:spPr bwMode="auto">
          <a:xfrm>
            <a:off x="19796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4646" name="Oval 38"/>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path" presetSubtype="0" accel="50000" decel="50000" fill="hold" grpId="0" nodeType="clickEffect">
                                  <p:stCondLst>
                                    <p:cond delay="0"/>
                                  </p:stCondLst>
                                  <p:childTnLst>
                                    <p:animMotion origin="layout" path="M -1.11111E-6 -4.81481E-6 L 0.03038 -0.02638 C 0.03681 -0.0324 0.04636 -0.03541 0.05642 -0.03541 C 0.06788 -0.03541 0.07708 -0.0324 0.08351 -0.02638 L 0.11424 -4.81481E-6 " pathEditMode="relative" rAng="0" ptsTypes="FffFF">
                                      <p:cBhvr>
                                        <p:cTn id="6" dur="1000" fill="hold"/>
                                        <p:tgtEl>
                                          <p:spTgt spid="964638"/>
                                        </p:tgtEl>
                                        <p:attrNameLst>
                                          <p:attrName>ppt_x</p:attrName>
                                          <p:attrName>ppt_y</p:attrName>
                                        </p:attrNameLst>
                                      </p:cBhvr>
                                      <p:rCtr x="5712" y="-1782"/>
                                    </p:animMotion>
                                  </p:childTnLst>
                                </p:cTn>
                              </p:par>
                            </p:childTnLst>
                          </p:cTn>
                        </p:par>
                        <p:par>
                          <p:cTn id="7" fill="hold" nodeType="afterGroup">
                            <p:stCondLst>
                              <p:cond delay="1000"/>
                            </p:stCondLst>
                            <p:childTnLst>
                              <p:par>
                                <p:cTn id="8" presetID="44" presetClass="path" presetSubtype="0" accel="50000" decel="50000" fill="hold" grpId="0" nodeType="afterEffect">
                                  <p:stCondLst>
                                    <p:cond delay="0"/>
                                  </p:stCondLst>
                                  <p:childTnLst>
                                    <p:animMotion origin="layout" path="M 1.38889E-6 0.04746 L 0.07066 -0.04097 C 0.08542 -0.06088 0.10764 -0.07199 0.13073 -0.07199 C 0.15712 -0.07199 0.1783 -0.06088 0.19305 -0.04097 L 0.26389 0.04746 " pathEditMode="relative" rAng="0" ptsTypes="FffFF">
                                      <p:cBhvr>
                                        <p:cTn id="9" dur="500" fill="hold"/>
                                        <p:tgtEl>
                                          <p:spTgt spid="964633"/>
                                        </p:tgtEl>
                                        <p:attrNameLst>
                                          <p:attrName>ppt_x</p:attrName>
                                          <p:attrName>ppt_y</p:attrName>
                                        </p:attrNameLst>
                                      </p:cBhvr>
                                      <p:rCtr x="13194" y="-5972"/>
                                    </p:animMotion>
                                  </p:childTnLst>
                                </p:cTn>
                              </p:par>
                              <p:par>
                                <p:cTn id="10" presetID="44" presetClass="path" presetSubtype="0" accel="50000" decel="50000" fill="hold" grpId="0" nodeType="withEffect">
                                  <p:stCondLst>
                                    <p:cond delay="0"/>
                                  </p:stCondLst>
                                  <p:childTnLst>
                                    <p:animMotion origin="layout" path="M -2.5E-6 -0.05764 L 0.15712 -0.19028 C 0.19011 -0.22176 0.23941 -0.23611 0.2908 -0.23611 C 0.34948 -0.23611 0.39636 -0.22176 0.42934 -0.19028 L 0.58681 -0.05764 " pathEditMode="relative" rAng="0" ptsTypes="FffFF">
                                      <p:cBhvr>
                                        <p:cTn id="11" dur="1000" fill="hold"/>
                                        <p:tgtEl>
                                          <p:spTgt spid="964643"/>
                                        </p:tgtEl>
                                        <p:attrNameLst>
                                          <p:attrName>ppt_x</p:attrName>
                                          <p:attrName>ppt_y</p:attrName>
                                        </p:attrNameLst>
                                      </p:cBhvr>
                                      <p:rCtr x="29340"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33" grpId="0" animBg="1"/>
      <p:bldP spid="964638" grpId="0" animBg="1"/>
      <p:bldP spid="9646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3B0A8686-055E-4E0F-BDD7-D5EB9D0ED105}" type="slidenum">
              <a:rPr lang="en-US"/>
              <a:pPr/>
              <a:t>31</a:t>
            </a:fld>
            <a:endParaRPr lang="en-US"/>
          </a:p>
        </p:txBody>
      </p:sp>
      <p:sp>
        <p:nvSpPr>
          <p:cNvPr id="1233922" name="Rectangle 2"/>
          <p:cNvSpPr>
            <a:spLocks noGrp="1" noChangeArrowheads="1"/>
          </p:cNvSpPr>
          <p:nvPr>
            <p:ph type="title"/>
          </p:nvPr>
        </p:nvSpPr>
        <p:spPr/>
        <p:txBody>
          <a:bodyPr/>
          <a:lstStyle/>
          <a:p>
            <a:endParaRPr lang="en-US"/>
          </a:p>
        </p:txBody>
      </p:sp>
      <p:sp>
        <p:nvSpPr>
          <p:cNvPr id="1233923" name="Rectangle 3"/>
          <p:cNvSpPr>
            <a:spLocks noGrp="1" noChangeArrowheads="1"/>
          </p:cNvSpPr>
          <p:nvPr>
            <p:ph type="body" idx="1"/>
          </p:nvPr>
        </p:nvSpPr>
        <p:spPr/>
        <p:txBody>
          <a:bodyPr/>
          <a:lstStyle/>
          <a:p>
            <a:endParaRPr lang="en-US"/>
          </a:p>
        </p:txBody>
      </p:sp>
      <p:pic>
        <p:nvPicPr>
          <p:cNvPr id="1233924" name="Picture 4"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http://www.hpcvl.org</a:t>
            </a:r>
          </a:p>
        </p:txBody>
      </p:sp>
      <p:sp>
        <p:nvSpPr>
          <p:cNvPr id="9" name="Slide Number Placeholder 5"/>
          <p:cNvSpPr>
            <a:spLocks noGrp="1"/>
          </p:cNvSpPr>
          <p:nvPr>
            <p:ph type="sldNum" sz="quarter" idx="12"/>
          </p:nvPr>
        </p:nvSpPr>
        <p:spPr/>
        <p:txBody>
          <a:bodyPr/>
          <a:lstStyle/>
          <a:p>
            <a:fld id="{126450FF-AC3D-464B-B916-1F50A17BA36B}" type="slidenum">
              <a:rPr lang="en-US"/>
              <a:pPr/>
              <a:t>32</a:t>
            </a:fld>
            <a:endParaRPr lang="en-US"/>
          </a:p>
        </p:txBody>
      </p:sp>
      <p:sp>
        <p:nvSpPr>
          <p:cNvPr id="1230850" name="Rectangle 2"/>
          <p:cNvSpPr>
            <a:spLocks noGrp="1" noChangeArrowheads="1"/>
          </p:cNvSpPr>
          <p:nvPr>
            <p:ph type="title"/>
          </p:nvPr>
        </p:nvSpPr>
        <p:spPr/>
        <p:txBody>
          <a:bodyPr/>
          <a:lstStyle/>
          <a:p>
            <a:endParaRPr lang="en-US"/>
          </a:p>
        </p:txBody>
      </p:sp>
      <p:sp>
        <p:nvSpPr>
          <p:cNvPr id="1230851" name="Rectangle 3"/>
          <p:cNvSpPr>
            <a:spLocks noGrp="1" noChangeArrowheads="1"/>
          </p:cNvSpPr>
          <p:nvPr>
            <p:ph type="body" idx="1"/>
          </p:nvPr>
        </p:nvSpPr>
        <p:spPr/>
        <p:txBody>
          <a:bodyPr/>
          <a:lstStyle/>
          <a:p>
            <a:endParaRPr lang="en-US"/>
          </a:p>
        </p:txBody>
      </p:sp>
      <p:pic>
        <p:nvPicPr>
          <p:cNvPr id="1230852" name="Picture 4"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1230853" name="Text Box 5"/>
          <p:cNvSpPr txBox="1">
            <a:spLocks noChangeArrowheads="1"/>
          </p:cNvSpPr>
          <p:nvPr/>
        </p:nvSpPr>
        <p:spPr bwMode="auto">
          <a:xfrm>
            <a:off x="2700338" y="2636838"/>
            <a:ext cx="4800600" cy="1098550"/>
          </a:xfrm>
          <a:prstGeom prst="rect">
            <a:avLst/>
          </a:prstGeom>
          <a:solidFill>
            <a:srgbClr val="00FFFF">
              <a:alpha val="53999"/>
            </a:srgbClr>
          </a:solidFill>
          <a:ln>
            <a:noFill/>
          </a:ln>
          <a:effectLst/>
          <a:extLst>
            <a:ext uri="{91240B29-F687-4F45-9708-019B960494DF}">
              <a14:hiddenLine xmlns:a14="http://schemas.microsoft.com/office/drawing/2010/main" w="9398"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6600">
                <a:solidFill>
                  <a:srgbClr val="CC3300"/>
                </a:solidFill>
              </a:rPr>
              <a:t>Slave nodes</a:t>
            </a:r>
          </a:p>
        </p:txBody>
      </p:sp>
      <p:sp>
        <p:nvSpPr>
          <p:cNvPr id="1230854" name="Text Box 6"/>
          <p:cNvSpPr txBox="1">
            <a:spLocks noChangeArrowheads="1"/>
          </p:cNvSpPr>
          <p:nvPr/>
        </p:nvSpPr>
        <p:spPr bwMode="auto">
          <a:xfrm>
            <a:off x="1112838" y="3130550"/>
            <a:ext cx="1371600" cy="946150"/>
          </a:xfrm>
          <a:prstGeom prst="rect">
            <a:avLst/>
          </a:prstGeom>
          <a:solidFill>
            <a:srgbClr val="00FF00">
              <a:alpha val="53999"/>
            </a:srgbClr>
          </a:solidFill>
          <a:ln>
            <a:noFill/>
          </a:ln>
          <a:effectLst/>
          <a:extLst>
            <a:ext uri="{91240B29-F687-4F45-9708-019B960494DF}">
              <a14:hiddenLine xmlns:a14="http://schemas.microsoft.com/office/drawing/2010/main" w="9398"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Master </a:t>
            </a:r>
          </a:p>
          <a:p>
            <a:r>
              <a:rPr lang="en-US" sz="2800">
                <a:solidFill>
                  <a:srgbClr val="CC3300"/>
                </a:solidFill>
              </a:rPr>
              <a:t>node</a:t>
            </a:r>
          </a:p>
        </p:txBody>
      </p:sp>
      <p:sp>
        <p:nvSpPr>
          <p:cNvPr id="1230855" name="Oval 7"/>
          <p:cNvSpPr>
            <a:spLocks noChangeArrowheads="1"/>
          </p:cNvSpPr>
          <p:nvPr/>
        </p:nvSpPr>
        <p:spPr bwMode="auto">
          <a:xfrm>
            <a:off x="8172450" y="6381750"/>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854"/>
                                        </p:tgtEl>
                                        <p:attrNameLst>
                                          <p:attrName>style.visibility</p:attrName>
                                        </p:attrNameLst>
                                      </p:cBhvr>
                                      <p:to>
                                        <p:strVal val="visible"/>
                                      </p:to>
                                    </p:set>
                                    <p:animEffect transition="in" filter="blinds(horizontal)">
                                      <p:cBhvr>
                                        <p:cTn id="7" dur="500"/>
                                        <p:tgtEl>
                                          <p:spTgt spid="123085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30853"/>
                                        </p:tgtEl>
                                        <p:attrNameLst>
                                          <p:attrName>style.visibility</p:attrName>
                                        </p:attrNameLst>
                                      </p:cBhvr>
                                      <p:to>
                                        <p:strVal val="visible"/>
                                      </p:to>
                                    </p:set>
                                    <p:animEffect transition="in" filter="blinds(horizontal)">
                                      <p:cBhvr>
                                        <p:cTn id="11" dur="500"/>
                                        <p:tgtEl>
                                          <p:spTgt spid="123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3" grpId="0" animBg="1"/>
      <p:bldP spid="12308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D3584BEC-774D-44BD-851D-CB5551A9BBD2}" type="slidenum">
              <a:rPr lang="en-US"/>
              <a:pPr/>
              <a:t>33</a:t>
            </a:fld>
            <a:endParaRPr lang="en-US"/>
          </a:p>
        </p:txBody>
      </p:sp>
      <p:sp>
        <p:nvSpPr>
          <p:cNvPr id="1211394" name="Rectangle 2"/>
          <p:cNvSpPr>
            <a:spLocks noGrp="1" noChangeArrowheads="1"/>
          </p:cNvSpPr>
          <p:nvPr>
            <p:ph type="title"/>
          </p:nvPr>
        </p:nvSpPr>
        <p:spPr/>
        <p:txBody>
          <a:bodyPr/>
          <a:lstStyle/>
          <a:p>
            <a:endParaRPr lang="en-US"/>
          </a:p>
        </p:txBody>
      </p:sp>
      <p:sp>
        <p:nvSpPr>
          <p:cNvPr id="1211395" name="Rectangle 3"/>
          <p:cNvSpPr>
            <a:spLocks noGrp="1" noChangeArrowheads="1"/>
          </p:cNvSpPr>
          <p:nvPr>
            <p:ph type="body" idx="1"/>
          </p:nvPr>
        </p:nvSpPr>
        <p:spPr/>
        <p:txBody>
          <a:bodyPr/>
          <a:lstStyle/>
          <a:p>
            <a:endParaRPr lang="en-US"/>
          </a:p>
        </p:txBody>
      </p:sp>
      <p:pic>
        <p:nvPicPr>
          <p:cNvPr id="1211396" name="Picture 4" descr="p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3"/>
          <p:cNvSpPr>
            <a:spLocks noGrp="1"/>
          </p:cNvSpPr>
          <p:nvPr>
            <p:ph type="ftr" sz="quarter" idx="11"/>
          </p:nvPr>
        </p:nvSpPr>
        <p:spPr/>
        <p:txBody>
          <a:bodyPr/>
          <a:lstStyle/>
          <a:p>
            <a:r>
              <a:rPr lang="en-US"/>
              <a:t>http://www.hpcvl.org</a:t>
            </a:r>
          </a:p>
        </p:txBody>
      </p:sp>
      <p:sp>
        <p:nvSpPr>
          <p:cNvPr id="79" name="Slide Number Placeholder 4"/>
          <p:cNvSpPr>
            <a:spLocks noGrp="1"/>
          </p:cNvSpPr>
          <p:nvPr>
            <p:ph type="sldNum" sz="quarter" idx="12"/>
          </p:nvPr>
        </p:nvSpPr>
        <p:spPr/>
        <p:txBody>
          <a:bodyPr/>
          <a:lstStyle/>
          <a:p>
            <a:fld id="{5B7CADE4-2E35-4471-AFC1-3C6B43C8D4AB}" type="slidenum">
              <a:rPr lang="en-US"/>
              <a:pPr/>
              <a:t>34</a:t>
            </a:fld>
            <a:endParaRPr lang="en-US"/>
          </a:p>
        </p:txBody>
      </p:sp>
      <p:sp>
        <p:nvSpPr>
          <p:cNvPr id="966658"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966659"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0"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1"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2"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3"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4"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5"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6"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966667"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966668"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69"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0"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1"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2"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3"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4"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5"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6"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7"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8"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79"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0"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1"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2"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3"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4"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5" name="Rectangle 29"/>
          <p:cNvSpPr>
            <a:spLocks noChangeArrowheads="1"/>
          </p:cNvSpPr>
          <p:nvPr/>
        </p:nvSpPr>
        <p:spPr bwMode="auto">
          <a:xfrm>
            <a:off x="7380288" y="29241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6" name="Rectangle 30"/>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7" name="Rectangle 31"/>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8" name="Rectangle 32"/>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89" name="Rectangle 33"/>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0" name="Rectangle 3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1" name="Rectangle 35"/>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2" name="Rectangle 36"/>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3" name="Rectangle 37"/>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4" name="Line 38"/>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5" name="Line 39"/>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6" name="Line 40"/>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7" name="Line 41"/>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8" name="Line 42"/>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699" name="Rectangle 43"/>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0" name="Rectangle 4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1" name="Rectangle 45"/>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2" name="Rectangle 46"/>
          <p:cNvSpPr>
            <a:spLocks noChangeArrowheads="1"/>
          </p:cNvSpPr>
          <p:nvPr/>
        </p:nvSpPr>
        <p:spPr bwMode="auto">
          <a:xfrm>
            <a:off x="4497388" y="1989138"/>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3" name="Oval 47"/>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4" name="Oval 48"/>
          <p:cNvSpPr>
            <a:spLocks noChangeArrowheads="1"/>
          </p:cNvSpPr>
          <p:nvPr/>
        </p:nvSpPr>
        <p:spPr bwMode="auto">
          <a:xfrm>
            <a:off x="456882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5" name="Oval 49"/>
          <p:cNvSpPr>
            <a:spLocks noChangeArrowheads="1"/>
          </p:cNvSpPr>
          <p:nvPr/>
        </p:nvSpPr>
        <p:spPr bwMode="auto">
          <a:xfrm>
            <a:off x="4497388" y="5732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6" name="Oval 50"/>
          <p:cNvSpPr>
            <a:spLocks noChangeArrowheads="1"/>
          </p:cNvSpPr>
          <p:nvPr/>
        </p:nvSpPr>
        <p:spPr bwMode="auto">
          <a:xfrm>
            <a:off x="4568825" y="616585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7" name="Oval 51"/>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8" name="Oval 52"/>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09" name="Oval 53"/>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0" name="Oval 54"/>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1" name="Oval 55"/>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2" name="Oval 56"/>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3" name="Oval 57"/>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4" name="Oval 58"/>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5" name="Oval 59"/>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6" name="Oval 60"/>
          <p:cNvSpPr>
            <a:spLocks noChangeArrowheads="1"/>
          </p:cNvSpPr>
          <p:nvPr/>
        </p:nvSpPr>
        <p:spPr bwMode="auto">
          <a:xfrm>
            <a:off x="4570413" y="2133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7" name="Line 61"/>
          <p:cNvSpPr>
            <a:spLocks noChangeShapeType="1"/>
          </p:cNvSpPr>
          <p:nvPr/>
        </p:nvSpPr>
        <p:spPr bwMode="auto">
          <a:xfrm>
            <a:off x="4356100" y="1773238"/>
            <a:ext cx="0" cy="48974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8" name="Line 62"/>
          <p:cNvSpPr>
            <a:spLocks noChangeShapeType="1"/>
          </p:cNvSpPr>
          <p:nvPr/>
        </p:nvSpPr>
        <p:spPr bwMode="auto">
          <a:xfrm>
            <a:off x="2700338" y="2132013"/>
            <a:ext cx="0" cy="43926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19" name="Line 63"/>
          <p:cNvSpPr>
            <a:spLocks noChangeShapeType="1"/>
          </p:cNvSpPr>
          <p:nvPr/>
        </p:nvSpPr>
        <p:spPr bwMode="auto">
          <a:xfrm>
            <a:off x="6300788" y="2060575"/>
            <a:ext cx="0" cy="43926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0" name="Line 64"/>
          <p:cNvSpPr>
            <a:spLocks noChangeShapeType="1"/>
          </p:cNvSpPr>
          <p:nvPr/>
        </p:nvSpPr>
        <p:spPr bwMode="auto">
          <a:xfrm>
            <a:off x="2700338" y="6524625"/>
            <a:ext cx="1655762" cy="14446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1" name="Line 65"/>
          <p:cNvSpPr>
            <a:spLocks noChangeShapeType="1"/>
          </p:cNvSpPr>
          <p:nvPr/>
        </p:nvSpPr>
        <p:spPr bwMode="auto">
          <a:xfrm flipV="1">
            <a:off x="4356100" y="6453188"/>
            <a:ext cx="1944688" cy="21590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2" name="Line 66"/>
          <p:cNvSpPr>
            <a:spLocks noChangeShapeType="1"/>
          </p:cNvSpPr>
          <p:nvPr/>
        </p:nvSpPr>
        <p:spPr bwMode="auto">
          <a:xfrm flipV="1">
            <a:off x="2700338" y="1774825"/>
            <a:ext cx="1655762" cy="3587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3" name="Line 67"/>
          <p:cNvSpPr>
            <a:spLocks noChangeShapeType="1"/>
          </p:cNvSpPr>
          <p:nvPr/>
        </p:nvSpPr>
        <p:spPr bwMode="auto">
          <a:xfrm>
            <a:off x="4356100" y="1773238"/>
            <a:ext cx="1944688" cy="2873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4" name="Line 68"/>
          <p:cNvSpPr>
            <a:spLocks noChangeShapeType="1"/>
          </p:cNvSpPr>
          <p:nvPr/>
        </p:nvSpPr>
        <p:spPr bwMode="auto">
          <a:xfrm>
            <a:off x="3059113" y="2060575"/>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5" name="Line 69"/>
          <p:cNvSpPr>
            <a:spLocks noChangeShapeType="1"/>
          </p:cNvSpPr>
          <p:nvPr/>
        </p:nvSpPr>
        <p:spPr bwMode="auto">
          <a:xfrm>
            <a:off x="3419475" y="1989138"/>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6" name="Line 70"/>
          <p:cNvSpPr>
            <a:spLocks noChangeShapeType="1"/>
          </p:cNvSpPr>
          <p:nvPr/>
        </p:nvSpPr>
        <p:spPr bwMode="auto">
          <a:xfrm>
            <a:off x="3779838" y="1916113"/>
            <a:ext cx="0" cy="46815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7" name="Line 71"/>
          <p:cNvSpPr>
            <a:spLocks noChangeShapeType="1"/>
          </p:cNvSpPr>
          <p:nvPr/>
        </p:nvSpPr>
        <p:spPr bwMode="auto">
          <a:xfrm>
            <a:off x="4067175" y="1844675"/>
            <a:ext cx="0" cy="48244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8" name="Line 72"/>
          <p:cNvSpPr>
            <a:spLocks noChangeShapeType="1"/>
          </p:cNvSpPr>
          <p:nvPr/>
        </p:nvSpPr>
        <p:spPr bwMode="auto">
          <a:xfrm>
            <a:off x="4859338"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29" name="Line 73"/>
          <p:cNvSpPr>
            <a:spLocks noChangeShapeType="1"/>
          </p:cNvSpPr>
          <p:nvPr/>
        </p:nvSpPr>
        <p:spPr bwMode="auto">
          <a:xfrm>
            <a:off x="5219700" y="1916113"/>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30" name="Line 74"/>
          <p:cNvSpPr>
            <a:spLocks noChangeShapeType="1"/>
          </p:cNvSpPr>
          <p:nvPr/>
        </p:nvSpPr>
        <p:spPr bwMode="auto">
          <a:xfrm>
            <a:off x="5580063" y="1989138"/>
            <a:ext cx="0" cy="45354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31" name="Line 75"/>
          <p:cNvSpPr>
            <a:spLocks noChangeShapeType="1"/>
          </p:cNvSpPr>
          <p:nvPr/>
        </p:nvSpPr>
        <p:spPr bwMode="auto">
          <a:xfrm>
            <a:off x="5940425" y="1989138"/>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6732" name="Text Box 76"/>
          <p:cNvSpPr txBox="1">
            <a:spLocks noChangeArrowheads="1"/>
          </p:cNvSpPr>
          <p:nvPr/>
        </p:nvSpPr>
        <p:spPr bwMode="auto">
          <a:xfrm>
            <a:off x="2192338" y="404813"/>
            <a:ext cx="4560887" cy="13731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Jobs in a group executed </a:t>
            </a:r>
          </a:p>
          <a:p>
            <a:r>
              <a:rPr lang="en-US" sz="2800">
                <a:solidFill>
                  <a:srgbClr val="CC3300"/>
                </a:solidFill>
              </a:rPr>
              <a:t>in the node by threads via </a:t>
            </a:r>
          </a:p>
          <a:p>
            <a:r>
              <a:rPr lang="en-US" sz="2800">
                <a:solidFill>
                  <a:srgbClr val="CC3300"/>
                </a:solidFill>
              </a:rPr>
              <a:t>an OpenMP all-slave model</a:t>
            </a:r>
          </a:p>
        </p:txBody>
      </p:sp>
      <p:sp>
        <p:nvSpPr>
          <p:cNvPr id="966733" name="Oval 77"/>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966700"/>
                                        </p:tgtEl>
                                      </p:cBhvr>
                                      <p:by x="400000" y="400000"/>
                                    </p:animScale>
                                  </p:childTnLst>
                                </p:cTn>
                              </p:par>
                              <p:par>
                                <p:cTn id="7" presetID="6" presetClass="emph" presetSubtype="0" fill="hold" grpId="0" nodeType="withEffect">
                                  <p:stCondLst>
                                    <p:cond delay="0"/>
                                  </p:stCondLst>
                                  <p:childTnLst>
                                    <p:animScale>
                                      <p:cBhvr>
                                        <p:cTn id="8" dur="2000" fill="hold"/>
                                        <p:tgtEl>
                                          <p:spTgt spid="966701"/>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966701"/>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9667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67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67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67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67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67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670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67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67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67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67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67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667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67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6716"/>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966717"/>
                                        </p:tgtEl>
                                        <p:attrNameLst>
                                          <p:attrName>style.visibility</p:attrName>
                                        </p:attrNameLst>
                                      </p:cBhvr>
                                      <p:to>
                                        <p:strVal val="visible"/>
                                      </p:to>
                                    </p:set>
                                  </p:childTnLst>
                                </p:cTn>
                              </p:par>
                            </p:childTnLst>
                          </p:cTn>
                        </p:par>
                        <p:par>
                          <p:cTn id="46" fill="hold" nodeType="afterGroup">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966718"/>
                                        </p:tgtEl>
                                        <p:attrNameLst>
                                          <p:attrName>style.visibility</p:attrName>
                                        </p:attrNameLst>
                                      </p:cBhvr>
                                      <p:to>
                                        <p:strVal val="visible"/>
                                      </p:to>
                                    </p:set>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966719"/>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966720"/>
                                        </p:tgtEl>
                                        <p:attrNameLst>
                                          <p:attrName>style.visibility</p:attrName>
                                        </p:attrNameLst>
                                      </p:cBhvr>
                                      <p:to>
                                        <p:strVal val="visible"/>
                                      </p:to>
                                    </p:set>
                                  </p:childTnLst>
                                </p:cTn>
                              </p:par>
                            </p:childTnLst>
                          </p:cTn>
                        </p:par>
                        <p:par>
                          <p:cTn id="55" fill="hold" nodeType="afterGroup">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966721"/>
                                        </p:tgtEl>
                                        <p:attrNameLst>
                                          <p:attrName>style.visibility</p:attrName>
                                        </p:attrNameLst>
                                      </p:cBhvr>
                                      <p:to>
                                        <p:strVal val="visible"/>
                                      </p:to>
                                    </p:set>
                                  </p:childTnLst>
                                </p:cTn>
                              </p:par>
                            </p:childTnLst>
                          </p:cTn>
                        </p:par>
                        <p:par>
                          <p:cTn id="58" fill="hold" nodeType="afterGroup">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966722"/>
                                        </p:tgtEl>
                                        <p:attrNameLst>
                                          <p:attrName>style.visibility</p:attrName>
                                        </p:attrNameLst>
                                      </p:cBhvr>
                                      <p:to>
                                        <p:strVal val="visible"/>
                                      </p:to>
                                    </p:set>
                                  </p:childTnLst>
                                </p:cTn>
                              </p:par>
                            </p:childTnLst>
                          </p:cTn>
                        </p:par>
                        <p:par>
                          <p:cTn id="61" fill="hold" nodeType="afterGroup">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966723"/>
                                        </p:tgtEl>
                                        <p:attrNameLst>
                                          <p:attrName>style.visibility</p:attrName>
                                        </p:attrNameLst>
                                      </p:cBhvr>
                                      <p:to>
                                        <p:strVal val="visible"/>
                                      </p:to>
                                    </p:set>
                                  </p:childTnLst>
                                </p:cTn>
                              </p:par>
                            </p:childTnLst>
                          </p:cTn>
                        </p:par>
                        <p:par>
                          <p:cTn id="64" fill="hold" nodeType="afterGroup">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966724"/>
                                        </p:tgtEl>
                                        <p:attrNameLst>
                                          <p:attrName>style.visibility</p:attrName>
                                        </p:attrNameLst>
                                      </p:cBhvr>
                                      <p:to>
                                        <p:strVal val="visible"/>
                                      </p:to>
                                    </p:set>
                                  </p:childTnLst>
                                </p:cTn>
                              </p:par>
                            </p:childTnLst>
                          </p:cTn>
                        </p:par>
                        <p:par>
                          <p:cTn id="67" fill="hold" nodeType="afterGroup">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966725"/>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966726"/>
                                        </p:tgtEl>
                                        <p:attrNameLst>
                                          <p:attrName>style.visibility</p:attrName>
                                        </p:attrNameLst>
                                      </p:cBhvr>
                                      <p:to>
                                        <p:strVal val="visible"/>
                                      </p:to>
                                    </p:set>
                                  </p:childTnLst>
                                </p:cTn>
                              </p:par>
                            </p:childTnLst>
                          </p:cTn>
                        </p:par>
                        <p:par>
                          <p:cTn id="73" fill="hold" nodeType="afterGroup">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966727"/>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966728"/>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966729"/>
                                        </p:tgtEl>
                                        <p:attrNameLst>
                                          <p:attrName>style.visibility</p:attrName>
                                        </p:attrNameLst>
                                      </p:cBhvr>
                                      <p:to>
                                        <p:strVal val="visible"/>
                                      </p:to>
                                    </p:set>
                                  </p:childTnLst>
                                </p:cTn>
                              </p:par>
                            </p:childTnLst>
                          </p:cTn>
                        </p:par>
                        <p:par>
                          <p:cTn id="82" fill="hold" nodeType="afterGroup">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966730"/>
                                        </p:tgtEl>
                                        <p:attrNameLst>
                                          <p:attrName>style.visibility</p:attrName>
                                        </p:attrNameLst>
                                      </p:cBhvr>
                                      <p:to>
                                        <p:strVal val="visible"/>
                                      </p:to>
                                    </p:set>
                                  </p:childTnLst>
                                </p:cTn>
                              </p:par>
                            </p:childTnLst>
                          </p:cTn>
                        </p:par>
                        <p:par>
                          <p:cTn id="85" fill="hold" nodeType="afterGroup">
                            <p:stCondLst>
                              <p:cond delay="2000"/>
                            </p:stCondLst>
                            <p:childTnLst>
                              <p:par>
                                <p:cTn id="86" presetID="1" presetClass="entr" presetSubtype="0" fill="hold" grpId="0" nodeType="afterEffect">
                                  <p:stCondLst>
                                    <p:cond delay="0"/>
                                  </p:stCondLst>
                                  <p:childTnLst>
                                    <p:set>
                                      <p:cBhvr>
                                        <p:cTn id="87" dur="1" fill="hold">
                                          <p:stCondLst>
                                            <p:cond delay="0"/>
                                          </p:stCondLst>
                                        </p:cTn>
                                        <p:tgtEl>
                                          <p:spTgt spid="966731"/>
                                        </p:tgtEl>
                                        <p:attrNameLst>
                                          <p:attrName>style.visibility</p:attrName>
                                        </p:attrNameLst>
                                      </p:cBhvr>
                                      <p:to>
                                        <p:strVal val="visible"/>
                                      </p:to>
                                    </p:set>
                                  </p:childTnLst>
                                </p:cTn>
                              </p:par>
                            </p:childTnLst>
                          </p:cTn>
                        </p:par>
                        <p:par>
                          <p:cTn id="88" fill="hold" nodeType="afterGroup">
                            <p:stCondLst>
                              <p:cond delay="2000"/>
                            </p:stCondLst>
                            <p:childTnLst>
                              <p:par>
                                <p:cTn id="89" presetID="3" presetClass="entr" presetSubtype="10" fill="hold" grpId="0" nodeType="afterEffect">
                                  <p:stCondLst>
                                    <p:cond delay="0"/>
                                  </p:stCondLst>
                                  <p:childTnLst>
                                    <p:set>
                                      <p:cBhvr>
                                        <p:cTn id="90" dur="1" fill="hold">
                                          <p:stCondLst>
                                            <p:cond delay="0"/>
                                          </p:stCondLst>
                                        </p:cTn>
                                        <p:tgtEl>
                                          <p:spTgt spid="966732"/>
                                        </p:tgtEl>
                                        <p:attrNameLst>
                                          <p:attrName>style.visibility</p:attrName>
                                        </p:attrNameLst>
                                      </p:cBhvr>
                                      <p:to>
                                        <p:strVal val="visible"/>
                                      </p:to>
                                    </p:set>
                                    <p:animEffect transition="in" filter="blinds(horizontal)">
                                      <p:cBhvr>
                                        <p:cTn id="91" dur="500"/>
                                        <p:tgtEl>
                                          <p:spTgt spid="966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700" grpId="0" animBg="1"/>
      <p:bldP spid="966701" grpId="0" animBg="1"/>
      <p:bldP spid="966701" grpId="1" animBg="1"/>
      <p:bldP spid="966702" grpId="0" animBg="1"/>
      <p:bldP spid="966703" grpId="0" animBg="1"/>
      <p:bldP spid="966704" grpId="0" animBg="1"/>
      <p:bldP spid="966705" grpId="0" animBg="1"/>
      <p:bldP spid="966706" grpId="0" animBg="1"/>
      <p:bldP spid="966707" grpId="0" animBg="1"/>
      <p:bldP spid="966708" grpId="0" animBg="1"/>
      <p:bldP spid="966709" grpId="0" animBg="1"/>
      <p:bldP spid="966710" grpId="0" animBg="1"/>
      <p:bldP spid="966711" grpId="0" animBg="1"/>
      <p:bldP spid="966712" grpId="0" animBg="1"/>
      <p:bldP spid="966713" grpId="0" animBg="1"/>
      <p:bldP spid="966714" grpId="0" animBg="1"/>
      <p:bldP spid="966715" grpId="0" animBg="1"/>
      <p:bldP spid="966716" grpId="0" animBg="1"/>
      <p:bldP spid="966717" grpId="0" animBg="1"/>
      <p:bldP spid="966718" grpId="0" animBg="1"/>
      <p:bldP spid="966719" grpId="0" animBg="1"/>
      <p:bldP spid="966720" grpId="0" animBg="1"/>
      <p:bldP spid="966721" grpId="0" animBg="1"/>
      <p:bldP spid="966722" grpId="0" animBg="1"/>
      <p:bldP spid="966723" grpId="0" animBg="1"/>
      <p:bldP spid="966724" grpId="0" animBg="1"/>
      <p:bldP spid="966725" grpId="0" animBg="1"/>
      <p:bldP spid="966726" grpId="0" animBg="1"/>
      <p:bldP spid="966727" grpId="0" animBg="1"/>
      <p:bldP spid="966728" grpId="0" animBg="1"/>
      <p:bldP spid="966729" grpId="0" animBg="1"/>
      <p:bldP spid="966730" grpId="0" animBg="1"/>
      <p:bldP spid="966731" grpId="0" animBg="1"/>
      <p:bldP spid="9667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4CCEBA39-F260-4934-9C9A-56DA88CCF3EE}" type="slidenum">
              <a:rPr lang="en-US"/>
              <a:pPr/>
              <a:t>35</a:t>
            </a:fld>
            <a:endParaRPr lang="en-US"/>
          </a:p>
        </p:txBody>
      </p:sp>
      <p:sp>
        <p:nvSpPr>
          <p:cNvPr id="1203202" name="Rectangle 2"/>
          <p:cNvSpPr>
            <a:spLocks noGrp="1" noChangeArrowheads="1"/>
          </p:cNvSpPr>
          <p:nvPr>
            <p:ph type="title"/>
          </p:nvPr>
        </p:nvSpPr>
        <p:spPr/>
        <p:txBody>
          <a:bodyPr/>
          <a:lstStyle/>
          <a:p>
            <a:endParaRPr lang="en-US"/>
          </a:p>
        </p:txBody>
      </p:sp>
      <p:sp>
        <p:nvSpPr>
          <p:cNvPr id="1203203" name="Rectangle 3"/>
          <p:cNvSpPr>
            <a:spLocks noGrp="1" noChangeArrowheads="1"/>
          </p:cNvSpPr>
          <p:nvPr>
            <p:ph type="body" idx="1"/>
          </p:nvPr>
        </p:nvSpPr>
        <p:spPr/>
        <p:txBody>
          <a:bodyPr/>
          <a:lstStyle/>
          <a:p>
            <a:endParaRPr lang="en-US"/>
          </a:p>
        </p:txBody>
      </p:sp>
      <p:pic>
        <p:nvPicPr>
          <p:cNvPr id="1203205" name="Picture 5" descr="p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6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135157EA-B50D-4F37-A645-278B40909D4D}" type="slidenum">
              <a:rPr lang="en-US"/>
              <a:pPr/>
              <a:t>36</a:t>
            </a:fld>
            <a:endParaRPr lang="en-US"/>
          </a:p>
        </p:txBody>
      </p:sp>
      <p:sp>
        <p:nvSpPr>
          <p:cNvPr id="1260546" name="Rectangle 2"/>
          <p:cNvSpPr>
            <a:spLocks noGrp="1" noChangeArrowheads="1"/>
          </p:cNvSpPr>
          <p:nvPr>
            <p:ph type="title"/>
          </p:nvPr>
        </p:nvSpPr>
        <p:spPr>
          <a:xfrm>
            <a:off x="684213" y="404813"/>
            <a:ext cx="7921625" cy="1143000"/>
          </a:xfrm>
          <a:noFill/>
          <a:ln/>
        </p:spPr>
        <p:txBody>
          <a:bodyPr/>
          <a:lstStyle/>
          <a:p>
            <a:r>
              <a:rPr lang="en-US"/>
              <a:t>Double-layer Master-Slave Model</a:t>
            </a:r>
          </a:p>
        </p:txBody>
      </p:sp>
      <p:sp>
        <p:nvSpPr>
          <p:cNvPr id="1260547" name="Text Box 3"/>
          <p:cNvSpPr txBox="1">
            <a:spLocks noChangeArrowheads="1"/>
          </p:cNvSpPr>
          <p:nvPr/>
        </p:nvSpPr>
        <p:spPr bwMode="auto">
          <a:xfrm>
            <a:off x="611188" y="2133600"/>
            <a:ext cx="8089900" cy="21955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4000">
                <a:solidFill>
                  <a:srgbClr val="CC3300"/>
                </a:solidFill>
                <a:ea typeface="SimSun" pitchFamily="2" charset="-122"/>
              </a:rPr>
              <a:t>HPCVL supplies the </a:t>
            </a:r>
            <a:r>
              <a:rPr lang="en-US" altLang="zh-CN" sz="4000">
                <a:solidFill>
                  <a:srgbClr val="339933"/>
                </a:solidFill>
                <a:ea typeface="SimSun" pitchFamily="2" charset="-122"/>
              </a:rPr>
              <a:t>DMSM</a:t>
            </a:r>
            <a:r>
              <a:rPr lang="en-US" altLang="zh-CN" sz="4000">
                <a:solidFill>
                  <a:srgbClr val="CC3300"/>
                </a:solidFill>
                <a:ea typeface="SimSun" pitchFamily="2" charset="-122"/>
              </a:rPr>
              <a:t> library </a:t>
            </a:r>
          </a:p>
          <a:p>
            <a:pPr algn="dist"/>
            <a:r>
              <a:rPr lang="en-US" altLang="zh-CN" sz="4000">
                <a:solidFill>
                  <a:srgbClr val="CC3300"/>
                </a:solidFill>
                <a:ea typeface="SimSun" pitchFamily="2" charset="-122"/>
              </a:rPr>
              <a:t>with source code for free.</a:t>
            </a:r>
          </a:p>
          <a:p>
            <a:pPr algn="dist"/>
            <a:endParaRPr lang="en-US" altLang="zh-CN" sz="4000">
              <a:solidFill>
                <a:srgbClr val="CC3300"/>
              </a:solidFill>
              <a:ea typeface="SimSun" pitchFamily="2" charset="-122"/>
            </a:endParaRPr>
          </a:p>
          <a:p>
            <a:pPr algn="dist"/>
            <a:endParaRPr lang="en-US">
              <a:solidFill>
                <a:srgbClr val="CC33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30565C34-D757-4CAB-B9C3-739A6F619582}" type="slidenum">
              <a:rPr lang="en-US"/>
              <a:pPr/>
              <a:t>37</a:t>
            </a:fld>
            <a:endParaRPr lang="en-US"/>
          </a:p>
        </p:txBody>
      </p:sp>
      <p:sp>
        <p:nvSpPr>
          <p:cNvPr id="1234946" name="Rectangle 2"/>
          <p:cNvSpPr>
            <a:spLocks noGrp="1" noChangeArrowheads="1"/>
          </p:cNvSpPr>
          <p:nvPr>
            <p:ph type="title"/>
          </p:nvPr>
        </p:nvSpPr>
        <p:spPr>
          <a:xfrm>
            <a:off x="611188" y="1061864"/>
            <a:ext cx="7921625" cy="1143000"/>
          </a:xfrm>
          <a:noFill/>
          <a:ln/>
        </p:spPr>
        <p:txBody>
          <a:bodyPr/>
          <a:lstStyle/>
          <a:p>
            <a:r>
              <a:rPr lang="en-US" sz="4400" dirty="0" smtClean="0">
                <a:solidFill>
                  <a:schemeClr val="tx1"/>
                </a:solidFill>
              </a:rPr>
              <a:t>A basic rule</a:t>
            </a:r>
            <a:endParaRPr lang="en-US" sz="4400" dirty="0">
              <a:solidFill>
                <a:schemeClr val="tx1"/>
              </a:solidFill>
            </a:endParaRPr>
          </a:p>
        </p:txBody>
      </p:sp>
      <p:sp>
        <p:nvSpPr>
          <p:cNvPr id="1234947" name="Text Box 3"/>
          <p:cNvSpPr txBox="1">
            <a:spLocks noChangeArrowheads="1"/>
          </p:cNvSpPr>
          <p:nvPr/>
        </p:nvSpPr>
        <p:spPr bwMode="auto">
          <a:xfrm>
            <a:off x="539751" y="2591033"/>
            <a:ext cx="7848674" cy="206210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smtClean="0">
                <a:solidFill>
                  <a:srgbClr val="CC3300"/>
                </a:solidFill>
              </a:rPr>
              <a:t>MPI </a:t>
            </a:r>
            <a:r>
              <a:rPr lang="en-US" sz="3200" dirty="0">
                <a:solidFill>
                  <a:srgbClr val="CC3300"/>
                </a:solidFill>
              </a:rPr>
              <a:t>is only allowed between different processes</a:t>
            </a:r>
            <a:r>
              <a:rPr lang="en-US" altLang="zh-CN" sz="3200" dirty="0">
                <a:solidFill>
                  <a:srgbClr val="CC3300"/>
                </a:solidFill>
                <a:ea typeface="SimSun" pitchFamily="2" charset="-122"/>
              </a:rPr>
              <a:t>, </a:t>
            </a:r>
            <a:r>
              <a:rPr lang="en-US" sz="3200" dirty="0">
                <a:solidFill>
                  <a:srgbClr val="CC3300"/>
                </a:solidFill>
              </a:rPr>
              <a:t>with only one thread per process</a:t>
            </a:r>
            <a:r>
              <a:rPr lang="en-US" altLang="zh-CN" sz="3200" dirty="0">
                <a:solidFill>
                  <a:srgbClr val="CC3300"/>
                </a:solidFill>
                <a:ea typeface="SimSun" pitchFamily="2" charset="-122"/>
              </a:rPr>
              <a:t> involved </a:t>
            </a:r>
            <a:r>
              <a:rPr lang="en-US" sz="3200" dirty="0">
                <a:solidFill>
                  <a:srgbClr val="CC3300"/>
                </a:solidFill>
              </a:rPr>
              <a:t>at a </a:t>
            </a:r>
            <a:r>
              <a:rPr lang="en-US" altLang="zh-CN" sz="3200" dirty="0">
                <a:solidFill>
                  <a:srgbClr val="CC3300"/>
                </a:solidFill>
                <a:ea typeface="SimSun" pitchFamily="2" charset="-122"/>
              </a:rPr>
              <a:t>given </a:t>
            </a:r>
            <a:r>
              <a:rPr lang="en-US" sz="3200" dirty="0">
                <a:solidFill>
                  <a:srgbClr val="CC3300"/>
                </a:solidFill>
              </a:rPr>
              <a:t>time</a:t>
            </a:r>
            <a:r>
              <a:rPr lang="en-US" altLang="zh-CN" sz="3200" dirty="0">
                <a:solidFill>
                  <a:srgbClr val="CC3300"/>
                </a:solidFill>
                <a:ea typeface="SimSun" pitchFamily="2" charset="-122"/>
              </a:rPr>
              <a:t> (placed into an </a:t>
            </a:r>
            <a:r>
              <a:rPr lang="en-US" altLang="zh-CN" sz="3200" dirty="0" err="1">
                <a:solidFill>
                  <a:srgbClr val="CC3300"/>
                </a:solidFill>
                <a:ea typeface="SimSun" pitchFamily="2" charset="-122"/>
              </a:rPr>
              <a:t>OpenMP</a:t>
            </a:r>
            <a:r>
              <a:rPr lang="en-US" altLang="zh-CN" sz="3200" dirty="0">
                <a:solidFill>
                  <a:srgbClr val="CC3300"/>
                </a:solidFill>
                <a:ea typeface="SimSun" pitchFamily="2" charset="-122"/>
              </a:rPr>
              <a:t> critical region</a:t>
            </a:r>
            <a:r>
              <a:rPr lang="en-US" altLang="zh-CN" sz="3200" dirty="0" smtClean="0">
                <a:solidFill>
                  <a:srgbClr val="CC3300"/>
                </a:solidFill>
                <a:ea typeface="SimSun" pitchFamily="2" charset="-122"/>
              </a:rPr>
              <a:t>)</a:t>
            </a:r>
            <a:endParaRPr lang="en-US" sz="3200" dirty="0">
              <a:solidFill>
                <a:srgbClr val="CC3300"/>
              </a:solidFill>
            </a:endParaRPr>
          </a:p>
        </p:txBody>
      </p:sp>
    </p:spTree>
    <p:extLst>
      <p:ext uri="{BB962C8B-B14F-4D97-AF65-F5344CB8AC3E}">
        <p14:creationId xmlns:p14="http://schemas.microsoft.com/office/powerpoint/2010/main" val="603587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63CEA215-26AE-4B42-8F32-6289867ED05A}" type="slidenum">
              <a:rPr lang="en-US"/>
              <a:pPr/>
              <a:t>38</a:t>
            </a:fld>
            <a:endParaRPr lang="en-US"/>
          </a:p>
        </p:txBody>
      </p:sp>
      <p:sp>
        <p:nvSpPr>
          <p:cNvPr id="1183746" name="Rectangle 2"/>
          <p:cNvSpPr>
            <a:spLocks noGrp="1" noChangeArrowheads="1"/>
          </p:cNvSpPr>
          <p:nvPr>
            <p:ph type="title"/>
          </p:nvPr>
        </p:nvSpPr>
        <p:spPr>
          <a:xfrm>
            <a:off x="611188" y="188913"/>
            <a:ext cx="7921625" cy="1143000"/>
          </a:xfrm>
          <a:noFill/>
          <a:ln/>
        </p:spPr>
        <p:txBody>
          <a:bodyPr/>
          <a:lstStyle/>
          <a:p>
            <a:r>
              <a:rPr lang="en-US"/>
              <a:t>Double-layer Master-Slave Model</a:t>
            </a:r>
          </a:p>
        </p:txBody>
      </p:sp>
      <p:sp>
        <p:nvSpPr>
          <p:cNvPr id="1183747" name="Text Box 3"/>
          <p:cNvSpPr txBox="1">
            <a:spLocks noChangeArrowheads="1"/>
          </p:cNvSpPr>
          <p:nvPr/>
        </p:nvSpPr>
        <p:spPr bwMode="auto">
          <a:xfrm>
            <a:off x="755650" y="1557338"/>
            <a:ext cx="7854950" cy="3937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sz="3600">
                <a:solidFill>
                  <a:srgbClr val="CC3300"/>
                </a:solidFill>
              </a:rPr>
              <a:t>For levels of reliability and efficiency,</a:t>
            </a:r>
          </a:p>
          <a:p>
            <a:pPr algn="dist"/>
            <a:r>
              <a:rPr lang="en-US" sz="3600">
                <a:solidFill>
                  <a:srgbClr val="CC3300"/>
                </a:solidFill>
              </a:rPr>
              <a:t>any combination of the following </a:t>
            </a:r>
          </a:p>
          <a:p>
            <a:pPr algn="dist"/>
            <a:r>
              <a:rPr lang="en-US" sz="3600">
                <a:solidFill>
                  <a:srgbClr val="CC3300"/>
                </a:solidFill>
              </a:rPr>
              <a:t>three modes of the master node and </a:t>
            </a:r>
          </a:p>
          <a:p>
            <a:pPr algn="dist"/>
            <a:r>
              <a:rPr lang="en-US" sz="3600">
                <a:solidFill>
                  <a:srgbClr val="CC3300"/>
                </a:solidFill>
              </a:rPr>
              <a:t>three modes of the slave nodes are </a:t>
            </a:r>
          </a:p>
          <a:p>
            <a:pPr algn="dist"/>
            <a:r>
              <a:rPr lang="en-US" sz="3600">
                <a:solidFill>
                  <a:srgbClr val="CC3300"/>
                </a:solidFill>
              </a:rPr>
              <a:t>supplied in the library, although all of</a:t>
            </a:r>
          </a:p>
          <a:p>
            <a:pPr algn="dist"/>
            <a:r>
              <a:rPr lang="en-US" sz="3600">
                <a:solidFill>
                  <a:srgbClr val="CC3300"/>
                </a:solidFill>
              </a:rPr>
              <a:t>them have been tested in the HPCVL </a:t>
            </a:r>
          </a:p>
          <a:p>
            <a:pPr algn="dist"/>
            <a:r>
              <a:rPr lang="en-US" sz="3600">
                <a:solidFill>
                  <a:srgbClr val="CC3300"/>
                </a:solidFill>
              </a:rPr>
              <a:t>clusters with a success.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a:t>http://www.hpcvl.org</a:t>
            </a:r>
          </a:p>
        </p:txBody>
      </p:sp>
      <p:sp>
        <p:nvSpPr>
          <p:cNvPr id="40" name="Slide Number Placeholder 4"/>
          <p:cNvSpPr>
            <a:spLocks noGrp="1"/>
          </p:cNvSpPr>
          <p:nvPr>
            <p:ph type="sldNum" sz="quarter" idx="12"/>
          </p:nvPr>
        </p:nvSpPr>
        <p:spPr/>
        <p:txBody>
          <a:bodyPr/>
          <a:lstStyle/>
          <a:p>
            <a:fld id="{E76FFF9C-606B-46B5-900E-AD6B42391701}" type="slidenum">
              <a:rPr lang="en-US"/>
              <a:pPr/>
              <a:t>39</a:t>
            </a:fld>
            <a:endParaRPr lang="en-US"/>
          </a:p>
        </p:txBody>
      </p:sp>
      <p:sp>
        <p:nvSpPr>
          <p:cNvPr id="1185794" name="Rectangle 2"/>
          <p:cNvSpPr>
            <a:spLocks noChangeArrowheads="1"/>
          </p:cNvSpPr>
          <p:nvPr/>
        </p:nvSpPr>
        <p:spPr bwMode="auto">
          <a:xfrm>
            <a:off x="755650" y="908050"/>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85795" name="Rectangle 3"/>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796" name="Rectangle 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797" name="Rectangle 5"/>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798" name="Rectangle 6"/>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799" name="Rectangle 7"/>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0" name="Rectangle 8"/>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1" name="Rectangle 9"/>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85802" name="Line 10"/>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3" name="Line 11"/>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4" name="Line 12"/>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5" name="Line 13"/>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6" name="Line 14"/>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7" name="Line 15"/>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8" name="Line 16"/>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09" name="Line 17"/>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0" name="Line 18"/>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1" name="Rectangle 19"/>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2" name="Rectangle 20"/>
          <p:cNvSpPr>
            <a:spLocks noChangeArrowheads="1"/>
          </p:cNvSpPr>
          <p:nvPr/>
        </p:nvSpPr>
        <p:spPr bwMode="auto">
          <a:xfrm>
            <a:off x="7451725" y="28527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3" name="Rectangle 21"/>
          <p:cNvSpPr>
            <a:spLocks noChangeArrowheads="1"/>
          </p:cNvSpPr>
          <p:nvPr/>
        </p:nvSpPr>
        <p:spPr bwMode="auto">
          <a:xfrm>
            <a:off x="3205163"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4" name="Text Box 22"/>
          <p:cNvSpPr txBox="1">
            <a:spLocks noChangeArrowheads="1"/>
          </p:cNvSpPr>
          <p:nvPr/>
        </p:nvSpPr>
        <p:spPr bwMode="auto">
          <a:xfrm>
            <a:off x="314325" y="476250"/>
            <a:ext cx="288925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Master Mode 1</a:t>
            </a:r>
          </a:p>
        </p:txBody>
      </p:sp>
      <p:sp>
        <p:nvSpPr>
          <p:cNvPr id="1185815" name="Rectangle 2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6" name="Rectangle 24"/>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7" name="Rectangle 25"/>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8" name="Rectangle 26"/>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19" name="Rectangle 27"/>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0" name="Rectangle 28"/>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1" name="Rectangle 29"/>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2" name="Rectangle 30"/>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3" name="Rectangle 31"/>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4" name="Rectangle 32"/>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5" name="Rectangle 33"/>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6" name="Rectangle 34"/>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7" name="Rectangle 35"/>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5828" name="Text Box 36"/>
          <p:cNvSpPr txBox="1">
            <a:spLocks noChangeArrowheads="1"/>
          </p:cNvSpPr>
          <p:nvPr/>
        </p:nvSpPr>
        <p:spPr bwMode="auto">
          <a:xfrm>
            <a:off x="358775" y="404813"/>
            <a:ext cx="2557463" cy="9461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2800">
                <a:solidFill>
                  <a:srgbClr val="CC3300"/>
                </a:solidFill>
              </a:rPr>
              <a:t>Master node </a:t>
            </a:r>
          </a:p>
          <a:p>
            <a:pPr algn="l"/>
            <a:r>
              <a:rPr lang="en-US" sz="2800">
                <a:solidFill>
                  <a:srgbClr val="CC3300"/>
                </a:solidFill>
              </a:rPr>
              <a:t>no OpenMP.</a:t>
            </a:r>
          </a:p>
        </p:txBody>
      </p:sp>
      <p:sp>
        <p:nvSpPr>
          <p:cNvPr id="1185829" name="Text Box 37">
            <a:hlinkClick r:id="rId3" action="ppaction://hlinksldjump"/>
          </p:cNvPr>
          <p:cNvSpPr txBox="1">
            <a:spLocks noChangeArrowheads="1"/>
          </p:cNvSpPr>
          <p:nvPr/>
        </p:nvSpPr>
        <p:spPr bwMode="auto">
          <a:xfrm>
            <a:off x="5651500" y="5734050"/>
            <a:ext cx="2266950" cy="3667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t>To initialize interafce</a:t>
            </a:r>
          </a:p>
        </p:txBody>
      </p:sp>
      <p:sp>
        <p:nvSpPr>
          <p:cNvPr id="1185830" name="Oval 38"/>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85815"/>
                                        </p:tgtEl>
                                      </p:cBhvr>
                                      <p:by x="400000" y="400000"/>
                                    </p:animScale>
                                  </p:childTnLst>
                                </p:cTn>
                              </p:par>
                              <p:par>
                                <p:cTn id="7" presetID="6" presetClass="emph" presetSubtype="0" fill="hold" grpId="0" nodeType="withEffect">
                                  <p:stCondLst>
                                    <p:cond delay="0"/>
                                  </p:stCondLst>
                                  <p:childTnLst>
                                    <p:animScale>
                                      <p:cBhvr>
                                        <p:cTn id="8" dur="2000" fill="hold"/>
                                        <p:tgtEl>
                                          <p:spTgt spid="1185816"/>
                                        </p:tgtEl>
                                      </p:cBhvr>
                                      <p:by x="150000" y="150000"/>
                                    </p:animScale>
                                  </p:childTnLst>
                                </p:cTn>
                              </p:par>
                              <p:par>
                                <p:cTn id="9" presetID="6" presetClass="emph" presetSubtype="0" fill="hold" grpId="0" nodeType="withEffect">
                                  <p:stCondLst>
                                    <p:cond delay="0"/>
                                  </p:stCondLst>
                                  <p:childTnLst>
                                    <p:animScale>
                                      <p:cBhvr>
                                        <p:cTn id="10" dur="2000" fill="hold"/>
                                        <p:tgtEl>
                                          <p:spTgt spid="1185817"/>
                                        </p:tgtEl>
                                      </p:cBhvr>
                                      <p:by x="150000" y="150000"/>
                                    </p:animScale>
                                  </p:childTnLst>
                                </p:cTn>
                              </p:par>
                              <p:par>
                                <p:cTn id="11" presetID="6" presetClass="emph" presetSubtype="0" fill="hold" grpId="0" nodeType="withEffect">
                                  <p:stCondLst>
                                    <p:cond delay="0"/>
                                  </p:stCondLst>
                                  <p:childTnLst>
                                    <p:animScale>
                                      <p:cBhvr>
                                        <p:cTn id="12" dur="2000" fill="hold"/>
                                        <p:tgtEl>
                                          <p:spTgt spid="1185818"/>
                                        </p:tgtEl>
                                      </p:cBhvr>
                                      <p:by x="150000" y="150000"/>
                                    </p:animScale>
                                  </p:childTnLst>
                                </p:cTn>
                              </p:par>
                              <p:par>
                                <p:cTn id="13" presetID="6" presetClass="emph" presetSubtype="0" fill="hold" grpId="0" nodeType="withEffect">
                                  <p:stCondLst>
                                    <p:cond delay="0"/>
                                  </p:stCondLst>
                                  <p:childTnLst>
                                    <p:animScale>
                                      <p:cBhvr>
                                        <p:cTn id="14" dur="2000" fill="hold"/>
                                        <p:tgtEl>
                                          <p:spTgt spid="1185819"/>
                                        </p:tgtEl>
                                      </p:cBhvr>
                                      <p:by x="150000" y="150000"/>
                                    </p:animScale>
                                  </p:childTnLst>
                                </p:cTn>
                              </p:par>
                              <p:par>
                                <p:cTn id="15" presetID="6" presetClass="emph" presetSubtype="0" fill="hold" grpId="0" nodeType="withEffect">
                                  <p:stCondLst>
                                    <p:cond delay="0"/>
                                  </p:stCondLst>
                                  <p:childTnLst>
                                    <p:animScale>
                                      <p:cBhvr>
                                        <p:cTn id="16" dur="2000" fill="hold"/>
                                        <p:tgtEl>
                                          <p:spTgt spid="1185820"/>
                                        </p:tgtEl>
                                      </p:cBhvr>
                                      <p:by x="150000" y="150000"/>
                                    </p:animScale>
                                  </p:childTnLst>
                                </p:cTn>
                              </p:par>
                              <p:par>
                                <p:cTn id="17" presetID="6" presetClass="emph" presetSubtype="0" fill="hold" grpId="0" nodeType="withEffect">
                                  <p:stCondLst>
                                    <p:cond delay="0"/>
                                  </p:stCondLst>
                                  <p:childTnLst>
                                    <p:animScale>
                                      <p:cBhvr>
                                        <p:cTn id="18" dur="2000" fill="hold"/>
                                        <p:tgtEl>
                                          <p:spTgt spid="1185821"/>
                                        </p:tgtEl>
                                      </p:cBhvr>
                                      <p:by x="150000" y="150000"/>
                                    </p:animScale>
                                  </p:childTnLst>
                                </p:cTn>
                              </p:par>
                              <p:par>
                                <p:cTn id="19" presetID="6" presetClass="emph" presetSubtype="0" fill="hold" grpId="0" nodeType="withEffect">
                                  <p:stCondLst>
                                    <p:cond delay="0"/>
                                  </p:stCondLst>
                                  <p:childTnLst>
                                    <p:animScale>
                                      <p:cBhvr>
                                        <p:cTn id="20" dur="2000" fill="hold"/>
                                        <p:tgtEl>
                                          <p:spTgt spid="1185822"/>
                                        </p:tgtEl>
                                      </p:cBhvr>
                                      <p:by x="150000" y="150000"/>
                                    </p:animScale>
                                  </p:childTnLst>
                                </p:cTn>
                              </p:par>
                              <p:par>
                                <p:cTn id="21" presetID="6" presetClass="emph" presetSubtype="0" fill="hold" grpId="0" nodeType="withEffect">
                                  <p:stCondLst>
                                    <p:cond delay="0"/>
                                  </p:stCondLst>
                                  <p:childTnLst>
                                    <p:animScale>
                                      <p:cBhvr>
                                        <p:cTn id="22" dur="2000" fill="hold"/>
                                        <p:tgtEl>
                                          <p:spTgt spid="1185823"/>
                                        </p:tgtEl>
                                      </p:cBhvr>
                                      <p:by x="150000" y="150000"/>
                                    </p:animScale>
                                  </p:childTnLst>
                                </p:cTn>
                              </p:par>
                              <p:par>
                                <p:cTn id="23" presetID="6" presetClass="emph" presetSubtype="0" fill="hold" grpId="0" nodeType="withEffect">
                                  <p:stCondLst>
                                    <p:cond delay="0"/>
                                  </p:stCondLst>
                                  <p:childTnLst>
                                    <p:animScale>
                                      <p:cBhvr>
                                        <p:cTn id="24" dur="2000" fill="hold"/>
                                        <p:tgtEl>
                                          <p:spTgt spid="1185824"/>
                                        </p:tgtEl>
                                      </p:cBhvr>
                                      <p:by x="150000" y="150000"/>
                                    </p:animScale>
                                  </p:childTnLst>
                                </p:cTn>
                              </p:par>
                              <p:par>
                                <p:cTn id="25" presetID="6" presetClass="emph" presetSubtype="0" fill="hold" grpId="0" nodeType="withEffect">
                                  <p:stCondLst>
                                    <p:cond delay="0"/>
                                  </p:stCondLst>
                                  <p:childTnLst>
                                    <p:animScale>
                                      <p:cBhvr>
                                        <p:cTn id="26" dur="2000" fill="hold"/>
                                        <p:tgtEl>
                                          <p:spTgt spid="1185825"/>
                                        </p:tgtEl>
                                      </p:cBhvr>
                                      <p:by x="150000" y="150000"/>
                                    </p:animScale>
                                  </p:childTnLst>
                                </p:cTn>
                              </p:par>
                              <p:par>
                                <p:cTn id="27" presetID="6" presetClass="emph" presetSubtype="0" fill="hold" grpId="0" nodeType="withEffect">
                                  <p:stCondLst>
                                    <p:cond delay="0"/>
                                  </p:stCondLst>
                                  <p:childTnLst>
                                    <p:animScale>
                                      <p:cBhvr>
                                        <p:cTn id="28" dur="2000" fill="hold"/>
                                        <p:tgtEl>
                                          <p:spTgt spid="1185826"/>
                                        </p:tgtEl>
                                      </p:cBhvr>
                                      <p:by x="150000" y="150000"/>
                                    </p:animScale>
                                  </p:childTnLst>
                                </p:cTn>
                              </p:par>
                              <p:par>
                                <p:cTn id="29" presetID="6" presetClass="emph" presetSubtype="0" fill="hold" grpId="0" nodeType="withEffect">
                                  <p:stCondLst>
                                    <p:cond delay="0"/>
                                  </p:stCondLst>
                                  <p:childTnLst>
                                    <p:animScale>
                                      <p:cBhvr>
                                        <p:cTn id="30" dur="2000" fill="hold"/>
                                        <p:tgtEl>
                                          <p:spTgt spid="1185827"/>
                                        </p:tgtEl>
                                      </p:cBhvr>
                                      <p:by x="150000" y="150000"/>
                                    </p:animScale>
                                  </p:childTnLst>
                                </p:cTn>
                              </p:par>
                            </p:childTnLst>
                          </p:cTn>
                        </p:par>
                        <p:par>
                          <p:cTn id="31" fill="hold" nodeType="afterGroup">
                            <p:stCondLst>
                              <p:cond delay="2000"/>
                            </p:stCondLst>
                            <p:childTnLst>
                              <p:par>
                                <p:cTn id="32" presetID="3" presetClass="entr" presetSubtype="10" fill="hold" grpId="0" nodeType="afterEffect">
                                  <p:stCondLst>
                                    <p:cond delay="0"/>
                                  </p:stCondLst>
                                  <p:childTnLst>
                                    <p:set>
                                      <p:cBhvr>
                                        <p:cTn id="33" dur="1" fill="hold">
                                          <p:stCondLst>
                                            <p:cond delay="0"/>
                                          </p:stCondLst>
                                        </p:cTn>
                                        <p:tgtEl>
                                          <p:spTgt spid="1185828"/>
                                        </p:tgtEl>
                                        <p:attrNameLst>
                                          <p:attrName>style.visibility</p:attrName>
                                        </p:attrNameLst>
                                      </p:cBhvr>
                                      <p:to>
                                        <p:strVal val="visible"/>
                                      </p:to>
                                    </p:set>
                                    <p:animEffect transition="in" filter="blinds(horizontal)">
                                      <p:cBhvr>
                                        <p:cTn id="34" dur="500"/>
                                        <p:tgtEl>
                                          <p:spTgt spid="118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15" grpId="0" animBg="1"/>
      <p:bldP spid="1185816" grpId="0" animBg="1"/>
      <p:bldP spid="1185817" grpId="0" animBg="1"/>
      <p:bldP spid="1185818" grpId="0" animBg="1"/>
      <p:bldP spid="1185819" grpId="0" animBg="1"/>
      <p:bldP spid="1185820" grpId="0" animBg="1"/>
      <p:bldP spid="1185821" grpId="0" animBg="1"/>
      <p:bldP spid="1185822" grpId="0" animBg="1"/>
      <p:bldP spid="1185823" grpId="0" animBg="1"/>
      <p:bldP spid="1185824" grpId="0" animBg="1"/>
      <p:bldP spid="1185825" grpId="0" animBg="1"/>
      <p:bldP spid="1185826" grpId="0" animBg="1"/>
      <p:bldP spid="1185827" grpId="0" animBg="1"/>
      <p:bldP spid="11858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1"/>
          </p:nvPr>
        </p:nvSpPr>
        <p:spPr/>
        <p:txBody>
          <a:bodyPr/>
          <a:lstStyle/>
          <a:p>
            <a:r>
              <a:rPr lang="en-US"/>
              <a:t>http://www.hpcvl.org</a:t>
            </a:r>
          </a:p>
        </p:txBody>
      </p:sp>
      <p:sp>
        <p:nvSpPr>
          <p:cNvPr id="25" name="Slide Number Placeholder 4"/>
          <p:cNvSpPr>
            <a:spLocks noGrp="1"/>
          </p:cNvSpPr>
          <p:nvPr>
            <p:ph type="sldNum" sz="quarter" idx="12"/>
          </p:nvPr>
        </p:nvSpPr>
        <p:spPr/>
        <p:txBody>
          <a:bodyPr/>
          <a:lstStyle/>
          <a:p>
            <a:fld id="{9126C0CE-42D1-47DD-9239-B4FA4ADA8CD6}" type="slidenum">
              <a:rPr lang="en-US"/>
              <a:pPr/>
              <a:t>4</a:t>
            </a:fld>
            <a:endParaRPr lang="en-US"/>
          </a:p>
        </p:txBody>
      </p:sp>
      <p:sp>
        <p:nvSpPr>
          <p:cNvPr id="887810" name="Rectangle 2"/>
          <p:cNvSpPr>
            <a:spLocks noChangeArrowheads="1"/>
          </p:cNvSpPr>
          <p:nvPr/>
        </p:nvSpPr>
        <p:spPr bwMode="auto">
          <a:xfrm>
            <a:off x="684213" y="811213"/>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887811" name="Rectangle 3"/>
          <p:cNvSpPr>
            <a:spLocks noChangeArrowheads="1"/>
          </p:cNvSpPr>
          <p:nvPr/>
        </p:nvSpPr>
        <p:spPr bwMode="auto">
          <a:xfrm>
            <a:off x="1116013"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2" name="Rectangle 4"/>
          <p:cNvSpPr>
            <a:spLocks noChangeArrowheads="1"/>
          </p:cNvSpPr>
          <p:nvPr/>
        </p:nvSpPr>
        <p:spPr bwMode="auto">
          <a:xfrm>
            <a:off x="2482850"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3" name="Rectangle 5"/>
          <p:cNvSpPr>
            <a:spLocks noChangeArrowheads="1"/>
          </p:cNvSpPr>
          <p:nvPr/>
        </p:nvSpPr>
        <p:spPr bwMode="auto">
          <a:xfrm>
            <a:off x="3851275"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4" name="Rectangle 6"/>
          <p:cNvSpPr>
            <a:spLocks noChangeArrowheads="1"/>
          </p:cNvSpPr>
          <p:nvPr/>
        </p:nvSpPr>
        <p:spPr bwMode="auto">
          <a:xfrm>
            <a:off x="6659563"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5" name="Rectangle 7"/>
          <p:cNvSpPr>
            <a:spLocks noChangeArrowheads="1"/>
          </p:cNvSpPr>
          <p:nvPr/>
        </p:nvSpPr>
        <p:spPr bwMode="auto">
          <a:xfrm>
            <a:off x="5148263" y="39322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6" name="Rectangle 8"/>
          <p:cNvSpPr>
            <a:spLocks noChangeArrowheads="1"/>
          </p:cNvSpPr>
          <p:nvPr/>
        </p:nvSpPr>
        <p:spPr bwMode="auto">
          <a:xfrm>
            <a:off x="5580063" y="39322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7" name="Rectangle 9"/>
          <p:cNvSpPr>
            <a:spLocks noChangeArrowheads="1"/>
          </p:cNvSpPr>
          <p:nvPr/>
        </p:nvSpPr>
        <p:spPr bwMode="auto">
          <a:xfrm>
            <a:off x="6013450" y="39322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18" name="Text Box 10"/>
          <p:cNvSpPr txBox="1">
            <a:spLocks noChangeArrowheads="1"/>
          </p:cNvSpPr>
          <p:nvPr/>
        </p:nvSpPr>
        <p:spPr bwMode="auto">
          <a:xfrm>
            <a:off x="1042988" y="981075"/>
            <a:ext cx="6948487" cy="15541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ea typeface="SimSun" pitchFamily="2" charset="-122"/>
              </a:rPr>
              <a:t>is made</a:t>
            </a:r>
            <a:r>
              <a:rPr lang="en-US" sz="3200"/>
              <a:t> of</a:t>
            </a:r>
            <a:r>
              <a:rPr lang="en-US" altLang="zh-CN" sz="3200">
                <a:ea typeface="SimSun" pitchFamily="2" charset="-122"/>
              </a:rPr>
              <a:t> many</a:t>
            </a:r>
            <a:r>
              <a:rPr lang="en-US" sz="3200"/>
              <a:t> independent nodes</a:t>
            </a:r>
            <a:r>
              <a:rPr lang="en-US" altLang="zh-CN" sz="3200">
                <a:ea typeface="SimSun" pitchFamily="2" charset="-122"/>
              </a:rPr>
              <a:t>. </a:t>
            </a:r>
          </a:p>
          <a:p>
            <a:pPr algn="l"/>
            <a:r>
              <a:rPr lang="en-US" altLang="zh-CN" sz="3200">
                <a:ea typeface="SimSun" pitchFamily="2" charset="-122"/>
              </a:rPr>
              <a:t>CPUs of any node can not access </a:t>
            </a:r>
          </a:p>
          <a:p>
            <a:pPr algn="l"/>
            <a:r>
              <a:rPr lang="en-US" altLang="zh-CN" sz="3200">
                <a:ea typeface="SimSun" pitchFamily="2" charset="-122"/>
              </a:rPr>
              <a:t>memory of any other nodes.</a:t>
            </a:r>
            <a:endParaRPr lang="en-US" sz="3200"/>
          </a:p>
        </p:txBody>
      </p:sp>
      <p:sp>
        <p:nvSpPr>
          <p:cNvPr id="887819" name="Rectangle 11"/>
          <p:cNvSpPr>
            <a:spLocks noGrp="1" noChangeArrowheads="1"/>
          </p:cNvSpPr>
          <p:nvPr>
            <p:ph type="title"/>
          </p:nvPr>
        </p:nvSpPr>
        <p:spPr>
          <a:xfrm>
            <a:off x="755650" y="0"/>
            <a:ext cx="7921625" cy="1143000"/>
          </a:xfrm>
          <a:noFill/>
          <a:ln/>
        </p:spPr>
        <p:txBody>
          <a:bodyPr/>
          <a:lstStyle/>
          <a:p>
            <a:r>
              <a:rPr lang="en-US" altLang="zh-CN">
                <a:ea typeface="SimSun" pitchFamily="2" charset="-122"/>
              </a:rPr>
              <a:t>  A typical cluster</a:t>
            </a:r>
            <a:endParaRPr lang="en-US"/>
          </a:p>
        </p:txBody>
      </p:sp>
      <p:sp>
        <p:nvSpPr>
          <p:cNvPr id="887820" name="Line 12"/>
          <p:cNvSpPr>
            <a:spLocks noChangeShapeType="1"/>
          </p:cNvSpPr>
          <p:nvPr/>
        </p:nvSpPr>
        <p:spPr bwMode="auto">
          <a:xfrm>
            <a:off x="169227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1" name="Line 13"/>
          <p:cNvSpPr>
            <a:spLocks noChangeShapeType="1"/>
          </p:cNvSpPr>
          <p:nvPr/>
        </p:nvSpPr>
        <p:spPr bwMode="auto">
          <a:xfrm>
            <a:off x="298767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2" name="Line 14"/>
          <p:cNvSpPr>
            <a:spLocks noChangeShapeType="1"/>
          </p:cNvSpPr>
          <p:nvPr/>
        </p:nvSpPr>
        <p:spPr bwMode="auto">
          <a:xfrm>
            <a:off x="4427538"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3" name="Line 15"/>
          <p:cNvSpPr>
            <a:spLocks noChangeShapeType="1"/>
          </p:cNvSpPr>
          <p:nvPr/>
        </p:nvSpPr>
        <p:spPr bwMode="auto">
          <a:xfrm>
            <a:off x="7235825" y="52292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4" name="Line 16"/>
          <p:cNvSpPr>
            <a:spLocks noChangeShapeType="1"/>
          </p:cNvSpPr>
          <p:nvPr/>
        </p:nvSpPr>
        <p:spPr bwMode="auto">
          <a:xfrm>
            <a:off x="1619250" y="56610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5" name="Line 17"/>
          <p:cNvSpPr>
            <a:spLocks noChangeShapeType="1"/>
          </p:cNvSpPr>
          <p:nvPr/>
        </p:nvSpPr>
        <p:spPr bwMode="auto">
          <a:xfrm>
            <a:off x="6443663" y="56610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6" name="Line 18"/>
          <p:cNvSpPr>
            <a:spLocks noChangeShapeType="1"/>
          </p:cNvSpPr>
          <p:nvPr/>
        </p:nvSpPr>
        <p:spPr bwMode="auto">
          <a:xfrm>
            <a:off x="5219700" y="56610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7" name="Line 19"/>
          <p:cNvSpPr>
            <a:spLocks noChangeShapeType="1"/>
          </p:cNvSpPr>
          <p:nvPr/>
        </p:nvSpPr>
        <p:spPr bwMode="auto">
          <a:xfrm>
            <a:off x="5292725" y="51577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8" name="Line 20"/>
          <p:cNvSpPr>
            <a:spLocks noChangeShapeType="1"/>
          </p:cNvSpPr>
          <p:nvPr/>
        </p:nvSpPr>
        <p:spPr bwMode="auto">
          <a:xfrm>
            <a:off x="5724525" y="51562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29" name="Rectangle 21"/>
          <p:cNvSpPr>
            <a:spLocks noChangeArrowheads="1"/>
          </p:cNvSpPr>
          <p:nvPr/>
        </p:nvSpPr>
        <p:spPr bwMode="auto">
          <a:xfrm>
            <a:off x="3851275" y="29972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7830" name="Text Box 22"/>
          <p:cNvSpPr txBox="1">
            <a:spLocks noChangeArrowheads="1"/>
          </p:cNvSpPr>
          <p:nvPr/>
        </p:nvSpPr>
        <p:spPr bwMode="auto">
          <a:xfrm>
            <a:off x="2700338" y="1916113"/>
            <a:ext cx="3392487" cy="13731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339933"/>
                </a:solidFill>
              </a:rPr>
              <a:t>Many cores/CPUs</a:t>
            </a:r>
          </a:p>
          <a:p>
            <a:r>
              <a:rPr lang="en-US" sz="2800">
                <a:solidFill>
                  <a:srgbClr val="339933"/>
                </a:solidFill>
              </a:rPr>
              <a:t>with shared memory</a:t>
            </a:r>
          </a:p>
          <a:p>
            <a:r>
              <a:rPr lang="en-US" sz="2800">
                <a:solidFill>
                  <a:srgbClr val="339933"/>
                </a:solidFill>
              </a:rPr>
              <a:t>in each node</a:t>
            </a:r>
          </a:p>
        </p:txBody>
      </p:sp>
      <p:sp>
        <p:nvSpPr>
          <p:cNvPr id="887831" name="Oval 23"/>
          <p:cNvSpPr>
            <a:spLocks noChangeArrowheads="1"/>
          </p:cNvSpPr>
          <p:nvPr/>
        </p:nvSpPr>
        <p:spPr bwMode="auto">
          <a:xfrm>
            <a:off x="7956550" y="62372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887829"/>
                                        </p:tgtEl>
                                      </p:cBhvr>
                                      <p:by x="400000" y="400000"/>
                                    </p:animScale>
                                  </p:childTnLst>
                                </p:cTn>
                              </p:par>
                            </p:childTnLst>
                          </p:cTn>
                        </p:par>
                        <p:par>
                          <p:cTn id="7" fill="hold" nodeType="afterGroup">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887830"/>
                                        </p:tgtEl>
                                        <p:attrNameLst>
                                          <p:attrName>style.visibility</p:attrName>
                                        </p:attrNameLst>
                                      </p:cBhvr>
                                      <p:to>
                                        <p:strVal val="visible"/>
                                      </p:to>
                                    </p:set>
                                    <p:animEffect transition="in" filter="blinds(horizontal)">
                                      <p:cBhvr>
                                        <p:cTn id="10" dur="500"/>
                                        <p:tgtEl>
                                          <p:spTgt spid="88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29" grpId="0" animBg="1"/>
      <p:bldP spid="8878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DF08AB35-EDCF-47FE-BF45-DD364BD0430D}" type="slidenum">
              <a:rPr lang="en-US"/>
              <a:pPr/>
              <a:t>40</a:t>
            </a:fld>
            <a:endParaRPr lang="en-US"/>
          </a:p>
        </p:txBody>
      </p:sp>
      <p:sp>
        <p:nvSpPr>
          <p:cNvPr id="1204226" name="Rectangle 2"/>
          <p:cNvSpPr>
            <a:spLocks noGrp="1" noChangeArrowheads="1"/>
          </p:cNvSpPr>
          <p:nvPr>
            <p:ph type="title"/>
          </p:nvPr>
        </p:nvSpPr>
        <p:spPr/>
        <p:txBody>
          <a:bodyPr/>
          <a:lstStyle/>
          <a:p>
            <a:endParaRPr lang="en-US"/>
          </a:p>
        </p:txBody>
      </p:sp>
      <p:sp>
        <p:nvSpPr>
          <p:cNvPr id="1204227" name="Rectangle 3"/>
          <p:cNvSpPr>
            <a:spLocks noGrp="1" noChangeArrowheads="1"/>
          </p:cNvSpPr>
          <p:nvPr>
            <p:ph type="body" idx="1"/>
          </p:nvPr>
        </p:nvSpPr>
        <p:spPr/>
        <p:txBody>
          <a:bodyPr/>
          <a:lstStyle/>
          <a:p>
            <a:endParaRPr lang="en-US"/>
          </a:p>
        </p:txBody>
      </p:sp>
      <p:pic>
        <p:nvPicPr>
          <p:cNvPr id="1204228" name="Picture 4"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6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3"/>
          <p:cNvSpPr>
            <a:spLocks noGrp="1"/>
          </p:cNvSpPr>
          <p:nvPr>
            <p:ph type="ftr" sz="quarter" idx="11"/>
          </p:nvPr>
        </p:nvSpPr>
        <p:spPr/>
        <p:txBody>
          <a:bodyPr/>
          <a:lstStyle/>
          <a:p>
            <a:r>
              <a:rPr lang="en-US"/>
              <a:t>http://www.hpcvl.org</a:t>
            </a:r>
          </a:p>
        </p:txBody>
      </p:sp>
      <p:sp>
        <p:nvSpPr>
          <p:cNvPr id="61" name="Slide Number Placeholder 4"/>
          <p:cNvSpPr>
            <a:spLocks noGrp="1"/>
          </p:cNvSpPr>
          <p:nvPr>
            <p:ph type="sldNum" sz="quarter" idx="12"/>
          </p:nvPr>
        </p:nvSpPr>
        <p:spPr/>
        <p:txBody>
          <a:bodyPr/>
          <a:lstStyle/>
          <a:p>
            <a:fld id="{921DD929-C6C5-44AE-B2A7-2F189625E039}" type="slidenum">
              <a:rPr lang="en-US"/>
              <a:pPr/>
              <a:t>41</a:t>
            </a:fld>
            <a:endParaRPr lang="en-US"/>
          </a:p>
        </p:txBody>
      </p:sp>
      <p:sp>
        <p:nvSpPr>
          <p:cNvPr id="1187842"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87843" name="Rectangle 3"/>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4" name="Rectangle 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5" name="Rectangle 5"/>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6" name="Rectangle 6"/>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7" name="Rectangle 7"/>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8" name="Rectangle 8"/>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49" name="Rectangle 9"/>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87850" name="Line 10"/>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1" name="Line 11"/>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2" name="Line 12"/>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3" name="Line 13"/>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4" name="Line 14"/>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5" name="Line 15"/>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6" name="Line 16"/>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7" name="Line 17"/>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8" name="Line 18"/>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59" name="Rectangle 19"/>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0" name="Rectangle 20"/>
          <p:cNvSpPr>
            <a:spLocks noChangeArrowheads="1"/>
          </p:cNvSpPr>
          <p:nvPr/>
        </p:nvSpPr>
        <p:spPr bwMode="auto">
          <a:xfrm>
            <a:off x="7451725" y="28527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1" name="Rectangle 21"/>
          <p:cNvSpPr>
            <a:spLocks noChangeArrowheads="1"/>
          </p:cNvSpPr>
          <p:nvPr/>
        </p:nvSpPr>
        <p:spPr bwMode="auto">
          <a:xfrm>
            <a:off x="3205163"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2" name="Text Box 22"/>
          <p:cNvSpPr txBox="1">
            <a:spLocks noChangeArrowheads="1"/>
          </p:cNvSpPr>
          <p:nvPr/>
        </p:nvSpPr>
        <p:spPr bwMode="auto">
          <a:xfrm>
            <a:off x="179388" y="476250"/>
            <a:ext cx="85693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sz="3200" dirty="0"/>
              <a:t>Master Mode 2: </a:t>
            </a:r>
            <a:r>
              <a:rPr lang="en-US" sz="3200" dirty="0" smtClean="0"/>
              <a:t>always in </a:t>
            </a:r>
            <a:r>
              <a:rPr lang="en-US" sz="3200" dirty="0" err="1"/>
              <a:t>OpenMP</a:t>
            </a:r>
            <a:endParaRPr lang="en-US" sz="3200" dirty="0"/>
          </a:p>
          <a:p>
            <a:endParaRPr lang="en-US" sz="3200" dirty="0"/>
          </a:p>
        </p:txBody>
      </p:sp>
      <p:sp>
        <p:nvSpPr>
          <p:cNvPr id="1187863" name="Rectangle 2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4" name="Rectangle 24"/>
          <p:cNvSpPr>
            <a:spLocks noChangeArrowheads="1"/>
          </p:cNvSpPr>
          <p:nvPr/>
        </p:nvSpPr>
        <p:spPr bwMode="auto">
          <a:xfrm>
            <a:off x="1187450" y="26368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5" name="Rectangle 25"/>
          <p:cNvSpPr>
            <a:spLocks noChangeArrowheads="1"/>
          </p:cNvSpPr>
          <p:nvPr/>
        </p:nvSpPr>
        <p:spPr bwMode="auto">
          <a:xfrm>
            <a:off x="1403350" y="26368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6" name="Rectangle 26"/>
          <p:cNvSpPr>
            <a:spLocks noChangeArrowheads="1"/>
          </p:cNvSpPr>
          <p:nvPr/>
        </p:nvSpPr>
        <p:spPr bwMode="auto">
          <a:xfrm>
            <a:off x="1620838" y="26368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7" name="Rectangle 27"/>
          <p:cNvSpPr>
            <a:spLocks noChangeArrowheads="1"/>
          </p:cNvSpPr>
          <p:nvPr/>
        </p:nvSpPr>
        <p:spPr bwMode="auto">
          <a:xfrm>
            <a:off x="1836738" y="26368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8" name="Rectangle 28"/>
          <p:cNvSpPr>
            <a:spLocks noChangeArrowheads="1"/>
          </p:cNvSpPr>
          <p:nvPr/>
        </p:nvSpPr>
        <p:spPr bwMode="auto">
          <a:xfrm>
            <a:off x="1258888"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69" name="Rectangle 29"/>
          <p:cNvSpPr>
            <a:spLocks noChangeArrowheads="1"/>
          </p:cNvSpPr>
          <p:nvPr/>
        </p:nvSpPr>
        <p:spPr bwMode="auto">
          <a:xfrm>
            <a:off x="14763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0" name="Rectangle 30"/>
          <p:cNvSpPr>
            <a:spLocks noChangeArrowheads="1"/>
          </p:cNvSpPr>
          <p:nvPr/>
        </p:nvSpPr>
        <p:spPr bwMode="auto">
          <a:xfrm>
            <a:off x="16922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1" name="Rectangle 31"/>
          <p:cNvSpPr>
            <a:spLocks noChangeArrowheads="1"/>
          </p:cNvSpPr>
          <p:nvPr/>
        </p:nvSpPr>
        <p:spPr bwMode="auto">
          <a:xfrm>
            <a:off x="19081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2" name="Rectangle 32"/>
          <p:cNvSpPr>
            <a:spLocks noChangeArrowheads="1"/>
          </p:cNvSpPr>
          <p:nvPr/>
        </p:nvSpPr>
        <p:spPr bwMode="auto">
          <a:xfrm>
            <a:off x="1187450" y="28527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3" name="Rectangle 33"/>
          <p:cNvSpPr>
            <a:spLocks noChangeArrowheads="1"/>
          </p:cNvSpPr>
          <p:nvPr/>
        </p:nvSpPr>
        <p:spPr bwMode="auto">
          <a:xfrm>
            <a:off x="13319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4" name="Rectangle 34"/>
          <p:cNvSpPr>
            <a:spLocks noChangeArrowheads="1"/>
          </p:cNvSpPr>
          <p:nvPr/>
        </p:nvSpPr>
        <p:spPr bwMode="auto">
          <a:xfrm>
            <a:off x="15478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5" name="Rectangle 35"/>
          <p:cNvSpPr>
            <a:spLocks noChangeArrowheads="1"/>
          </p:cNvSpPr>
          <p:nvPr/>
        </p:nvSpPr>
        <p:spPr bwMode="auto">
          <a:xfrm>
            <a:off x="17637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6" name="Rectangle 36"/>
          <p:cNvSpPr>
            <a:spLocks noChangeArrowheads="1"/>
          </p:cNvSpPr>
          <p:nvPr/>
        </p:nvSpPr>
        <p:spPr bwMode="auto">
          <a:xfrm>
            <a:off x="179388" y="0"/>
            <a:ext cx="3455987" cy="6858000"/>
          </a:xfrm>
          <a:prstGeom prst="rect">
            <a:avLst/>
          </a:prstGeom>
          <a:solidFill>
            <a:srgbClr val="339933">
              <a:alpha val="39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7" name="Rectangle 37"/>
          <p:cNvSpPr>
            <a:spLocks noChangeArrowheads="1"/>
          </p:cNvSpPr>
          <p:nvPr/>
        </p:nvSpPr>
        <p:spPr bwMode="auto">
          <a:xfrm>
            <a:off x="2627313"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8" name="Rectangle 38"/>
          <p:cNvSpPr>
            <a:spLocks noChangeArrowheads="1"/>
          </p:cNvSpPr>
          <p:nvPr/>
        </p:nvSpPr>
        <p:spPr bwMode="auto">
          <a:xfrm>
            <a:off x="2843213"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79" name="Rectangle 39"/>
          <p:cNvSpPr>
            <a:spLocks noChangeArrowheads="1"/>
          </p:cNvSpPr>
          <p:nvPr/>
        </p:nvSpPr>
        <p:spPr bwMode="auto">
          <a:xfrm>
            <a:off x="3060700"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0" name="Rectangle 40"/>
          <p:cNvSpPr>
            <a:spLocks noChangeArrowheads="1"/>
          </p:cNvSpPr>
          <p:nvPr/>
        </p:nvSpPr>
        <p:spPr bwMode="auto">
          <a:xfrm>
            <a:off x="3276600"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1" name="Rectangle 41"/>
          <p:cNvSpPr>
            <a:spLocks noChangeArrowheads="1"/>
          </p:cNvSpPr>
          <p:nvPr/>
        </p:nvSpPr>
        <p:spPr bwMode="auto">
          <a:xfrm>
            <a:off x="2698750" y="33575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2" name="Rectangle 42"/>
          <p:cNvSpPr>
            <a:spLocks noChangeArrowheads="1"/>
          </p:cNvSpPr>
          <p:nvPr/>
        </p:nvSpPr>
        <p:spPr bwMode="auto">
          <a:xfrm>
            <a:off x="2916238" y="33575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3" name="Rectangle 43"/>
          <p:cNvSpPr>
            <a:spLocks noChangeArrowheads="1"/>
          </p:cNvSpPr>
          <p:nvPr/>
        </p:nvSpPr>
        <p:spPr bwMode="auto">
          <a:xfrm>
            <a:off x="3132138" y="33575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4" name="Rectangle 44"/>
          <p:cNvSpPr>
            <a:spLocks noChangeArrowheads="1"/>
          </p:cNvSpPr>
          <p:nvPr/>
        </p:nvSpPr>
        <p:spPr bwMode="auto">
          <a:xfrm>
            <a:off x="3348038" y="33575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5" name="Rectangle 45"/>
          <p:cNvSpPr>
            <a:spLocks noChangeArrowheads="1"/>
          </p:cNvSpPr>
          <p:nvPr/>
        </p:nvSpPr>
        <p:spPr bwMode="auto">
          <a:xfrm>
            <a:off x="26273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6" name="Rectangle 46"/>
          <p:cNvSpPr>
            <a:spLocks noChangeArrowheads="1"/>
          </p:cNvSpPr>
          <p:nvPr/>
        </p:nvSpPr>
        <p:spPr bwMode="auto">
          <a:xfrm>
            <a:off x="2771775" y="35734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7" name="Rectangle 47"/>
          <p:cNvSpPr>
            <a:spLocks noChangeArrowheads="1"/>
          </p:cNvSpPr>
          <p:nvPr/>
        </p:nvSpPr>
        <p:spPr bwMode="auto">
          <a:xfrm>
            <a:off x="2987675" y="35734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8" name="Rectangle 48"/>
          <p:cNvSpPr>
            <a:spLocks noChangeArrowheads="1"/>
          </p:cNvSpPr>
          <p:nvPr/>
        </p:nvSpPr>
        <p:spPr bwMode="auto">
          <a:xfrm>
            <a:off x="3203575" y="35734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89" name="Line 49"/>
          <p:cNvSpPr>
            <a:spLocks noChangeShapeType="1"/>
          </p:cNvSpPr>
          <p:nvPr/>
        </p:nvSpPr>
        <p:spPr bwMode="auto">
          <a:xfrm flipV="1">
            <a:off x="3059113" y="1628775"/>
            <a:ext cx="0" cy="5040313"/>
          </a:xfrm>
          <a:prstGeom prst="line">
            <a:avLst/>
          </a:prstGeom>
          <a:noFill/>
          <a:ln w="2527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0" name="Line 50"/>
          <p:cNvSpPr>
            <a:spLocks noChangeShapeType="1"/>
          </p:cNvSpPr>
          <p:nvPr/>
        </p:nvSpPr>
        <p:spPr bwMode="auto">
          <a:xfrm flipV="1">
            <a:off x="539750" y="1773238"/>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1" name="Line 51"/>
          <p:cNvSpPr>
            <a:spLocks noChangeShapeType="1"/>
          </p:cNvSpPr>
          <p:nvPr/>
        </p:nvSpPr>
        <p:spPr bwMode="auto">
          <a:xfrm flipV="1">
            <a:off x="827088" y="1773238"/>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2" name="Line 52"/>
          <p:cNvSpPr>
            <a:spLocks noChangeShapeType="1"/>
          </p:cNvSpPr>
          <p:nvPr/>
        </p:nvSpPr>
        <p:spPr bwMode="auto">
          <a:xfrm flipV="1">
            <a:off x="1187450"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3" name="Line 53"/>
          <p:cNvSpPr>
            <a:spLocks noChangeShapeType="1"/>
          </p:cNvSpPr>
          <p:nvPr/>
        </p:nvSpPr>
        <p:spPr bwMode="auto">
          <a:xfrm flipV="1">
            <a:off x="1476375"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4" name="Line 54"/>
          <p:cNvSpPr>
            <a:spLocks noChangeShapeType="1"/>
          </p:cNvSpPr>
          <p:nvPr/>
        </p:nvSpPr>
        <p:spPr bwMode="auto">
          <a:xfrm flipV="1">
            <a:off x="1763713"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5" name="Line 55"/>
          <p:cNvSpPr>
            <a:spLocks noChangeShapeType="1"/>
          </p:cNvSpPr>
          <p:nvPr/>
        </p:nvSpPr>
        <p:spPr bwMode="auto">
          <a:xfrm flipV="1">
            <a:off x="2051050"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6" name="Line 56"/>
          <p:cNvSpPr>
            <a:spLocks noChangeShapeType="1"/>
          </p:cNvSpPr>
          <p:nvPr/>
        </p:nvSpPr>
        <p:spPr bwMode="auto">
          <a:xfrm flipV="1">
            <a:off x="2268538"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7" name="Rectangle 57"/>
          <p:cNvSpPr>
            <a:spLocks noChangeArrowheads="1"/>
          </p:cNvSpPr>
          <p:nvPr/>
        </p:nvSpPr>
        <p:spPr bwMode="auto">
          <a:xfrm>
            <a:off x="395288" y="1700213"/>
            <a:ext cx="2016125" cy="4968875"/>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7898" name="Text Box 58"/>
          <p:cNvSpPr txBox="1">
            <a:spLocks noChangeArrowheads="1"/>
          </p:cNvSpPr>
          <p:nvPr/>
        </p:nvSpPr>
        <p:spPr bwMode="auto">
          <a:xfrm>
            <a:off x="179388" y="0"/>
            <a:ext cx="3455987" cy="18002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2800">
                <a:solidFill>
                  <a:srgbClr val="CC3300"/>
                </a:solidFill>
              </a:rPr>
              <a:t>In the master node,</a:t>
            </a:r>
          </a:p>
          <a:p>
            <a:pPr algn="l"/>
            <a:r>
              <a:rPr lang="en-US" sz="2800">
                <a:solidFill>
                  <a:srgbClr val="CC3300"/>
                </a:solidFill>
              </a:rPr>
              <a:t>main thread is the</a:t>
            </a:r>
          </a:p>
          <a:p>
            <a:pPr algn="l"/>
            <a:r>
              <a:rPr lang="en-US" sz="2800">
                <a:solidFill>
                  <a:srgbClr val="CC3300"/>
                </a:solidFill>
              </a:rPr>
              <a:t>master, others do</a:t>
            </a:r>
          </a:p>
          <a:p>
            <a:pPr algn="l"/>
            <a:r>
              <a:rPr lang="en-US" sz="2800">
                <a:solidFill>
                  <a:srgbClr val="CC3300"/>
                </a:solidFill>
              </a:rPr>
              <a:t>pre-allocated jobs.</a:t>
            </a:r>
          </a:p>
        </p:txBody>
      </p:sp>
      <p:sp>
        <p:nvSpPr>
          <p:cNvPr id="1187899" name="Oval 59"/>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87863"/>
                                        </p:tgtEl>
                                      </p:cBhvr>
                                      <p:by x="400000" y="400000"/>
                                    </p:animScale>
                                  </p:childTnLst>
                                </p:cTn>
                              </p:par>
                              <p:par>
                                <p:cTn id="7" presetID="6" presetClass="emph" presetSubtype="0" fill="hold" grpId="0" nodeType="withEffect">
                                  <p:stCondLst>
                                    <p:cond delay="0"/>
                                  </p:stCondLst>
                                  <p:childTnLst>
                                    <p:animScale>
                                      <p:cBhvr>
                                        <p:cTn id="8" dur="2000" fill="hold"/>
                                        <p:tgtEl>
                                          <p:spTgt spid="1187864"/>
                                        </p:tgtEl>
                                      </p:cBhvr>
                                      <p:by x="150000" y="150000"/>
                                    </p:animScale>
                                  </p:childTnLst>
                                </p:cTn>
                              </p:par>
                              <p:par>
                                <p:cTn id="9" presetID="6" presetClass="emph" presetSubtype="0" fill="hold" grpId="0" nodeType="withEffect">
                                  <p:stCondLst>
                                    <p:cond delay="0"/>
                                  </p:stCondLst>
                                  <p:childTnLst>
                                    <p:animScale>
                                      <p:cBhvr>
                                        <p:cTn id="10" dur="2000" fill="hold"/>
                                        <p:tgtEl>
                                          <p:spTgt spid="1187865"/>
                                        </p:tgtEl>
                                      </p:cBhvr>
                                      <p:by x="150000" y="150000"/>
                                    </p:animScale>
                                  </p:childTnLst>
                                </p:cTn>
                              </p:par>
                              <p:par>
                                <p:cTn id="11" presetID="6" presetClass="emph" presetSubtype="0" fill="hold" grpId="0" nodeType="withEffect">
                                  <p:stCondLst>
                                    <p:cond delay="0"/>
                                  </p:stCondLst>
                                  <p:childTnLst>
                                    <p:animScale>
                                      <p:cBhvr>
                                        <p:cTn id="12" dur="2000" fill="hold"/>
                                        <p:tgtEl>
                                          <p:spTgt spid="1187866"/>
                                        </p:tgtEl>
                                      </p:cBhvr>
                                      <p:by x="150000" y="150000"/>
                                    </p:animScale>
                                  </p:childTnLst>
                                </p:cTn>
                              </p:par>
                              <p:par>
                                <p:cTn id="13" presetID="6" presetClass="emph" presetSubtype="0" fill="hold" grpId="0" nodeType="withEffect">
                                  <p:stCondLst>
                                    <p:cond delay="0"/>
                                  </p:stCondLst>
                                  <p:childTnLst>
                                    <p:animScale>
                                      <p:cBhvr>
                                        <p:cTn id="14" dur="2000" fill="hold"/>
                                        <p:tgtEl>
                                          <p:spTgt spid="1187867"/>
                                        </p:tgtEl>
                                      </p:cBhvr>
                                      <p:by x="150000" y="150000"/>
                                    </p:animScale>
                                  </p:childTnLst>
                                </p:cTn>
                              </p:par>
                              <p:par>
                                <p:cTn id="15" presetID="6" presetClass="emph" presetSubtype="0" fill="hold" grpId="0" nodeType="withEffect">
                                  <p:stCondLst>
                                    <p:cond delay="0"/>
                                  </p:stCondLst>
                                  <p:childTnLst>
                                    <p:animScale>
                                      <p:cBhvr>
                                        <p:cTn id="16" dur="2000" fill="hold"/>
                                        <p:tgtEl>
                                          <p:spTgt spid="1187868"/>
                                        </p:tgtEl>
                                      </p:cBhvr>
                                      <p:by x="150000" y="150000"/>
                                    </p:animScale>
                                  </p:childTnLst>
                                </p:cTn>
                              </p:par>
                              <p:par>
                                <p:cTn id="17" presetID="6" presetClass="emph" presetSubtype="0" fill="hold" grpId="0" nodeType="withEffect">
                                  <p:stCondLst>
                                    <p:cond delay="0"/>
                                  </p:stCondLst>
                                  <p:childTnLst>
                                    <p:animScale>
                                      <p:cBhvr>
                                        <p:cTn id="18" dur="2000" fill="hold"/>
                                        <p:tgtEl>
                                          <p:spTgt spid="1187869"/>
                                        </p:tgtEl>
                                      </p:cBhvr>
                                      <p:by x="150000" y="150000"/>
                                    </p:animScale>
                                  </p:childTnLst>
                                </p:cTn>
                              </p:par>
                              <p:par>
                                <p:cTn id="19" presetID="6" presetClass="emph" presetSubtype="0" fill="hold" grpId="0" nodeType="withEffect">
                                  <p:stCondLst>
                                    <p:cond delay="0"/>
                                  </p:stCondLst>
                                  <p:childTnLst>
                                    <p:animScale>
                                      <p:cBhvr>
                                        <p:cTn id="20" dur="2000" fill="hold"/>
                                        <p:tgtEl>
                                          <p:spTgt spid="1187870"/>
                                        </p:tgtEl>
                                      </p:cBhvr>
                                      <p:by x="150000" y="150000"/>
                                    </p:animScale>
                                  </p:childTnLst>
                                </p:cTn>
                              </p:par>
                              <p:par>
                                <p:cTn id="21" presetID="6" presetClass="emph" presetSubtype="0" fill="hold" grpId="0" nodeType="withEffect">
                                  <p:stCondLst>
                                    <p:cond delay="0"/>
                                  </p:stCondLst>
                                  <p:childTnLst>
                                    <p:animScale>
                                      <p:cBhvr>
                                        <p:cTn id="22" dur="2000" fill="hold"/>
                                        <p:tgtEl>
                                          <p:spTgt spid="1187871"/>
                                        </p:tgtEl>
                                      </p:cBhvr>
                                      <p:by x="150000" y="150000"/>
                                    </p:animScale>
                                  </p:childTnLst>
                                </p:cTn>
                              </p:par>
                              <p:par>
                                <p:cTn id="23" presetID="6" presetClass="emph" presetSubtype="0" fill="hold" grpId="0" nodeType="withEffect">
                                  <p:stCondLst>
                                    <p:cond delay="0"/>
                                  </p:stCondLst>
                                  <p:childTnLst>
                                    <p:animScale>
                                      <p:cBhvr>
                                        <p:cTn id="24" dur="2000" fill="hold"/>
                                        <p:tgtEl>
                                          <p:spTgt spid="1187872"/>
                                        </p:tgtEl>
                                      </p:cBhvr>
                                      <p:by x="150000" y="150000"/>
                                    </p:animScale>
                                  </p:childTnLst>
                                </p:cTn>
                              </p:par>
                              <p:par>
                                <p:cTn id="25" presetID="6" presetClass="emph" presetSubtype="0" fill="hold" grpId="0" nodeType="withEffect">
                                  <p:stCondLst>
                                    <p:cond delay="0"/>
                                  </p:stCondLst>
                                  <p:childTnLst>
                                    <p:animScale>
                                      <p:cBhvr>
                                        <p:cTn id="26" dur="2000" fill="hold"/>
                                        <p:tgtEl>
                                          <p:spTgt spid="1187873"/>
                                        </p:tgtEl>
                                      </p:cBhvr>
                                      <p:by x="150000" y="150000"/>
                                    </p:animScale>
                                  </p:childTnLst>
                                </p:cTn>
                              </p:par>
                              <p:par>
                                <p:cTn id="27" presetID="6" presetClass="emph" presetSubtype="0" fill="hold" grpId="0" nodeType="withEffect">
                                  <p:stCondLst>
                                    <p:cond delay="0"/>
                                  </p:stCondLst>
                                  <p:childTnLst>
                                    <p:animScale>
                                      <p:cBhvr>
                                        <p:cTn id="28" dur="2000" fill="hold"/>
                                        <p:tgtEl>
                                          <p:spTgt spid="1187874"/>
                                        </p:tgtEl>
                                      </p:cBhvr>
                                      <p:by x="150000" y="150000"/>
                                    </p:animScale>
                                  </p:childTnLst>
                                </p:cTn>
                              </p:par>
                              <p:par>
                                <p:cTn id="29" presetID="6" presetClass="emph" presetSubtype="0" fill="hold" grpId="0" nodeType="withEffect">
                                  <p:stCondLst>
                                    <p:cond delay="0"/>
                                  </p:stCondLst>
                                  <p:childTnLst>
                                    <p:animScale>
                                      <p:cBhvr>
                                        <p:cTn id="30" dur="2000" fill="hold"/>
                                        <p:tgtEl>
                                          <p:spTgt spid="1187875"/>
                                        </p:tgtEl>
                                      </p:cBhvr>
                                      <p:by x="150000" y="150000"/>
                                    </p:animScale>
                                  </p:childTnLst>
                                </p:cTn>
                              </p:par>
                            </p:childTnLst>
                          </p:cTn>
                        </p:par>
                        <p:par>
                          <p:cTn id="31" fill="hold" nodeType="afterGroup">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118786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87865"/>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18786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187867"/>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18786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18786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8787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18787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18787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187873"/>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18787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187875"/>
                                        </p:tgtEl>
                                        <p:attrNameLst>
                                          <p:attrName>style.visibility</p:attrName>
                                        </p:attrNameLst>
                                      </p:cBhvr>
                                      <p:to>
                                        <p:strVal val="hidden"/>
                                      </p:to>
                                    </p:set>
                                  </p:childTnLst>
                                </p:cTn>
                              </p:par>
                            </p:childTnLst>
                          </p:cTn>
                        </p:par>
                        <p:par>
                          <p:cTn id="56" fill="hold" nodeType="afterGroup">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11878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878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878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878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78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878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878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878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8788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878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878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7888"/>
                                        </p:tgtEl>
                                        <p:attrNameLst>
                                          <p:attrName>style.visibility</p:attrName>
                                        </p:attrNameLst>
                                      </p:cBhvr>
                                      <p:to>
                                        <p:strVal val="visible"/>
                                      </p:to>
                                    </p:set>
                                  </p:childTnLst>
                                </p:cTn>
                              </p:par>
                            </p:childTnLst>
                          </p:cTn>
                        </p:par>
                        <p:par>
                          <p:cTn id="81" fill="hold" nodeType="afterGroup">
                            <p:stCondLst>
                              <p:cond delay="2000"/>
                            </p:stCondLst>
                            <p:childTnLst>
                              <p:par>
                                <p:cTn id="82" presetID="1" presetClass="entr" presetSubtype="0" fill="hold" grpId="0" nodeType="afterEffect">
                                  <p:stCondLst>
                                    <p:cond delay="0"/>
                                  </p:stCondLst>
                                  <p:childTnLst>
                                    <p:set>
                                      <p:cBhvr>
                                        <p:cTn id="83" dur="1" fill="hold">
                                          <p:stCondLst>
                                            <p:cond delay="0"/>
                                          </p:stCondLst>
                                        </p:cTn>
                                        <p:tgtEl>
                                          <p:spTgt spid="118787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8788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18789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18789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18789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18789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18789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18789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18789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187897"/>
                                        </p:tgtEl>
                                        <p:attrNameLst>
                                          <p:attrName>style.visibility</p:attrName>
                                        </p:attrNameLst>
                                      </p:cBhvr>
                                      <p:to>
                                        <p:strVal val="visible"/>
                                      </p:to>
                                    </p:set>
                                  </p:childTnLst>
                                </p:cTn>
                              </p:par>
                            </p:childTnLst>
                          </p:cTn>
                        </p:par>
                        <p:par>
                          <p:cTn id="102" fill="hold" nodeType="afterGroup">
                            <p:stCondLst>
                              <p:cond delay="2000"/>
                            </p:stCondLst>
                            <p:childTnLst>
                              <p:par>
                                <p:cTn id="103" presetID="3" presetClass="entr" presetSubtype="10" fill="hold" grpId="0" nodeType="afterEffect">
                                  <p:stCondLst>
                                    <p:cond delay="0"/>
                                  </p:stCondLst>
                                  <p:childTnLst>
                                    <p:set>
                                      <p:cBhvr>
                                        <p:cTn id="104" dur="1" fill="hold">
                                          <p:stCondLst>
                                            <p:cond delay="0"/>
                                          </p:stCondLst>
                                        </p:cTn>
                                        <p:tgtEl>
                                          <p:spTgt spid="1187898"/>
                                        </p:tgtEl>
                                        <p:attrNameLst>
                                          <p:attrName>style.visibility</p:attrName>
                                        </p:attrNameLst>
                                      </p:cBhvr>
                                      <p:to>
                                        <p:strVal val="visible"/>
                                      </p:to>
                                    </p:set>
                                    <p:animEffect transition="in" filter="blinds(horizontal)">
                                      <p:cBhvr>
                                        <p:cTn id="105" dur="500"/>
                                        <p:tgtEl>
                                          <p:spTgt spid="118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3" grpId="0" animBg="1"/>
      <p:bldP spid="1187864" grpId="0" animBg="1"/>
      <p:bldP spid="1187864" grpId="1" animBg="1"/>
      <p:bldP spid="1187865" grpId="0" animBg="1"/>
      <p:bldP spid="1187865" grpId="1" animBg="1"/>
      <p:bldP spid="1187866" grpId="0" animBg="1"/>
      <p:bldP spid="1187866" grpId="1" animBg="1"/>
      <p:bldP spid="1187867" grpId="0" animBg="1"/>
      <p:bldP spid="1187867" grpId="1" animBg="1"/>
      <p:bldP spid="1187868" grpId="0" animBg="1"/>
      <p:bldP spid="1187868" grpId="1" animBg="1"/>
      <p:bldP spid="1187869" grpId="0" animBg="1"/>
      <p:bldP spid="1187869" grpId="1" animBg="1"/>
      <p:bldP spid="1187870" grpId="0" animBg="1"/>
      <p:bldP spid="1187870" grpId="1" animBg="1"/>
      <p:bldP spid="1187871" grpId="0" animBg="1"/>
      <p:bldP spid="1187871" grpId="1" animBg="1"/>
      <p:bldP spid="1187872" grpId="0" animBg="1"/>
      <p:bldP spid="1187872" grpId="1" animBg="1"/>
      <p:bldP spid="1187873" grpId="0" animBg="1"/>
      <p:bldP spid="1187873" grpId="1" animBg="1"/>
      <p:bldP spid="1187874" grpId="0" animBg="1"/>
      <p:bldP spid="1187874" grpId="1" animBg="1"/>
      <p:bldP spid="1187875" grpId="0" animBg="1"/>
      <p:bldP spid="1187875" grpId="1" animBg="1"/>
      <p:bldP spid="1187876" grpId="0" animBg="1"/>
      <p:bldP spid="1187877" grpId="0" animBg="1"/>
      <p:bldP spid="1187878" grpId="0" animBg="1"/>
      <p:bldP spid="1187879" grpId="0" animBg="1"/>
      <p:bldP spid="1187880" grpId="0" animBg="1"/>
      <p:bldP spid="1187881" grpId="0" animBg="1"/>
      <p:bldP spid="1187882" grpId="0" animBg="1"/>
      <p:bldP spid="1187883" grpId="0" animBg="1"/>
      <p:bldP spid="1187884" grpId="0" animBg="1"/>
      <p:bldP spid="1187885" grpId="0" animBg="1"/>
      <p:bldP spid="1187886" grpId="0" animBg="1"/>
      <p:bldP spid="1187887" grpId="0" animBg="1"/>
      <p:bldP spid="1187888" grpId="0" animBg="1"/>
      <p:bldP spid="1187889" grpId="0" animBg="1"/>
      <p:bldP spid="1187890" grpId="0" animBg="1"/>
      <p:bldP spid="1187891" grpId="0" animBg="1"/>
      <p:bldP spid="1187892" grpId="0" animBg="1"/>
      <p:bldP spid="1187893" grpId="0" animBg="1"/>
      <p:bldP spid="1187894" grpId="0" animBg="1"/>
      <p:bldP spid="1187895" grpId="0" animBg="1"/>
      <p:bldP spid="1187896" grpId="0" animBg="1"/>
      <p:bldP spid="1187897" grpId="0" animBg="1"/>
      <p:bldP spid="118789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http://www.hpcvl.org</a:t>
            </a:r>
            <a:endParaRPr lang="en-US"/>
          </a:p>
        </p:txBody>
      </p:sp>
      <p:sp>
        <p:nvSpPr>
          <p:cNvPr id="4" name="Slide Number Placeholder 3"/>
          <p:cNvSpPr>
            <a:spLocks noGrp="1"/>
          </p:cNvSpPr>
          <p:nvPr>
            <p:ph type="sldNum" sz="quarter" idx="12"/>
          </p:nvPr>
        </p:nvSpPr>
        <p:spPr/>
        <p:txBody>
          <a:bodyPr/>
          <a:lstStyle/>
          <a:p>
            <a:fld id="{5BD868D0-A53C-4396-BFA4-02D670BBE0BD}" type="slidenum">
              <a:rPr lang="en-US" smtClean="0"/>
              <a:pPr/>
              <a:t>42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7705" cy="6847405"/>
          </a:xfrm>
          <a:prstGeom prst="rect">
            <a:avLst/>
          </a:prstGeom>
        </p:spPr>
      </p:pic>
    </p:spTree>
    <p:extLst>
      <p:ext uri="{BB962C8B-B14F-4D97-AF65-F5344CB8AC3E}">
        <p14:creationId xmlns:p14="http://schemas.microsoft.com/office/powerpoint/2010/main" val="655512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3"/>
          <p:cNvSpPr>
            <a:spLocks noGrp="1"/>
          </p:cNvSpPr>
          <p:nvPr>
            <p:ph type="ftr" sz="quarter" idx="11"/>
          </p:nvPr>
        </p:nvSpPr>
        <p:spPr/>
        <p:txBody>
          <a:bodyPr/>
          <a:lstStyle/>
          <a:p>
            <a:r>
              <a:rPr lang="en-US"/>
              <a:t>http://www.hpcvl.org</a:t>
            </a:r>
          </a:p>
        </p:txBody>
      </p:sp>
      <p:sp>
        <p:nvSpPr>
          <p:cNvPr id="61" name="Slide Number Placeholder 4"/>
          <p:cNvSpPr>
            <a:spLocks noGrp="1"/>
          </p:cNvSpPr>
          <p:nvPr>
            <p:ph type="sldNum" sz="quarter" idx="12"/>
          </p:nvPr>
        </p:nvSpPr>
        <p:spPr/>
        <p:txBody>
          <a:bodyPr/>
          <a:lstStyle/>
          <a:p>
            <a:fld id="{3EFFA9E5-4837-42F3-9568-21D9C326F166}" type="slidenum">
              <a:rPr lang="en-US"/>
              <a:pPr/>
              <a:t>43</a:t>
            </a:fld>
            <a:endParaRPr lang="en-US"/>
          </a:p>
        </p:txBody>
      </p:sp>
      <p:sp>
        <p:nvSpPr>
          <p:cNvPr id="1189890"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89891" name="Line 3"/>
          <p:cNvSpPr>
            <a:spLocks noChangeShapeType="1"/>
          </p:cNvSpPr>
          <p:nvPr/>
        </p:nvSpPr>
        <p:spPr bwMode="auto">
          <a:xfrm>
            <a:off x="31321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2"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3" name="Rectangle 5"/>
          <p:cNvSpPr>
            <a:spLocks noChangeArrowheads="1"/>
          </p:cNvSpPr>
          <p:nvPr/>
        </p:nvSpPr>
        <p:spPr bwMode="auto">
          <a:xfrm>
            <a:off x="3203575"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4" name="Rectangle 6"/>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5" name="Rectangle 7"/>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6" name="Rectangle 8"/>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7" name="Rectangle 9"/>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8" name="Rectangle 10"/>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899"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89900"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1" name="Line 13"/>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2" name="Line 14"/>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3" name="Line 15"/>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4" name="Line 16"/>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5" name="Line 17"/>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6" name="Line 18"/>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7" name="Line 19"/>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8" name="Rectangle 20"/>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09" name="Rectangle 21"/>
          <p:cNvSpPr>
            <a:spLocks noChangeArrowheads="1"/>
          </p:cNvSpPr>
          <p:nvPr/>
        </p:nvSpPr>
        <p:spPr bwMode="auto">
          <a:xfrm>
            <a:off x="7451725" y="28527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0" name="Text Box 22"/>
          <p:cNvSpPr txBox="1">
            <a:spLocks noChangeArrowheads="1"/>
          </p:cNvSpPr>
          <p:nvPr/>
        </p:nvSpPr>
        <p:spPr bwMode="auto">
          <a:xfrm>
            <a:off x="539750" y="476250"/>
            <a:ext cx="78486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sz="3200" dirty="0"/>
              <a:t>Master Mode 3: </a:t>
            </a:r>
            <a:r>
              <a:rPr lang="en-US" sz="3200" dirty="0" smtClean="0"/>
              <a:t>always </a:t>
            </a:r>
            <a:r>
              <a:rPr lang="en-US" sz="3200" dirty="0"/>
              <a:t>in </a:t>
            </a:r>
            <a:r>
              <a:rPr lang="en-US" sz="3200" dirty="0" err="1"/>
              <a:t>OpenMP</a:t>
            </a:r>
            <a:endParaRPr lang="en-US" sz="3200" dirty="0"/>
          </a:p>
        </p:txBody>
      </p:sp>
      <p:sp>
        <p:nvSpPr>
          <p:cNvPr id="1189911" name="Rectangle 2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2" name="Rectangle 24"/>
          <p:cNvSpPr>
            <a:spLocks noChangeArrowheads="1"/>
          </p:cNvSpPr>
          <p:nvPr/>
        </p:nvSpPr>
        <p:spPr bwMode="auto">
          <a:xfrm>
            <a:off x="1187450" y="26368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3" name="Rectangle 25"/>
          <p:cNvSpPr>
            <a:spLocks noChangeArrowheads="1"/>
          </p:cNvSpPr>
          <p:nvPr/>
        </p:nvSpPr>
        <p:spPr bwMode="auto">
          <a:xfrm>
            <a:off x="1403350" y="26368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4" name="Rectangle 26"/>
          <p:cNvSpPr>
            <a:spLocks noChangeArrowheads="1"/>
          </p:cNvSpPr>
          <p:nvPr/>
        </p:nvSpPr>
        <p:spPr bwMode="auto">
          <a:xfrm>
            <a:off x="1620838" y="26368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5" name="Rectangle 27"/>
          <p:cNvSpPr>
            <a:spLocks noChangeArrowheads="1"/>
          </p:cNvSpPr>
          <p:nvPr/>
        </p:nvSpPr>
        <p:spPr bwMode="auto">
          <a:xfrm>
            <a:off x="1836738" y="26368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v</a:t>
            </a:r>
          </a:p>
        </p:txBody>
      </p:sp>
      <p:sp>
        <p:nvSpPr>
          <p:cNvPr id="1189916" name="Rectangle 28"/>
          <p:cNvSpPr>
            <a:spLocks noChangeArrowheads="1"/>
          </p:cNvSpPr>
          <p:nvPr/>
        </p:nvSpPr>
        <p:spPr bwMode="auto">
          <a:xfrm>
            <a:off x="1258888" y="29972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7" name="Rectangle 29"/>
          <p:cNvSpPr>
            <a:spLocks noChangeArrowheads="1"/>
          </p:cNvSpPr>
          <p:nvPr/>
        </p:nvSpPr>
        <p:spPr bwMode="auto">
          <a:xfrm>
            <a:off x="14763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8" name="Rectangle 30"/>
          <p:cNvSpPr>
            <a:spLocks noChangeArrowheads="1"/>
          </p:cNvSpPr>
          <p:nvPr/>
        </p:nvSpPr>
        <p:spPr bwMode="auto">
          <a:xfrm>
            <a:off x="16922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19" name="Rectangle 31"/>
          <p:cNvSpPr>
            <a:spLocks noChangeArrowheads="1"/>
          </p:cNvSpPr>
          <p:nvPr/>
        </p:nvSpPr>
        <p:spPr bwMode="auto">
          <a:xfrm>
            <a:off x="1908175"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0" name="Rectangle 32"/>
          <p:cNvSpPr>
            <a:spLocks noChangeArrowheads="1"/>
          </p:cNvSpPr>
          <p:nvPr/>
        </p:nvSpPr>
        <p:spPr bwMode="auto">
          <a:xfrm>
            <a:off x="1187450" y="28527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1" name="Rectangle 33"/>
          <p:cNvSpPr>
            <a:spLocks noChangeArrowheads="1"/>
          </p:cNvSpPr>
          <p:nvPr/>
        </p:nvSpPr>
        <p:spPr bwMode="auto">
          <a:xfrm>
            <a:off x="13319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2" name="Rectangle 34"/>
          <p:cNvSpPr>
            <a:spLocks noChangeArrowheads="1"/>
          </p:cNvSpPr>
          <p:nvPr/>
        </p:nvSpPr>
        <p:spPr bwMode="auto">
          <a:xfrm>
            <a:off x="15478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3" name="Rectangle 35"/>
          <p:cNvSpPr>
            <a:spLocks noChangeArrowheads="1"/>
          </p:cNvSpPr>
          <p:nvPr/>
        </p:nvSpPr>
        <p:spPr bwMode="auto">
          <a:xfrm>
            <a:off x="1763713" y="32131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4" name="Text Box 36"/>
          <p:cNvSpPr txBox="1">
            <a:spLocks noChangeArrowheads="1"/>
          </p:cNvSpPr>
          <p:nvPr/>
        </p:nvSpPr>
        <p:spPr bwMode="auto">
          <a:xfrm>
            <a:off x="323527" y="260648"/>
            <a:ext cx="2988791" cy="30469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2400" dirty="0">
                <a:solidFill>
                  <a:srgbClr val="CC3300"/>
                </a:solidFill>
              </a:rPr>
              <a:t>In the master node,</a:t>
            </a:r>
          </a:p>
          <a:p>
            <a:pPr algn="l"/>
            <a:r>
              <a:rPr lang="en-US" sz="2400" dirty="0">
                <a:solidFill>
                  <a:srgbClr val="CC3300"/>
                </a:solidFill>
              </a:rPr>
              <a:t>main thread is the master, any other </a:t>
            </a:r>
          </a:p>
          <a:p>
            <a:pPr algn="l"/>
            <a:r>
              <a:rPr lang="en-US" sz="2400" dirty="0" smtClean="0">
                <a:solidFill>
                  <a:srgbClr val="CC3300"/>
                </a:solidFill>
              </a:rPr>
              <a:t>will get </a:t>
            </a:r>
            <a:r>
              <a:rPr lang="en-US" sz="2400" dirty="0">
                <a:solidFill>
                  <a:srgbClr val="CC3300"/>
                </a:solidFill>
              </a:rPr>
              <a:t>job groups</a:t>
            </a:r>
          </a:p>
          <a:p>
            <a:pPr algn="l"/>
            <a:r>
              <a:rPr lang="en-US" sz="2400" dirty="0">
                <a:solidFill>
                  <a:srgbClr val="CC3300"/>
                </a:solidFill>
              </a:rPr>
              <a:t>i</a:t>
            </a:r>
            <a:r>
              <a:rPr lang="en-US" sz="2400" dirty="0" smtClean="0">
                <a:solidFill>
                  <a:srgbClr val="CC3300"/>
                </a:solidFill>
              </a:rPr>
              <a:t>nside the node in a critical region and </a:t>
            </a:r>
            <a:r>
              <a:rPr lang="en-US" sz="2400" dirty="0">
                <a:solidFill>
                  <a:srgbClr val="CC3300"/>
                </a:solidFill>
              </a:rPr>
              <a:t>do the jobs </a:t>
            </a:r>
            <a:r>
              <a:rPr lang="en-US" sz="2400" dirty="0" smtClean="0">
                <a:solidFill>
                  <a:srgbClr val="CC3300"/>
                </a:solidFill>
              </a:rPr>
              <a:t>based </a:t>
            </a:r>
            <a:r>
              <a:rPr lang="en-US" sz="2400" dirty="0">
                <a:solidFill>
                  <a:srgbClr val="CC3300"/>
                </a:solidFill>
              </a:rPr>
              <a:t>on all-slave model</a:t>
            </a:r>
          </a:p>
        </p:txBody>
      </p:sp>
      <p:sp>
        <p:nvSpPr>
          <p:cNvPr id="1189925" name="Rectangle 37"/>
          <p:cNvSpPr>
            <a:spLocks noChangeArrowheads="1"/>
          </p:cNvSpPr>
          <p:nvPr/>
        </p:nvSpPr>
        <p:spPr bwMode="auto">
          <a:xfrm>
            <a:off x="157170" y="21741"/>
            <a:ext cx="3455987" cy="6858000"/>
          </a:xfrm>
          <a:prstGeom prst="rect">
            <a:avLst/>
          </a:prstGeom>
          <a:solidFill>
            <a:srgbClr val="339933">
              <a:alpha val="39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6" name="Line 38"/>
          <p:cNvSpPr>
            <a:spLocks noChangeShapeType="1"/>
          </p:cNvSpPr>
          <p:nvPr/>
        </p:nvSpPr>
        <p:spPr bwMode="auto">
          <a:xfrm flipV="1">
            <a:off x="3059113" y="3357563"/>
            <a:ext cx="0" cy="3311525"/>
          </a:xfrm>
          <a:prstGeom prst="line">
            <a:avLst/>
          </a:prstGeom>
          <a:noFill/>
          <a:ln w="2527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7" name="Line 39"/>
          <p:cNvSpPr>
            <a:spLocks noChangeShapeType="1"/>
          </p:cNvSpPr>
          <p:nvPr/>
        </p:nvSpPr>
        <p:spPr bwMode="auto">
          <a:xfrm flipV="1">
            <a:off x="539750" y="3644900"/>
            <a:ext cx="0" cy="28813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8" name="Line 40"/>
          <p:cNvSpPr>
            <a:spLocks noChangeShapeType="1"/>
          </p:cNvSpPr>
          <p:nvPr/>
        </p:nvSpPr>
        <p:spPr bwMode="auto">
          <a:xfrm flipV="1">
            <a:off x="827088" y="3716338"/>
            <a:ext cx="0" cy="28098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29" name="Line 41"/>
          <p:cNvSpPr>
            <a:spLocks noChangeShapeType="1"/>
          </p:cNvSpPr>
          <p:nvPr/>
        </p:nvSpPr>
        <p:spPr bwMode="auto">
          <a:xfrm flipH="1" flipV="1">
            <a:off x="1116013" y="3789363"/>
            <a:ext cx="71437" cy="28082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0" name="Line 42"/>
          <p:cNvSpPr>
            <a:spLocks noChangeShapeType="1"/>
          </p:cNvSpPr>
          <p:nvPr/>
        </p:nvSpPr>
        <p:spPr bwMode="auto">
          <a:xfrm flipH="1" flipV="1">
            <a:off x="1403350" y="3933825"/>
            <a:ext cx="73025" cy="266382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1" name="Line 43"/>
          <p:cNvSpPr>
            <a:spLocks noChangeShapeType="1"/>
          </p:cNvSpPr>
          <p:nvPr/>
        </p:nvSpPr>
        <p:spPr bwMode="auto">
          <a:xfrm flipV="1">
            <a:off x="1763713" y="3789363"/>
            <a:ext cx="0" cy="28082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2" name="Line 44"/>
          <p:cNvSpPr>
            <a:spLocks noChangeShapeType="1"/>
          </p:cNvSpPr>
          <p:nvPr/>
        </p:nvSpPr>
        <p:spPr bwMode="auto">
          <a:xfrm flipV="1">
            <a:off x="2051050" y="3644900"/>
            <a:ext cx="0" cy="29527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3" name="Line 45"/>
          <p:cNvSpPr>
            <a:spLocks noChangeShapeType="1"/>
          </p:cNvSpPr>
          <p:nvPr/>
        </p:nvSpPr>
        <p:spPr bwMode="auto">
          <a:xfrm flipV="1">
            <a:off x="2268538" y="3716338"/>
            <a:ext cx="0" cy="28813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4" name="Rectangle 46"/>
          <p:cNvSpPr>
            <a:spLocks noChangeArrowheads="1"/>
          </p:cNvSpPr>
          <p:nvPr/>
        </p:nvSpPr>
        <p:spPr bwMode="auto">
          <a:xfrm>
            <a:off x="395288" y="3500438"/>
            <a:ext cx="2016125" cy="3168650"/>
          </a:xfrm>
          <a:prstGeom prst="rect">
            <a:avLst/>
          </a:prstGeom>
          <a:solidFill>
            <a:srgbClr val="FF00FF">
              <a:alpha val="33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5" name="Rectangle 47"/>
          <p:cNvSpPr>
            <a:spLocks noChangeArrowheads="1"/>
          </p:cNvSpPr>
          <p:nvPr/>
        </p:nvSpPr>
        <p:spPr bwMode="auto">
          <a:xfrm>
            <a:off x="2627313" y="40767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6" name="Rectangle 48"/>
          <p:cNvSpPr>
            <a:spLocks noChangeArrowheads="1"/>
          </p:cNvSpPr>
          <p:nvPr/>
        </p:nvSpPr>
        <p:spPr bwMode="auto">
          <a:xfrm>
            <a:off x="2843213" y="40767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7" name="Rectangle 49"/>
          <p:cNvSpPr>
            <a:spLocks noChangeArrowheads="1"/>
          </p:cNvSpPr>
          <p:nvPr/>
        </p:nvSpPr>
        <p:spPr bwMode="auto">
          <a:xfrm>
            <a:off x="3060700" y="40767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8" name="Rectangle 50"/>
          <p:cNvSpPr>
            <a:spLocks noChangeArrowheads="1"/>
          </p:cNvSpPr>
          <p:nvPr/>
        </p:nvSpPr>
        <p:spPr bwMode="auto">
          <a:xfrm>
            <a:off x="3276600" y="40767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39" name="Rectangle 51"/>
          <p:cNvSpPr>
            <a:spLocks noChangeArrowheads="1"/>
          </p:cNvSpPr>
          <p:nvPr/>
        </p:nvSpPr>
        <p:spPr bwMode="auto">
          <a:xfrm>
            <a:off x="2698750" y="44370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0" name="Rectangle 52"/>
          <p:cNvSpPr>
            <a:spLocks noChangeArrowheads="1"/>
          </p:cNvSpPr>
          <p:nvPr/>
        </p:nvSpPr>
        <p:spPr bwMode="auto">
          <a:xfrm>
            <a:off x="2916238" y="44370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1" name="Rectangle 53"/>
          <p:cNvSpPr>
            <a:spLocks noChangeArrowheads="1"/>
          </p:cNvSpPr>
          <p:nvPr/>
        </p:nvSpPr>
        <p:spPr bwMode="auto">
          <a:xfrm>
            <a:off x="3132138" y="44370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2" name="Rectangle 54"/>
          <p:cNvSpPr>
            <a:spLocks noChangeArrowheads="1"/>
          </p:cNvSpPr>
          <p:nvPr/>
        </p:nvSpPr>
        <p:spPr bwMode="auto">
          <a:xfrm>
            <a:off x="3348038" y="4437063"/>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3" name="Rectangle 55"/>
          <p:cNvSpPr>
            <a:spLocks noChangeArrowheads="1"/>
          </p:cNvSpPr>
          <p:nvPr/>
        </p:nvSpPr>
        <p:spPr bwMode="auto">
          <a:xfrm>
            <a:off x="2627313" y="4292600"/>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4" name="Rectangle 56"/>
          <p:cNvSpPr>
            <a:spLocks noChangeArrowheads="1"/>
          </p:cNvSpPr>
          <p:nvPr/>
        </p:nvSpPr>
        <p:spPr bwMode="auto">
          <a:xfrm>
            <a:off x="2771775" y="46529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5" name="Rectangle 57"/>
          <p:cNvSpPr>
            <a:spLocks noChangeArrowheads="1"/>
          </p:cNvSpPr>
          <p:nvPr/>
        </p:nvSpPr>
        <p:spPr bwMode="auto">
          <a:xfrm>
            <a:off x="2987675" y="46529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6" name="Rectangle 58"/>
          <p:cNvSpPr>
            <a:spLocks noChangeArrowheads="1"/>
          </p:cNvSpPr>
          <p:nvPr/>
        </p:nvSpPr>
        <p:spPr bwMode="auto">
          <a:xfrm>
            <a:off x="3203575" y="465296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9947" name="Oval 59"/>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89911"/>
                                        </p:tgtEl>
                                      </p:cBhvr>
                                      <p:by x="400000" y="400000"/>
                                    </p:animScale>
                                  </p:childTnLst>
                                </p:cTn>
                              </p:par>
                              <p:par>
                                <p:cTn id="7" presetID="6" presetClass="emph" presetSubtype="0" fill="hold" grpId="0" nodeType="withEffect">
                                  <p:stCondLst>
                                    <p:cond delay="0"/>
                                  </p:stCondLst>
                                  <p:childTnLst>
                                    <p:animScale>
                                      <p:cBhvr>
                                        <p:cTn id="8" dur="2000" fill="hold"/>
                                        <p:tgtEl>
                                          <p:spTgt spid="1189912"/>
                                        </p:tgtEl>
                                      </p:cBhvr>
                                      <p:by x="150000" y="150000"/>
                                    </p:animScale>
                                  </p:childTnLst>
                                </p:cTn>
                              </p:par>
                              <p:par>
                                <p:cTn id="9" presetID="6" presetClass="emph" presetSubtype="0" fill="hold" grpId="0" nodeType="withEffect">
                                  <p:stCondLst>
                                    <p:cond delay="0"/>
                                  </p:stCondLst>
                                  <p:childTnLst>
                                    <p:animScale>
                                      <p:cBhvr>
                                        <p:cTn id="10" dur="2000" fill="hold"/>
                                        <p:tgtEl>
                                          <p:spTgt spid="1189913"/>
                                        </p:tgtEl>
                                      </p:cBhvr>
                                      <p:by x="150000" y="150000"/>
                                    </p:animScale>
                                  </p:childTnLst>
                                </p:cTn>
                              </p:par>
                              <p:par>
                                <p:cTn id="11" presetID="6" presetClass="emph" presetSubtype="0" fill="hold" grpId="0" nodeType="withEffect">
                                  <p:stCondLst>
                                    <p:cond delay="0"/>
                                  </p:stCondLst>
                                  <p:childTnLst>
                                    <p:animScale>
                                      <p:cBhvr>
                                        <p:cTn id="12" dur="2000" fill="hold"/>
                                        <p:tgtEl>
                                          <p:spTgt spid="1189914"/>
                                        </p:tgtEl>
                                      </p:cBhvr>
                                      <p:by x="150000" y="150000"/>
                                    </p:animScale>
                                  </p:childTnLst>
                                </p:cTn>
                              </p:par>
                              <p:par>
                                <p:cTn id="13" presetID="6" presetClass="emph" presetSubtype="0" fill="hold" grpId="0" nodeType="withEffect">
                                  <p:stCondLst>
                                    <p:cond delay="0"/>
                                  </p:stCondLst>
                                  <p:childTnLst>
                                    <p:animScale>
                                      <p:cBhvr>
                                        <p:cTn id="14" dur="2000" fill="hold"/>
                                        <p:tgtEl>
                                          <p:spTgt spid="1189915"/>
                                        </p:tgtEl>
                                      </p:cBhvr>
                                      <p:by x="150000" y="150000"/>
                                    </p:animScale>
                                  </p:childTnLst>
                                </p:cTn>
                              </p:par>
                              <p:par>
                                <p:cTn id="15" presetID="6" presetClass="emph" presetSubtype="0" fill="hold" grpId="0" nodeType="withEffect">
                                  <p:stCondLst>
                                    <p:cond delay="0"/>
                                  </p:stCondLst>
                                  <p:childTnLst>
                                    <p:animScale>
                                      <p:cBhvr>
                                        <p:cTn id="16" dur="2000" fill="hold"/>
                                        <p:tgtEl>
                                          <p:spTgt spid="1189916"/>
                                        </p:tgtEl>
                                      </p:cBhvr>
                                      <p:by x="150000" y="150000"/>
                                    </p:animScale>
                                  </p:childTnLst>
                                </p:cTn>
                              </p:par>
                              <p:par>
                                <p:cTn id="17" presetID="6" presetClass="emph" presetSubtype="0" fill="hold" grpId="0" nodeType="withEffect">
                                  <p:stCondLst>
                                    <p:cond delay="0"/>
                                  </p:stCondLst>
                                  <p:childTnLst>
                                    <p:animScale>
                                      <p:cBhvr>
                                        <p:cTn id="18" dur="2000" fill="hold"/>
                                        <p:tgtEl>
                                          <p:spTgt spid="1189917"/>
                                        </p:tgtEl>
                                      </p:cBhvr>
                                      <p:by x="150000" y="150000"/>
                                    </p:animScale>
                                  </p:childTnLst>
                                </p:cTn>
                              </p:par>
                              <p:par>
                                <p:cTn id="19" presetID="6" presetClass="emph" presetSubtype="0" fill="hold" grpId="0" nodeType="withEffect">
                                  <p:stCondLst>
                                    <p:cond delay="0"/>
                                  </p:stCondLst>
                                  <p:childTnLst>
                                    <p:animScale>
                                      <p:cBhvr>
                                        <p:cTn id="20" dur="2000" fill="hold"/>
                                        <p:tgtEl>
                                          <p:spTgt spid="1189918"/>
                                        </p:tgtEl>
                                      </p:cBhvr>
                                      <p:by x="150000" y="150000"/>
                                    </p:animScale>
                                  </p:childTnLst>
                                </p:cTn>
                              </p:par>
                              <p:par>
                                <p:cTn id="21" presetID="6" presetClass="emph" presetSubtype="0" fill="hold" grpId="0" nodeType="withEffect">
                                  <p:stCondLst>
                                    <p:cond delay="0"/>
                                  </p:stCondLst>
                                  <p:childTnLst>
                                    <p:animScale>
                                      <p:cBhvr>
                                        <p:cTn id="22" dur="2000" fill="hold"/>
                                        <p:tgtEl>
                                          <p:spTgt spid="1189919"/>
                                        </p:tgtEl>
                                      </p:cBhvr>
                                      <p:by x="150000" y="150000"/>
                                    </p:animScale>
                                  </p:childTnLst>
                                </p:cTn>
                              </p:par>
                              <p:par>
                                <p:cTn id="23" presetID="6" presetClass="emph" presetSubtype="0" fill="hold" grpId="0" nodeType="withEffect">
                                  <p:stCondLst>
                                    <p:cond delay="0"/>
                                  </p:stCondLst>
                                  <p:childTnLst>
                                    <p:animScale>
                                      <p:cBhvr>
                                        <p:cTn id="24" dur="2000" fill="hold"/>
                                        <p:tgtEl>
                                          <p:spTgt spid="1189920"/>
                                        </p:tgtEl>
                                      </p:cBhvr>
                                      <p:by x="150000" y="150000"/>
                                    </p:animScale>
                                  </p:childTnLst>
                                </p:cTn>
                              </p:par>
                              <p:par>
                                <p:cTn id="25" presetID="6" presetClass="emph" presetSubtype="0" fill="hold" grpId="0" nodeType="withEffect">
                                  <p:stCondLst>
                                    <p:cond delay="0"/>
                                  </p:stCondLst>
                                  <p:childTnLst>
                                    <p:animScale>
                                      <p:cBhvr>
                                        <p:cTn id="26" dur="2000" fill="hold"/>
                                        <p:tgtEl>
                                          <p:spTgt spid="1189921"/>
                                        </p:tgtEl>
                                      </p:cBhvr>
                                      <p:by x="150000" y="150000"/>
                                    </p:animScale>
                                  </p:childTnLst>
                                </p:cTn>
                              </p:par>
                              <p:par>
                                <p:cTn id="27" presetID="6" presetClass="emph" presetSubtype="0" fill="hold" grpId="0" nodeType="withEffect">
                                  <p:stCondLst>
                                    <p:cond delay="0"/>
                                  </p:stCondLst>
                                  <p:childTnLst>
                                    <p:animScale>
                                      <p:cBhvr>
                                        <p:cTn id="28" dur="2000" fill="hold"/>
                                        <p:tgtEl>
                                          <p:spTgt spid="1189922"/>
                                        </p:tgtEl>
                                      </p:cBhvr>
                                      <p:by x="150000" y="150000"/>
                                    </p:animScale>
                                  </p:childTnLst>
                                </p:cTn>
                              </p:par>
                              <p:par>
                                <p:cTn id="29" presetID="6" presetClass="emph" presetSubtype="0" fill="hold" grpId="0" nodeType="withEffect">
                                  <p:stCondLst>
                                    <p:cond delay="0"/>
                                  </p:stCondLst>
                                  <p:childTnLst>
                                    <p:animScale>
                                      <p:cBhvr>
                                        <p:cTn id="30" dur="2000" fill="hold"/>
                                        <p:tgtEl>
                                          <p:spTgt spid="1189923"/>
                                        </p:tgtEl>
                                      </p:cBhvr>
                                      <p:by x="150000" y="150000"/>
                                    </p:animScale>
                                  </p:childTnLst>
                                </p:cTn>
                              </p:par>
                            </p:childTnLst>
                          </p:cTn>
                        </p:par>
                        <p:par>
                          <p:cTn id="31" fill="hold" nodeType="afterGroup">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118991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89913"/>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189914"/>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18991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189916"/>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189917"/>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89918"/>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189919"/>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189920"/>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189921"/>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1899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189923"/>
                                        </p:tgtEl>
                                        <p:attrNameLst>
                                          <p:attrName>style.visibility</p:attrName>
                                        </p:attrNameLst>
                                      </p:cBhvr>
                                      <p:to>
                                        <p:strVal val="hidden"/>
                                      </p:to>
                                    </p:set>
                                  </p:childTnLst>
                                </p:cTn>
                              </p:par>
                            </p:childTnLst>
                          </p:cTn>
                        </p:par>
                        <p:par>
                          <p:cTn id="56" fill="hold" nodeType="afterGroup">
                            <p:stCondLst>
                              <p:cond delay="2000"/>
                            </p:stCondLst>
                            <p:childTnLst>
                              <p:par>
                                <p:cTn id="57" presetID="3" presetClass="entr" presetSubtype="10" fill="hold" grpId="0" nodeType="afterEffect">
                                  <p:stCondLst>
                                    <p:cond delay="0"/>
                                  </p:stCondLst>
                                  <p:childTnLst>
                                    <p:set>
                                      <p:cBhvr>
                                        <p:cTn id="58" dur="1" fill="hold">
                                          <p:stCondLst>
                                            <p:cond delay="0"/>
                                          </p:stCondLst>
                                        </p:cTn>
                                        <p:tgtEl>
                                          <p:spTgt spid="1189924"/>
                                        </p:tgtEl>
                                        <p:attrNameLst>
                                          <p:attrName>style.visibility</p:attrName>
                                        </p:attrNameLst>
                                      </p:cBhvr>
                                      <p:to>
                                        <p:strVal val="visible"/>
                                      </p:to>
                                    </p:set>
                                    <p:animEffect transition="in" filter="blinds(horizontal)">
                                      <p:cBhvr>
                                        <p:cTn id="59" dur="500"/>
                                        <p:tgtEl>
                                          <p:spTgt spid="1189924"/>
                                        </p:tgtEl>
                                      </p:cBhvr>
                                    </p:animEffect>
                                  </p:childTnLst>
                                </p:cTn>
                              </p:par>
                            </p:childTnLst>
                          </p:cTn>
                        </p:par>
                        <p:par>
                          <p:cTn id="60" fill="hold" nodeType="afterGroup">
                            <p:stCondLst>
                              <p:cond delay="2500"/>
                            </p:stCondLst>
                            <p:childTnLst>
                              <p:par>
                                <p:cTn id="61" presetID="1" presetClass="entr" presetSubtype="0" fill="hold" grpId="0" nodeType="afterEffect">
                                  <p:stCondLst>
                                    <p:cond delay="0"/>
                                  </p:stCondLst>
                                  <p:childTnLst>
                                    <p:set>
                                      <p:cBhvr>
                                        <p:cTn id="62" dur="1" fill="hold">
                                          <p:stCondLst>
                                            <p:cond delay="0"/>
                                          </p:stCondLst>
                                        </p:cTn>
                                        <p:tgtEl>
                                          <p:spTgt spid="11899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899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99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899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899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899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899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899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899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9934"/>
                                        </p:tgtEl>
                                        <p:attrNameLst>
                                          <p:attrName>style.visibility</p:attrName>
                                        </p:attrNameLst>
                                      </p:cBhvr>
                                      <p:to>
                                        <p:strVal val="visible"/>
                                      </p:to>
                                    </p:set>
                                  </p:childTnLst>
                                </p:cTn>
                              </p:par>
                              <p:par>
                                <p:cTn id="81" presetID="6" presetClass="emph" presetSubtype="0" fill="hold" grpId="0" nodeType="withEffect">
                                  <p:stCondLst>
                                    <p:cond delay="0"/>
                                  </p:stCondLst>
                                  <p:childTnLst>
                                    <p:animScale>
                                      <p:cBhvr>
                                        <p:cTn id="82" dur="2000" fill="hold"/>
                                        <p:tgtEl>
                                          <p:spTgt spid="1189893"/>
                                        </p:tgtEl>
                                      </p:cBhvr>
                                      <p:by x="150000" y="150000"/>
                                    </p:animScale>
                                  </p:childTnLst>
                                </p:cTn>
                              </p:par>
                              <p:par>
                                <p:cTn id="83" presetID="1" presetClass="exit" presetSubtype="0" fill="hold" grpId="1" nodeType="withEffect">
                                  <p:stCondLst>
                                    <p:cond delay="0"/>
                                  </p:stCondLst>
                                  <p:childTnLst>
                                    <p:set>
                                      <p:cBhvr>
                                        <p:cTn id="84" dur="1" fill="hold">
                                          <p:stCondLst>
                                            <p:cond delay="0"/>
                                          </p:stCondLst>
                                        </p:cTn>
                                        <p:tgtEl>
                                          <p:spTgt spid="1189893"/>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1899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899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899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899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899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899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899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899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8994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899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899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8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3" grpId="0" animBg="1"/>
      <p:bldP spid="1189893" grpId="1" animBg="1"/>
      <p:bldP spid="1189911" grpId="0" animBg="1"/>
      <p:bldP spid="1189912" grpId="0" animBg="1"/>
      <p:bldP spid="1189912" grpId="1" animBg="1"/>
      <p:bldP spid="1189913" grpId="0" animBg="1"/>
      <p:bldP spid="1189913" grpId="1" animBg="1"/>
      <p:bldP spid="1189914" grpId="0" animBg="1"/>
      <p:bldP spid="1189914" grpId="1" animBg="1"/>
      <p:bldP spid="1189915" grpId="0" animBg="1"/>
      <p:bldP spid="1189915" grpId="1" animBg="1"/>
      <p:bldP spid="1189916" grpId="0" animBg="1"/>
      <p:bldP spid="1189916" grpId="1" animBg="1"/>
      <p:bldP spid="1189917" grpId="0" animBg="1"/>
      <p:bldP spid="1189917" grpId="1" animBg="1"/>
      <p:bldP spid="1189918" grpId="0" animBg="1"/>
      <p:bldP spid="1189918" grpId="1" animBg="1"/>
      <p:bldP spid="1189919" grpId="0" animBg="1"/>
      <p:bldP spid="1189919" grpId="1" animBg="1"/>
      <p:bldP spid="1189920" grpId="0" animBg="1"/>
      <p:bldP spid="1189920" grpId="1" animBg="1"/>
      <p:bldP spid="1189921" grpId="0" animBg="1"/>
      <p:bldP spid="1189921" grpId="1" animBg="1"/>
      <p:bldP spid="1189922" grpId="0" animBg="1"/>
      <p:bldP spid="1189922" grpId="1" animBg="1"/>
      <p:bldP spid="1189923" grpId="0" animBg="1"/>
      <p:bldP spid="1189923" grpId="1" animBg="1"/>
      <p:bldP spid="1189924" grpId="0"/>
      <p:bldP spid="1189925" grpId="0" animBg="1"/>
      <p:bldP spid="1189926" grpId="0" animBg="1"/>
      <p:bldP spid="1189927" grpId="0" animBg="1"/>
      <p:bldP spid="1189928" grpId="0" animBg="1"/>
      <p:bldP spid="1189929" grpId="0" animBg="1"/>
      <p:bldP spid="1189930" grpId="0" animBg="1"/>
      <p:bldP spid="1189931" grpId="0" animBg="1"/>
      <p:bldP spid="1189932" grpId="0" animBg="1"/>
      <p:bldP spid="1189933" grpId="0" animBg="1"/>
      <p:bldP spid="1189934" grpId="0" animBg="1"/>
      <p:bldP spid="1189935" grpId="0" animBg="1"/>
      <p:bldP spid="1189936" grpId="0" animBg="1"/>
      <p:bldP spid="1189937" grpId="0" animBg="1"/>
      <p:bldP spid="1189938" grpId="0" animBg="1"/>
      <p:bldP spid="1189939" grpId="0" animBg="1"/>
      <p:bldP spid="1189940" grpId="0" animBg="1"/>
      <p:bldP spid="1189941" grpId="0" animBg="1"/>
      <p:bldP spid="1189942" grpId="0" animBg="1"/>
      <p:bldP spid="1189943" grpId="0" animBg="1"/>
      <p:bldP spid="1189944" grpId="0" animBg="1"/>
      <p:bldP spid="1189945" grpId="0" animBg="1"/>
      <p:bldP spid="11899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http://www.hpcvl.org</a:t>
            </a:r>
            <a:endParaRPr lang="en-US"/>
          </a:p>
        </p:txBody>
      </p:sp>
      <p:sp>
        <p:nvSpPr>
          <p:cNvPr id="4" name="Slide Number Placeholder 3"/>
          <p:cNvSpPr>
            <a:spLocks noGrp="1"/>
          </p:cNvSpPr>
          <p:nvPr>
            <p:ph type="sldNum" sz="quarter" idx="12"/>
          </p:nvPr>
        </p:nvSpPr>
        <p:spPr/>
        <p:txBody>
          <a:bodyPr/>
          <a:lstStyle/>
          <a:p>
            <a:fld id="{5BD868D0-A53C-4396-BFA4-02D670BBE0BD}" type="slidenum">
              <a:rPr lang="en-US" smtClean="0"/>
              <a:pPr/>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2930" cy="6858000"/>
          </a:xfrm>
          <a:prstGeom prst="rect">
            <a:avLst/>
          </a:prstGeom>
        </p:spPr>
      </p:pic>
    </p:spTree>
    <p:extLst>
      <p:ext uri="{BB962C8B-B14F-4D97-AF65-F5344CB8AC3E}">
        <p14:creationId xmlns:p14="http://schemas.microsoft.com/office/powerpoint/2010/main" val="22078960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3"/>
          <p:cNvSpPr>
            <a:spLocks noGrp="1"/>
          </p:cNvSpPr>
          <p:nvPr>
            <p:ph type="ftr" sz="quarter" idx="11"/>
          </p:nvPr>
        </p:nvSpPr>
        <p:spPr/>
        <p:txBody>
          <a:bodyPr/>
          <a:lstStyle/>
          <a:p>
            <a:r>
              <a:rPr lang="en-US"/>
              <a:t>http://www.hpcvl.org</a:t>
            </a:r>
          </a:p>
        </p:txBody>
      </p:sp>
      <p:sp>
        <p:nvSpPr>
          <p:cNvPr id="55" name="Slide Number Placeholder 4"/>
          <p:cNvSpPr>
            <a:spLocks noGrp="1"/>
          </p:cNvSpPr>
          <p:nvPr>
            <p:ph type="sldNum" sz="quarter" idx="12"/>
          </p:nvPr>
        </p:nvSpPr>
        <p:spPr/>
        <p:txBody>
          <a:bodyPr/>
          <a:lstStyle/>
          <a:p>
            <a:fld id="{6931033A-9532-4C22-B59E-8E3652FB001A}" type="slidenum">
              <a:rPr lang="en-US"/>
              <a:pPr/>
              <a:t>45</a:t>
            </a:fld>
            <a:endParaRPr lang="en-US"/>
          </a:p>
        </p:txBody>
      </p:sp>
      <p:sp>
        <p:nvSpPr>
          <p:cNvPr id="1191938"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91939"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0"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1" name="Rectangle 5"/>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2" name="Rectangle 6"/>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3" name="Rectangle 7"/>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4" name="Rectangle 8"/>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5" name="Text Box 9"/>
          <p:cNvSpPr txBox="1">
            <a:spLocks noChangeArrowheads="1"/>
          </p:cNvSpPr>
          <p:nvPr/>
        </p:nvSpPr>
        <p:spPr bwMode="auto">
          <a:xfrm>
            <a:off x="611188" y="476250"/>
            <a:ext cx="2665412"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Slave Mode 1</a:t>
            </a:r>
          </a:p>
        </p:txBody>
      </p:sp>
      <p:sp>
        <p:nvSpPr>
          <p:cNvPr id="1191946" name="Rectangle 10"/>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91947" name="Line 11"/>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8" name="Line 12"/>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9" name="Line 13"/>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0" name="Line 14"/>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1" name="Line 15"/>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2" name="Line 16"/>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3" name="Line 17"/>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4" name="Line 18"/>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5" name="Line 19"/>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6" name="Rectangle 20"/>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7" name="Rectangle 21"/>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8" name="Rectangle 22"/>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9" name="Rectangle 23"/>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0" name="Rectangle 24"/>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1"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2"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3"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4"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5" name="Rectangle 29"/>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6" name="Rectangle 30"/>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7" name="Rectangle 31"/>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8" name="Rectangle 32"/>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69" name="Rectangle 33"/>
          <p:cNvSpPr>
            <a:spLocks noChangeArrowheads="1"/>
          </p:cNvSpPr>
          <p:nvPr/>
        </p:nvSpPr>
        <p:spPr bwMode="auto">
          <a:xfrm>
            <a:off x="7308850"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0" name="Rectangle 3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1" name="Text Box 35"/>
          <p:cNvSpPr txBox="1">
            <a:spLocks noChangeArrowheads="1"/>
          </p:cNvSpPr>
          <p:nvPr/>
        </p:nvSpPr>
        <p:spPr bwMode="auto">
          <a:xfrm>
            <a:off x="3246438" y="179388"/>
            <a:ext cx="2459037" cy="9461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MPI outside of</a:t>
            </a:r>
          </a:p>
          <a:p>
            <a:r>
              <a:rPr lang="en-US" sz="2800">
                <a:solidFill>
                  <a:srgbClr val="CC3300"/>
                </a:solidFill>
              </a:rPr>
              <a:t>OpenMP</a:t>
            </a:r>
          </a:p>
        </p:txBody>
      </p:sp>
      <p:sp>
        <p:nvSpPr>
          <p:cNvPr id="1191972" name="Rectangle 36"/>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3" name="Rectangle 37"/>
          <p:cNvSpPr>
            <a:spLocks noChangeArrowheads="1"/>
          </p:cNvSpPr>
          <p:nvPr/>
        </p:nvSpPr>
        <p:spPr bwMode="auto">
          <a:xfrm>
            <a:off x="4500563" y="1989138"/>
            <a:ext cx="285750" cy="38163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4" name="Oval 38"/>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5" name="Oval 39"/>
          <p:cNvSpPr>
            <a:spLocks noChangeArrowheads="1"/>
          </p:cNvSpPr>
          <p:nvPr/>
        </p:nvSpPr>
        <p:spPr bwMode="auto">
          <a:xfrm>
            <a:off x="456882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6" name="Oval 40"/>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7" name="Oval 41"/>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8" name="Oval 42"/>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79" name="Oval 43"/>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0" name="Oval 44"/>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1" name="Oval 45"/>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2" name="Oval 46"/>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3" name="Oval 47"/>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4" name="Oval 48"/>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5" name="Oval 49"/>
          <p:cNvSpPr>
            <a:spLocks noChangeArrowheads="1"/>
          </p:cNvSpPr>
          <p:nvPr/>
        </p:nvSpPr>
        <p:spPr bwMode="auto">
          <a:xfrm>
            <a:off x="4570413" y="2133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6" name="Rectangle 50"/>
          <p:cNvSpPr>
            <a:spLocks noChangeArrowheads="1"/>
          </p:cNvSpPr>
          <p:nvPr/>
        </p:nvSpPr>
        <p:spPr bwMode="auto">
          <a:xfrm>
            <a:off x="2555875" y="1773238"/>
            <a:ext cx="3887788" cy="4248150"/>
          </a:xfrm>
          <a:prstGeom prst="rect">
            <a:avLst/>
          </a:prstGeom>
          <a:solidFill>
            <a:srgbClr val="339933">
              <a:alpha val="39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7" name="Line 51"/>
          <p:cNvSpPr>
            <a:spLocks noChangeShapeType="1"/>
          </p:cNvSpPr>
          <p:nvPr/>
        </p:nvSpPr>
        <p:spPr bwMode="auto">
          <a:xfrm flipV="1">
            <a:off x="4643438" y="1196975"/>
            <a:ext cx="0" cy="53276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88" name="Text Box 52">
            <a:hlinkClick r:id="rId3" action="ppaction://hlinksldjump"/>
          </p:cNvPr>
          <p:cNvSpPr txBox="1">
            <a:spLocks noChangeArrowheads="1"/>
          </p:cNvSpPr>
          <p:nvPr/>
        </p:nvSpPr>
        <p:spPr bwMode="auto">
          <a:xfrm>
            <a:off x="6121400" y="6015038"/>
            <a:ext cx="2266950" cy="3667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t>To initialize interafce</a:t>
            </a:r>
          </a:p>
        </p:txBody>
      </p:sp>
      <p:sp>
        <p:nvSpPr>
          <p:cNvPr id="1191989" name="Oval 53"/>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91970"/>
                                        </p:tgtEl>
                                      </p:cBhvr>
                                      <p:by x="400000" y="400000"/>
                                    </p:animScale>
                                  </p:childTnLst>
                                </p:cTn>
                              </p:par>
                              <p:par>
                                <p:cTn id="7" presetID="6" presetClass="emph" presetSubtype="0" fill="hold" grpId="0" nodeType="withEffect">
                                  <p:stCondLst>
                                    <p:cond delay="0"/>
                                  </p:stCondLst>
                                  <p:childTnLst>
                                    <p:animScale>
                                      <p:cBhvr>
                                        <p:cTn id="8" dur="2000" fill="hold"/>
                                        <p:tgtEl>
                                          <p:spTgt spid="1191972"/>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191972"/>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919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19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19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19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19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19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19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19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19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19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19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19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1985"/>
                                        </p:tgtEl>
                                        <p:attrNameLst>
                                          <p:attrName>style.visibility</p:attrName>
                                        </p:attrNameLst>
                                      </p:cBhvr>
                                      <p:to>
                                        <p:strVal val="visible"/>
                                      </p:to>
                                    </p:set>
                                  </p:childTnLst>
                                </p:cTn>
                              </p:par>
                            </p:childTnLst>
                          </p:cTn>
                        </p:par>
                        <p:par>
                          <p:cTn id="39" fill="hold" nodeType="afterGroup">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1191971"/>
                                        </p:tgtEl>
                                        <p:attrNameLst>
                                          <p:attrName>style.visibility</p:attrName>
                                        </p:attrNameLst>
                                      </p:cBhvr>
                                      <p:to>
                                        <p:strVal val="visible"/>
                                      </p:to>
                                    </p:set>
                                    <p:animEffect transition="in" filter="blinds(horizontal)">
                                      <p:cBhvr>
                                        <p:cTn id="42" dur="500"/>
                                        <p:tgtEl>
                                          <p:spTgt spid="1191971"/>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119198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9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70" grpId="0" animBg="1"/>
      <p:bldP spid="1191971" grpId="0"/>
      <p:bldP spid="1191972" grpId="0" animBg="1"/>
      <p:bldP spid="1191972" grpId="1" animBg="1"/>
      <p:bldP spid="1191973" grpId="0" animBg="1"/>
      <p:bldP spid="1191974" grpId="0" animBg="1"/>
      <p:bldP spid="1191975" grpId="0" animBg="1"/>
      <p:bldP spid="1191976" grpId="0" animBg="1"/>
      <p:bldP spid="1191977" grpId="0" animBg="1"/>
      <p:bldP spid="1191978" grpId="0" animBg="1"/>
      <p:bldP spid="1191979" grpId="0" animBg="1"/>
      <p:bldP spid="1191980" grpId="0" animBg="1"/>
      <p:bldP spid="1191981" grpId="0" animBg="1"/>
      <p:bldP spid="1191982" grpId="0" animBg="1"/>
      <p:bldP spid="1191983" grpId="0" animBg="1"/>
      <p:bldP spid="1191984" grpId="0" animBg="1"/>
      <p:bldP spid="1191985" grpId="0" animBg="1"/>
      <p:bldP spid="1191986" grpId="0" animBg="1"/>
      <p:bldP spid="11919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AD7B59C2-4ABA-4B23-91B0-B01FDF64C08A}" type="slidenum">
              <a:rPr lang="en-US"/>
              <a:pPr/>
              <a:t>46</a:t>
            </a:fld>
            <a:endParaRPr lang="en-US"/>
          </a:p>
        </p:txBody>
      </p:sp>
      <p:sp>
        <p:nvSpPr>
          <p:cNvPr id="1207298" name="Rectangle 2"/>
          <p:cNvSpPr>
            <a:spLocks noGrp="1" noChangeArrowheads="1"/>
          </p:cNvSpPr>
          <p:nvPr>
            <p:ph type="title"/>
          </p:nvPr>
        </p:nvSpPr>
        <p:spPr/>
        <p:txBody>
          <a:bodyPr/>
          <a:lstStyle/>
          <a:p>
            <a:endParaRPr lang="en-US"/>
          </a:p>
        </p:txBody>
      </p:sp>
      <p:sp>
        <p:nvSpPr>
          <p:cNvPr id="1207299" name="Rectangle 3"/>
          <p:cNvSpPr>
            <a:spLocks noGrp="1" noChangeArrowheads="1"/>
          </p:cNvSpPr>
          <p:nvPr>
            <p:ph type="body" idx="1"/>
          </p:nvPr>
        </p:nvSpPr>
        <p:spPr/>
        <p:txBody>
          <a:bodyPr/>
          <a:lstStyle/>
          <a:p>
            <a:endParaRPr lang="en-US"/>
          </a:p>
        </p:txBody>
      </p:sp>
      <p:pic>
        <p:nvPicPr>
          <p:cNvPr id="1207300" name="Picture 4" descr="p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6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1"/>
          </p:nvPr>
        </p:nvSpPr>
        <p:spPr/>
        <p:txBody>
          <a:bodyPr/>
          <a:lstStyle/>
          <a:p>
            <a:r>
              <a:rPr lang="en-US"/>
              <a:t>http://www.hpcvl.org</a:t>
            </a:r>
          </a:p>
        </p:txBody>
      </p:sp>
      <p:sp>
        <p:nvSpPr>
          <p:cNvPr id="53" name="Slide Number Placeholder 4"/>
          <p:cNvSpPr>
            <a:spLocks noGrp="1"/>
          </p:cNvSpPr>
          <p:nvPr>
            <p:ph type="sldNum" sz="quarter" idx="12"/>
          </p:nvPr>
        </p:nvSpPr>
        <p:spPr/>
        <p:txBody>
          <a:bodyPr/>
          <a:lstStyle/>
          <a:p>
            <a:fld id="{17DA3401-BA92-49C0-AA34-334EAF2EFC54}" type="slidenum">
              <a:rPr lang="en-US"/>
              <a:pPr/>
              <a:t>47</a:t>
            </a:fld>
            <a:endParaRPr lang="en-US"/>
          </a:p>
        </p:txBody>
      </p:sp>
      <p:sp>
        <p:nvSpPr>
          <p:cNvPr id="1193986"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93987"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88"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89" name="Rectangle 5"/>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0" name="Rectangle 6"/>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1" name="Rectangle 7"/>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2" name="Rectangle 8"/>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3" name="Text Box 9"/>
          <p:cNvSpPr txBox="1">
            <a:spLocks noChangeArrowheads="1"/>
          </p:cNvSpPr>
          <p:nvPr/>
        </p:nvSpPr>
        <p:spPr bwMode="auto">
          <a:xfrm>
            <a:off x="179388" y="476250"/>
            <a:ext cx="80645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sz="3200"/>
              <a:t>Slave Mode 2: anywhere is in OpenMP</a:t>
            </a:r>
          </a:p>
        </p:txBody>
      </p:sp>
      <p:sp>
        <p:nvSpPr>
          <p:cNvPr id="1193994" name="Rectangle 10"/>
          <p:cNvSpPr>
            <a:spLocks noGrp="1" noChangeArrowheads="1"/>
          </p:cNvSpPr>
          <p:nvPr>
            <p:ph type="title"/>
          </p:nvPr>
        </p:nvSpPr>
        <p:spPr>
          <a:xfrm>
            <a:off x="611188" y="-315913"/>
            <a:ext cx="7921625" cy="1143001"/>
          </a:xfrm>
          <a:noFill/>
          <a:ln/>
        </p:spPr>
        <p:txBody>
          <a:bodyPr/>
          <a:lstStyle/>
          <a:p>
            <a:r>
              <a:rPr lang="en-US"/>
              <a:t>Double-layer Master-Slave Model</a:t>
            </a:r>
          </a:p>
        </p:txBody>
      </p:sp>
      <p:sp>
        <p:nvSpPr>
          <p:cNvPr id="1193995" name="Line 11"/>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6" name="Line 12"/>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7" name="Line 13"/>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8" name="Line 14"/>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3999" name="Line 15"/>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0" name="Line 16"/>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1" name="Line 17"/>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2" name="Line 18"/>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3" name="Line 19"/>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4" name="Rectangle 20"/>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5" name="Rectangle 21"/>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6" name="Rectangle 22"/>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7" name="Rectangle 23"/>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8" name="Rectangle 24"/>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09"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0"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1"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2"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3" name="Rectangle 29"/>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4" name="Rectangle 30"/>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5" name="Rectangle 31"/>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6" name="Rectangle 32"/>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7" name="Rectangle 33"/>
          <p:cNvSpPr>
            <a:spLocks noChangeArrowheads="1"/>
          </p:cNvSpPr>
          <p:nvPr/>
        </p:nvSpPr>
        <p:spPr bwMode="auto">
          <a:xfrm>
            <a:off x="7308850"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8" name="Rectangle 3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19" name="Text Box 35"/>
          <p:cNvSpPr txBox="1">
            <a:spLocks noChangeArrowheads="1"/>
          </p:cNvSpPr>
          <p:nvPr/>
        </p:nvSpPr>
        <p:spPr bwMode="auto">
          <a:xfrm>
            <a:off x="2654300" y="188913"/>
            <a:ext cx="3289300" cy="18002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sz="2800">
                <a:solidFill>
                  <a:srgbClr val="CC3300"/>
                </a:solidFill>
              </a:rPr>
              <a:t>Always in OpenMP,</a:t>
            </a:r>
          </a:p>
          <a:p>
            <a:pPr algn="l"/>
            <a:r>
              <a:rPr lang="en-US" sz="2800">
                <a:solidFill>
                  <a:srgbClr val="CC3300"/>
                </a:solidFill>
              </a:rPr>
              <a:t>only main thread</a:t>
            </a:r>
          </a:p>
          <a:p>
            <a:pPr algn="l"/>
            <a:r>
              <a:rPr lang="en-US" sz="2800">
                <a:solidFill>
                  <a:srgbClr val="CC3300"/>
                </a:solidFill>
              </a:rPr>
              <a:t>asks groups from</a:t>
            </a:r>
          </a:p>
          <a:p>
            <a:pPr algn="l"/>
            <a:r>
              <a:rPr lang="en-US" sz="2800">
                <a:solidFill>
                  <a:srgbClr val="CC3300"/>
                </a:solidFill>
              </a:rPr>
              <a:t>the master.</a:t>
            </a:r>
          </a:p>
        </p:txBody>
      </p:sp>
      <p:sp>
        <p:nvSpPr>
          <p:cNvPr id="1194020" name="Rectangle 36"/>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1" name="Rectangle 37"/>
          <p:cNvSpPr>
            <a:spLocks noChangeArrowheads="1"/>
          </p:cNvSpPr>
          <p:nvPr/>
        </p:nvSpPr>
        <p:spPr bwMode="auto">
          <a:xfrm>
            <a:off x="4500563" y="1989138"/>
            <a:ext cx="285750" cy="38163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2" name="Oval 38"/>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3" name="Oval 39"/>
          <p:cNvSpPr>
            <a:spLocks noChangeArrowheads="1"/>
          </p:cNvSpPr>
          <p:nvPr/>
        </p:nvSpPr>
        <p:spPr bwMode="auto">
          <a:xfrm>
            <a:off x="456882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4" name="Oval 40"/>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5" name="Oval 41"/>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6" name="Oval 42"/>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7" name="Oval 43"/>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8" name="Oval 44"/>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29" name="Oval 45"/>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0" name="Oval 46"/>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1" name="Oval 47"/>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2" name="Oval 48"/>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3" name="Oval 49"/>
          <p:cNvSpPr>
            <a:spLocks noChangeArrowheads="1"/>
          </p:cNvSpPr>
          <p:nvPr/>
        </p:nvSpPr>
        <p:spPr bwMode="auto">
          <a:xfrm>
            <a:off x="4570413" y="2133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4" name="Rectangle 50"/>
          <p:cNvSpPr>
            <a:spLocks noChangeArrowheads="1"/>
          </p:cNvSpPr>
          <p:nvPr/>
        </p:nvSpPr>
        <p:spPr bwMode="auto">
          <a:xfrm>
            <a:off x="2411413" y="0"/>
            <a:ext cx="3887787" cy="6858000"/>
          </a:xfrm>
          <a:prstGeom prst="rect">
            <a:avLst/>
          </a:prstGeom>
          <a:solidFill>
            <a:srgbClr val="339933">
              <a:alpha val="39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4035" name="Oval 51"/>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94018"/>
                                        </p:tgtEl>
                                      </p:cBhvr>
                                      <p:by x="400000" y="400000"/>
                                    </p:animScale>
                                  </p:childTnLst>
                                </p:cTn>
                              </p:par>
                              <p:par>
                                <p:cTn id="7" presetID="6" presetClass="emph" presetSubtype="0" fill="hold" grpId="0" nodeType="withEffect">
                                  <p:stCondLst>
                                    <p:cond delay="0"/>
                                  </p:stCondLst>
                                  <p:childTnLst>
                                    <p:animScale>
                                      <p:cBhvr>
                                        <p:cTn id="8" dur="2000" fill="hold"/>
                                        <p:tgtEl>
                                          <p:spTgt spid="1194020"/>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194020"/>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94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4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40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40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40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4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4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40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40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40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40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40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4033"/>
                                        </p:tgtEl>
                                        <p:attrNameLst>
                                          <p:attrName>style.visibility</p:attrName>
                                        </p:attrNameLst>
                                      </p:cBhvr>
                                      <p:to>
                                        <p:strVal val="visible"/>
                                      </p:to>
                                    </p:set>
                                  </p:childTnLst>
                                </p:cTn>
                              </p:par>
                            </p:childTnLst>
                          </p:cTn>
                        </p:par>
                        <p:par>
                          <p:cTn id="39" fill="hold" nodeType="afterGroup">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1194019"/>
                                        </p:tgtEl>
                                        <p:attrNameLst>
                                          <p:attrName>style.visibility</p:attrName>
                                        </p:attrNameLst>
                                      </p:cBhvr>
                                      <p:to>
                                        <p:strVal val="visible"/>
                                      </p:to>
                                    </p:set>
                                    <p:animEffect transition="in" filter="blinds(horizontal)">
                                      <p:cBhvr>
                                        <p:cTn id="42" dur="500"/>
                                        <p:tgtEl>
                                          <p:spTgt spid="1194019"/>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1194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018" grpId="0" animBg="1"/>
      <p:bldP spid="1194019" grpId="0"/>
      <p:bldP spid="1194020" grpId="0" animBg="1"/>
      <p:bldP spid="1194020" grpId="1" animBg="1"/>
      <p:bldP spid="1194021" grpId="0" animBg="1"/>
      <p:bldP spid="1194022" grpId="0" animBg="1"/>
      <p:bldP spid="1194023" grpId="0" animBg="1"/>
      <p:bldP spid="1194024" grpId="0" animBg="1"/>
      <p:bldP spid="1194025" grpId="0" animBg="1"/>
      <p:bldP spid="1194026" grpId="0" animBg="1"/>
      <p:bldP spid="1194027" grpId="0" animBg="1"/>
      <p:bldP spid="1194028" grpId="0" animBg="1"/>
      <p:bldP spid="1194029" grpId="0" animBg="1"/>
      <p:bldP spid="1194030" grpId="0" animBg="1"/>
      <p:bldP spid="1194031" grpId="0" animBg="1"/>
      <p:bldP spid="1194032" grpId="0" animBg="1"/>
      <p:bldP spid="1194033" grpId="0" animBg="1"/>
      <p:bldP spid="11940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482D4287-90EE-4019-83EE-1CD4E28DB3FC}" type="slidenum">
              <a:rPr lang="en-US"/>
              <a:pPr/>
              <a:t>48</a:t>
            </a:fld>
            <a:endParaRPr lang="en-US"/>
          </a:p>
        </p:txBody>
      </p:sp>
      <p:sp>
        <p:nvSpPr>
          <p:cNvPr id="1208322" name="Rectangle 2"/>
          <p:cNvSpPr>
            <a:spLocks noGrp="1" noChangeArrowheads="1"/>
          </p:cNvSpPr>
          <p:nvPr>
            <p:ph type="title"/>
          </p:nvPr>
        </p:nvSpPr>
        <p:spPr/>
        <p:txBody>
          <a:bodyPr/>
          <a:lstStyle/>
          <a:p>
            <a:endParaRPr lang="en-US"/>
          </a:p>
        </p:txBody>
      </p:sp>
      <p:sp>
        <p:nvSpPr>
          <p:cNvPr id="1208323" name="Rectangle 3"/>
          <p:cNvSpPr>
            <a:spLocks noGrp="1" noChangeArrowheads="1"/>
          </p:cNvSpPr>
          <p:nvPr>
            <p:ph type="body" idx="1"/>
          </p:nvPr>
        </p:nvSpPr>
        <p:spPr/>
        <p:txBody>
          <a:bodyPr/>
          <a:lstStyle/>
          <a:p>
            <a:endParaRPr lang="en-US"/>
          </a:p>
        </p:txBody>
      </p:sp>
      <p:pic>
        <p:nvPicPr>
          <p:cNvPr id="1208324" name="Picture 4" descr="p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6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1"/>
          </p:nvPr>
        </p:nvSpPr>
        <p:spPr/>
        <p:txBody>
          <a:bodyPr/>
          <a:lstStyle/>
          <a:p>
            <a:r>
              <a:rPr lang="en-US"/>
              <a:t>http://www.hpcvl.org</a:t>
            </a:r>
          </a:p>
        </p:txBody>
      </p:sp>
      <p:sp>
        <p:nvSpPr>
          <p:cNvPr id="53" name="Slide Number Placeholder 4"/>
          <p:cNvSpPr>
            <a:spLocks noGrp="1"/>
          </p:cNvSpPr>
          <p:nvPr>
            <p:ph type="sldNum" sz="quarter" idx="12"/>
          </p:nvPr>
        </p:nvSpPr>
        <p:spPr/>
        <p:txBody>
          <a:bodyPr/>
          <a:lstStyle/>
          <a:p>
            <a:fld id="{19531B28-91F8-4358-9873-EB1912BBDE4B}" type="slidenum">
              <a:rPr lang="en-US"/>
              <a:pPr/>
              <a:t>49</a:t>
            </a:fld>
            <a:endParaRPr lang="en-US"/>
          </a:p>
        </p:txBody>
      </p:sp>
      <p:sp>
        <p:nvSpPr>
          <p:cNvPr id="1196034"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96035"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36"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37" name="Rectangle 5"/>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38" name="Rectangle 6"/>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39" name="Rectangle 7"/>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0" name="Rectangle 8"/>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1" name="Text Box 9"/>
          <p:cNvSpPr txBox="1">
            <a:spLocks noChangeArrowheads="1"/>
          </p:cNvSpPr>
          <p:nvPr/>
        </p:nvSpPr>
        <p:spPr bwMode="auto">
          <a:xfrm>
            <a:off x="179388" y="476250"/>
            <a:ext cx="80645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sz="3200"/>
              <a:t>Slave Mode 3: anywhere is in OpenMP </a:t>
            </a:r>
          </a:p>
        </p:txBody>
      </p:sp>
      <p:sp>
        <p:nvSpPr>
          <p:cNvPr id="1196042" name="Rectangle 10"/>
          <p:cNvSpPr>
            <a:spLocks noGrp="1" noChangeArrowheads="1"/>
          </p:cNvSpPr>
          <p:nvPr>
            <p:ph type="title"/>
          </p:nvPr>
        </p:nvSpPr>
        <p:spPr>
          <a:xfrm>
            <a:off x="611188" y="-315913"/>
            <a:ext cx="7921625" cy="1143001"/>
          </a:xfrm>
          <a:noFill/>
          <a:ln/>
        </p:spPr>
        <p:txBody>
          <a:bodyPr/>
          <a:lstStyle/>
          <a:p>
            <a:r>
              <a:rPr lang="en-US"/>
              <a:t>Double-layer Master-Slave Model</a:t>
            </a:r>
          </a:p>
        </p:txBody>
      </p:sp>
      <p:sp>
        <p:nvSpPr>
          <p:cNvPr id="1196043" name="Line 11"/>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4" name="Line 12"/>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5" name="Line 13"/>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6" name="Line 14"/>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7" name="Line 15"/>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8" name="Line 16"/>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49" name="Line 17"/>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0" name="Line 18"/>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1" name="Line 19"/>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2" name="Rectangle 20"/>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3" name="Rectangle 21"/>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4" name="Rectangle 22"/>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5" name="Rectangle 23"/>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6" name="Rectangle 24"/>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7"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8"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59"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0"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1" name="Rectangle 29"/>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2" name="Rectangle 30"/>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3" name="Rectangle 31"/>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4" name="Rectangle 32"/>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5" name="Rectangle 33"/>
          <p:cNvSpPr>
            <a:spLocks noChangeArrowheads="1"/>
          </p:cNvSpPr>
          <p:nvPr/>
        </p:nvSpPr>
        <p:spPr bwMode="auto">
          <a:xfrm>
            <a:off x="7308850" y="2997200"/>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6" name="Rectangle 3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7" name="Text Box 35"/>
          <p:cNvSpPr txBox="1">
            <a:spLocks noChangeArrowheads="1"/>
          </p:cNvSpPr>
          <p:nvPr/>
        </p:nvSpPr>
        <p:spPr bwMode="auto">
          <a:xfrm>
            <a:off x="2654300" y="476250"/>
            <a:ext cx="2835275" cy="13731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sz="2800">
                <a:solidFill>
                  <a:srgbClr val="CC3300"/>
                </a:solidFill>
              </a:rPr>
              <a:t>Any thread asks </a:t>
            </a:r>
          </a:p>
          <a:p>
            <a:pPr algn="l"/>
            <a:r>
              <a:rPr lang="en-US" sz="2800">
                <a:solidFill>
                  <a:srgbClr val="CC3300"/>
                </a:solidFill>
              </a:rPr>
              <a:t>groups from the </a:t>
            </a:r>
          </a:p>
          <a:p>
            <a:pPr algn="l"/>
            <a:r>
              <a:rPr lang="en-US" sz="2800">
                <a:solidFill>
                  <a:srgbClr val="CC3300"/>
                </a:solidFill>
              </a:rPr>
              <a:t>master.</a:t>
            </a:r>
          </a:p>
        </p:txBody>
      </p:sp>
      <p:sp>
        <p:nvSpPr>
          <p:cNvPr id="1196068" name="Rectangle 36"/>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69" name="Rectangle 37"/>
          <p:cNvSpPr>
            <a:spLocks noChangeArrowheads="1"/>
          </p:cNvSpPr>
          <p:nvPr/>
        </p:nvSpPr>
        <p:spPr bwMode="auto">
          <a:xfrm>
            <a:off x="4500563" y="1989138"/>
            <a:ext cx="285750" cy="38163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0" name="Oval 38"/>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1" name="Oval 39"/>
          <p:cNvSpPr>
            <a:spLocks noChangeArrowheads="1"/>
          </p:cNvSpPr>
          <p:nvPr/>
        </p:nvSpPr>
        <p:spPr bwMode="auto">
          <a:xfrm>
            <a:off x="456882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2" name="Oval 40"/>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3" name="Oval 41"/>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4" name="Oval 42"/>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5" name="Oval 43"/>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6" name="Oval 44"/>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7" name="Oval 45"/>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8" name="Oval 46"/>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79" name="Oval 47"/>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80" name="Oval 48"/>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81" name="Oval 49"/>
          <p:cNvSpPr>
            <a:spLocks noChangeArrowheads="1"/>
          </p:cNvSpPr>
          <p:nvPr/>
        </p:nvSpPr>
        <p:spPr bwMode="auto">
          <a:xfrm>
            <a:off x="4570413" y="2133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82" name="Rectangle 50"/>
          <p:cNvSpPr>
            <a:spLocks noChangeArrowheads="1"/>
          </p:cNvSpPr>
          <p:nvPr/>
        </p:nvSpPr>
        <p:spPr bwMode="auto">
          <a:xfrm>
            <a:off x="2411413" y="0"/>
            <a:ext cx="3887787" cy="6858000"/>
          </a:xfrm>
          <a:prstGeom prst="rect">
            <a:avLst/>
          </a:prstGeom>
          <a:solidFill>
            <a:srgbClr val="339933">
              <a:alpha val="39000"/>
            </a:srgbClr>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6083" name="Oval 51"/>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96066"/>
                                        </p:tgtEl>
                                      </p:cBhvr>
                                      <p:by x="400000" y="400000"/>
                                    </p:animScale>
                                  </p:childTnLst>
                                </p:cTn>
                              </p:par>
                              <p:par>
                                <p:cTn id="7" presetID="6" presetClass="emph" presetSubtype="0" fill="hold" grpId="0" nodeType="withEffect">
                                  <p:stCondLst>
                                    <p:cond delay="0"/>
                                  </p:stCondLst>
                                  <p:childTnLst>
                                    <p:animScale>
                                      <p:cBhvr>
                                        <p:cTn id="8" dur="2000" fill="hold"/>
                                        <p:tgtEl>
                                          <p:spTgt spid="1196068"/>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196068"/>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960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60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60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60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60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60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60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60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60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60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60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60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6081"/>
                                        </p:tgtEl>
                                        <p:attrNameLst>
                                          <p:attrName>style.visibility</p:attrName>
                                        </p:attrNameLst>
                                      </p:cBhvr>
                                      <p:to>
                                        <p:strVal val="visible"/>
                                      </p:to>
                                    </p:set>
                                  </p:childTnLst>
                                </p:cTn>
                              </p:par>
                            </p:childTnLst>
                          </p:cTn>
                        </p:par>
                        <p:par>
                          <p:cTn id="39" fill="hold" nodeType="afterGroup">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1196067"/>
                                        </p:tgtEl>
                                        <p:attrNameLst>
                                          <p:attrName>style.visibility</p:attrName>
                                        </p:attrNameLst>
                                      </p:cBhvr>
                                      <p:to>
                                        <p:strVal val="visible"/>
                                      </p:to>
                                    </p:set>
                                    <p:animEffect transition="in" filter="blinds(horizontal)">
                                      <p:cBhvr>
                                        <p:cTn id="42" dur="500"/>
                                        <p:tgtEl>
                                          <p:spTgt spid="1196067"/>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119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66" grpId="0" animBg="1"/>
      <p:bldP spid="1196067" grpId="0"/>
      <p:bldP spid="1196068" grpId="0" animBg="1"/>
      <p:bldP spid="1196068" grpId="1" animBg="1"/>
      <p:bldP spid="1196069" grpId="0" animBg="1"/>
      <p:bldP spid="1196070" grpId="0" animBg="1"/>
      <p:bldP spid="1196071" grpId="0" animBg="1"/>
      <p:bldP spid="1196072" grpId="0" animBg="1"/>
      <p:bldP spid="1196073" grpId="0" animBg="1"/>
      <p:bldP spid="1196074" grpId="0" animBg="1"/>
      <p:bldP spid="1196075" grpId="0" animBg="1"/>
      <p:bldP spid="1196076" grpId="0" animBg="1"/>
      <p:bldP spid="1196077" grpId="0" animBg="1"/>
      <p:bldP spid="1196078" grpId="0" animBg="1"/>
      <p:bldP spid="1196079" grpId="0" animBg="1"/>
      <p:bldP spid="1196080" grpId="0" animBg="1"/>
      <p:bldP spid="1196081" grpId="0" animBg="1"/>
      <p:bldP spid="11960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40CA1E46-B498-420E-B057-05EE851DAAF7}" type="slidenum">
              <a:rPr lang="en-US"/>
              <a:pPr/>
              <a:t>5</a:t>
            </a:fld>
            <a:endParaRPr lang="en-US"/>
          </a:p>
        </p:txBody>
      </p:sp>
      <p:sp>
        <p:nvSpPr>
          <p:cNvPr id="1178626" name="Rectangle 2"/>
          <p:cNvSpPr>
            <a:spLocks noGrp="1" noChangeArrowheads="1"/>
          </p:cNvSpPr>
          <p:nvPr>
            <p:ph type="title"/>
          </p:nvPr>
        </p:nvSpPr>
        <p:spPr/>
        <p:txBody>
          <a:bodyPr/>
          <a:lstStyle/>
          <a:p>
            <a:endParaRPr lang="en-US"/>
          </a:p>
        </p:txBody>
      </p:sp>
      <p:sp>
        <p:nvSpPr>
          <p:cNvPr id="1178627" name="Rectangle 3"/>
          <p:cNvSpPr>
            <a:spLocks noGrp="1" noChangeArrowheads="1"/>
          </p:cNvSpPr>
          <p:nvPr>
            <p:ph type="body" idx="1"/>
          </p:nvPr>
        </p:nvSpPr>
        <p:spPr/>
        <p:txBody>
          <a:bodyPr/>
          <a:lstStyle/>
          <a:p>
            <a:endParaRPr lang="en-US"/>
          </a:p>
        </p:txBody>
      </p:sp>
      <p:pic>
        <p:nvPicPr>
          <p:cNvPr id="1178629" name="Picture 5"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7DE02D42-02EE-4226-B8D8-17478C2AFF52}" type="slidenum">
              <a:rPr lang="en-US"/>
              <a:pPr/>
              <a:t>50</a:t>
            </a:fld>
            <a:endParaRPr lang="en-US"/>
          </a:p>
        </p:txBody>
      </p:sp>
      <p:sp>
        <p:nvSpPr>
          <p:cNvPr id="1209346" name="Rectangle 2"/>
          <p:cNvSpPr>
            <a:spLocks noGrp="1" noChangeArrowheads="1"/>
          </p:cNvSpPr>
          <p:nvPr>
            <p:ph type="title"/>
          </p:nvPr>
        </p:nvSpPr>
        <p:spPr/>
        <p:txBody>
          <a:bodyPr/>
          <a:lstStyle/>
          <a:p>
            <a:endParaRPr lang="en-US"/>
          </a:p>
        </p:txBody>
      </p:sp>
      <p:sp>
        <p:nvSpPr>
          <p:cNvPr id="1209347" name="Rectangle 3"/>
          <p:cNvSpPr>
            <a:spLocks noGrp="1" noChangeArrowheads="1"/>
          </p:cNvSpPr>
          <p:nvPr>
            <p:ph type="body" idx="1"/>
          </p:nvPr>
        </p:nvSpPr>
        <p:spPr/>
        <p:txBody>
          <a:bodyPr/>
          <a:lstStyle/>
          <a:p>
            <a:endParaRPr lang="en-US"/>
          </a:p>
        </p:txBody>
      </p:sp>
      <p:pic>
        <p:nvPicPr>
          <p:cNvPr id="1209348" name="Picture 4" descr="p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9144000" cy="680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DE21413B-E430-4ED6-ADB6-27B18ECBA332}" type="slidenum">
              <a:rPr lang="en-US"/>
              <a:pPr/>
              <a:t>51</a:t>
            </a:fld>
            <a:endParaRPr lang="en-US"/>
          </a:p>
        </p:txBody>
      </p:sp>
      <p:sp>
        <p:nvSpPr>
          <p:cNvPr id="993282" name="Rectangle 2"/>
          <p:cNvSpPr>
            <a:spLocks noGrp="1" noChangeArrowheads="1"/>
          </p:cNvSpPr>
          <p:nvPr>
            <p:ph type="title"/>
          </p:nvPr>
        </p:nvSpPr>
        <p:spPr>
          <a:xfrm>
            <a:off x="611188" y="260350"/>
            <a:ext cx="7921625" cy="1143000"/>
          </a:xfrm>
          <a:noFill/>
          <a:ln/>
        </p:spPr>
        <p:txBody>
          <a:bodyPr/>
          <a:lstStyle/>
          <a:p>
            <a:r>
              <a:rPr lang="en-US"/>
              <a:t>Double-layer Master-Slave Model</a:t>
            </a:r>
          </a:p>
        </p:txBody>
      </p:sp>
      <p:sp>
        <p:nvSpPr>
          <p:cNvPr id="993283" name="Text Box 3"/>
          <p:cNvSpPr txBox="1">
            <a:spLocks noChangeArrowheads="1"/>
          </p:cNvSpPr>
          <p:nvPr/>
        </p:nvSpPr>
        <p:spPr bwMode="auto">
          <a:xfrm>
            <a:off x="736600" y="1822450"/>
            <a:ext cx="7092950" cy="2014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3600">
                <a:solidFill>
                  <a:srgbClr val="CC3300"/>
                </a:solidFill>
                <a:ea typeface="SimSun" pitchFamily="2" charset="-122"/>
              </a:rPr>
              <a:t>Normally, mode 3 for both Master </a:t>
            </a:r>
          </a:p>
          <a:p>
            <a:pPr algn="dist"/>
            <a:r>
              <a:rPr lang="en-US" altLang="zh-CN" sz="3600">
                <a:solidFill>
                  <a:srgbClr val="CC3300"/>
                </a:solidFill>
                <a:ea typeface="SimSun" pitchFamily="2" charset="-122"/>
              </a:rPr>
              <a:t>and Slave nodes are suggested,</a:t>
            </a:r>
          </a:p>
          <a:p>
            <a:pPr algn="dist"/>
            <a:r>
              <a:rPr lang="en-US" altLang="zh-CN" sz="3600">
                <a:solidFill>
                  <a:srgbClr val="CC3300"/>
                </a:solidFill>
                <a:ea typeface="SimSun" pitchFamily="2" charset="-122"/>
              </a:rPr>
              <a:t>for efficiency.</a:t>
            </a:r>
          </a:p>
          <a:p>
            <a:pPr algn="dist"/>
            <a:endParaRPr lang="en-US">
              <a:solidFill>
                <a:srgbClr val="CC33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21C98E5-4313-41E1-96F3-E942D3EA3D69}" type="slidenum">
              <a:rPr lang="en-US"/>
              <a:pPr/>
              <a:t>52</a:t>
            </a:fld>
            <a:endParaRPr lang="en-US"/>
          </a:p>
        </p:txBody>
      </p:sp>
      <p:sp>
        <p:nvSpPr>
          <p:cNvPr id="1297410" name="Rectangle 2"/>
          <p:cNvSpPr>
            <a:spLocks noGrp="1" noChangeArrowheads="1"/>
          </p:cNvSpPr>
          <p:nvPr>
            <p:ph type="title"/>
          </p:nvPr>
        </p:nvSpPr>
        <p:spPr>
          <a:xfrm>
            <a:off x="611188" y="260350"/>
            <a:ext cx="7921625" cy="1143000"/>
          </a:xfrm>
          <a:noFill/>
          <a:ln/>
        </p:spPr>
        <p:txBody>
          <a:bodyPr/>
          <a:lstStyle/>
          <a:p>
            <a:r>
              <a:rPr lang="en-US"/>
              <a:t>Double-layer Master-Slave Model</a:t>
            </a:r>
          </a:p>
        </p:txBody>
      </p:sp>
      <p:sp>
        <p:nvSpPr>
          <p:cNvPr id="1297411" name="Text Box 3"/>
          <p:cNvSpPr txBox="1">
            <a:spLocks noChangeArrowheads="1"/>
          </p:cNvSpPr>
          <p:nvPr/>
        </p:nvSpPr>
        <p:spPr bwMode="auto">
          <a:xfrm>
            <a:off x="323850" y="1628775"/>
            <a:ext cx="8543925" cy="40243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4000">
                <a:solidFill>
                  <a:srgbClr val="CC3300"/>
                </a:solidFill>
                <a:ea typeface="SimSun" pitchFamily="2" charset="-122"/>
              </a:rPr>
              <a:t>To use the DMSM library, users only </a:t>
            </a:r>
          </a:p>
          <a:p>
            <a:pPr algn="dist"/>
            <a:r>
              <a:rPr lang="en-US" altLang="zh-CN" sz="4000">
                <a:solidFill>
                  <a:srgbClr val="CC3300"/>
                </a:solidFill>
                <a:ea typeface="SimSun" pitchFamily="2" charset="-122"/>
              </a:rPr>
              <a:t>need to code their own routines for </a:t>
            </a:r>
          </a:p>
          <a:p>
            <a:pPr algn="dist"/>
            <a:r>
              <a:rPr lang="en-US" altLang="zh-CN" sz="4000">
                <a:solidFill>
                  <a:srgbClr val="CC3300"/>
                </a:solidFill>
                <a:ea typeface="SimSun" pitchFamily="2" charset="-122"/>
              </a:rPr>
              <a:t>data initialization, computing a job, </a:t>
            </a:r>
          </a:p>
          <a:p>
            <a:pPr algn="dist"/>
            <a:r>
              <a:rPr lang="en-US" altLang="zh-CN" sz="4000">
                <a:solidFill>
                  <a:srgbClr val="CC3300"/>
                </a:solidFill>
                <a:ea typeface="SimSun" pitchFamily="2" charset="-122"/>
              </a:rPr>
              <a:t>calling this library, and managing </a:t>
            </a:r>
          </a:p>
          <a:p>
            <a:pPr algn="dist"/>
            <a:r>
              <a:rPr lang="en-US" altLang="zh-CN" sz="4000">
                <a:solidFill>
                  <a:srgbClr val="CC3300"/>
                </a:solidFill>
                <a:ea typeface="SimSun" pitchFamily="2" charset="-122"/>
              </a:rPr>
              <a:t>the calculated results (including </a:t>
            </a:r>
          </a:p>
          <a:p>
            <a:pPr algn="dist"/>
            <a:r>
              <a:rPr lang="en-US" altLang="zh-CN" sz="4000">
                <a:solidFill>
                  <a:srgbClr val="CC3300"/>
                </a:solidFill>
                <a:ea typeface="SimSun" pitchFamily="2" charset="-122"/>
              </a:rPr>
              <a:t>outputs).</a:t>
            </a:r>
          </a:p>
          <a:p>
            <a:pPr algn="dist"/>
            <a:endParaRPr lang="en-US">
              <a:solidFill>
                <a:srgbClr val="CC33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A84ADCB3-0D4A-448F-A4A8-3F77E6F4A0FC}" type="slidenum">
              <a:rPr lang="en-US"/>
              <a:pPr/>
              <a:t>53</a:t>
            </a:fld>
            <a:endParaRPr lang="en-US"/>
          </a:p>
        </p:txBody>
      </p:sp>
      <p:sp>
        <p:nvSpPr>
          <p:cNvPr id="995330" name="Rectangle 2"/>
          <p:cNvSpPr>
            <a:spLocks noGrp="1" noChangeArrowheads="1"/>
          </p:cNvSpPr>
          <p:nvPr>
            <p:ph type="title"/>
          </p:nvPr>
        </p:nvSpPr>
        <p:spPr>
          <a:xfrm>
            <a:off x="611188" y="260350"/>
            <a:ext cx="7921625" cy="1143000"/>
          </a:xfrm>
          <a:noFill/>
          <a:ln/>
        </p:spPr>
        <p:txBody>
          <a:bodyPr/>
          <a:lstStyle/>
          <a:p>
            <a:r>
              <a:rPr lang="en-US"/>
              <a:t>Double-layer Master-Slave Model</a:t>
            </a:r>
          </a:p>
        </p:txBody>
      </p:sp>
      <p:sp>
        <p:nvSpPr>
          <p:cNvPr id="995331" name="Text Box 3"/>
          <p:cNvSpPr txBox="1">
            <a:spLocks noChangeArrowheads="1"/>
          </p:cNvSpPr>
          <p:nvPr/>
        </p:nvSpPr>
        <p:spPr bwMode="auto">
          <a:xfrm>
            <a:off x="110967" y="1412875"/>
            <a:ext cx="9028434" cy="529375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4000" dirty="0">
                <a:solidFill>
                  <a:srgbClr val="CC3300"/>
                </a:solidFill>
                <a:ea typeface="SimSun" pitchFamily="2" charset="-122"/>
              </a:rPr>
              <a:t>Job (grouped) distributions and all </a:t>
            </a:r>
          </a:p>
          <a:p>
            <a:pPr algn="dist"/>
            <a:r>
              <a:rPr lang="en-US" altLang="zh-CN" sz="4000" dirty="0">
                <a:solidFill>
                  <a:srgbClr val="CC3300"/>
                </a:solidFill>
                <a:ea typeface="SimSun" pitchFamily="2" charset="-122"/>
              </a:rPr>
              <a:t>kinds of communications associated </a:t>
            </a:r>
          </a:p>
          <a:p>
            <a:pPr algn="dist"/>
            <a:r>
              <a:rPr lang="en-US" altLang="zh-CN" sz="4000" dirty="0">
                <a:solidFill>
                  <a:srgbClr val="CC3300"/>
                </a:solidFill>
                <a:ea typeface="SimSun" pitchFamily="2" charset="-122"/>
              </a:rPr>
              <a:t>with them are done by the library. </a:t>
            </a:r>
          </a:p>
          <a:p>
            <a:pPr algn="dist"/>
            <a:r>
              <a:rPr lang="en-US" altLang="zh-CN" sz="4000" dirty="0">
                <a:solidFill>
                  <a:srgbClr val="CC3300"/>
                </a:solidFill>
                <a:ea typeface="SimSun" pitchFamily="2" charset="-122"/>
              </a:rPr>
              <a:t>The library also takes </a:t>
            </a:r>
            <a:r>
              <a:rPr lang="en-US" altLang="zh-CN" sz="4000" dirty="0" smtClean="0">
                <a:solidFill>
                  <a:srgbClr val="CC3300"/>
                </a:solidFill>
                <a:ea typeface="SimSun" pitchFamily="2" charset="-122"/>
              </a:rPr>
              <a:t>down how each </a:t>
            </a:r>
          </a:p>
          <a:p>
            <a:pPr algn="dist"/>
            <a:r>
              <a:rPr lang="en-US" altLang="zh-CN" sz="4000" dirty="0">
                <a:solidFill>
                  <a:srgbClr val="CC3300"/>
                </a:solidFill>
                <a:ea typeface="SimSun" pitchFamily="2" charset="-122"/>
              </a:rPr>
              <a:t>j</a:t>
            </a:r>
            <a:r>
              <a:rPr lang="en-US" altLang="zh-CN" sz="4000" dirty="0" smtClean="0">
                <a:solidFill>
                  <a:srgbClr val="CC3300"/>
                </a:solidFill>
                <a:ea typeface="SimSun" pitchFamily="2" charset="-122"/>
              </a:rPr>
              <a:t>ob was done including CPU-time, </a:t>
            </a:r>
          </a:p>
          <a:p>
            <a:pPr algn="dist"/>
            <a:r>
              <a:rPr lang="en-US" altLang="zh-CN" sz="4000" dirty="0" smtClean="0">
                <a:solidFill>
                  <a:srgbClr val="CC3300"/>
                </a:solidFill>
                <a:ea typeface="SimSun" pitchFamily="2" charset="-122"/>
              </a:rPr>
              <a:t>checks </a:t>
            </a:r>
            <a:r>
              <a:rPr lang="en-US" altLang="zh-CN" sz="4000" dirty="0">
                <a:solidFill>
                  <a:srgbClr val="CC3300"/>
                </a:solidFill>
                <a:ea typeface="SimSun" pitchFamily="2" charset="-122"/>
              </a:rPr>
              <a:t>and reports whether these </a:t>
            </a:r>
          </a:p>
          <a:p>
            <a:pPr algn="dist"/>
            <a:r>
              <a:rPr lang="en-US" altLang="zh-CN" sz="4000" dirty="0">
                <a:solidFill>
                  <a:srgbClr val="CC3300"/>
                </a:solidFill>
                <a:ea typeface="SimSun" pitchFamily="2" charset="-122"/>
              </a:rPr>
              <a:t>operations were done normally at </a:t>
            </a:r>
          </a:p>
          <a:p>
            <a:pPr algn="dist"/>
            <a:r>
              <a:rPr lang="en-US" altLang="zh-CN" sz="4000" dirty="0">
                <a:solidFill>
                  <a:srgbClr val="CC3300"/>
                </a:solidFill>
                <a:ea typeface="SimSun" pitchFamily="2" charset="-122"/>
              </a:rPr>
              <a:t>the end.</a:t>
            </a:r>
          </a:p>
          <a:p>
            <a:pPr algn="dist"/>
            <a:endParaRPr lang="en-US" dirty="0">
              <a:solidFill>
                <a:srgbClr val="CC33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E1BF7FDA-FEAA-44E3-91AE-ADF7B99D2FF7}" type="slidenum">
              <a:rPr lang="en-US"/>
              <a:pPr/>
              <a:t>54</a:t>
            </a:fld>
            <a:endParaRPr lang="en-US"/>
          </a:p>
        </p:txBody>
      </p:sp>
      <p:sp>
        <p:nvSpPr>
          <p:cNvPr id="997378" name="Rectangle 2"/>
          <p:cNvSpPr>
            <a:spLocks noGrp="1" noChangeArrowheads="1"/>
          </p:cNvSpPr>
          <p:nvPr>
            <p:ph type="title"/>
          </p:nvPr>
        </p:nvSpPr>
        <p:spPr>
          <a:xfrm>
            <a:off x="611188" y="260350"/>
            <a:ext cx="7921625" cy="1143000"/>
          </a:xfrm>
          <a:noFill/>
          <a:ln/>
        </p:spPr>
        <p:txBody>
          <a:bodyPr/>
          <a:lstStyle/>
          <a:p>
            <a:r>
              <a:rPr lang="en-US"/>
              <a:t>Double-layer Master-Slave Model</a:t>
            </a:r>
          </a:p>
        </p:txBody>
      </p:sp>
      <p:sp>
        <p:nvSpPr>
          <p:cNvPr id="997379" name="Text Box 3"/>
          <p:cNvSpPr txBox="1">
            <a:spLocks noChangeArrowheads="1"/>
          </p:cNvSpPr>
          <p:nvPr/>
        </p:nvSpPr>
        <p:spPr bwMode="auto">
          <a:xfrm>
            <a:off x="650875" y="1412875"/>
            <a:ext cx="7808913" cy="43592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dirty="0">
                <a:solidFill>
                  <a:srgbClr val="CC3300"/>
                </a:solidFill>
                <a:ea typeface="SimSun" pitchFamily="2" charset="-122"/>
              </a:rPr>
              <a:t>The DMSM library </a:t>
            </a:r>
            <a:r>
              <a:rPr lang="en-US" altLang="zh-CN" sz="4000" dirty="0" smtClean="0">
                <a:solidFill>
                  <a:srgbClr val="CC3300"/>
                </a:solidFill>
                <a:ea typeface="SimSun" pitchFamily="2" charset="-122"/>
              </a:rPr>
              <a:t>adopts  </a:t>
            </a:r>
            <a:endParaRPr lang="en-US" altLang="zh-CN" sz="4000" dirty="0">
              <a:solidFill>
                <a:srgbClr val="CC3300"/>
              </a:solidFill>
              <a:ea typeface="SimSun" pitchFamily="2" charset="-122"/>
            </a:endParaRPr>
          </a:p>
          <a:p>
            <a:pPr algn="l"/>
            <a:r>
              <a:rPr lang="en-US" altLang="zh-CN" sz="4000" dirty="0">
                <a:solidFill>
                  <a:srgbClr val="CC3300"/>
                </a:solidFill>
                <a:ea typeface="SimSun" pitchFamily="2" charset="-122"/>
              </a:rPr>
              <a:t>a naming convention:</a:t>
            </a:r>
            <a:endParaRPr lang="en-US" altLang="zh-CN" sz="4000" dirty="0">
              <a:solidFill>
                <a:srgbClr val="339933"/>
              </a:solidFill>
              <a:ea typeface="SimSun" pitchFamily="2" charset="-122"/>
            </a:endParaRPr>
          </a:p>
          <a:p>
            <a:pPr algn="l"/>
            <a:r>
              <a:rPr lang="en-US" altLang="zh-CN" sz="4000" dirty="0">
                <a:solidFill>
                  <a:srgbClr val="339933"/>
                </a:solidFill>
                <a:ea typeface="SimSun" pitchFamily="2" charset="-122"/>
              </a:rPr>
              <a:t>   inside the library, all names of </a:t>
            </a:r>
          </a:p>
          <a:p>
            <a:pPr algn="l"/>
            <a:r>
              <a:rPr lang="en-US" altLang="zh-CN" sz="4000" dirty="0">
                <a:solidFill>
                  <a:srgbClr val="339933"/>
                </a:solidFill>
                <a:ea typeface="SimSun" pitchFamily="2" charset="-122"/>
              </a:rPr>
              <a:t>   constants, variables, routines, </a:t>
            </a:r>
          </a:p>
          <a:p>
            <a:pPr algn="l"/>
            <a:r>
              <a:rPr lang="en-US" altLang="zh-CN" sz="4000" dirty="0">
                <a:solidFill>
                  <a:srgbClr val="339933"/>
                </a:solidFill>
                <a:ea typeface="SimSun" pitchFamily="2" charset="-122"/>
              </a:rPr>
              <a:t>   and files generated by the </a:t>
            </a:r>
          </a:p>
          <a:p>
            <a:pPr algn="l"/>
            <a:r>
              <a:rPr lang="en-US" altLang="zh-CN" sz="4000" dirty="0">
                <a:solidFill>
                  <a:srgbClr val="339933"/>
                </a:solidFill>
                <a:ea typeface="SimSun" pitchFamily="2" charset="-122"/>
              </a:rPr>
              <a:t>   library begin with DMSM_  </a:t>
            </a:r>
          </a:p>
          <a:p>
            <a:pPr algn="l"/>
            <a:r>
              <a:rPr lang="en-US" altLang="zh-CN" sz="4000" dirty="0">
                <a:solidFill>
                  <a:srgbClr val="339933"/>
                </a:solidFill>
                <a:ea typeface="SimSun" pitchFamily="2" charset="-122"/>
              </a:rPr>
              <a:t>   prefix.</a:t>
            </a:r>
            <a:endParaRPr lang="en-US" dirty="0">
              <a:solidFill>
                <a:srgbClr val="339933"/>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82D54A2F-3E6E-4E58-9535-9E5F5489833D}" type="slidenum">
              <a:rPr lang="en-US"/>
              <a:pPr/>
              <a:t>55</a:t>
            </a:fld>
            <a:endParaRPr lang="en-US"/>
          </a:p>
        </p:txBody>
      </p:sp>
      <p:sp>
        <p:nvSpPr>
          <p:cNvPr id="999426" name="Rectangle 2"/>
          <p:cNvSpPr>
            <a:spLocks noGrp="1" noChangeArrowheads="1"/>
          </p:cNvSpPr>
          <p:nvPr>
            <p:ph type="title"/>
          </p:nvPr>
        </p:nvSpPr>
        <p:spPr>
          <a:xfrm>
            <a:off x="611188" y="260350"/>
            <a:ext cx="7921625" cy="1143000"/>
          </a:xfrm>
          <a:noFill/>
          <a:ln/>
        </p:spPr>
        <p:txBody>
          <a:bodyPr/>
          <a:lstStyle/>
          <a:p>
            <a:r>
              <a:rPr lang="en-US"/>
              <a:t>Double-layer Master-Slave Model</a:t>
            </a:r>
          </a:p>
        </p:txBody>
      </p:sp>
      <p:sp>
        <p:nvSpPr>
          <p:cNvPr id="999427" name="Text Box 3"/>
          <p:cNvSpPr txBox="1">
            <a:spLocks noChangeArrowheads="1"/>
          </p:cNvSpPr>
          <p:nvPr/>
        </p:nvSpPr>
        <p:spPr bwMode="auto">
          <a:xfrm>
            <a:off x="217213" y="1412875"/>
            <a:ext cx="8173007" cy="581697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dirty="0">
                <a:solidFill>
                  <a:srgbClr val="CC3300"/>
                </a:solidFill>
                <a:ea typeface="SimSun" pitchFamily="2" charset="-122"/>
              </a:rPr>
              <a:t>The DMSM library files:</a:t>
            </a:r>
            <a:endParaRPr lang="en-US" altLang="zh-CN" sz="4000" dirty="0">
              <a:solidFill>
                <a:srgbClr val="339933"/>
              </a:solidFill>
              <a:ea typeface="SimSun" pitchFamily="2" charset="-122"/>
            </a:endParaRPr>
          </a:p>
          <a:p>
            <a:endParaRPr lang="en-US" altLang="zh-CN" sz="2400" dirty="0">
              <a:solidFill>
                <a:srgbClr val="339933"/>
              </a:solidFill>
              <a:ea typeface="SimSun" pitchFamily="2" charset="-122"/>
            </a:endParaRPr>
          </a:p>
          <a:p>
            <a:r>
              <a:rPr lang="en-US" altLang="zh-CN" sz="4000" dirty="0">
                <a:solidFill>
                  <a:srgbClr val="339933"/>
                </a:solidFill>
                <a:ea typeface="SimSun" pitchFamily="2" charset="-122"/>
              </a:rPr>
              <a:t>C/C</a:t>
            </a:r>
            <a:r>
              <a:rPr lang="en-US" altLang="zh-CN" sz="4000" dirty="0" smtClean="0">
                <a:solidFill>
                  <a:srgbClr val="339933"/>
                </a:solidFill>
                <a:ea typeface="SimSun" pitchFamily="2" charset="-122"/>
              </a:rPr>
              <a:t>++:</a:t>
            </a:r>
          </a:p>
          <a:p>
            <a:r>
              <a:rPr lang="en-US" altLang="zh-CN" sz="4000" dirty="0" smtClean="0">
                <a:solidFill>
                  <a:srgbClr val="339933"/>
                </a:solidFill>
                <a:ea typeface="SimSun" pitchFamily="2" charset="-122"/>
              </a:rPr>
              <a:t>   </a:t>
            </a:r>
            <a:r>
              <a:rPr lang="en-US" altLang="zh-CN" sz="4000" dirty="0" err="1">
                <a:solidFill>
                  <a:srgbClr val="339933"/>
                </a:solidFill>
                <a:ea typeface="SimSun" pitchFamily="2" charset="-122"/>
              </a:rPr>
              <a:t>dmsm.c</a:t>
            </a:r>
            <a:r>
              <a:rPr lang="en-US" altLang="zh-CN" sz="4000" dirty="0">
                <a:solidFill>
                  <a:srgbClr val="339933"/>
                </a:solidFill>
                <a:ea typeface="SimSun" pitchFamily="2" charset="-122"/>
              </a:rPr>
              <a:t> and </a:t>
            </a:r>
            <a:r>
              <a:rPr lang="en-US" altLang="zh-CN" sz="4000" dirty="0" err="1" smtClean="0">
                <a:solidFill>
                  <a:srgbClr val="339933"/>
                </a:solidFill>
                <a:ea typeface="SimSun" pitchFamily="2" charset="-122"/>
              </a:rPr>
              <a:t>dmsm.h</a:t>
            </a:r>
            <a:endParaRPr lang="en-US" altLang="zh-CN" sz="4000" dirty="0" smtClean="0">
              <a:solidFill>
                <a:srgbClr val="339933"/>
              </a:solidFill>
              <a:ea typeface="SimSun" pitchFamily="2" charset="-122"/>
            </a:endParaRPr>
          </a:p>
          <a:p>
            <a:endParaRPr lang="en-US" altLang="zh-CN" sz="4000" dirty="0" smtClean="0">
              <a:solidFill>
                <a:srgbClr val="339933"/>
              </a:solidFill>
              <a:ea typeface="SimSun" pitchFamily="2" charset="-122"/>
            </a:endParaRPr>
          </a:p>
          <a:p>
            <a:r>
              <a:rPr lang="en-US" altLang="zh-CN" sz="4000" dirty="0" smtClean="0">
                <a:solidFill>
                  <a:srgbClr val="339933"/>
                </a:solidFill>
                <a:ea typeface="SimSun" pitchFamily="2" charset="-122"/>
              </a:rPr>
              <a:t>FORTRAN 90:</a:t>
            </a:r>
            <a:endParaRPr lang="en-US" altLang="zh-CN" sz="2000" dirty="0">
              <a:solidFill>
                <a:srgbClr val="339933"/>
              </a:solidFill>
              <a:ea typeface="SimSun" pitchFamily="2" charset="-122"/>
            </a:endParaRPr>
          </a:p>
          <a:p>
            <a:r>
              <a:rPr lang="en-US" altLang="zh-CN" sz="4000" dirty="0">
                <a:solidFill>
                  <a:srgbClr val="339933"/>
                </a:solidFill>
                <a:ea typeface="SimSun" pitchFamily="2" charset="-122"/>
              </a:rPr>
              <a:t>   </a:t>
            </a:r>
            <a:r>
              <a:rPr lang="en-US" altLang="zh-CN" sz="4000" dirty="0" smtClean="0">
                <a:solidFill>
                  <a:srgbClr val="339933"/>
                </a:solidFill>
                <a:ea typeface="SimSun" pitchFamily="2" charset="-122"/>
              </a:rPr>
              <a:t>dmsm.f90 and </a:t>
            </a:r>
            <a:r>
              <a:rPr lang="en-US" altLang="zh-CN" sz="4000" dirty="0" err="1" smtClean="0">
                <a:solidFill>
                  <a:srgbClr val="339933"/>
                </a:solidFill>
                <a:ea typeface="SimSun" pitchFamily="2" charset="-122"/>
              </a:rPr>
              <a:t>dmsm.ctimer.c</a:t>
            </a:r>
            <a:r>
              <a:rPr lang="en-US" altLang="zh-CN" sz="4000" dirty="0" smtClean="0">
                <a:solidFill>
                  <a:srgbClr val="339933"/>
                </a:solidFill>
                <a:ea typeface="SimSun" pitchFamily="2" charset="-122"/>
              </a:rPr>
              <a:t>      </a:t>
            </a:r>
            <a:endParaRPr lang="en-US" altLang="zh-CN" sz="4000" dirty="0">
              <a:solidFill>
                <a:srgbClr val="339933"/>
              </a:solidFill>
              <a:ea typeface="SimSun" pitchFamily="2" charset="-122"/>
            </a:endParaRPr>
          </a:p>
          <a:p>
            <a:endParaRPr lang="en-US" altLang="zh-CN" sz="2400" dirty="0">
              <a:solidFill>
                <a:srgbClr val="339933"/>
              </a:solidFill>
              <a:ea typeface="SimSun" pitchFamily="2" charset="-122"/>
            </a:endParaRPr>
          </a:p>
          <a:p>
            <a:endParaRPr lang="en-US" altLang="zh-CN" sz="2400" dirty="0">
              <a:solidFill>
                <a:srgbClr val="339933"/>
              </a:solidFill>
              <a:ea typeface="SimSun" pitchFamily="2" charset="-122"/>
            </a:endParaRPr>
          </a:p>
          <a:p>
            <a:endParaRPr lang="en-US" altLang="zh-CN" sz="2400" dirty="0">
              <a:solidFill>
                <a:srgbClr val="339933"/>
              </a:solidFill>
              <a:ea typeface="SimSun" pitchFamily="2" charset="-122"/>
            </a:endParaRPr>
          </a:p>
          <a:p>
            <a:endParaRPr lang="en-US" altLang="zh-CN" dirty="0">
              <a:solidFill>
                <a:srgbClr val="339933"/>
              </a:solidFill>
              <a:ea typeface="SimSun" pitchFamily="2" charset="-122"/>
            </a:endParaRPr>
          </a:p>
          <a:p>
            <a:endParaRPr lang="en-US" dirty="0">
              <a:solidFill>
                <a:srgbClr val="339933"/>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E37C2849-9BBF-4B44-A577-DE693DCD7D2E}" type="slidenum">
              <a:rPr lang="en-US"/>
              <a:pPr/>
              <a:t>56</a:t>
            </a:fld>
            <a:endParaRPr lang="en-US"/>
          </a:p>
        </p:txBody>
      </p:sp>
      <p:sp>
        <p:nvSpPr>
          <p:cNvPr id="1044482" name="Text Box 2"/>
          <p:cNvSpPr txBox="1">
            <a:spLocks noChangeArrowheads="1"/>
          </p:cNvSpPr>
          <p:nvPr/>
        </p:nvSpPr>
        <p:spPr bwMode="auto">
          <a:xfrm>
            <a:off x="371475" y="1125538"/>
            <a:ext cx="8004175" cy="5024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  The interface of a simple usage </a:t>
            </a:r>
          </a:p>
          <a:p>
            <a:pPr algn="l"/>
            <a:r>
              <a:rPr lang="en-US" altLang="zh-CN" sz="4000">
                <a:solidFill>
                  <a:srgbClr val="CC3300"/>
                </a:solidFill>
                <a:ea typeface="SimSun" pitchFamily="2" charset="-122"/>
              </a:rPr>
              <a:t>  of DMSM library in Fortran 90</a:t>
            </a:r>
          </a:p>
          <a:p>
            <a:pPr algn="l"/>
            <a:endParaRPr lang="en-US" altLang="zh-CN" sz="2400">
              <a:ea typeface="SimSun" pitchFamily="2" charset="-122"/>
            </a:endParaRPr>
          </a:p>
          <a:p>
            <a:pPr algn="l"/>
            <a:r>
              <a:rPr lang="en-US" altLang="zh-CN" sz="2400">
                <a:ea typeface="SimSun" pitchFamily="2" charset="-122"/>
              </a:rPr>
              <a:t>            USE    DMSM_MODULE</a:t>
            </a:r>
          </a:p>
          <a:p>
            <a:pPr algn="l"/>
            <a:endParaRPr lang="en-US" altLang="zh-CN" sz="2400">
              <a:ea typeface="SimSun" pitchFamily="2" charset="-122"/>
            </a:endParaRPr>
          </a:p>
          <a:p>
            <a:pPr algn="l"/>
            <a:r>
              <a:rPr lang="en-US" altLang="zh-CN" sz="2400">
                <a:ea typeface="SimSun" pitchFamily="2" charset="-122"/>
              </a:rPr>
              <a:t>     then call the following routines in sequence:</a:t>
            </a:r>
          </a:p>
          <a:p>
            <a:pPr algn="l"/>
            <a:r>
              <a:rPr lang="en-US" altLang="zh-CN" sz="2400">
                <a:ea typeface="SimSun" pitchFamily="2" charset="-122"/>
              </a:rPr>
              <a:t>            CALL  DMSM_INITIALIZE(…)</a:t>
            </a:r>
          </a:p>
          <a:p>
            <a:pPr algn="l"/>
            <a:r>
              <a:rPr lang="en-US" altLang="zh-CN">
                <a:ea typeface="SimSun" pitchFamily="2" charset="-122"/>
              </a:rPr>
              <a:t>                </a:t>
            </a:r>
            <a:r>
              <a:rPr lang="en-US" altLang="zh-CN" sz="2400">
                <a:ea typeface="SimSun" pitchFamily="2" charset="-122"/>
              </a:rPr>
              <a:t>CALL  DMSM_WORKING(…)</a:t>
            </a:r>
          </a:p>
          <a:p>
            <a:pPr algn="l"/>
            <a:r>
              <a:rPr lang="en-US" altLang="zh-CN" sz="2400">
                <a:ea typeface="SimSun" pitchFamily="2" charset="-122"/>
              </a:rPr>
              <a:t>            CALL  DMSM_JOB_DISTRIBUTION_CHECKUP()</a:t>
            </a:r>
          </a:p>
          <a:p>
            <a:pPr algn="l"/>
            <a:r>
              <a:rPr lang="en-US" altLang="zh-CN" sz="2400">
                <a:ea typeface="SimSun" pitchFamily="2" charset="-122"/>
              </a:rPr>
              <a:t>            CALL  DMSM_FINALIZE()</a:t>
            </a:r>
          </a:p>
          <a:p>
            <a:pPr algn="l"/>
            <a:r>
              <a:rPr lang="en-US" altLang="zh-CN" sz="2400">
                <a:ea typeface="SimSun" pitchFamily="2" charset="-122"/>
              </a:rPr>
              <a:t>     where the last two take no arguments.</a:t>
            </a:r>
          </a:p>
          <a:p>
            <a:pPr algn="l"/>
            <a:endParaRPr lang="en-US" sz="2800"/>
          </a:p>
        </p:txBody>
      </p:sp>
      <p:sp>
        <p:nvSpPr>
          <p:cNvPr id="1044483" name="Rectangle 3"/>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E68BBFF4-B7C4-47C5-8511-38194D89A83A}" type="slidenum">
              <a:rPr lang="en-US"/>
              <a:pPr/>
              <a:t>57</a:t>
            </a:fld>
            <a:endParaRPr lang="en-US"/>
          </a:p>
        </p:txBody>
      </p:sp>
      <p:sp>
        <p:nvSpPr>
          <p:cNvPr id="1054722" name="Text Box 2"/>
          <p:cNvSpPr txBox="1">
            <a:spLocks noChangeArrowheads="1"/>
          </p:cNvSpPr>
          <p:nvPr/>
        </p:nvSpPr>
        <p:spPr bwMode="auto">
          <a:xfrm>
            <a:off x="468313" y="2205038"/>
            <a:ext cx="8064500" cy="35036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dirty="0">
                <a:ea typeface="SimSun" pitchFamily="2" charset="-122"/>
              </a:rPr>
              <a:t>         </a:t>
            </a:r>
            <a:r>
              <a:rPr lang="en-US" altLang="zh-CN" sz="3200" dirty="0">
                <a:solidFill>
                  <a:srgbClr val="339933"/>
                </a:solidFill>
                <a:ea typeface="SimSun" pitchFamily="2" charset="-122"/>
              </a:rPr>
              <a:t>THREADS_PER_PROCESS,    &amp;</a:t>
            </a:r>
          </a:p>
          <a:p>
            <a:pPr algn="l"/>
            <a:r>
              <a:rPr lang="en-US" altLang="zh-CN" sz="3200" dirty="0">
                <a:solidFill>
                  <a:srgbClr val="339933"/>
                </a:solidFill>
                <a:ea typeface="SimSun" pitchFamily="2" charset="-122"/>
              </a:rPr>
              <a:t>         JOB_DISTRIBUTION_PLAN,    &amp;</a:t>
            </a:r>
          </a:p>
          <a:p>
            <a:pPr algn="l"/>
            <a:r>
              <a:rPr lang="en-US" altLang="zh-CN" sz="3200" dirty="0">
                <a:solidFill>
                  <a:srgbClr val="339933"/>
                </a:solidFill>
                <a:ea typeface="SimSun" pitchFamily="2" charset="-122"/>
              </a:rPr>
              <a:t>         TOTAL_JOBS,                           &amp;</a:t>
            </a:r>
          </a:p>
          <a:p>
            <a:pPr algn="l"/>
            <a:r>
              <a:rPr lang="en-US" altLang="zh-CN" sz="3200" dirty="0">
                <a:solidFill>
                  <a:srgbClr val="339933"/>
                </a:solidFill>
                <a:ea typeface="SimSun" pitchFamily="2" charset="-122"/>
              </a:rPr>
              <a:t>         NUM_OF_JOBS_PER_GROUP</a:t>
            </a:r>
          </a:p>
          <a:p>
            <a:pPr algn="l"/>
            <a:endParaRPr lang="en-US" altLang="zh-CN" sz="3200" dirty="0">
              <a:solidFill>
                <a:srgbClr val="339933"/>
              </a:solidFill>
              <a:ea typeface="SimSun" pitchFamily="2" charset="-122"/>
            </a:endParaRPr>
          </a:p>
          <a:p>
            <a:pPr algn="l"/>
            <a:r>
              <a:rPr lang="en-US" altLang="zh-CN" sz="3200" dirty="0">
                <a:ea typeface="SimSun" pitchFamily="2" charset="-122"/>
              </a:rPr>
              <a:t>  where the </a:t>
            </a:r>
            <a:r>
              <a:rPr lang="en-US" altLang="zh-CN" sz="3200" dirty="0">
                <a:solidFill>
                  <a:srgbClr val="339933"/>
                </a:solidFill>
                <a:ea typeface="SimSun" pitchFamily="2" charset="-122"/>
              </a:rPr>
              <a:t>JOB_DISTRIBUTION_PLAN</a:t>
            </a:r>
            <a:r>
              <a:rPr lang="en-US" altLang="zh-CN" sz="3200" dirty="0">
                <a:ea typeface="SimSun" pitchFamily="2" charset="-122"/>
              </a:rPr>
              <a:t> is  </a:t>
            </a:r>
          </a:p>
          <a:p>
            <a:pPr algn="l"/>
            <a:r>
              <a:rPr lang="en-US" altLang="zh-CN" sz="3200" dirty="0">
                <a:ea typeface="SimSun" pitchFamily="2" charset="-122"/>
              </a:rPr>
              <a:t>  </a:t>
            </a:r>
            <a:endParaRPr lang="en-US" sz="3200" dirty="0"/>
          </a:p>
        </p:txBody>
      </p:sp>
      <p:sp>
        <p:nvSpPr>
          <p:cNvPr id="1054725" name="Rectangle 5"/>
          <p:cNvSpPr>
            <a:spLocks noGrp="1" noChangeArrowheads="1"/>
          </p:cNvSpPr>
          <p:nvPr>
            <p:ph type="title"/>
          </p:nvPr>
        </p:nvSpPr>
        <p:spPr>
          <a:xfrm>
            <a:off x="682625" y="341313"/>
            <a:ext cx="7921625" cy="1143000"/>
          </a:xfrm>
          <a:noFill/>
          <a:ln/>
        </p:spPr>
        <p:txBody>
          <a:bodyPr/>
          <a:lstStyle/>
          <a:p>
            <a:r>
              <a:rPr lang="en-US" altLang="zh-CN" sz="4000">
                <a:solidFill>
                  <a:srgbClr val="CC3300"/>
                </a:solidFill>
                <a:ea typeface="SimSun" pitchFamily="2" charset="-122"/>
              </a:rPr>
              <a:t>The four integer arguments of </a:t>
            </a:r>
            <a:r>
              <a:rPr lang="en-US" altLang="zh-CN" sz="4000">
                <a:solidFill>
                  <a:schemeClr val="tx1"/>
                </a:solidFill>
                <a:ea typeface="SimSun" pitchFamily="2" charset="-122"/>
              </a:rPr>
              <a:t>DMSM_INITIALIZE</a:t>
            </a:r>
            <a:r>
              <a:rPr lang="en-US" altLang="zh-CN" sz="4000">
                <a:solidFill>
                  <a:srgbClr val="CC3300"/>
                </a:solidFill>
                <a:ea typeface="SimSun" pitchFamily="2" charset="-122"/>
              </a:rPr>
              <a:t> in Fortran 90</a:t>
            </a:r>
            <a:endParaRPr lang="en-US" sz="4000">
              <a:solidFill>
                <a:srgbClr val="CC3300"/>
              </a:solidFill>
            </a:endParaRPr>
          </a:p>
        </p:txBody>
      </p:sp>
      <p:sp>
        <p:nvSpPr>
          <p:cNvPr id="1054726" name="Text Box 6">
            <a:hlinkClick r:id="rId3" action="ppaction://hlinksldjump"/>
          </p:cNvPr>
          <p:cNvSpPr txBox="1">
            <a:spLocks noChangeArrowheads="1"/>
          </p:cNvSpPr>
          <p:nvPr/>
        </p:nvSpPr>
        <p:spPr bwMode="auto">
          <a:xfrm>
            <a:off x="323850" y="5154613"/>
            <a:ext cx="430530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3200">
                <a:solidFill>
                  <a:srgbClr val="0000CC"/>
                </a:solidFill>
              </a:rPr>
              <a:t>master_mode</a:t>
            </a:r>
            <a:r>
              <a:rPr lang="en-US" sz="3200"/>
              <a:t>*10+</a:t>
            </a:r>
          </a:p>
        </p:txBody>
      </p:sp>
      <p:sp>
        <p:nvSpPr>
          <p:cNvPr id="1054727" name="Text Box 7">
            <a:hlinkClick r:id="rId4" action="ppaction://hlinksldjump"/>
          </p:cNvPr>
          <p:cNvSpPr txBox="1">
            <a:spLocks noChangeArrowheads="1"/>
          </p:cNvSpPr>
          <p:nvPr/>
        </p:nvSpPr>
        <p:spPr bwMode="auto">
          <a:xfrm>
            <a:off x="3132138" y="5157788"/>
            <a:ext cx="430530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3200">
                <a:solidFill>
                  <a:srgbClr val="0000CC"/>
                </a:solidFill>
              </a:rPr>
              <a:t>slave_mode.</a:t>
            </a:r>
            <a:endParaRPr lang="en-US" sz="32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C889BBE7-92DB-4ACA-966B-1195D7910495}" type="slidenum">
              <a:rPr lang="en-US"/>
              <a:pPr/>
              <a:t>58</a:t>
            </a:fld>
            <a:endParaRPr lang="en-US"/>
          </a:p>
        </p:txBody>
      </p:sp>
      <p:sp>
        <p:nvSpPr>
          <p:cNvPr id="1058818" name="Text Box 2"/>
          <p:cNvSpPr txBox="1">
            <a:spLocks noChangeArrowheads="1"/>
          </p:cNvSpPr>
          <p:nvPr/>
        </p:nvSpPr>
        <p:spPr bwMode="auto">
          <a:xfrm>
            <a:off x="684213" y="1931988"/>
            <a:ext cx="8064500" cy="35036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DO_THE_JOB(),                              &amp;</a:t>
            </a:r>
          </a:p>
          <a:p>
            <a:pPr algn="l"/>
            <a:r>
              <a:rPr lang="en-US" altLang="zh-CN" sz="3200">
                <a:solidFill>
                  <a:srgbClr val="339933"/>
                </a:solidFill>
                <a:ea typeface="SimSun" pitchFamily="2" charset="-122"/>
              </a:rPr>
              <a:t>JOB_GROUP_PREPARATION(),    &amp;</a:t>
            </a:r>
          </a:p>
          <a:p>
            <a:pPr algn="l"/>
            <a:r>
              <a:rPr lang="en-US" altLang="zh-CN" sz="3200">
                <a:solidFill>
                  <a:srgbClr val="339933"/>
                </a:solidFill>
                <a:ea typeface="SimSun" pitchFamily="2" charset="-122"/>
              </a:rPr>
              <a:t>RESULT_COLLECTION(),               &amp;</a:t>
            </a:r>
          </a:p>
          <a:p>
            <a:pPr algn="l"/>
            <a:r>
              <a:rPr lang="en-US" altLang="zh-CN" sz="3200">
                <a:solidFill>
                  <a:srgbClr val="339933"/>
                </a:solidFill>
                <a:ea typeface="SimSun" pitchFamily="2" charset="-122"/>
              </a:rPr>
              <a:t>RESULT_COLLECTION_ENABLED</a:t>
            </a:r>
          </a:p>
          <a:p>
            <a:pPr algn="l"/>
            <a:endParaRPr lang="en-US" altLang="zh-CN" sz="3200">
              <a:solidFill>
                <a:srgbClr val="339933"/>
              </a:solidFill>
              <a:ea typeface="SimSun" pitchFamily="2" charset="-122"/>
            </a:endParaRPr>
          </a:p>
          <a:p>
            <a:pPr algn="l"/>
            <a:r>
              <a:rPr lang="en-US" altLang="zh-CN" sz="3200">
                <a:ea typeface="SimSun" pitchFamily="2" charset="-122"/>
              </a:rPr>
              <a:t>where the first three are user supplied subroutines and the last is a logic variable.</a:t>
            </a:r>
          </a:p>
        </p:txBody>
      </p:sp>
      <p:sp>
        <p:nvSpPr>
          <p:cNvPr id="1058819" name="Rectangle 3"/>
          <p:cNvSpPr>
            <a:spLocks noGrp="1" noChangeArrowheads="1"/>
          </p:cNvSpPr>
          <p:nvPr>
            <p:ph type="title"/>
          </p:nvPr>
        </p:nvSpPr>
        <p:spPr>
          <a:xfrm>
            <a:off x="682625" y="341313"/>
            <a:ext cx="7921625" cy="1143000"/>
          </a:xfrm>
          <a:noFill/>
          <a:ln/>
        </p:spPr>
        <p:txBody>
          <a:bodyPr/>
          <a:lstStyle/>
          <a:p>
            <a:r>
              <a:rPr lang="en-US" altLang="zh-CN" sz="4000">
                <a:solidFill>
                  <a:srgbClr val="CC3300"/>
                </a:solidFill>
                <a:ea typeface="SimSun" pitchFamily="2" charset="-122"/>
              </a:rPr>
              <a:t>The four arguments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BAA8723F-8865-48F2-8F3E-D5064C8BF856}" type="slidenum">
              <a:rPr lang="en-US"/>
              <a:pPr/>
              <a:t>59</a:t>
            </a:fld>
            <a:endParaRPr lang="en-US"/>
          </a:p>
        </p:txBody>
      </p:sp>
      <p:sp>
        <p:nvSpPr>
          <p:cNvPr id="1060866" name="Text Box 2"/>
          <p:cNvSpPr txBox="1">
            <a:spLocks noChangeArrowheads="1"/>
          </p:cNvSpPr>
          <p:nvPr/>
        </p:nvSpPr>
        <p:spPr bwMode="auto">
          <a:xfrm>
            <a:off x="684213" y="1931988"/>
            <a:ext cx="8064500" cy="20415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DO_THE_JOB()</a:t>
            </a:r>
          </a:p>
          <a:p>
            <a:pPr algn="l"/>
            <a:r>
              <a:rPr lang="en-US" altLang="zh-CN" sz="3200">
                <a:ea typeface="SimSun" pitchFamily="2" charset="-122"/>
              </a:rPr>
              <a:t>is, mandatory, to do user’s specific jobs. </a:t>
            </a:r>
          </a:p>
          <a:p>
            <a:pPr algn="l"/>
            <a:r>
              <a:rPr lang="en-US" altLang="zh-CN" sz="3200">
                <a:ea typeface="SimSun" pitchFamily="2" charset="-122"/>
              </a:rPr>
              <a:t>It takes </a:t>
            </a:r>
            <a:r>
              <a:rPr lang="en-US" altLang="zh-CN" sz="3200">
                <a:solidFill>
                  <a:srgbClr val="0000CC"/>
                </a:solidFill>
                <a:ea typeface="SimSun" pitchFamily="2" charset="-122"/>
              </a:rPr>
              <a:t>JOB_SEQUENCIAL_NUMBER</a:t>
            </a:r>
          </a:p>
          <a:p>
            <a:pPr algn="l"/>
            <a:r>
              <a:rPr lang="en-US" altLang="zh-CN" sz="3200">
                <a:ea typeface="SimSun" pitchFamily="2" charset="-122"/>
              </a:rPr>
              <a:t>(from 1) as the only one argument. </a:t>
            </a:r>
            <a:endParaRPr lang="en-US" sz="3200"/>
          </a:p>
        </p:txBody>
      </p:sp>
      <p:sp>
        <p:nvSpPr>
          <p:cNvPr id="1060867" name="Rectangle 3"/>
          <p:cNvSpPr>
            <a:spLocks noGrp="1" noChangeArrowheads="1"/>
          </p:cNvSpPr>
          <p:nvPr>
            <p:ph type="title"/>
          </p:nvPr>
        </p:nvSpPr>
        <p:spPr>
          <a:xfrm>
            <a:off x="682625" y="341313"/>
            <a:ext cx="7921625" cy="1143000"/>
          </a:xfrm>
          <a:noFill/>
          <a:ln/>
        </p:spPr>
        <p:txBody>
          <a:bodyPr/>
          <a:lstStyle/>
          <a:p>
            <a:r>
              <a:rPr lang="en-US" altLang="zh-CN" sz="4000">
                <a:solidFill>
                  <a:srgbClr val="CC3300"/>
                </a:solidFill>
                <a:ea typeface="SimSun" pitchFamily="2" charset="-122"/>
              </a:rPr>
              <a:t>The first argument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http://www.hpcvl.org</a:t>
            </a:r>
          </a:p>
        </p:txBody>
      </p:sp>
      <p:sp>
        <p:nvSpPr>
          <p:cNvPr id="4" name="Slide Number Placeholder 5"/>
          <p:cNvSpPr>
            <a:spLocks noGrp="1"/>
          </p:cNvSpPr>
          <p:nvPr>
            <p:ph type="sldNum" sz="quarter" idx="12"/>
          </p:nvPr>
        </p:nvSpPr>
        <p:spPr/>
        <p:txBody>
          <a:bodyPr/>
          <a:lstStyle/>
          <a:p>
            <a:fld id="{946BD093-C667-4B82-9A51-1C94E9368797}" type="slidenum">
              <a:rPr lang="en-US"/>
              <a:pPr/>
              <a:t>6</a:t>
            </a:fld>
            <a:endParaRPr lang="en-US"/>
          </a:p>
        </p:txBody>
      </p:sp>
      <p:sp>
        <p:nvSpPr>
          <p:cNvPr id="893954" name="Rectangle 2"/>
          <p:cNvSpPr>
            <a:spLocks noChangeArrowheads="1"/>
          </p:cNvSpPr>
          <p:nvPr/>
        </p:nvSpPr>
        <p:spPr bwMode="auto">
          <a:xfrm>
            <a:off x="468313" y="1052513"/>
            <a:ext cx="845978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4000">
                <a:solidFill>
                  <a:srgbClr val="339933"/>
                </a:solidFill>
                <a:ea typeface="SimSun" pitchFamily="2" charset="-122"/>
              </a:rPr>
              <a:t>This feature of the physical system can be very well described by a mixture of MPI and OpenMP  parallelisms. MPI can perform the parallelism across nodes/processes, while OpenMP does those inside each node/process. </a:t>
            </a:r>
            <a:endParaRPr lang="en-US" sz="4000">
              <a:solidFill>
                <a:srgbClr val="00009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8FBA3DBB-BF96-4610-B95F-1D2B24CEE527}" type="slidenum">
              <a:rPr lang="en-US"/>
              <a:pPr/>
              <a:t>60</a:t>
            </a:fld>
            <a:endParaRPr lang="en-US"/>
          </a:p>
        </p:txBody>
      </p:sp>
      <p:sp>
        <p:nvSpPr>
          <p:cNvPr id="1062914" name="Text Box 2"/>
          <p:cNvSpPr txBox="1">
            <a:spLocks noChangeArrowheads="1"/>
          </p:cNvSpPr>
          <p:nvPr/>
        </p:nvSpPr>
        <p:spPr bwMode="auto">
          <a:xfrm>
            <a:off x="684213" y="1557338"/>
            <a:ext cx="8064500" cy="39909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JOB_GROUP_PREPARATION()</a:t>
            </a:r>
          </a:p>
          <a:p>
            <a:pPr algn="l"/>
            <a:r>
              <a:rPr lang="en-US" altLang="zh-CN" sz="3200">
                <a:ea typeface="SimSun" pitchFamily="2" charset="-122"/>
              </a:rPr>
              <a:t>is, optional, to prepare the initial data for a job group, when the job group is assigned from the master to anybody. </a:t>
            </a:r>
          </a:p>
          <a:p>
            <a:pPr algn="l"/>
            <a:r>
              <a:rPr lang="en-US" altLang="zh-CN" sz="3200">
                <a:ea typeface="SimSun" pitchFamily="2" charset="-122"/>
              </a:rPr>
              <a:t>It takes </a:t>
            </a:r>
            <a:r>
              <a:rPr lang="en-US" altLang="zh-CN" sz="3200">
                <a:solidFill>
                  <a:srgbClr val="0000CC"/>
                </a:solidFill>
                <a:ea typeface="SimSun" pitchFamily="2" charset="-122"/>
              </a:rPr>
              <a:t>from_job, to_job,</a:t>
            </a:r>
            <a:r>
              <a:rPr lang="en-US" altLang="zh-CN" sz="3200">
                <a:ea typeface="SimSun" pitchFamily="2" charset="-122"/>
              </a:rPr>
              <a:t> </a:t>
            </a:r>
            <a:r>
              <a:rPr lang="en-US" altLang="zh-CN" sz="3200">
                <a:solidFill>
                  <a:srgbClr val="0000CC"/>
                </a:solidFill>
                <a:ea typeface="SimSun" pitchFamily="2" charset="-122"/>
              </a:rPr>
              <a:t>my_MPI_rank</a:t>
            </a:r>
            <a:r>
              <a:rPr lang="en-US" altLang="zh-CN" sz="3200">
                <a:ea typeface="SimSun" pitchFamily="2" charset="-122"/>
              </a:rPr>
              <a:t>, and </a:t>
            </a:r>
            <a:r>
              <a:rPr lang="en-US" altLang="zh-CN" sz="3200">
                <a:solidFill>
                  <a:srgbClr val="0000CC"/>
                </a:solidFill>
                <a:ea typeface="SimSun" pitchFamily="2" charset="-122"/>
              </a:rPr>
              <a:t>the_receiver_MPI_rank</a:t>
            </a:r>
            <a:r>
              <a:rPr lang="en-US" altLang="zh-CN" sz="3200">
                <a:ea typeface="SimSun" pitchFamily="2" charset="-122"/>
              </a:rPr>
              <a:t> as the only four integer arguments. </a:t>
            </a:r>
          </a:p>
          <a:p>
            <a:pPr algn="l"/>
            <a:r>
              <a:rPr lang="en-US" altLang="zh-CN" sz="3200">
                <a:solidFill>
                  <a:srgbClr val="CC3300"/>
                </a:solidFill>
                <a:ea typeface="SimSun" pitchFamily="2" charset="-122"/>
              </a:rPr>
              <a:t>Race condition addressed later.</a:t>
            </a:r>
          </a:p>
        </p:txBody>
      </p:sp>
      <p:sp>
        <p:nvSpPr>
          <p:cNvPr id="1062915" name="Rectangle 3"/>
          <p:cNvSpPr>
            <a:spLocks noGrp="1" noChangeArrowheads="1"/>
          </p:cNvSpPr>
          <p:nvPr>
            <p:ph type="title"/>
          </p:nvPr>
        </p:nvSpPr>
        <p:spPr>
          <a:xfrm>
            <a:off x="682625" y="260350"/>
            <a:ext cx="7921625" cy="1143000"/>
          </a:xfrm>
          <a:noFill/>
          <a:ln/>
        </p:spPr>
        <p:txBody>
          <a:bodyPr/>
          <a:lstStyle/>
          <a:p>
            <a:r>
              <a:rPr lang="en-US" altLang="zh-CN" sz="4000">
                <a:solidFill>
                  <a:srgbClr val="CC3300"/>
                </a:solidFill>
                <a:ea typeface="SimSun" pitchFamily="2" charset="-122"/>
              </a:rPr>
              <a:t>The second argument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EF49D254-00E8-4A5A-9595-8C93B6AC1995}" type="slidenum">
              <a:rPr lang="en-US"/>
              <a:pPr/>
              <a:t>61</a:t>
            </a:fld>
            <a:endParaRPr lang="en-US"/>
          </a:p>
        </p:txBody>
      </p:sp>
      <p:sp>
        <p:nvSpPr>
          <p:cNvPr id="1064962" name="Text Box 2"/>
          <p:cNvSpPr txBox="1">
            <a:spLocks noChangeArrowheads="1"/>
          </p:cNvSpPr>
          <p:nvPr/>
        </p:nvSpPr>
        <p:spPr bwMode="auto">
          <a:xfrm>
            <a:off x="684213" y="1412875"/>
            <a:ext cx="8064500" cy="44783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RESULT_COLLECTION()</a:t>
            </a:r>
          </a:p>
          <a:p>
            <a:pPr algn="l"/>
            <a:r>
              <a:rPr lang="en-US" altLang="zh-CN" sz="3200">
                <a:ea typeface="SimSun" pitchFamily="2" charset="-122"/>
              </a:rPr>
              <a:t>is, optional, to collect available calculated results to the master from anybody when they communicate. </a:t>
            </a:r>
            <a:r>
              <a:rPr lang="en-US" altLang="zh-CN" sz="3200">
                <a:solidFill>
                  <a:srgbClr val="339933"/>
                </a:solidFill>
                <a:ea typeface="SimSun" pitchFamily="2" charset="-122"/>
              </a:rPr>
              <a:t>The fourth logic</a:t>
            </a:r>
            <a:r>
              <a:rPr lang="en-US" altLang="zh-CN" sz="3200">
                <a:ea typeface="SimSun" pitchFamily="2" charset="-122"/>
              </a:rPr>
              <a:t> </a:t>
            </a:r>
            <a:r>
              <a:rPr lang="en-US" altLang="zh-CN" sz="3200">
                <a:solidFill>
                  <a:srgbClr val="339933"/>
                </a:solidFill>
                <a:ea typeface="SimSun" pitchFamily="2" charset="-122"/>
              </a:rPr>
              <a:t>RESULT_COLLECTION_ENABLED</a:t>
            </a:r>
            <a:r>
              <a:rPr lang="en-US" altLang="zh-CN" sz="3200">
                <a:ea typeface="SimSun" pitchFamily="2" charset="-122"/>
              </a:rPr>
              <a:t> must follow. If it is </a:t>
            </a:r>
            <a:r>
              <a:rPr lang="en-US" altLang="zh-CN" sz="3200">
                <a:solidFill>
                  <a:srgbClr val="0000CC"/>
                </a:solidFill>
                <a:ea typeface="SimSun" pitchFamily="2" charset="-122"/>
              </a:rPr>
              <a:t>.TRUE.</a:t>
            </a:r>
            <a:r>
              <a:rPr lang="en-US" altLang="zh-CN" sz="3200">
                <a:ea typeface="SimSun" pitchFamily="2" charset="-122"/>
              </a:rPr>
              <a:t>, the collection happens during computation, otherwise only when all computation is done, inside our lib.</a:t>
            </a:r>
          </a:p>
        </p:txBody>
      </p:sp>
      <p:sp>
        <p:nvSpPr>
          <p:cNvPr id="1064963" name="Rectangle 3"/>
          <p:cNvSpPr>
            <a:spLocks noGrp="1" noChangeArrowheads="1"/>
          </p:cNvSpPr>
          <p:nvPr>
            <p:ph type="title"/>
          </p:nvPr>
        </p:nvSpPr>
        <p:spPr>
          <a:xfrm>
            <a:off x="682625" y="260350"/>
            <a:ext cx="7921625" cy="1143000"/>
          </a:xfrm>
          <a:noFill/>
          <a:ln/>
        </p:spPr>
        <p:txBody>
          <a:bodyPr/>
          <a:lstStyle/>
          <a:p>
            <a:r>
              <a:rPr lang="en-US" altLang="zh-CN" sz="4000">
                <a:solidFill>
                  <a:srgbClr val="CC3300"/>
                </a:solidFill>
                <a:ea typeface="SimSun" pitchFamily="2" charset="-122"/>
              </a:rPr>
              <a:t>The third argument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15194CF9-59C3-41EB-BB0A-47891A119C67}" type="slidenum">
              <a:rPr lang="en-US"/>
              <a:pPr/>
              <a:t>62</a:t>
            </a:fld>
            <a:endParaRPr lang="en-US"/>
          </a:p>
        </p:txBody>
      </p:sp>
      <p:sp>
        <p:nvSpPr>
          <p:cNvPr id="1067010" name="Text Box 2"/>
          <p:cNvSpPr txBox="1">
            <a:spLocks noChangeArrowheads="1"/>
          </p:cNvSpPr>
          <p:nvPr/>
        </p:nvSpPr>
        <p:spPr bwMode="auto">
          <a:xfrm>
            <a:off x="684213" y="1997075"/>
            <a:ext cx="8064500" cy="3016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RESULT_COLLECTION()</a:t>
            </a:r>
          </a:p>
          <a:p>
            <a:pPr algn="l"/>
            <a:r>
              <a:rPr lang="en-US" altLang="zh-CN" sz="3200">
                <a:ea typeface="SimSun" pitchFamily="2" charset="-122"/>
              </a:rPr>
              <a:t>takes</a:t>
            </a:r>
            <a:r>
              <a:rPr lang="en-US" altLang="zh-CN" sz="3200">
                <a:solidFill>
                  <a:srgbClr val="0000CC"/>
                </a:solidFill>
                <a:ea typeface="SimSun" pitchFamily="2" charset="-122"/>
              </a:rPr>
              <a:t> MY_MPI_RANK</a:t>
            </a:r>
            <a:r>
              <a:rPr lang="en-US" altLang="zh-CN" sz="3200">
                <a:ea typeface="SimSun" pitchFamily="2" charset="-122"/>
              </a:rPr>
              <a:t>, and </a:t>
            </a:r>
            <a:r>
              <a:rPr lang="en-US" altLang="zh-CN" sz="3200">
                <a:solidFill>
                  <a:srgbClr val="0000CC"/>
                </a:solidFill>
                <a:ea typeface="SimSun" pitchFamily="2" charset="-122"/>
              </a:rPr>
              <a:t>MPI_RANK_OF_RESULT_FROM</a:t>
            </a:r>
            <a:r>
              <a:rPr lang="en-US" altLang="zh-CN" sz="3200">
                <a:ea typeface="SimSun" pitchFamily="2" charset="-122"/>
              </a:rPr>
              <a:t> </a:t>
            </a:r>
          </a:p>
          <a:p>
            <a:pPr algn="l"/>
            <a:r>
              <a:rPr lang="en-US" altLang="zh-CN" sz="3200">
                <a:ea typeface="SimSun" pitchFamily="2" charset="-122"/>
              </a:rPr>
              <a:t>as the only two integer arguments. </a:t>
            </a:r>
          </a:p>
          <a:p>
            <a:pPr algn="l"/>
            <a:endParaRPr lang="en-US" altLang="zh-CN" sz="3200">
              <a:ea typeface="SimSun" pitchFamily="2" charset="-122"/>
            </a:endParaRPr>
          </a:p>
          <a:p>
            <a:pPr algn="l"/>
            <a:r>
              <a:rPr lang="en-US" altLang="zh-CN" sz="3200">
                <a:solidFill>
                  <a:srgbClr val="CC3300"/>
                </a:solidFill>
                <a:ea typeface="SimSun" pitchFamily="2" charset="-122"/>
              </a:rPr>
              <a:t>Race condition addressed later.</a:t>
            </a:r>
          </a:p>
        </p:txBody>
      </p:sp>
      <p:sp>
        <p:nvSpPr>
          <p:cNvPr id="1067011" name="Rectangle 3"/>
          <p:cNvSpPr>
            <a:spLocks noGrp="1" noChangeArrowheads="1"/>
          </p:cNvSpPr>
          <p:nvPr>
            <p:ph type="title"/>
          </p:nvPr>
        </p:nvSpPr>
        <p:spPr>
          <a:xfrm>
            <a:off x="682625" y="260350"/>
            <a:ext cx="7921625" cy="1143000"/>
          </a:xfrm>
          <a:noFill/>
          <a:ln/>
        </p:spPr>
        <p:txBody>
          <a:bodyPr/>
          <a:lstStyle/>
          <a:p>
            <a:r>
              <a:rPr lang="en-US" altLang="zh-CN" sz="4000">
                <a:solidFill>
                  <a:srgbClr val="CC3300"/>
                </a:solidFill>
                <a:ea typeface="SimSun" pitchFamily="2" charset="-122"/>
              </a:rPr>
              <a:t>The third argument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7E9D3968-E78E-45C1-9573-5288AE708B98}" type="slidenum">
              <a:rPr lang="en-US"/>
              <a:pPr/>
              <a:t>63</a:t>
            </a:fld>
            <a:endParaRPr lang="en-US"/>
          </a:p>
        </p:txBody>
      </p:sp>
      <p:sp>
        <p:nvSpPr>
          <p:cNvPr id="1278978" name="Text Box 2"/>
          <p:cNvSpPr txBox="1">
            <a:spLocks noChangeArrowheads="1"/>
          </p:cNvSpPr>
          <p:nvPr/>
        </p:nvSpPr>
        <p:spPr bwMode="auto">
          <a:xfrm>
            <a:off x="1547813" y="2205038"/>
            <a:ext cx="4824412"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is overloaded.</a:t>
            </a:r>
            <a:endParaRPr lang="en-US" altLang="zh-CN" sz="3200">
              <a:solidFill>
                <a:srgbClr val="CC3300"/>
              </a:solidFill>
              <a:ea typeface="SimSun" pitchFamily="2" charset="-122"/>
            </a:endParaRPr>
          </a:p>
        </p:txBody>
      </p:sp>
      <p:sp>
        <p:nvSpPr>
          <p:cNvPr id="1278979" name="Rectangle 3"/>
          <p:cNvSpPr>
            <a:spLocks noGrp="1" noChangeArrowheads="1"/>
          </p:cNvSpPr>
          <p:nvPr>
            <p:ph type="title"/>
          </p:nvPr>
        </p:nvSpPr>
        <p:spPr>
          <a:xfrm>
            <a:off x="684213" y="620713"/>
            <a:ext cx="7921625" cy="1143000"/>
          </a:xfrm>
          <a:noFill/>
          <a:ln/>
        </p:spPr>
        <p:txBody>
          <a:bodyPr/>
          <a:lstStyle/>
          <a:p>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BD91CC90-9169-4470-A7E4-82DAABDDD477}" type="slidenum">
              <a:rPr lang="en-US"/>
              <a:pPr/>
              <a:t>64</a:t>
            </a:fld>
            <a:endParaRPr lang="en-US"/>
          </a:p>
        </p:txBody>
      </p:sp>
      <p:sp>
        <p:nvSpPr>
          <p:cNvPr id="1050626" name="Text Box 2"/>
          <p:cNvSpPr txBox="1">
            <a:spLocks noChangeArrowheads="1"/>
          </p:cNvSpPr>
          <p:nvPr/>
        </p:nvSpPr>
        <p:spPr bwMode="auto">
          <a:xfrm>
            <a:off x="600075" y="1125538"/>
            <a:ext cx="8004175" cy="47180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F90 interface of DMSM library</a:t>
            </a:r>
          </a:p>
          <a:p>
            <a:pPr algn="l"/>
            <a:r>
              <a:rPr lang="en-US" altLang="zh-CN" sz="2400">
                <a:ea typeface="SimSun" pitchFamily="2" charset="-122"/>
              </a:rPr>
              <a:t>    A wrapper for </a:t>
            </a:r>
          </a:p>
          <a:p>
            <a:pPr algn="l"/>
            <a:r>
              <a:rPr lang="en-US" altLang="zh-CN" sz="2400">
                <a:ea typeface="SimSun" pitchFamily="2" charset="-122"/>
              </a:rPr>
              <a:t>            CALL  DMSM_INITIALIZE()</a:t>
            </a:r>
          </a:p>
          <a:p>
            <a:pPr algn="l"/>
            <a:r>
              <a:rPr lang="en-US" altLang="zh-CN" sz="2400">
                <a:ea typeface="SimSun" pitchFamily="2" charset="-122"/>
              </a:rPr>
              <a:t>            CALL  DMSM_WORKING()</a:t>
            </a:r>
          </a:p>
          <a:p>
            <a:pPr algn="l"/>
            <a:r>
              <a:rPr lang="en-US" altLang="zh-CN" sz="2400">
                <a:ea typeface="SimSun" pitchFamily="2" charset="-122"/>
              </a:rPr>
              <a:t>            CALL  DMSM_JOB_DISTRIBUTION_CHECKUP()</a:t>
            </a:r>
          </a:p>
          <a:p>
            <a:pPr algn="l"/>
            <a:r>
              <a:rPr lang="en-US" altLang="zh-CN" sz="2400">
                <a:ea typeface="SimSun" pitchFamily="2" charset="-122"/>
              </a:rPr>
              <a:t>            CALL  DMSM_FINALIZE()</a:t>
            </a:r>
          </a:p>
          <a:p>
            <a:pPr algn="l"/>
            <a:r>
              <a:rPr lang="en-US" altLang="zh-CN" sz="2400">
                <a:ea typeface="SimSun" pitchFamily="2" charset="-122"/>
              </a:rPr>
              <a:t>   in sequence is also supplied as</a:t>
            </a:r>
          </a:p>
          <a:p>
            <a:pPr algn="l"/>
            <a:r>
              <a:rPr lang="en-US" altLang="zh-CN" sz="2400">
                <a:ea typeface="SimSun" pitchFamily="2" charset="-122"/>
              </a:rPr>
              <a:t>            </a:t>
            </a:r>
            <a:r>
              <a:rPr lang="en-US" altLang="zh-CN" sz="2400">
                <a:solidFill>
                  <a:srgbClr val="339933"/>
                </a:solidFill>
                <a:ea typeface="SimSun" pitchFamily="2" charset="-122"/>
              </a:rPr>
              <a:t>SUBROUTINE DMSM_ALL()</a:t>
            </a:r>
          </a:p>
          <a:p>
            <a:pPr algn="l"/>
            <a:r>
              <a:rPr lang="en-US" altLang="zh-CN" sz="2400">
                <a:ea typeface="SimSun" pitchFamily="2" charset="-122"/>
              </a:rPr>
              <a:t>   with the combined arguments of  </a:t>
            </a:r>
          </a:p>
          <a:p>
            <a:pPr algn="l"/>
            <a:r>
              <a:rPr lang="en-US" altLang="zh-CN" sz="2400">
                <a:ea typeface="SimSun" pitchFamily="2" charset="-122"/>
              </a:rPr>
              <a:t>            DMSM_INITIALIZE () </a:t>
            </a:r>
          </a:p>
          <a:p>
            <a:pPr algn="l"/>
            <a:r>
              <a:rPr lang="en-US" altLang="zh-CN" sz="2400">
                <a:ea typeface="SimSun" pitchFamily="2" charset="-122"/>
              </a:rPr>
              <a:t>                  and</a:t>
            </a:r>
          </a:p>
          <a:p>
            <a:pPr algn="l"/>
            <a:r>
              <a:rPr lang="en-US" altLang="zh-CN" sz="2400">
                <a:ea typeface="SimSun" pitchFamily="2" charset="-122"/>
              </a:rPr>
              <a:t>            DMSM_WORKING() in order.</a:t>
            </a:r>
            <a:endParaRPr lang="en-US" sz="2400"/>
          </a:p>
        </p:txBody>
      </p:sp>
      <p:sp>
        <p:nvSpPr>
          <p:cNvPr id="1050627" name="Rectangle 3"/>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C889BBE7-92DB-4ACA-966B-1195D7910495}" type="slidenum">
              <a:rPr lang="en-US"/>
              <a:pPr/>
              <a:t>65</a:t>
            </a:fld>
            <a:endParaRPr lang="en-US"/>
          </a:p>
        </p:txBody>
      </p:sp>
      <p:sp>
        <p:nvSpPr>
          <p:cNvPr id="1058818" name="Text Box 2"/>
          <p:cNvSpPr txBox="1">
            <a:spLocks noChangeArrowheads="1"/>
          </p:cNvSpPr>
          <p:nvPr/>
        </p:nvSpPr>
        <p:spPr bwMode="auto">
          <a:xfrm>
            <a:off x="611956" y="980728"/>
            <a:ext cx="8064500" cy="5509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dirty="0" smtClean="0">
                <a:ea typeface="SimSun" pitchFamily="2" charset="-122"/>
              </a:rPr>
              <a:t>SUBROUTINE DMSM_ALL(</a:t>
            </a:r>
          </a:p>
          <a:p>
            <a:pPr algn="l"/>
            <a:r>
              <a:rPr lang="en-US" altLang="zh-CN" sz="3200" dirty="0">
                <a:solidFill>
                  <a:srgbClr val="339933"/>
                </a:solidFill>
                <a:ea typeface="SimSun" pitchFamily="2" charset="-122"/>
              </a:rPr>
              <a:t> </a:t>
            </a:r>
            <a:r>
              <a:rPr lang="en-US" altLang="zh-CN" sz="3200" dirty="0" smtClean="0">
                <a:solidFill>
                  <a:srgbClr val="339933"/>
                </a:solidFill>
                <a:ea typeface="SimSun" pitchFamily="2" charset="-122"/>
              </a:rPr>
              <a:t>     THREADS_PER_PROCESS</a:t>
            </a:r>
            <a:r>
              <a:rPr lang="en-US" altLang="zh-CN" sz="3200" dirty="0">
                <a:solidFill>
                  <a:srgbClr val="339933"/>
                </a:solidFill>
                <a:ea typeface="SimSun" pitchFamily="2" charset="-122"/>
              </a:rPr>
              <a:t>,    </a:t>
            </a:r>
            <a:r>
              <a:rPr lang="en-US" altLang="zh-CN" sz="3200" dirty="0" smtClean="0">
                <a:solidFill>
                  <a:srgbClr val="339933"/>
                </a:solidFill>
                <a:ea typeface="SimSun" pitchFamily="2" charset="-122"/>
              </a:rPr>
              <a:t>     &amp;</a:t>
            </a:r>
            <a:endParaRPr lang="en-US" altLang="zh-CN" sz="3200" dirty="0">
              <a:solidFill>
                <a:srgbClr val="339933"/>
              </a:solidFill>
              <a:ea typeface="SimSun" pitchFamily="2" charset="-122"/>
            </a:endParaRPr>
          </a:p>
          <a:p>
            <a:pPr algn="l"/>
            <a:r>
              <a:rPr lang="en-US" altLang="zh-CN" sz="3200" dirty="0" smtClean="0">
                <a:solidFill>
                  <a:srgbClr val="339933"/>
                </a:solidFill>
                <a:ea typeface="SimSun" pitchFamily="2" charset="-122"/>
              </a:rPr>
              <a:t>      JOB_DISTRIBUTION_PLAN</a:t>
            </a:r>
            <a:r>
              <a:rPr lang="en-US" altLang="zh-CN" sz="3200" dirty="0">
                <a:solidFill>
                  <a:srgbClr val="339933"/>
                </a:solidFill>
                <a:ea typeface="SimSun" pitchFamily="2" charset="-122"/>
              </a:rPr>
              <a:t>,    </a:t>
            </a:r>
            <a:r>
              <a:rPr lang="en-US" altLang="zh-CN" sz="3200" dirty="0" smtClean="0">
                <a:solidFill>
                  <a:srgbClr val="339933"/>
                </a:solidFill>
                <a:ea typeface="SimSun" pitchFamily="2" charset="-122"/>
              </a:rPr>
              <a:t>      &amp;</a:t>
            </a:r>
            <a:endParaRPr lang="en-US" altLang="zh-CN" sz="3200" dirty="0">
              <a:solidFill>
                <a:srgbClr val="339933"/>
              </a:solidFill>
              <a:ea typeface="SimSun" pitchFamily="2" charset="-122"/>
            </a:endParaRPr>
          </a:p>
          <a:p>
            <a:pPr algn="l"/>
            <a:r>
              <a:rPr lang="en-US" altLang="zh-CN" sz="3200" dirty="0" smtClean="0">
                <a:solidFill>
                  <a:srgbClr val="339933"/>
                </a:solidFill>
                <a:ea typeface="SimSun" pitchFamily="2" charset="-122"/>
              </a:rPr>
              <a:t>      TOTAL_JOBS</a:t>
            </a:r>
            <a:r>
              <a:rPr lang="en-US" altLang="zh-CN" sz="3200" dirty="0">
                <a:solidFill>
                  <a:srgbClr val="339933"/>
                </a:solidFill>
                <a:ea typeface="SimSun" pitchFamily="2" charset="-122"/>
              </a:rPr>
              <a:t>,                           </a:t>
            </a:r>
            <a:r>
              <a:rPr lang="en-US" altLang="zh-CN" sz="3200" dirty="0" smtClean="0">
                <a:solidFill>
                  <a:srgbClr val="339933"/>
                </a:solidFill>
                <a:ea typeface="SimSun" pitchFamily="2" charset="-122"/>
              </a:rPr>
              <a:t>      &amp;</a:t>
            </a:r>
          </a:p>
          <a:p>
            <a:pPr algn="l"/>
            <a:r>
              <a:rPr lang="en-US" altLang="zh-CN" sz="3200" dirty="0" smtClean="0">
                <a:solidFill>
                  <a:srgbClr val="339933"/>
                </a:solidFill>
                <a:ea typeface="SimSun" pitchFamily="2" charset="-122"/>
              </a:rPr>
              <a:t>      NUM_OF_JOBS_PER_GROUP,     &amp;</a:t>
            </a:r>
            <a:endParaRPr lang="en-US" altLang="zh-CN" sz="3200" dirty="0" smtClean="0">
              <a:solidFill>
                <a:srgbClr val="339933"/>
              </a:solidFill>
              <a:ea typeface="SimSun" pitchFamily="2" charset="-122"/>
            </a:endParaRPr>
          </a:p>
          <a:p>
            <a:pPr algn="l"/>
            <a:r>
              <a:rPr lang="en-US" altLang="zh-CN" sz="3200" dirty="0" smtClean="0">
                <a:solidFill>
                  <a:srgbClr val="339933"/>
                </a:solidFill>
                <a:ea typeface="SimSun" pitchFamily="2" charset="-122"/>
              </a:rPr>
              <a:t>      DO_THE_JOB</a:t>
            </a:r>
            <a:r>
              <a:rPr lang="en-US" altLang="zh-CN" sz="3200" dirty="0">
                <a:solidFill>
                  <a:srgbClr val="339933"/>
                </a:solidFill>
                <a:ea typeface="SimSun" pitchFamily="2" charset="-122"/>
              </a:rPr>
              <a:t>(),                              &amp;</a:t>
            </a:r>
          </a:p>
          <a:p>
            <a:pPr algn="l"/>
            <a:r>
              <a:rPr lang="en-US" altLang="zh-CN" sz="3200" dirty="0" smtClean="0">
                <a:solidFill>
                  <a:srgbClr val="339933"/>
                </a:solidFill>
                <a:ea typeface="SimSun" pitchFamily="2" charset="-122"/>
              </a:rPr>
              <a:t>      JOB_GROUP_PREPARATION</a:t>
            </a:r>
            <a:r>
              <a:rPr lang="en-US" altLang="zh-CN" sz="3200" dirty="0">
                <a:solidFill>
                  <a:srgbClr val="339933"/>
                </a:solidFill>
                <a:ea typeface="SimSun" pitchFamily="2" charset="-122"/>
              </a:rPr>
              <a:t>(),    &amp;</a:t>
            </a:r>
          </a:p>
          <a:p>
            <a:pPr algn="l"/>
            <a:r>
              <a:rPr lang="en-US" altLang="zh-CN" sz="3200" dirty="0" smtClean="0">
                <a:solidFill>
                  <a:srgbClr val="339933"/>
                </a:solidFill>
                <a:ea typeface="SimSun" pitchFamily="2" charset="-122"/>
              </a:rPr>
              <a:t>      RESULT_COLLECTION</a:t>
            </a:r>
            <a:r>
              <a:rPr lang="en-US" altLang="zh-CN" sz="3200" dirty="0">
                <a:solidFill>
                  <a:srgbClr val="339933"/>
                </a:solidFill>
                <a:ea typeface="SimSun" pitchFamily="2" charset="-122"/>
              </a:rPr>
              <a:t>(),               &amp;</a:t>
            </a:r>
          </a:p>
          <a:p>
            <a:pPr algn="l"/>
            <a:r>
              <a:rPr lang="en-US" altLang="zh-CN" sz="3200" dirty="0" smtClean="0">
                <a:solidFill>
                  <a:srgbClr val="339933"/>
                </a:solidFill>
                <a:ea typeface="SimSun" pitchFamily="2" charset="-122"/>
              </a:rPr>
              <a:t>      RESULT_COLLECTION_ENABLED   </a:t>
            </a:r>
            <a:r>
              <a:rPr lang="en-US" altLang="zh-CN" sz="3200" dirty="0" smtClean="0">
                <a:ea typeface="SimSun" pitchFamily="2" charset="-122"/>
              </a:rPr>
              <a:t>)</a:t>
            </a:r>
            <a:endParaRPr lang="en-US" altLang="zh-CN" sz="3200" dirty="0">
              <a:ea typeface="SimSun" pitchFamily="2" charset="-122"/>
            </a:endParaRPr>
          </a:p>
          <a:p>
            <a:pPr algn="l"/>
            <a:r>
              <a:rPr lang="en-US" altLang="zh-CN" sz="3200" dirty="0">
                <a:ea typeface="SimSun" pitchFamily="2" charset="-122"/>
              </a:rPr>
              <a:t>w</a:t>
            </a:r>
            <a:r>
              <a:rPr lang="en-US" altLang="zh-CN" sz="3200" dirty="0" smtClean="0">
                <a:ea typeface="SimSun" pitchFamily="2" charset="-122"/>
              </a:rPr>
              <a:t>hich is also </a:t>
            </a:r>
            <a:r>
              <a:rPr lang="en-US" altLang="zh-CN" sz="3200" dirty="0" smtClean="0">
                <a:solidFill>
                  <a:srgbClr val="FF0000"/>
                </a:solidFill>
                <a:ea typeface="SimSun" pitchFamily="2" charset="-122"/>
              </a:rPr>
              <a:t>overloaded</a:t>
            </a:r>
            <a:r>
              <a:rPr lang="en-US" altLang="zh-CN" sz="3200" dirty="0" smtClean="0">
                <a:ea typeface="SimSun" pitchFamily="2" charset="-122"/>
              </a:rPr>
              <a:t>.</a:t>
            </a:r>
            <a:endParaRPr lang="en-US" altLang="zh-CN" sz="3200" dirty="0">
              <a:ea typeface="SimSun" pitchFamily="2" charset="-122"/>
            </a:endParaRPr>
          </a:p>
          <a:p>
            <a:pPr algn="l"/>
            <a:endParaRPr lang="en-US" altLang="zh-CN" sz="3200" dirty="0">
              <a:solidFill>
                <a:srgbClr val="339933"/>
              </a:solidFill>
              <a:ea typeface="SimSun" pitchFamily="2" charset="-122"/>
            </a:endParaRPr>
          </a:p>
        </p:txBody>
      </p:sp>
      <p:sp>
        <p:nvSpPr>
          <p:cNvPr id="1058819" name="Rectangle 3"/>
          <p:cNvSpPr>
            <a:spLocks noGrp="1" noChangeArrowheads="1"/>
          </p:cNvSpPr>
          <p:nvPr>
            <p:ph type="title"/>
          </p:nvPr>
        </p:nvSpPr>
        <p:spPr>
          <a:xfrm>
            <a:off x="682625" y="44624"/>
            <a:ext cx="7921625" cy="1143000"/>
          </a:xfrm>
          <a:noFill/>
          <a:ln/>
        </p:spPr>
        <p:txBody>
          <a:bodyPr/>
          <a:lstStyle/>
          <a:p>
            <a:r>
              <a:rPr lang="en-US" altLang="zh-CN" sz="4000" dirty="0" smtClean="0">
                <a:solidFill>
                  <a:srgbClr val="CC3300"/>
                </a:solidFill>
                <a:ea typeface="SimSun" pitchFamily="2" charset="-122"/>
              </a:rPr>
              <a:t>Interface </a:t>
            </a:r>
            <a:r>
              <a:rPr lang="en-US" altLang="zh-CN" sz="4000" dirty="0">
                <a:solidFill>
                  <a:srgbClr val="CC3300"/>
                </a:solidFill>
                <a:ea typeface="SimSun" pitchFamily="2" charset="-122"/>
              </a:rPr>
              <a:t>of </a:t>
            </a:r>
            <a:r>
              <a:rPr lang="en-US" altLang="zh-CN" sz="4000" dirty="0" smtClean="0">
                <a:solidFill>
                  <a:schemeClr val="tx1"/>
                </a:solidFill>
                <a:ea typeface="SimSun" pitchFamily="2" charset="-122"/>
              </a:rPr>
              <a:t>DMSM_ALL()</a:t>
            </a:r>
            <a:r>
              <a:rPr lang="en-US" altLang="zh-CN" sz="4000" dirty="0" smtClean="0">
                <a:solidFill>
                  <a:srgbClr val="CC3300"/>
                </a:solidFill>
                <a:ea typeface="SimSun" pitchFamily="2" charset="-122"/>
              </a:rPr>
              <a:t> in F90 </a:t>
            </a:r>
            <a:endParaRPr lang="en-US" sz="4000" dirty="0">
              <a:solidFill>
                <a:srgbClr val="CC3300"/>
              </a:solidFill>
            </a:endParaRPr>
          </a:p>
        </p:txBody>
      </p:sp>
    </p:spTree>
    <p:extLst>
      <p:ext uri="{BB962C8B-B14F-4D97-AF65-F5344CB8AC3E}">
        <p14:creationId xmlns:p14="http://schemas.microsoft.com/office/powerpoint/2010/main" val="13004942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E9F88AC5-FF7D-4356-8194-2DDFEF570A04}" type="slidenum">
              <a:rPr lang="en-US"/>
              <a:pPr/>
              <a:t>66</a:t>
            </a:fld>
            <a:endParaRPr lang="en-US"/>
          </a:p>
        </p:txBody>
      </p:sp>
      <p:sp>
        <p:nvSpPr>
          <p:cNvPr id="1081346" name="Text Box 2"/>
          <p:cNvSpPr txBox="1">
            <a:spLocks noChangeArrowheads="1"/>
          </p:cNvSpPr>
          <p:nvPr/>
        </p:nvSpPr>
        <p:spPr bwMode="auto">
          <a:xfrm>
            <a:off x="684213" y="1093788"/>
            <a:ext cx="7781925" cy="53673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C interface of a simple usage</a:t>
            </a:r>
          </a:p>
          <a:p>
            <a:pPr algn="l"/>
            <a:r>
              <a:rPr lang="en-US" altLang="zh-CN" sz="4000">
                <a:solidFill>
                  <a:srgbClr val="CC3300"/>
                </a:solidFill>
                <a:ea typeface="SimSun" pitchFamily="2" charset="-122"/>
              </a:rPr>
              <a:t>of the DMSM library</a:t>
            </a:r>
          </a:p>
          <a:p>
            <a:pPr algn="l"/>
            <a:endParaRPr lang="en-US" altLang="zh-CN" sz="1400">
              <a:solidFill>
                <a:srgbClr val="CC3300"/>
              </a:solidFill>
              <a:ea typeface="SimSun" pitchFamily="2" charset="-122"/>
            </a:endParaRPr>
          </a:p>
          <a:p>
            <a:pPr algn="l"/>
            <a:r>
              <a:rPr lang="en-US" altLang="zh-CN" sz="2800">
                <a:ea typeface="SimSun" pitchFamily="2" charset="-122"/>
              </a:rPr>
              <a:t>    #include "dmsm.h"</a:t>
            </a:r>
            <a:r>
              <a:rPr lang="en-US" altLang="zh-CN">
                <a:ea typeface="SimSun" pitchFamily="2" charset="-122"/>
              </a:rPr>
              <a:t> </a:t>
            </a:r>
          </a:p>
          <a:p>
            <a:pPr algn="l"/>
            <a:r>
              <a:rPr lang="en-US" altLang="zh-CN" sz="2800">
                <a:ea typeface="SimSun" pitchFamily="2" charset="-122"/>
              </a:rPr>
              <a:t>    void DMSM_Initialize()</a:t>
            </a:r>
          </a:p>
          <a:p>
            <a:pPr algn="l"/>
            <a:r>
              <a:rPr lang="en-US" altLang="zh-CN" sz="2800">
                <a:ea typeface="SimSun" pitchFamily="2" charset="-122"/>
              </a:rPr>
              <a:t>    void DMSM_Working()</a:t>
            </a:r>
          </a:p>
          <a:p>
            <a:pPr algn="l"/>
            <a:r>
              <a:rPr lang="en-US" altLang="zh-CN" sz="2800">
                <a:ea typeface="SimSun" pitchFamily="2" charset="-122"/>
              </a:rPr>
              <a:t>    void DMSM_Job_Distribution_Checkup()</a:t>
            </a:r>
          </a:p>
          <a:p>
            <a:pPr algn="l"/>
            <a:r>
              <a:rPr lang="en-US" altLang="zh-CN" sz="2800">
                <a:ea typeface="SimSun" pitchFamily="2" charset="-122"/>
              </a:rPr>
              <a:t>    void DMSM_Finalize()</a:t>
            </a:r>
          </a:p>
          <a:p>
            <a:pPr algn="l"/>
            <a:r>
              <a:rPr lang="en-US" altLang="zh-CN" sz="2800">
                <a:ea typeface="SimSun" pitchFamily="2" charset="-122"/>
              </a:rPr>
              <a:t>and the corresponding wrapper</a:t>
            </a:r>
          </a:p>
          <a:p>
            <a:pPr algn="l"/>
            <a:r>
              <a:rPr lang="en-US" altLang="zh-CN" sz="2800">
                <a:ea typeface="SimSun" pitchFamily="2" charset="-122"/>
              </a:rPr>
              <a:t>    void DMSM_All()</a:t>
            </a:r>
          </a:p>
          <a:p>
            <a:pPr algn="l"/>
            <a:endParaRPr lang="en-US" altLang="zh-CN" sz="2800">
              <a:ea typeface="SimSun" pitchFamily="2" charset="-122"/>
            </a:endParaRPr>
          </a:p>
          <a:p>
            <a:pPr algn="l"/>
            <a:endParaRPr lang="en-US" sz="2800"/>
          </a:p>
        </p:txBody>
      </p:sp>
      <p:sp>
        <p:nvSpPr>
          <p:cNvPr id="1081347" name="Rectangle 3"/>
          <p:cNvSpPr>
            <a:spLocks noGrp="1" noChangeArrowheads="1"/>
          </p:cNvSpPr>
          <p:nvPr>
            <p:ph type="title"/>
          </p:nvPr>
        </p:nvSpPr>
        <p:spPr>
          <a:xfrm>
            <a:off x="468313" y="125413"/>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F20B3739-DCEF-41D1-A975-D2BE9CF17466}" type="slidenum">
              <a:rPr lang="en-US"/>
              <a:pPr/>
              <a:t>67</a:t>
            </a:fld>
            <a:endParaRPr lang="en-US"/>
          </a:p>
        </p:txBody>
      </p:sp>
      <p:sp>
        <p:nvSpPr>
          <p:cNvPr id="1073154" name="Text Box 2"/>
          <p:cNvSpPr txBox="1">
            <a:spLocks noChangeArrowheads="1"/>
          </p:cNvSpPr>
          <p:nvPr/>
        </p:nvSpPr>
        <p:spPr bwMode="auto">
          <a:xfrm>
            <a:off x="827088" y="1557338"/>
            <a:ext cx="7442200" cy="33194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C interface of DMSM library</a:t>
            </a:r>
          </a:p>
          <a:p>
            <a:pPr algn="l"/>
            <a:endParaRPr lang="en-US" altLang="zh-CN" sz="2800">
              <a:ea typeface="SimSun" pitchFamily="2" charset="-122"/>
            </a:endParaRPr>
          </a:p>
          <a:p>
            <a:pPr algn="l"/>
            <a:r>
              <a:rPr lang="en-US" altLang="zh-CN" sz="2400">
                <a:ea typeface="SimSun" pitchFamily="2" charset="-122"/>
              </a:rPr>
              <a:t> void DMSM_Initialize(</a:t>
            </a:r>
          </a:p>
          <a:p>
            <a:pPr algn="l"/>
            <a:r>
              <a:rPr lang="en-US" altLang="zh-CN" sz="2400">
                <a:ea typeface="SimSun" pitchFamily="2" charset="-122"/>
              </a:rPr>
              <a:t>         int Total_Number_Of_Threads_Per_Process,</a:t>
            </a:r>
          </a:p>
          <a:p>
            <a:pPr algn="l"/>
            <a:r>
              <a:rPr lang="en-US" altLang="zh-CN" sz="2400">
                <a:ea typeface="SimSun" pitchFamily="2" charset="-122"/>
              </a:rPr>
              <a:t>         int Job_Distribution_Plan,</a:t>
            </a:r>
          </a:p>
          <a:p>
            <a:pPr algn="l"/>
            <a:r>
              <a:rPr lang="en-US" altLang="zh-CN" sz="2400">
                <a:ea typeface="SimSun" pitchFamily="2" charset="-122"/>
              </a:rPr>
              <a:t>         int Total_Num_Of_Jobs,</a:t>
            </a:r>
          </a:p>
          <a:p>
            <a:pPr algn="l"/>
            <a:r>
              <a:rPr lang="en-US" altLang="zh-CN" sz="2400">
                <a:ea typeface="SimSun" pitchFamily="2" charset="-122"/>
              </a:rPr>
              <a:t>         int Num_Of_Jobs_Per_Group</a:t>
            </a:r>
          </a:p>
          <a:p>
            <a:pPr algn="l"/>
            <a:r>
              <a:rPr lang="en-US" altLang="zh-CN" sz="2400">
                <a:ea typeface="SimSun" pitchFamily="2" charset="-122"/>
              </a:rPr>
              <a:t>          );</a:t>
            </a:r>
          </a:p>
        </p:txBody>
      </p:sp>
      <p:sp>
        <p:nvSpPr>
          <p:cNvPr id="1073155" name="Rectangle 3"/>
          <p:cNvSpPr>
            <a:spLocks noGrp="1" noChangeArrowheads="1"/>
          </p:cNvSpPr>
          <p:nvPr>
            <p:ph type="title"/>
          </p:nvPr>
        </p:nvSpPr>
        <p:spPr>
          <a:xfrm>
            <a:off x="684213" y="260350"/>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1EB95115-11A3-40CB-AE10-1B650DAEDF79}" type="slidenum">
              <a:rPr lang="en-US"/>
              <a:pPr/>
              <a:t>68</a:t>
            </a:fld>
            <a:endParaRPr lang="en-US"/>
          </a:p>
        </p:txBody>
      </p:sp>
      <p:sp>
        <p:nvSpPr>
          <p:cNvPr id="1268738" name="Text Box 2"/>
          <p:cNvSpPr txBox="1">
            <a:spLocks noChangeArrowheads="1"/>
          </p:cNvSpPr>
          <p:nvPr/>
        </p:nvSpPr>
        <p:spPr bwMode="auto">
          <a:xfrm>
            <a:off x="539750" y="1557338"/>
            <a:ext cx="7442200" cy="43529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C interface of DMSM library</a:t>
            </a:r>
          </a:p>
          <a:p>
            <a:pPr algn="l"/>
            <a:endParaRPr lang="en-US" altLang="zh-CN" sz="2400">
              <a:ea typeface="SimSun" pitchFamily="2" charset="-122"/>
            </a:endParaRPr>
          </a:p>
          <a:p>
            <a:pPr algn="l"/>
            <a:r>
              <a:rPr lang="en-US" altLang="zh-CN" sz="2400">
                <a:ea typeface="SimSun" pitchFamily="2" charset="-122"/>
              </a:rPr>
              <a:t> void DMSM_Working(   </a:t>
            </a:r>
          </a:p>
          <a:p>
            <a:pPr algn="l"/>
            <a:r>
              <a:rPr lang="en-US" altLang="zh-CN" sz="2400">
                <a:ea typeface="SimSun" pitchFamily="2" charset="-122"/>
              </a:rPr>
              <a:t>         void (*Do_The_Job) (int),</a:t>
            </a:r>
          </a:p>
          <a:p>
            <a:pPr algn="l"/>
            <a:r>
              <a:rPr lang="en-US" altLang="zh-CN" sz="2400">
                <a:ea typeface="SimSun" pitchFamily="2" charset="-122"/>
              </a:rPr>
              <a:t>         void (*Job_Group_Preparation) (int,int,int,int),</a:t>
            </a:r>
          </a:p>
          <a:p>
            <a:pPr algn="l"/>
            <a:r>
              <a:rPr lang="en-US" altLang="zh-CN" sz="2400">
                <a:ea typeface="SimSun" pitchFamily="2" charset="-122"/>
              </a:rPr>
              <a:t>         void (*Result_Collection) (int,int),</a:t>
            </a:r>
          </a:p>
          <a:p>
            <a:pPr algn="l"/>
            <a:r>
              <a:rPr lang="en-US" altLang="zh-CN" sz="2400">
                <a:ea typeface="SimSun" pitchFamily="2" charset="-122"/>
              </a:rPr>
              <a:t>         int  Result_Collection_Enabled</a:t>
            </a:r>
          </a:p>
          <a:p>
            <a:pPr algn="l"/>
            <a:r>
              <a:rPr lang="en-US" altLang="zh-CN" sz="2400">
                <a:ea typeface="SimSun" pitchFamily="2" charset="-122"/>
              </a:rPr>
              <a:t>          );</a:t>
            </a:r>
          </a:p>
          <a:p>
            <a:pPr algn="l"/>
            <a:endParaRPr lang="en-US" altLang="zh-CN" sz="2400">
              <a:ea typeface="SimSun" pitchFamily="2" charset="-122"/>
            </a:endParaRPr>
          </a:p>
          <a:p>
            <a:pPr algn="l"/>
            <a:r>
              <a:rPr lang="en-US" altLang="zh-CN" sz="2400">
                <a:ea typeface="SimSun" pitchFamily="2" charset="-122"/>
              </a:rPr>
              <a:t>If no Job_Group_Preparation or Result_Collection, </a:t>
            </a:r>
          </a:p>
          <a:p>
            <a:pPr algn="l"/>
            <a:r>
              <a:rPr lang="en-US" altLang="zh-CN" sz="2400">
                <a:ea typeface="SimSun" pitchFamily="2" charset="-122"/>
              </a:rPr>
              <a:t>pass NULL, as C does not allow overloading.</a:t>
            </a:r>
          </a:p>
        </p:txBody>
      </p:sp>
      <p:sp>
        <p:nvSpPr>
          <p:cNvPr id="1268739" name="Rectangle 3"/>
          <p:cNvSpPr>
            <a:spLocks noGrp="1" noChangeArrowheads="1"/>
          </p:cNvSpPr>
          <p:nvPr>
            <p:ph type="title"/>
          </p:nvPr>
        </p:nvSpPr>
        <p:spPr>
          <a:xfrm>
            <a:off x="684213" y="260350"/>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697D9D94-9153-4613-AA69-6CA31A4DA7ED}" type="slidenum">
              <a:rPr lang="en-US"/>
              <a:pPr/>
              <a:t>69</a:t>
            </a:fld>
            <a:endParaRPr lang="en-US"/>
          </a:p>
        </p:txBody>
      </p:sp>
      <p:sp>
        <p:nvSpPr>
          <p:cNvPr id="1272834" name="Text Box 2"/>
          <p:cNvSpPr txBox="1">
            <a:spLocks noChangeArrowheads="1"/>
          </p:cNvSpPr>
          <p:nvPr/>
        </p:nvSpPr>
        <p:spPr bwMode="auto">
          <a:xfrm>
            <a:off x="755650" y="1268413"/>
            <a:ext cx="7442200" cy="47180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C interface of DMSM library</a:t>
            </a:r>
          </a:p>
          <a:p>
            <a:pPr algn="l"/>
            <a:endParaRPr lang="en-US" altLang="zh-CN" sz="2400">
              <a:ea typeface="SimSun" pitchFamily="2" charset="-122"/>
            </a:endParaRPr>
          </a:p>
          <a:p>
            <a:pPr algn="l"/>
            <a:r>
              <a:rPr lang="en-US" altLang="zh-CN" sz="2400">
                <a:ea typeface="SimSun" pitchFamily="2" charset="-122"/>
              </a:rPr>
              <a:t> void DMSM_All( </a:t>
            </a:r>
          </a:p>
          <a:p>
            <a:pPr algn="l"/>
            <a:r>
              <a:rPr lang="en-US" altLang="zh-CN" sz="2400">
                <a:ea typeface="SimSun" pitchFamily="2" charset="-122"/>
              </a:rPr>
              <a:t>         int Total_Number_Of_Threads_Per_Process,</a:t>
            </a:r>
          </a:p>
          <a:p>
            <a:pPr algn="l"/>
            <a:r>
              <a:rPr lang="en-US" altLang="zh-CN" sz="2400">
                <a:ea typeface="SimSun" pitchFamily="2" charset="-122"/>
              </a:rPr>
              <a:t>         int Job_Distribution_Plan,</a:t>
            </a:r>
          </a:p>
          <a:p>
            <a:pPr algn="l"/>
            <a:r>
              <a:rPr lang="en-US" altLang="zh-CN" sz="2400">
                <a:ea typeface="SimSun" pitchFamily="2" charset="-122"/>
              </a:rPr>
              <a:t>         int Total_Num_Of_Jobs,</a:t>
            </a:r>
          </a:p>
          <a:p>
            <a:pPr algn="l"/>
            <a:r>
              <a:rPr lang="en-US" altLang="zh-CN" sz="2400">
                <a:ea typeface="SimSun" pitchFamily="2" charset="-122"/>
              </a:rPr>
              <a:t>         int Num_Of_Jobs_Per_Group  </a:t>
            </a:r>
          </a:p>
          <a:p>
            <a:pPr algn="l"/>
            <a:r>
              <a:rPr lang="en-US" altLang="zh-CN" sz="2400">
                <a:ea typeface="SimSun" pitchFamily="2" charset="-122"/>
              </a:rPr>
              <a:t>         void (*Do_The_Job) (int),</a:t>
            </a:r>
          </a:p>
          <a:p>
            <a:pPr algn="l"/>
            <a:r>
              <a:rPr lang="en-US" altLang="zh-CN" sz="2400">
                <a:ea typeface="SimSun" pitchFamily="2" charset="-122"/>
              </a:rPr>
              <a:t>         void (*Job_Group_Preparation) (int,int,int,int),</a:t>
            </a:r>
          </a:p>
          <a:p>
            <a:pPr algn="l"/>
            <a:r>
              <a:rPr lang="en-US" altLang="zh-CN" sz="2400">
                <a:ea typeface="SimSun" pitchFamily="2" charset="-122"/>
              </a:rPr>
              <a:t>         void (*Result_Collection) (int,int),</a:t>
            </a:r>
          </a:p>
          <a:p>
            <a:pPr algn="l"/>
            <a:r>
              <a:rPr lang="en-US" altLang="zh-CN" sz="2400">
                <a:ea typeface="SimSun" pitchFamily="2" charset="-122"/>
              </a:rPr>
              <a:t>         int  Result_Collection_Enabled</a:t>
            </a:r>
          </a:p>
          <a:p>
            <a:pPr algn="l"/>
            <a:r>
              <a:rPr lang="en-US" altLang="zh-CN" sz="2400">
                <a:ea typeface="SimSun" pitchFamily="2" charset="-122"/>
              </a:rPr>
              <a:t>          );</a:t>
            </a:r>
          </a:p>
        </p:txBody>
      </p:sp>
      <p:sp>
        <p:nvSpPr>
          <p:cNvPr id="1272835" name="Rectangle 3"/>
          <p:cNvSpPr>
            <a:spLocks noGrp="1" noChangeArrowheads="1"/>
          </p:cNvSpPr>
          <p:nvPr>
            <p:ph type="title"/>
          </p:nvPr>
        </p:nvSpPr>
        <p:spPr>
          <a:xfrm>
            <a:off x="684213" y="260350"/>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http://www.hpcvl.org</a:t>
            </a:r>
          </a:p>
        </p:txBody>
      </p:sp>
      <p:sp>
        <p:nvSpPr>
          <p:cNvPr id="5" name="Slide Number Placeholder 5"/>
          <p:cNvSpPr>
            <a:spLocks noGrp="1"/>
          </p:cNvSpPr>
          <p:nvPr>
            <p:ph type="sldNum" sz="quarter" idx="12"/>
          </p:nvPr>
        </p:nvSpPr>
        <p:spPr/>
        <p:txBody>
          <a:bodyPr/>
          <a:lstStyle/>
          <a:p>
            <a:fld id="{A108BA06-365A-4452-ADCB-412CFA1637DD}" type="slidenum">
              <a:rPr lang="en-US"/>
              <a:pPr/>
              <a:t>7</a:t>
            </a:fld>
            <a:endParaRPr lang="en-US"/>
          </a:p>
        </p:txBody>
      </p:sp>
      <p:sp>
        <p:nvSpPr>
          <p:cNvPr id="896002" name="Rectangle 2"/>
          <p:cNvSpPr>
            <a:spLocks noChangeArrowheads="1"/>
          </p:cNvSpPr>
          <p:nvPr/>
        </p:nvSpPr>
        <p:spPr bwMode="auto">
          <a:xfrm>
            <a:off x="468313" y="333375"/>
            <a:ext cx="84597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a:solidFill>
                  <a:srgbClr val="339933"/>
                </a:solidFill>
                <a:ea typeface="SimSun" pitchFamily="2" charset="-122"/>
              </a:rPr>
              <a:t>A framework of mixture of MPI and OpenMP</a:t>
            </a:r>
            <a:endParaRPr lang="en-US" sz="3200">
              <a:solidFill>
                <a:srgbClr val="000099"/>
              </a:solidFill>
            </a:endParaRPr>
          </a:p>
        </p:txBody>
      </p:sp>
      <p:sp>
        <p:nvSpPr>
          <p:cNvPr id="896003" name="Text Box 3"/>
          <p:cNvSpPr txBox="1">
            <a:spLocks noChangeArrowheads="1"/>
          </p:cNvSpPr>
          <p:nvPr/>
        </p:nvSpPr>
        <p:spPr bwMode="auto">
          <a:xfrm>
            <a:off x="827088" y="1412875"/>
            <a:ext cx="7343775" cy="35036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Parallelize the whole code with MPI as an outer layer parallelism.</a:t>
            </a:r>
          </a:p>
          <a:p>
            <a:pPr algn="l"/>
            <a:r>
              <a:rPr lang="en-US" altLang="zh-CN" sz="3200">
                <a:ea typeface="SimSun" pitchFamily="2" charset="-122"/>
              </a:rPr>
              <a:t> </a:t>
            </a:r>
          </a:p>
          <a:p>
            <a:pPr algn="l"/>
            <a:r>
              <a:rPr lang="en-US" altLang="zh-CN" sz="3200">
                <a:ea typeface="SimSun" pitchFamily="2" charset="-122"/>
              </a:rPr>
              <a:t>Then regard each MPI process as a regular serial code/run, and parallelize it with OpenMP as an inner layer parallelism. </a:t>
            </a:r>
            <a:endParaRPr lang="en-US" sz="32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7CF43C4-5E52-4542-9F3C-480760C28D15}" type="slidenum">
              <a:rPr lang="en-US"/>
              <a:pPr/>
              <a:t>70</a:t>
            </a:fld>
            <a:endParaRPr lang="en-US"/>
          </a:p>
        </p:txBody>
      </p:sp>
      <p:sp>
        <p:nvSpPr>
          <p:cNvPr id="1299458" name="Text Box 2"/>
          <p:cNvSpPr txBox="1">
            <a:spLocks noChangeArrowheads="1"/>
          </p:cNvSpPr>
          <p:nvPr/>
        </p:nvSpPr>
        <p:spPr bwMode="auto">
          <a:xfrm>
            <a:off x="539750" y="1557338"/>
            <a:ext cx="7442200" cy="3622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4000">
                <a:solidFill>
                  <a:srgbClr val="CC3300"/>
                </a:solidFill>
                <a:ea typeface="SimSun" pitchFamily="2" charset="-122"/>
              </a:rPr>
              <a:t>The C interface of DMSM library</a:t>
            </a:r>
          </a:p>
          <a:p>
            <a:pPr algn="l"/>
            <a:endParaRPr lang="en-US" altLang="zh-CN" sz="2400">
              <a:ea typeface="SimSun" pitchFamily="2" charset="-122"/>
            </a:endParaRPr>
          </a:p>
          <a:p>
            <a:pPr algn="l"/>
            <a:r>
              <a:rPr lang="en-US" altLang="zh-CN" sz="2400">
                <a:ea typeface="SimSun" pitchFamily="2" charset="-122"/>
              </a:rPr>
              <a:t> void DMSM_Working or DMSM_ALL(</a:t>
            </a:r>
          </a:p>
          <a:p>
            <a:pPr algn="l"/>
            <a:r>
              <a:rPr lang="en-US" altLang="zh-CN" sz="2400">
                <a:ea typeface="SimSun" pitchFamily="2" charset="-122"/>
              </a:rPr>
              <a:t>         … </a:t>
            </a:r>
          </a:p>
          <a:p>
            <a:pPr algn="l"/>
            <a:r>
              <a:rPr lang="en-US" altLang="zh-CN" sz="2400">
                <a:ea typeface="SimSun" pitchFamily="2" charset="-122"/>
              </a:rPr>
              <a:t>         void (*Do_The_Job) (int),</a:t>
            </a:r>
          </a:p>
          <a:p>
            <a:pPr algn="l"/>
            <a:r>
              <a:rPr lang="en-US" altLang="zh-CN" sz="2400">
                <a:ea typeface="SimSun" pitchFamily="2" charset="-122"/>
              </a:rPr>
              <a:t>         void (*Job_Group_Preparation) (int,int,int,int),</a:t>
            </a:r>
          </a:p>
          <a:p>
            <a:pPr algn="l"/>
            <a:r>
              <a:rPr lang="en-US" altLang="zh-CN" sz="2400">
                <a:ea typeface="SimSun" pitchFamily="2" charset="-122"/>
              </a:rPr>
              <a:t>         …</a:t>
            </a:r>
          </a:p>
          <a:p>
            <a:pPr algn="l"/>
            <a:r>
              <a:rPr lang="en-US" altLang="zh-CN" sz="2400">
                <a:ea typeface="SimSun" pitchFamily="2" charset="-122"/>
              </a:rPr>
              <a:t>          );</a:t>
            </a:r>
          </a:p>
          <a:p>
            <a:pPr algn="l"/>
            <a:r>
              <a:rPr lang="en-US" altLang="zh-CN" sz="2400">
                <a:ea typeface="SimSun" pitchFamily="2" charset="-122"/>
              </a:rPr>
              <a:t>Job (sequential) numbers as arguments start from 0. </a:t>
            </a:r>
          </a:p>
        </p:txBody>
      </p:sp>
      <p:sp>
        <p:nvSpPr>
          <p:cNvPr id="1299459" name="Rectangle 3"/>
          <p:cNvSpPr>
            <a:spLocks noGrp="1" noChangeArrowheads="1"/>
          </p:cNvSpPr>
          <p:nvPr>
            <p:ph type="title"/>
          </p:nvPr>
        </p:nvSpPr>
        <p:spPr>
          <a:xfrm>
            <a:off x="684213" y="260350"/>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3FD0EE23-4CDC-456F-BBA5-E4597D035991}" type="slidenum">
              <a:rPr lang="en-US"/>
              <a:pPr/>
              <a:t>71</a:t>
            </a:fld>
            <a:endParaRPr lang="en-US"/>
          </a:p>
        </p:txBody>
      </p:sp>
      <p:sp>
        <p:nvSpPr>
          <p:cNvPr id="1079298" name="Text Box 2"/>
          <p:cNvSpPr txBox="1">
            <a:spLocks noChangeArrowheads="1"/>
          </p:cNvSpPr>
          <p:nvPr/>
        </p:nvSpPr>
        <p:spPr bwMode="auto">
          <a:xfrm>
            <a:off x="539750" y="1125538"/>
            <a:ext cx="8208963" cy="54530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ea typeface="SimSun" pitchFamily="2" charset="-122"/>
              </a:rPr>
              <a:t>In all the following examples, the computational tasks/jobs are the same: </a:t>
            </a:r>
          </a:p>
          <a:p>
            <a:pPr algn="l"/>
            <a:endParaRPr lang="en-US" altLang="zh-CN" sz="3200">
              <a:ea typeface="SimSun" pitchFamily="2" charset="-122"/>
            </a:endParaRPr>
          </a:p>
          <a:p>
            <a:pPr algn="l"/>
            <a:endParaRPr lang="en-US" altLang="zh-CN" sz="3200">
              <a:ea typeface="SimSun" pitchFamily="2" charset="-122"/>
            </a:endParaRPr>
          </a:p>
          <a:p>
            <a:pPr algn="l"/>
            <a:endParaRPr lang="en-US" altLang="zh-CN" sz="3200">
              <a:ea typeface="SimSun" pitchFamily="2" charset="-122"/>
            </a:endParaRPr>
          </a:p>
          <a:p>
            <a:pPr algn="l"/>
            <a:endParaRPr lang="en-US" altLang="zh-CN" sz="3200">
              <a:ea typeface="SimSun" pitchFamily="2" charset="-122"/>
            </a:endParaRPr>
          </a:p>
          <a:p>
            <a:pPr algn="l"/>
            <a:r>
              <a:rPr lang="en-US" altLang="zh-CN" sz="3200">
                <a:ea typeface="SimSun" pitchFamily="2" charset="-122"/>
              </a:rPr>
              <a:t>Although the summation with the maximum upper limit includes all the rest, we regard </a:t>
            </a:r>
          </a:p>
          <a:p>
            <a:pPr algn="l"/>
            <a:r>
              <a:rPr lang="en-US" altLang="zh-CN" sz="3200">
                <a:ea typeface="SimSun" pitchFamily="2" charset="-122"/>
              </a:rPr>
              <a:t>all of the summation jobs as independent ones for demonstration purpose.</a:t>
            </a:r>
          </a:p>
          <a:p>
            <a:endParaRPr lang="en-US" altLang="zh-CN" sz="3200">
              <a:solidFill>
                <a:srgbClr val="339933"/>
              </a:solidFill>
              <a:ea typeface="SimSun" pitchFamily="2" charset="-122"/>
            </a:endParaRPr>
          </a:p>
        </p:txBody>
      </p:sp>
      <p:sp>
        <p:nvSpPr>
          <p:cNvPr id="1079301" name="Rectangle 5"/>
          <p:cNvSpPr>
            <a:spLocks noGrp="1" noChangeArrowheads="1"/>
          </p:cNvSpPr>
          <p:nvPr>
            <p:ph type="title"/>
          </p:nvPr>
        </p:nvSpPr>
        <p:spPr>
          <a:xfrm>
            <a:off x="468313" y="260350"/>
            <a:ext cx="8229600" cy="1143000"/>
          </a:xfrm>
          <a:noFill/>
          <a:ln/>
        </p:spPr>
        <p:txBody>
          <a:bodyPr/>
          <a:lstStyle/>
          <a:p>
            <a:r>
              <a:rPr lang="en-US" altLang="zh-CN">
                <a:ea typeface="SimSun" pitchFamily="2" charset="-122"/>
              </a:rPr>
              <a:t> </a:t>
            </a:r>
            <a:r>
              <a:rPr lang="en-US"/>
              <a:t>Double-layer Master-Slave Model</a:t>
            </a:r>
          </a:p>
        </p:txBody>
      </p:sp>
      <p:graphicFrame>
        <p:nvGraphicFramePr>
          <p:cNvPr id="1079302" name="Object 6"/>
          <p:cNvGraphicFramePr>
            <a:graphicFrameLocks noGrp="1" noChangeAspect="1"/>
          </p:cNvGraphicFramePr>
          <p:nvPr>
            <p:ph idx="1"/>
            <p:extLst>
              <p:ext uri="{D42A27DB-BD31-4B8C-83A1-F6EECF244321}">
                <p14:modId xmlns:p14="http://schemas.microsoft.com/office/powerpoint/2010/main" val="1455563539"/>
              </p:ext>
            </p:extLst>
          </p:nvPr>
        </p:nvGraphicFramePr>
        <p:xfrm>
          <a:off x="1331640" y="2344441"/>
          <a:ext cx="6120680" cy="1507628"/>
        </p:xfrm>
        <a:graphic>
          <a:graphicData uri="http://schemas.openxmlformats.org/presentationml/2006/ole">
            <mc:AlternateContent xmlns:mc="http://schemas.openxmlformats.org/markup-compatibility/2006">
              <mc:Choice xmlns:v="urn:schemas-microsoft-com:vml" Requires="v">
                <p:oleObj spid="_x0000_s1079402" name="Equation" r:id="rId4" imgW="1803240" imgH="444240" progId="Equation.3">
                  <p:embed/>
                </p:oleObj>
              </mc:Choice>
              <mc:Fallback>
                <p:oleObj name="Equation" r:id="rId4" imgW="1803240" imgH="444240" progId="Equation.3">
                  <p:embed/>
                  <p:pic>
                    <p:nvPicPr>
                      <p:cNvPr id="0" name="Object 6"/>
                      <p:cNvPicPr>
                        <a:picLocks noChangeAspect="1" noChangeArrowheads="1"/>
                      </p:cNvPicPr>
                      <p:nvPr/>
                    </p:nvPicPr>
                    <p:blipFill>
                      <a:blip r:embed="rId5"/>
                      <a:srcRect/>
                      <a:stretch>
                        <a:fillRect/>
                      </a:stretch>
                    </p:blipFill>
                    <p:spPr bwMode="auto">
                      <a:xfrm>
                        <a:off x="1331640" y="2344441"/>
                        <a:ext cx="6120680" cy="1507628"/>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1A8CC11A-094E-4EB0-B138-AD4163E45A0A}" type="slidenum">
              <a:rPr lang="en-US"/>
              <a:pPr/>
              <a:t>72</a:t>
            </a:fld>
            <a:endParaRPr lang="en-US"/>
          </a:p>
        </p:txBody>
      </p:sp>
      <p:sp>
        <p:nvSpPr>
          <p:cNvPr id="1276930" name="Text Box 2"/>
          <p:cNvSpPr txBox="1">
            <a:spLocks noChangeArrowheads="1"/>
          </p:cNvSpPr>
          <p:nvPr/>
        </p:nvSpPr>
        <p:spPr bwMode="auto">
          <a:xfrm>
            <a:off x="520932" y="1268413"/>
            <a:ext cx="7962436" cy="280076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3600" dirty="0">
                <a:solidFill>
                  <a:srgbClr val="CC3300"/>
                </a:solidFill>
                <a:ea typeface="SimSun" pitchFamily="2" charset="-122"/>
              </a:rPr>
              <a:t>E</a:t>
            </a:r>
            <a:r>
              <a:rPr lang="en-US" sz="3600" dirty="0">
                <a:solidFill>
                  <a:srgbClr val="CC3300"/>
                </a:solidFill>
              </a:rPr>
              <a:t>xample</a:t>
            </a:r>
            <a:r>
              <a:rPr lang="en-US" altLang="zh-CN" sz="3600" dirty="0">
                <a:solidFill>
                  <a:srgbClr val="CC3300"/>
                </a:solidFill>
                <a:ea typeface="SimSun" pitchFamily="2" charset="-122"/>
              </a:rPr>
              <a:t> 1</a:t>
            </a:r>
            <a:r>
              <a:rPr lang="en-US" sz="3600" dirty="0">
                <a:solidFill>
                  <a:srgbClr val="CC3300"/>
                </a:solidFill>
              </a:rPr>
              <a:t>:</a:t>
            </a:r>
            <a:endParaRPr lang="en-US" altLang="zh-CN" sz="1600" dirty="0">
              <a:solidFill>
                <a:srgbClr val="CC3300"/>
              </a:solidFill>
              <a:ea typeface="SimSun" pitchFamily="2" charset="-122"/>
            </a:endParaRPr>
          </a:p>
          <a:p>
            <a:pPr algn="dist"/>
            <a:r>
              <a:rPr lang="en-US" altLang="zh-CN" sz="2800" dirty="0">
                <a:solidFill>
                  <a:srgbClr val="339933"/>
                </a:solidFill>
                <a:ea typeface="SimSun" pitchFamily="2" charset="-122"/>
              </a:rPr>
              <a:t>As all initial data is made available to any thread </a:t>
            </a:r>
          </a:p>
          <a:p>
            <a:pPr algn="dist"/>
            <a:r>
              <a:rPr lang="en-US" altLang="zh-CN" sz="2800" dirty="0">
                <a:solidFill>
                  <a:srgbClr val="339933"/>
                </a:solidFill>
                <a:ea typeface="SimSun" pitchFamily="2" charset="-122"/>
              </a:rPr>
              <a:t>in any node beforehand, and all the calculated </a:t>
            </a:r>
          </a:p>
          <a:p>
            <a:pPr algn="dist"/>
            <a:r>
              <a:rPr lang="en-US" altLang="zh-CN" sz="2800" dirty="0">
                <a:solidFill>
                  <a:srgbClr val="339933"/>
                </a:solidFill>
                <a:ea typeface="SimSun" pitchFamily="2" charset="-122"/>
              </a:rPr>
              <a:t>results is collected afterwards </a:t>
            </a:r>
            <a:r>
              <a:rPr lang="en-US" altLang="zh-CN" sz="2800" dirty="0" smtClean="0">
                <a:solidFill>
                  <a:srgbClr val="339933"/>
                </a:solidFill>
                <a:ea typeface="SimSun" pitchFamily="2" charset="-122"/>
              </a:rPr>
              <a:t>by the user</a:t>
            </a:r>
            <a:r>
              <a:rPr lang="en-US" altLang="zh-CN" sz="2800" dirty="0">
                <a:solidFill>
                  <a:srgbClr val="339933"/>
                </a:solidFill>
                <a:ea typeface="SimSun" pitchFamily="2" charset="-122"/>
              </a:rPr>
              <a:t>, only </a:t>
            </a:r>
            <a:endParaRPr lang="en-US" altLang="zh-CN" sz="2800" dirty="0" smtClean="0">
              <a:solidFill>
                <a:srgbClr val="339933"/>
              </a:solidFill>
              <a:ea typeface="SimSun" pitchFamily="2" charset="-122"/>
            </a:endParaRPr>
          </a:p>
          <a:p>
            <a:pPr algn="dist"/>
            <a:r>
              <a:rPr lang="en-US" altLang="zh-CN" sz="2800" dirty="0" smtClean="0">
                <a:solidFill>
                  <a:srgbClr val="339933"/>
                </a:solidFill>
                <a:ea typeface="SimSun" pitchFamily="2" charset="-122"/>
              </a:rPr>
              <a:t>the</a:t>
            </a:r>
            <a:r>
              <a:rPr lang="en-US" altLang="zh-CN" dirty="0" smtClean="0">
                <a:ea typeface="SimSun" pitchFamily="2" charset="-122"/>
              </a:rPr>
              <a:t> </a:t>
            </a:r>
            <a:r>
              <a:rPr lang="en-US" altLang="zh-CN" sz="2800" dirty="0">
                <a:solidFill>
                  <a:srgbClr val="339933"/>
                </a:solidFill>
                <a:ea typeface="SimSun" pitchFamily="2" charset="-122"/>
              </a:rPr>
              <a:t>routine </a:t>
            </a:r>
            <a:r>
              <a:rPr lang="en-US" altLang="zh-CN" sz="2800" dirty="0">
                <a:solidFill>
                  <a:srgbClr val="0033CC"/>
                </a:solidFill>
                <a:ea typeface="SimSun" pitchFamily="2" charset="-122"/>
              </a:rPr>
              <a:t>DO_THE_JOB()</a:t>
            </a:r>
            <a:r>
              <a:rPr lang="en-US" altLang="zh-CN" sz="2800" dirty="0">
                <a:solidFill>
                  <a:srgbClr val="339933"/>
                </a:solidFill>
                <a:ea typeface="SimSun" pitchFamily="2" charset="-122"/>
              </a:rPr>
              <a:t> is supplied </a:t>
            </a:r>
          </a:p>
          <a:p>
            <a:pPr algn="dist"/>
            <a:r>
              <a:rPr lang="en-US" altLang="zh-CN" sz="2800" dirty="0">
                <a:solidFill>
                  <a:srgbClr val="339933"/>
                </a:solidFill>
                <a:ea typeface="SimSun" pitchFamily="2" charset="-122"/>
              </a:rPr>
              <a:t>when the lib is called.</a:t>
            </a:r>
          </a:p>
        </p:txBody>
      </p:sp>
      <p:sp>
        <p:nvSpPr>
          <p:cNvPr id="1276931" name="WordArt 3">
            <a:hlinkClick r:id="rId3" action="ppaction://hlinkfile"/>
          </p:cNvPr>
          <p:cNvSpPr>
            <a:spLocks noChangeArrowheads="1" noChangeShapeType="1" noTextEdit="1"/>
          </p:cNvSpPr>
          <p:nvPr/>
        </p:nvSpPr>
        <p:spPr bwMode="auto">
          <a:xfrm>
            <a:off x="395288" y="4581525"/>
            <a:ext cx="5148262" cy="647700"/>
          </a:xfrm>
          <a:prstGeom prst="rect">
            <a:avLst/>
          </a:prstGeom>
        </p:spPr>
        <p:txBody>
          <a:bodyPr wrap="none" fromWordArt="1">
            <a:prstTxWarp prst="textFadeUp">
              <a:avLst>
                <a:gd name="adj" fmla="val 9991"/>
              </a:avLst>
            </a:prstTxWarp>
          </a:bodyPr>
          <a:lstStyle/>
          <a:p>
            <a:r>
              <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example 1 in C</a:t>
            </a:r>
          </a:p>
        </p:txBody>
      </p:sp>
      <p:sp>
        <p:nvSpPr>
          <p:cNvPr id="1276932" name="WordArt 4">
            <a:hlinkClick r:id="rId4" action="ppaction://hlinkfile"/>
          </p:cNvPr>
          <p:cNvSpPr>
            <a:spLocks noChangeArrowheads="1" noChangeShapeType="1" noTextEdit="1"/>
          </p:cNvSpPr>
          <p:nvPr/>
        </p:nvSpPr>
        <p:spPr bwMode="auto">
          <a:xfrm>
            <a:off x="5580063" y="4581525"/>
            <a:ext cx="2305050" cy="576263"/>
          </a:xfrm>
          <a:prstGeom prst="rect">
            <a:avLst/>
          </a:prstGeom>
        </p:spPr>
        <p:txBody>
          <a:bodyPr wrap="none" fromWordArt="1">
            <a:prstTxWarp prst="textFadeUp">
              <a:avLst>
                <a:gd name="adj" fmla="val 9991"/>
              </a:avLst>
            </a:prstTxWarp>
          </a:bodyPr>
          <a:lstStyle/>
          <a:p>
            <a:r>
              <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
        <p:nvSpPr>
          <p:cNvPr id="1276933" name="Rectangle 5"/>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76931"/>
                                        </p:tgtEl>
                                        <p:attrNameLst>
                                          <p:attrName>style.visibility</p:attrName>
                                        </p:attrNameLst>
                                      </p:cBhvr>
                                      <p:to>
                                        <p:strVal val="visible"/>
                                      </p:to>
                                    </p:set>
                                    <p:anim calcmode="lin" valueType="num">
                                      <p:cBhvr additive="base">
                                        <p:cTn id="7" dur="500" fill="hold"/>
                                        <p:tgtEl>
                                          <p:spTgt spid="1276931"/>
                                        </p:tgtEl>
                                        <p:attrNameLst>
                                          <p:attrName>ppt_x</p:attrName>
                                        </p:attrNameLst>
                                      </p:cBhvr>
                                      <p:tavLst>
                                        <p:tav tm="0">
                                          <p:val>
                                            <p:strVal val="1+#ppt_w/2"/>
                                          </p:val>
                                        </p:tav>
                                        <p:tav tm="100000">
                                          <p:val>
                                            <p:strVal val="#ppt_x"/>
                                          </p:val>
                                        </p:tav>
                                      </p:tavLst>
                                    </p:anim>
                                    <p:anim calcmode="lin" valueType="num">
                                      <p:cBhvr additive="base">
                                        <p:cTn id="8" dur="500" fill="hold"/>
                                        <p:tgtEl>
                                          <p:spTgt spid="12769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76932"/>
                                        </p:tgtEl>
                                        <p:attrNameLst>
                                          <p:attrName>style.visibility</p:attrName>
                                        </p:attrNameLst>
                                      </p:cBhvr>
                                      <p:to>
                                        <p:strVal val="visible"/>
                                      </p:to>
                                    </p:set>
                                    <p:anim calcmode="lin" valueType="num">
                                      <p:cBhvr additive="base">
                                        <p:cTn id="12" dur="500" fill="hold"/>
                                        <p:tgtEl>
                                          <p:spTgt spid="1276932"/>
                                        </p:tgtEl>
                                        <p:attrNameLst>
                                          <p:attrName>ppt_x</p:attrName>
                                        </p:attrNameLst>
                                      </p:cBhvr>
                                      <p:tavLst>
                                        <p:tav tm="0">
                                          <p:val>
                                            <p:strVal val="1+#ppt_w/2"/>
                                          </p:val>
                                        </p:tav>
                                        <p:tav tm="100000">
                                          <p:val>
                                            <p:strVal val="#ppt_x"/>
                                          </p:val>
                                        </p:tav>
                                      </p:tavLst>
                                    </p:anim>
                                    <p:anim calcmode="lin" valueType="num">
                                      <p:cBhvr additive="base">
                                        <p:cTn id="13" dur="500" fill="hold"/>
                                        <p:tgtEl>
                                          <p:spTgt spid="1276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1" grpId="0" animBg="1"/>
      <p:bldP spid="127693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http://www.hpcvl.org</a:t>
            </a:r>
          </a:p>
        </p:txBody>
      </p:sp>
      <p:sp>
        <p:nvSpPr>
          <p:cNvPr id="5" name="Slide Number Placeholder 4"/>
          <p:cNvSpPr>
            <a:spLocks noGrp="1"/>
          </p:cNvSpPr>
          <p:nvPr>
            <p:ph type="sldNum" sz="quarter" idx="12"/>
          </p:nvPr>
        </p:nvSpPr>
        <p:spPr/>
        <p:txBody>
          <a:bodyPr/>
          <a:lstStyle/>
          <a:p>
            <a:fld id="{36F23768-621A-4A21-90DA-25C56F72A64D}" type="slidenum">
              <a:rPr lang="en-US"/>
              <a:pPr/>
              <a:t>73</a:t>
            </a:fld>
            <a:endParaRPr lang="en-US" dirty="0"/>
          </a:p>
        </p:txBody>
      </p:sp>
      <p:sp>
        <p:nvSpPr>
          <p:cNvPr id="1306626" name="Rectangle 2"/>
          <p:cNvSpPr>
            <a:spLocks noGrp="1" noChangeArrowheads="1"/>
          </p:cNvSpPr>
          <p:nvPr>
            <p:ph type="title"/>
          </p:nvPr>
        </p:nvSpPr>
        <p:spPr>
          <a:xfrm>
            <a:off x="755650" y="404813"/>
            <a:ext cx="7921625" cy="865187"/>
          </a:xfrm>
        </p:spPr>
        <p:txBody>
          <a:bodyPr/>
          <a:lstStyle/>
          <a:p>
            <a:r>
              <a:rPr lang="en-US" sz="3400">
                <a:solidFill>
                  <a:srgbClr val="0033CC"/>
                </a:solidFill>
              </a:rPr>
              <a:t>Lab Work II: Mixed/C(F90)/dmsm</a:t>
            </a:r>
            <a:br>
              <a:rPr lang="en-US" sz="3400">
                <a:solidFill>
                  <a:srgbClr val="0033CC"/>
                </a:solidFill>
              </a:rPr>
            </a:br>
            <a:endParaRPr lang="en-US" sz="3400">
              <a:solidFill>
                <a:srgbClr val="0033CC"/>
              </a:solidFill>
            </a:endParaRPr>
          </a:p>
        </p:txBody>
      </p:sp>
      <p:sp>
        <p:nvSpPr>
          <p:cNvPr id="1306627" name="Text Box 3"/>
          <p:cNvSpPr txBox="1">
            <a:spLocks noChangeArrowheads="1"/>
          </p:cNvSpPr>
          <p:nvPr/>
        </p:nvSpPr>
        <p:spPr bwMode="auto">
          <a:xfrm>
            <a:off x="468313" y="981075"/>
            <a:ext cx="8353425" cy="452431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FF0000"/>
                </a:solidFill>
                <a:latin typeface="Arial" charset="0"/>
              </a:rPr>
              <a:t>Check example source code: </a:t>
            </a:r>
            <a:r>
              <a:rPr lang="en-US" sz="1800" dirty="0">
                <a:latin typeface="Arial" charset="0"/>
              </a:rPr>
              <a:t>dmsm.example1.c </a:t>
            </a:r>
            <a:r>
              <a:rPr lang="en-US" sz="1800" dirty="0" smtClean="0">
                <a:latin typeface="Arial" charset="0"/>
              </a:rPr>
              <a:t>or </a:t>
            </a:r>
            <a:r>
              <a:rPr lang="en-US" sz="1800" dirty="0">
                <a:latin typeface="Arial" charset="0"/>
              </a:rPr>
              <a:t>dmsm.example1.f90 </a:t>
            </a:r>
            <a:endParaRPr lang="en-US" sz="1800" dirty="0" smtClean="0">
              <a:latin typeface="Arial" charset="0"/>
            </a:endParaRPr>
          </a:p>
          <a:p>
            <a:pPr>
              <a:spcBef>
                <a:spcPct val="50000"/>
              </a:spcBef>
            </a:pPr>
            <a:r>
              <a:rPr lang="en-US" sz="1800" dirty="0" smtClean="0">
                <a:solidFill>
                  <a:srgbClr val="FF0000"/>
                </a:solidFill>
                <a:latin typeface="Arial" charset="0"/>
              </a:rPr>
              <a:t>C </a:t>
            </a:r>
            <a:r>
              <a:rPr lang="en-US" sz="1800" dirty="0">
                <a:solidFill>
                  <a:srgbClr val="FF0000"/>
                </a:solidFill>
                <a:latin typeface="Arial" charset="0"/>
              </a:rPr>
              <a:t>compiling</a:t>
            </a:r>
            <a:r>
              <a:rPr lang="en-US" sz="1800" dirty="0" smtClean="0">
                <a:solidFill>
                  <a:srgbClr val="FF0000"/>
                </a:solidFill>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–O3 –</a:t>
            </a:r>
            <a:r>
              <a:rPr lang="en-US" sz="1800" dirty="0" err="1">
                <a:latin typeface="Arial" charset="0"/>
              </a:rPr>
              <a:t>f</a:t>
            </a:r>
            <a:r>
              <a:rPr lang="en-US" sz="1800" dirty="0" err="1" smtClean="0">
                <a:latin typeface="Arial" charset="0"/>
              </a:rPr>
              <a:t>openmp</a:t>
            </a:r>
            <a:r>
              <a:rPr lang="en-US" sz="1800" dirty="0" smtClean="0">
                <a:latin typeface="Arial" charset="0"/>
              </a:rPr>
              <a:t> </a:t>
            </a:r>
            <a:r>
              <a:rPr lang="en-US" sz="1800" dirty="0" err="1">
                <a:latin typeface="Arial" charset="0"/>
              </a:rPr>
              <a:t>dmsm.c</a:t>
            </a:r>
            <a:r>
              <a:rPr lang="en-US" sz="1800" dirty="0">
                <a:latin typeface="Arial" charset="0"/>
              </a:rPr>
              <a:t> </a:t>
            </a:r>
            <a:r>
              <a:rPr lang="en-US" sz="1800" dirty="0" smtClean="0">
                <a:latin typeface="Arial" charset="0"/>
              </a:rPr>
              <a:t>dmsm.example1.c </a:t>
            </a:r>
            <a:endParaRPr lang="en-US" sz="1800" dirty="0">
              <a:latin typeface="Arial" charset="0"/>
            </a:endParaRPr>
          </a:p>
          <a:p>
            <a:pPr>
              <a:spcBef>
                <a:spcPct val="50000"/>
              </a:spcBef>
            </a:pPr>
            <a:r>
              <a:rPr lang="en-US" sz="1800" dirty="0">
                <a:solidFill>
                  <a:srgbClr val="FF0000"/>
                </a:solidFill>
                <a:latin typeface="Arial" charset="0"/>
              </a:rPr>
              <a:t>F90 compiling</a:t>
            </a:r>
            <a:r>
              <a:rPr lang="en-US" sz="1800" dirty="0" smtClean="0">
                <a:solidFill>
                  <a:srgbClr val="FF0000"/>
                </a:solidFill>
                <a:latin typeface="Arial" charset="0"/>
              </a:rPr>
              <a:t>:</a:t>
            </a:r>
            <a:r>
              <a:rPr lang="en-US" sz="1800" dirty="0" smtClean="0">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a:t>
            </a:r>
            <a:r>
              <a:rPr lang="en-US" sz="1800" dirty="0">
                <a:latin typeface="Arial" charset="0"/>
              </a:rPr>
              <a:t>c</a:t>
            </a:r>
            <a:r>
              <a:rPr lang="en-US" sz="1800" dirty="0" smtClean="0">
                <a:latin typeface="Arial" charset="0"/>
              </a:rPr>
              <a:t> –O3 –</a:t>
            </a:r>
            <a:r>
              <a:rPr lang="en-US" sz="1800" dirty="0" err="1" smtClean="0">
                <a:latin typeface="Arial" charset="0"/>
              </a:rPr>
              <a:t>fopenmp</a:t>
            </a:r>
            <a:r>
              <a:rPr lang="en-US" sz="1800" dirty="0" smtClean="0">
                <a:latin typeface="Arial" charset="0"/>
              </a:rPr>
              <a:t> </a:t>
            </a:r>
            <a:r>
              <a:rPr lang="en-US" sz="1800" dirty="0" err="1" smtClean="0">
                <a:latin typeface="Arial" charset="0"/>
              </a:rPr>
              <a:t>dmsm.ctimer.c</a:t>
            </a:r>
            <a:endParaRPr lang="en-US" sz="1800" dirty="0">
              <a:latin typeface="Arial" charset="0"/>
            </a:endParaRPr>
          </a:p>
          <a:p>
            <a:pPr>
              <a:spcBef>
                <a:spcPct val="50000"/>
              </a:spcBef>
            </a:pPr>
            <a:r>
              <a:rPr lang="en-US" sz="1800" dirty="0">
                <a:latin typeface="Arial" charset="0"/>
              </a:rPr>
              <a:t>    </a:t>
            </a:r>
            <a:r>
              <a:rPr lang="en-US" sz="1800" dirty="0" err="1" smtClean="0">
                <a:latin typeface="Arial" charset="0"/>
              </a:rPr>
              <a:t>mpiifort</a:t>
            </a:r>
            <a:r>
              <a:rPr lang="en-US" sz="1800" dirty="0" smtClean="0">
                <a:latin typeface="Arial" charset="0"/>
              </a:rPr>
              <a:t> –</a:t>
            </a:r>
            <a:r>
              <a:rPr lang="en-US" sz="1800" dirty="0" err="1" smtClean="0">
                <a:latin typeface="Arial" charset="0"/>
              </a:rPr>
              <a:t>cpp</a:t>
            </a:r>
            <a:r>
              <a:rPr lang="en-US" sz="1800" dirty="0" smtClean="0">
                <a:latin typeface="Arial" charset="0"/>
              </a:rPr>
              <a:t> -O3 </a:t>
            </a:r>
            <a:r>
              <a:rPr lang="en-US" sz="1800" dirty="0">
                <a:latin typeface="Arial" charset="0"/>
              </a:rPr>
              <a:t>-</a:t>
            </a:r>
            <a:r>
              <a:rPr lang="en-US" sz="1800" dirty="0" err="1" smtClean="0">
                <a:latin typeface="Arial" charset="0"/>
              </a:rPr>
              <a:t>fopenmp</a:t>
            </a:r>
            <a:r>
              <a:rPr lang="en-US" sz="1800" dirty="0" smtClean="0">
                <a:latin typeface="Arial" charset="0"/>
              </a:rPr>
              <a:t> </a:t>
            </a:r>
            <a:r>
              <a:rPr lang="en-US" sz="1800" dirty="0">
                <a:latin typeface="Arial" charset="0"/>
              </a:rPr>
              <a:t>dmsm.f90 dmsm.example1.f90 </a:t>
            </a:r>
            <a:r>
              <a:rPr lang="en-US" sz="1800" dirty="0" err="1" smtClean="0">
                <a:latin typeface="Arial" charset="0"/>
              </a:rPr>
              <a:t>dmsm.ctimer.o</a:t>
            </a:r>
            <a:endParaRPr lang="en-US" sz="1800" dirty="0">
              <a:latin typeface="Arial" charset="0"/>
            </a:endParaRPr>
          </a:p>
          <a:p>
            <a:pPr>
              <a:spcBef>
                <a:spcPct val="50000"/>
              </a:spcBef>
            </a:pPr>
            <a:r>
              <a:rPr lang="en-US" sz="1800" dirty="0" smtClean="0">
                <a:solidFill>
                  <a:srgbClr val="FF0000"/>
                </a:solidFill>
                <a:latin typeface="Arial" charset="0"/>
              </a:rPr>
              <a:t>Run:  </a:t>
            </a:r>
            <a:r>
              <a:rPr lang="en-US" sz="1800" dirty="0" smtClean="0">
                <a:latin typeface="Arial" charset="0"/>
              </a:rPr>
              <a:t>cat </a:t>
            </a:r>
            <a:r>
              <a:rPr lang="en-US" sz="1800" dirty="0">
                <a:latin typeface="Arial" charset="0"/>
              </a:rPr>
              <a:t>in.dat</a:t>
            </a:r>
          </a:p>
          <a:p>
            <a:pPr>
              <a:spcBef>
                <a:spcPct val="50000"/>
              </a:spcBef>
            </a:pPr>
            <a:r>
              <a:rPr lang="en-US" sz="1800" dirty="0" smtClean="0">
                <a:latin typeface="Arial" charset="0"/>
              </a:rPr>
              <a:t>          cat </a:t>
            </a:r>
            <a:r>
              <a:rPr lang="en-US" sz="1800" dirty="0">
                <a:latin typeface="Arial" charset="0"/>
              </a:rPr>
              <a:t>integers.dat</a:t>
            </a:r>
          </a:p>
          <a:p>
            <a:pPr>
              <a:spcBef>
                <a:spcPct val="50000"/>
              </a:spcBef>
            </a:pPr>
            <a:r>
              <a:rPr lang="en-US" sz="1800" dirty="0" smtClean="0">
                <a:latin typeface="Arial" charset="0"/>
              </a:rPr>
              <a:t>          echo </a:t>
            </a:r>
            <a:r>
              <a:rPr lang="en-US" sz="1800" dirty="0" smtClean="0">
                <a:solidFill>
                  <a:srgbClr val="CC3300"/>
                </a:solidFill>
                <a:latin typeface="Arial" charset="0"/>
              </a:rPr>
              <a:t>2</a:t>
            </a:r>
            <a:r>
              <a:rPr lang="en-US" sz="1800" dirty="0" smtClean="0">
                <a:solidFill>
                  <a:srgbClr val="CC3300"/>
                </a:solidFill>
                <a:latin typeface="Arial" charset="0"/>
              </a:rPr>
              <a:t> </a:t>
            </a:r>
            <a:r>
              <a:rPr lang="en-US" sz="1800" dirty="0" err="1">
                <a:latin typeface="Arial" charset="0"/>
              </a:rPr>
              <a:t>TotalNumberOfOpenMPThreadsPerProcess</a:t>
            </a:r>
            <a:endParaRPr lang="en-US" sz="1800" dirty="0">
              <a:latin typeface="Arial" charset="0"/>
            </a:endParaRPr>
          </a:p>
          <a:p>
            <a:pPr>
              <a:spcBef>
                <a:spcPct val="50000"/>
              </a:spcBef>
            </a:pPr>
            <a:r>
              <a:rPr lang="en-US" sz="1800" dirty="0" smtClean="0">
                <a:latin typeface="Arial" charset="0"/>
              </a:rPr>
              <a:t>          OMP_NUM_THREADS=</a:t>
            </a:r>
            <a:r>
              <a:rPr lang="en-US" sz="1800" dirty="0" smtClean="0">
                <a:solidFill>
                  <a:srgbClr val="CC3300"/>
                </a:solidFill>
                <a:latin typeface="Arial" charset="0"/>
              </a:rPr>
              <a:t>2</a:t>
            </a:r>
            <a:r>
              <a:rPr lang="en-US" sz="1800" dirty="0" smtClean="0">
                <a:latin typeface="Arial" charset="0"/>
              </a:rPr>
              <a:t>  </a:t>
            </a:r>
            <a:r>
              <a:rPr lang="en-US" sz="1800" dirty="0" err="1">
                <a:latin typeface="Arial" charset="0"/>
              </a:rPr>
              <a:t>mpirun</a:t>
            </a:r>
            <a:r>
              <a:rPr lang="en-US" sz="1800" dirty="0">
                <a:latin typeface="Arial" charset="0"/>
              </a:rPr>
              <a:t> –np </a:t>
            </a:r>
            <a:r>
              <a:rPr lang="en-US" sz="1800" dirty="0" smtClean="0">
                <a:solidFill>
                  <a:srgbClr val="339933"/>
                </a:solidFill>
                <a:latin typeface="Arial" charset="0"/>
              </a:rPr>
              <a:t>4</a:t>
            </a:r>
            <a:r>
              <a:rPr lang="en-US" sz="1800" dirty="0" smtClean="0">
                <a:latin typeface="Arial" charset="0"/>
              </a:rPr>
              <a:t> </a:t>
            </a:r>
            <a:r>
              <a:rPr lang="en-US" sz="1800" dirty="0">
                <a:latin typeface="Arial" charset="0"/>
              </a:rPr>
              <a:t>./</a:t>
            </a:r>
            <a:r>
              <a:rPr lang="en-US" sz="1800" dirty="0" err="1">
                <a:latin typeface="Arial" charset="0"/>
              </a:rPr>
              <a:t>a.out</a:t>
            </a:r>
            <a:endParaRPr lang="en-US" sz="1800" dirty="0">
              <a:latin typeface="Arial" charset="0"/>
            </a:endParaRPr>
          </a:p>
          <a:p>
            <a:pPr>
              <a:spcBef>
                <a:spcPct val="50000"/>
              </a:spcBef>
            </a:pPr>
            <a:r>
              <a:rPr lang="en-US" sz="1800" dirty="0" smtClean="0">
                <a:latin typeface="Arial" charset="0"/>
              </a:rPr>
              <a:t>          more DMSM_journal.txt</a:t>
            </a:r>
          </a:p>
          <a:p>
            <a:pPr>
              <a:spcBef>
                <a:spcPct val="50000"/>
              </a:spcBef>
            </a:pPr>
            <a:r>
              <a:rPr lang="en-US" sz="1800" dirty="0">
                <a:solidFill>
                  <a:srgbClr val="FF0000"/>
                </a:solidFill>
                <a:latin typeface="Arial" charset="0"/>
              </a:rPr>
              <a:t>h</a:t>
            </a:r>
            <a:r>
              <a:rPr lang="en-US" sz="1800" dirty="0" smtClean="0">
                <a:solidFill>
                  <a:srgbClr val="FF0000"/>
                </a:solidFill>
                <a:latin typeface="Arial" charset="0"/>
              </a:rPr>
              <a:t>h1 1 1</a:t>
            </a:r>
          </a:p>
          <a:p>
            <a:pPr>
              <a:spcBef>
                <a:spcPct val="50000"/>
              </a:spcBef>
            </a:pPr>
            <a:r>
              <a:rPr lang="en-US" sz="1800" dirty="0" smtClean="0">
                <a:latin typeface="Arial" charset="0"/>
              </a:rPr>
              <a:t>          more </a:t>
            </a:r>
            <a:r>
              <a:rPr lang="en-US" sz="1800" dirty="0">
                <a:latin typeface="Arial" charset="0"/>
              </a:rPr>
              <a:t>DMSM_journal.txt</a:t>
            </a:r>
            <a:endParaRPr lang="en-US" sz="1800" dirty="0">
              <a:latin typeface="Arial" charset="0"/>
            </a:endParaRPr>
          </a:p>
        </p:txBody>
      </p:sp>
      <p:sp>
        <p:nvSpPr>
          <p:cNvPr id="6" name="WordArt 4">
            <a:hlinkClick r:id="rId3" action="ppaction://hlinkfile"/>
          </p:cNvPr>
          <p:cNvSpPr>
            <a:spLocks noChangeArrowheads="1" noChangeShapeType="1" noTextEdit="1"/>
          </p:cNvSpPr>
          <p:nvPr/>
        </p:nvSpPr>
        <p:spPr bwMode="auto">
          <a:xfrm>
            <a:off x="6300192" y="5536406"/>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D867AF30-9CCB-43B8-B5FD-3BA8C1534B99}" type="slidenum">
              <a:rPr lang="en-US"/>
              <a:pPr/>
              <a:t>74</a:t>
            </a:fld>
            <a:endParaRPr lang="en-US"/>
          </a:p>
        </p:txBody>
      </p:sp>
      <p:sp>
        <p:nvSpPr>
          <p:cNvPr id="1011714" name="Rectangle 2"/>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
        <p:nvSpPr>
          <p:cNvPr id="1011715" name="Text Box 3"/>
          <p:cNvSpPr txBox="1">
            <a:spLocks noChangeArrowheads="1"/>
          </p:cNvSpPr>
          <p:nvPr/>
        </p:nvSpPr>
        <p:spPr bwMode="auto">
          <a:xfrm>
            <a:off x="395288" y="1268413"/>
            <a:ext cx="7729537" cy="32035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3600" dirty="0">
                <a:solidFill>
                  <a:srgbClr val="CC3300"/>
                </a:solidFill>
                <a:ea typeface="SimSun" pitchFamily="2" charset="-122"/>
              </a:rPr>
              <a:t>E</a:t>
            </a:r>
            <a:r>
              <a:rPr lang="en-US" sz="3600" dirty="0">
                <a:solidFill>
                  <a:srgbClr val="CC3300"/>
                </a:solidFill>
              </a:rPr>
              <a:t>xample</a:t>
            </a:r>
            <a:r>
              <a:rPr lang="en-US" altLang="zh-CN" sz="3600" dirty="0">
                <a:solidFill>
                  <a:srgbClr val="CC3300"/>
                </a:solidFill>
                <a:ea typeface="SimSun" pitchFamily="2" charset="-122"/>
              </a:rPr>
              <a:t> 2</a:t>
            </a:r>
            <a:r>
              <a:rPr lang="en-US" sz="3600" dirty="0">
                <a:solidFill>
                  <a:srgbClr val="CC3300"/>
                </a:solidFill>
              </a:rPr>
              <a:t>:</a:t>
            </a:r>
            <a:endParaRPr lang="en-US" altLang="zh-CN" sz="3600" dirty="0">
              <a:solidFill>
                <a:srgbClr val="CC3300"/>
              </a:solidFill>
              <a:ea typeface="SimSun" pitchFamily="2" charset="-122"/>
            </a:endParaRPr>
          </a:p>
          <a:p>
            <a:pPr algn="dist"/>
            <a:r>
              <a:rPr lang="en-US" altLang="zh-CN" sz="2800" dirty="0">
                <a:solidFill>
                  <a:srgbClr val="339933"/>
                </a:solidFill>
                <a:ea typeface="SimSun" pitchFamily="2" charset="-122"/>
              </a:rPr>
              <a:t>Suppose the user wants to prepare initial data </a:t>
            </a:r>
          </a:p>
          <a:p>
            <a:pPr algn="dist"/>
            <a:r>
              <a:rPr lang="en-US" altLang="zh-CN" sz="2800" dirty="0">
                <a:solidFill>
                  <a:srgbClr val="339933"/>
                </a:solidFill>
                <a:ea typeface="SimSun" pitchFamily="2" charset="-122"/>
              </a:rPr>
              <a:t>for any job group only when the job group is </a:t>
            </a:r>
          </a:p>
          <a:p>
            <a:pPr algn="dist"/>
            <a:r>
              <a:rPr lang="en-US" altLang="zh-CN" sz="2800" dirty="0">
                <a:solidFill>
                  <a:srgbClr val="339933"/>
                </a:solidFill>
                <a:ea typeface="SimSun" pitchFamily="2" charset="-122"/>
              </a:rPr>
              <a:t>assigned to a node dynamically, for any reason.</a:t>
            </a:r>
          </a:p>
          <a:p>
            <a:pPr algn="dist"/>
            <a:r>
              <a:rPr lang="en-US" altLang="zh-CN" sz="2800" dirty="0">
                <a:solidFill>
                  <a:srgbClr val="339933"/>
                </a:solidFill>
                <a:ea typeface="SimSun" pitchFamily="2" charset="-122"/>
              </a:rPr>
              <a:t>Then a user’s routine</a:t>
            </a:r>
          </a:p>
          <a:p>
            <a:pPr algn="dist"/>
            <a:r>
              <a:rPr lang="en-US" altLang="zh-CN" sz="2800" dirty="0">
                <a:solidFill>
                  <a:srgbClr val="0033CC"/>
                </a:solidFill>
                <a:ea typeface="SimSun" pitchFamily="2" charset="-122"/>
              </a:rPr>
              <a:t>JOB_GROUP_PREPARATION(…)</a:t>
            </a:r>
            <a:r>
              <a:rPr lang="en-US" altLang="zh-CN" sz="2800" dirty="0">
                <a:solidFill>
                  <a:srgbClr val="000099"/>
                </a:solidFill>
                <a:ea typeface="SimSun" pitchFamily="2" charset="-122"/>
              </a:rPr>
              <a:t> </a:t>
            </a:r>
          </a:p>
          <a:p>
            <a:pPr algn="dist"/>
            <a:r>
              <a:rPr lang="en-US" altLang="zh-CN" sz="2800" dirty="0">
                <a:solidFill>
                  <a:srgbClr val="339933"/>
                </a:solidFill>
                <a:ea typeface="SimSun" pitchFamily="2" charset="-122"/>
              </a:rPr>
              <a:t>to do so, should also be passed into the library. </a:t>
            </a:r>
            <a:endParaRPr lang="en-US" sz="2800" dirty="0">
              <a:solidFill>
                <a:srgbClr val="339933"/>
              </a:solidFill>
              <a:ea typeface="SimSun"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CCED3EA5-B09D-4154-A594-1E6F84E7C044}" type="slidenum">
              <a:rPr lang="en-US"/>
              <a:pPr/>
              <a:t>75</a:t>
            </a:fld>
            <a:endParaRPr lang="en-US"/>
          </a:p>
        </p:txBody>
      </p:sp>
      <p:sp>
        <p:nvSpPr>
          <p:cNvPr id="1013762" name="Rectangle 2"/>
          <p:cNvSpPr>
            <a:spLocks noGrp="1" noChangeArrowheads="1"/>
          </p:cNvSpPr>
          <p:nvPr>
            <p:ph type="title"/>
          </p:nvPr>
        </p:nvSpPr>
        <p:spPr>
          <a:xfrm>
            <a:off x="468313" y="0"/>
            <a:ext cx="7921625" cy="1143000"/>
          </a:xfrm>
          <a:noFill/>
          <a:ln/>
        </p:spPr>
        <p:txBody>
          <a:bodyPr/>
          <a:lstStyle/>
          <a:p>
            <a:r>
              <a:rPr lang="en-US" altLang="zh-CN">
                <a:ea typeface="SimSun" pitchFamily="2" charset="-122"/>
              </a:rPr>
              <a:t> </a:t>
            </a:r>
            <a:r>
              <a:rPr lang="en-US"/>
              <a:t>Double-layer Master-Slave Model</a:t>
            </a:r>
          </a:p>
        </p:txBody>
      </p:sp>
      <p:sp>
        <p:nvSpPr>
          <p:cNvPr id="1013763" name="Text Box 3"/>
          <p:cNvSpPr txBox="1">
            <a:spLocks noChangeArrowheads="1"/>
          </p:cNvSpPr>
          <p:nvPr/>
        </p:nvSpPr>
        <p:spPr bwMode="auto">
          <a:xfrm>
            <a:off x="468313" y="908050"/>
            <a:ext cx="8147050" cy="44846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altLang="zh-CN" sz="3600">
                <a:solidFill>
                  <a:srgbClr val="CC3300"/>
                </a:solidFill>
                <a:ea typeface="SimSun" pitchFamily="2" charset="-122"/>
              </a:rPr>
              <a:t>E</a:t>
            </a:r>
            <a:r>
              <a:rPr lang="en-US" sz="3600">
                <a:solidFill>
                  <a:srgbClr val="CC3300"/>
                </a:solidFill>
              </a:rPr>
              <a:t>xample</a:t>
            </a:r>
            <a:r>
              <a:rPr lang="en-US" altLang="zh-CN" sz="3600">
                <a:solidFill>
                  <a:srgbClr val="CC3300"/>
                </a:solidFill>
                <a:ea typeface="SimSun" pitchFamily="2" charset="-122"/>
              </a:rPr>
              <a:t> 2</a:t>
            </a:r>
            <a:r>
              <a:rPr lang="en-US" sz="3600">
                <a:solidFill>
                  <a:srgbClr val="CC3300"/>
                </a:solidFill>
              </a:rPr>
              <a:t>:</a:t>
            </a:r>
            <a:endParaRPr lang="en-US" altLang="zh-CN" sz="1600">
              <a:solidFill>
                <a:srgbClr val="CC3300"/>
              </a:solidFill>
              <a:ea typeface="SimSun" pitchFamily="2" charset="-122"/>
            </a:endParaRPr>
          </a:p>
          <a:p>
            <a:pPr algn="dist"/>
            <a:r>
              <a:rPr lang="en-US" altLang="zh-CN" sz="2800">
                <a:solidFill>
                  <a:srgbClr val="339933"/>
                </a:solidFill>
                <a:ea typeface="SimSun" pitchFamily="2" charset="-122"/>
              </a:rPr>
              <a:t>However there is an </a:t>
            </a:r>
            <a:r>
              <a:rPr lang="en-US" altLang="zh-CN" sz="2800">
                <a:solidFill>
                  <a:srgbClr val="0033CC"/>
                </a:solidFill>
                <a:ea typeface="SimSun" pitchFamily="2" charset="-122"/>
              </a:rPr>
              <a:t>OpenMP race condition</a:t>
            </a:r>
            <a:r>
              <a:rPr lang="en-US" altLang="zh-CN" sz="2800">
                <a:solidFill>
                  <a:srgbClr val="339933"/>
                </a:solidFill>
                <a:ea typeface="SimSun" pitchFamily="2" charset="-122"/>
              </a:rPr>
              <a:t> here.</a:t>
            </a:r>
          </a:p>
          <a:p>
            <a:pPr algn="dist"/>
            <a:r>
              <a:rPr lang="en-US" altLang="zh-CN" sz="2800">
                <a:solidFill>
                  <a:srgbClr val="339933"/>
                </a:solidFill>
                <a:ea typeface="SimSun" pitchFamily="2" charset="-122"/>
              </a:rPr>
              <a:t>When one thread received </a:t>
            </a:r>
            <a:r>
              <a:rPr lang="en-US" altLang="zh-CN" sz="2800">
                <a:solidFill>
                  <a:srgbClr val="CC3300"/>
                </a:solidFill>
                <a:ea typeface="SimSun" pitchFamily="2" charset="-122"/>
              </a:rPr>
              <a:t>a new job group</a:t>
            </a:r>
            <a:r>
              <a:rPr lang="en-US" altLang="zh-CN" sz="2800">
                <a:solidFill>
                  <a:srgbClr val="339933"/>
                </a:solidFill>
                <a:ea typeface="SimSun" pitchFamily="2" charset="-122"/>
              </a:rPr>
              <a:t> and is </a:t>
            </a:r>
          </a:p>
          <a:p>
            <a:pPr algn="dist"/>
            <a:r>
              <a:rPr lang="en-US" altLang="zh-CN" sz="2800">
                <a:solidFill>
                  <a:srgbClr val="339933"/>
                </a:solidFill>
                <a:ea typeface="SimSun" pitchFamily="2" charset="-122"/>
              </a:rPr>
              <a:t>trying to update the initial data for it, another  </a:t>
            </a:r>
          </a:p>
          <a:p>
            <a:pPr algn="dist"/>
            <a:r>
              <a:rPr lang="en-US" altLang="zh-CN" sz="2800">
                <a:solidFill>
                  <a:srgbClr val="339933"/>
                </a:solidFill>
                <a:ea typeface="SimSun" pitchFamily="2" charset="-122"/>
              </a:rPr>
              <a:t>thread of the same node may need the initial</a:t>
            </a:r>
          </a:p>
          <a:p>
            <a:pPr algn="dist"/>
            <a:r>
              <a:rPr lang="en-US" altLang="zh-CN" sz="2800">
                <a:solidFill>
                  <a:srgbClr val="339933"/>
                </a:solidFill>
                <a:ea typeface="SimSun" pitchFamily="2" charset="-122"/>
              </a:rPr>
              <a:t>data for </a:t>
            </a:r>
            <a:r>
              <a:rPr lang="en-US" altLang="zh-CN" sz="2800">
                <a:solidFill>
                  <a:srgbClr val="CC3300"/>
                </a:solidFill>
                <a:ea typeface="SimSun" pitchFamily="2" charset="-122"/>
              </a:rPr>
              <a:t>a job of the old job group</a:t>
            </a:r>
            <a:r>
              <a:rPr lang="en-US" altLang="zh-CN" sz="2800">
                <a:solidFill>
                  <a:srgbClr val="339933"/>
                </a:solidFill>
                <a:ea typeface="SimSun" pitchFamily="2" charset="-122"/>
              </a:rPr>
              <a:t>. To avoid this </a:t>
            </a:r>
          </a:p>
          <a:p>
            <a:pPr algn="dist"/>
            <a:r>
              <a:rPr lang="en-US" altLang="zh-CN" sz="2800">
                <a:solidFill>
                  <a:srgbClr val="339933"/>
                </a:solidFill>
                <a:ea typeface="SimSun" pitchFamily="2" charset="-122"/>
              </a:rPr>
              <a:t>problem, the DMSM library supplies two more </a:t>
            </a:r>
          </a:p>
          <a:p>
            <a:pPr algn="dist"/>
            <a:r>
              <a:rPr lang="en-US" altLang="zh-CN" sz="2800">
                <a:solidFill>
                  <a:srgbClr val="339933"/>
                </a:solidFill>
                <a:ea typeface="SimSun" pitchFamily="2" charset="-122"/>
              </a:rPr>
              <a:t>routines, which should be called in the routines</a:t>
            </a:r>
          </a:p>
          <a:p>
            <a:pPr algn="dist"/>
            <a:r>
              <a:rPr lang="en-US" altLang="zh-CN" sz="2800">
                <a:solidFill>
                  <a:srgbClr val="0033CC"/>
                </a:solidFill>
                <a:ea typeface="SimSun" pitchFamily="2" charset="-122"/>
              </a:rPr>
              <a:t>JOB_GROUP_PREPARATION()</a:t>
            </a:r>
            <a:r>
              <a:rPr lang="en-US" altLang="zh-CN" sz="2800">
                <a:solidFill>
                  <a:srgbClr val="000099"/>
                </a:solidFill>
                <a:ea typeface="SimSun" pitchFamily="2" charset="-122"/>
              </a:rPr>
              <a:t> </a:t>
            </a:r>
            <a:r>
              <a:rPr lang="en-US" altLang="zh-CN" sz="2800">
                <a:solidFill>
                  <a:srgbClr val="339933"/>
                </a:solidFill>
                <a:ea typeface="SimSun" pitchFamily="2" charset="-122"/>
              </a:rPr>
              <a:t>and </a:t>
            </a:r>
          </a:p>
          <a:p>
            <a:pPr algn="dist"/>
            <a:r>
              <a:rPr lang="en-US" altLang="zh-CN" sz="2800">
                <a:solidFill>
                  <a:srgbClr val="0033CC"/>
                </a:solidFill>
                <a:ea typeface="SimSun" pitchFamily="2" charset="-122"/>
              </a:rPr>
              <a:t>DO_THE_JOB()</a:t>
            </a:r>
            <a:r>
              <a:rPr lang="en-US" altLang="zh-CN" sz="2800">
                <a:ea typeface="SimSun" pitchFamily="2" charset="-122"/>
              </a:rPr>
              <a:t> </a:t>
            </a:r>
            <a:r>
              <a:rPr lang="en-US" altLang="zh-CN" sz="2800">
                <a:solidFill>
                  <a:srgbClr val="339933"/>
                </a:solidFill>
                <a:ea typeface="SimSun" pitchFamily="2" charset="-122"/>
              </a:rPr>
              <a:t>respectively.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F4C461F1-374C-448C-8ADA-4B27EFBA28C1}" type="slidenum">
              <a:rPr lang="en-US"/>
              <a:pPr/>
              <a:t>76</a:t>
            </a:fld>
            <a:endParaRPr lang="en-US"/>
          </a:p>
        </p:txBody>
      </p:sp>
      <p:sp>
        <p:nvSpPr>
          <p:cNvPr id="1017858" name="Rectangle 2"/>
          <p:cNvSpPr>
            <a:spLocks noGrp="1" noChangeArrowheads="1"/>
          </p:cNvSpPr>
          <p:nvPr>
            <p:ph type="title"/>
          </p:nvPr>
        </p:nvSpPr>
        <p:spPr>
          <a:xfrm>
            <a:off x="611188" y="260350"/>
            <a:ext cx="7921625" cy="1143000"/>
          </a:xfrm>
          <a:noFill/>
          <a:ln/>
        </p:spPr>
        <p:txBody>
          <a:bodyPr/>
          <a:lstStyle/>
          <a:p>
            <a:r>
              <a:rPr lang="en-US" altLang="zh-CN">
                <a:ea typeface="SimSun" pitchFamily="2" charset="-122"/>
              </a:rPr>
              <a:t> </a:t>
            </a:r>
            <a:r>
              <a:rPr lang="en-US"/>
              <a:t>Double-layer Master-Slave Model</a:t>
            </a:r>
          </a:p>
        </p:txBody>
      </p:sp>
      <p:sp>
        <p:nvSpPr>
          <p:cNvPr id="1017859" name="Text Box 3"/>
          <p:cNvSpPr txBox="1">
            <a:spLocks noChangeArrowheads="1"/>
          </p:cNvSpPr>
          <p:nvPr/>
        </p:nvSpPr>
        <p:spPr bwMode="auto">
          <a:xfrm>
            <a:off x="250825" y="1268413"/>
            <a:ext cx="8929688" cy="47275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4000">
                <a:solidFill>
                  <a:srgbClr val="CC3300"/>
                </a:solidFill>
                <a:ea typeface="SimSun" pitchFamily="2" charset="-122"/>
              </a:rPr>
              <a:t>The F90 interface of DMSM library</a:t>
            </a:r>
          </a:p>
          <a:p>
            <a:pPr algn="l"/>
            <a:r>
              <a:rPr lang="en-US" altLang="zh-CN" sz="2800">
                <a:solidFill>
                  <a:srgbClr val="000099"/>
                </a:solidFill>
                <a:ea typeface="SimSun" pitchFamily="2" charset="-122"/>
              </a:rPr>
              <a:t>SUBROUTINE DMSM_WAIT_FOR_INITIAL_LOCKS()</a:t>
            </a:r>
          </a:p>
          <a:p>
            <a:pPr algn="l"/>
            <a:r>
              <a:rPr lang="en-US" altLang="zh-CN" sz="2800">
                <a:ea typeface="SimSun" pitchFamily="2" charset="-122"/>
              </a:rPr>
              <a:t>      (should be called in the user’s routine </a:t>
            </a:r>
          </a:p>
          <a:p>
            <a:pPr algn="l"/>
            <a:r>
              <a:rPr lang="en-US" altLang="zh-CN" sz="2800">
                <a:ea typeface="SimSun" pitchFamily="2" charset="-122"/>
              </a:rPr>
              <a:t>       </a:t>
            </a:r>
            <a:r>
              <a:rPr lang="en-US" altLang="zh-CN" sz="2800">
                <a:solidFill>
                  <a:srgbClr val="339933"/>
                </a:solidFill>
                <a:ea typeface="SimSun" pitchFamily="2" charset="-122"/>
              </a:rPr>
              <a:t>JOB_GROUP_PREPARATION()</a:t>
            </a:r>
          </a:p>
          <a:p>
            <a:pPr algn="l"/>
            <a:r>
              <a:rPr lang="en-US" altLang="zh-CN" sz="2800">
                <a:ea typeface="SimSun" pitchFamily="2" charset="-122"/>
              </a:rPr>
              <a:t>       before updating any initial data of a job group) </a:t>
            </a:r>
          </a:p>
          <a:p>
            <a:pPr algn="l"/>
            <a:endParaRPr lang="en-US" altLang="zh-CN" sz="1200">
              <a:ea typeface="SimSun" pitchFamily="2" charset="-122"/>
            </a:endParaRPr>
          </a:p>
          <a:p>
            <a:pPr algn="l"/>
            <a:r>
              <a:rPr lang="en-US" altLang="zh-CN" sz="2800">
                <a:solidFill>
                  <a:srgbClr val="000099"/>
                </a:solidFill>
                <a:ea typeface="SimSun" pitchFamily="2" charset="-122"/>
              </a:rPr>
              <a:t>SUBROUTINE DMSM_UNSET_AN_INITIAL_LOCK()</a:t>
            </a:r>
          </a:p>
          <a:p>
            <a:pPr algn="l"/>
            <a:r>
              <a:rPr lang="en-US" altLang="zh-CN" sz="2800">
                <a:ea typeface="SimSun" pitchFamily="2" charset="-122"/>
              </a:rPr>
              <a:t>      (should be called in the user’s routine      </a:t>
            </a:r>
          </a:p>
          <a:p>
            <a:pPr algn="l"/>
            <a:r>
              <a:rPr lang="en-US" altLang="zh-CN" sz="2800">
                <a:ea typeface="SimSun" pitchFamily="2" charset="-122"/>
              </a:rPr>
              <a:t>       </a:t>
            </a:r>
            <a:r>
              <a:rPr lang="en-US" altLang="zh-CN" sz="2800">
                <a:solidFill>
                  <a:srgbClr val="339933"/>
                </a:solidFill>
                <a:ea typeface="SimSun" pitchFamily="2" charset="-122"/>
              </a:rPr>
              <a:t>DO_THE_JOB() </a:t>
            </a:r>
          </a:p>
          <a:p>
            <a:pPr algn="l"/>
            <a:r>
              <a:rPr lang="en-US" altLang="zh-CN" sz="2800">
                <a:ea typeface="SimSun" pitchFamily="2" charset="-122"/>
              </a:rPr>
              <a:t>       as soon as the initial data of a job is no </a:t>
            </a:r>
          </a:p>
          <a:p>
            <a:pPr algn="l"/>
            <a:r>
              <a:rPr lang="en-US" altLang="zh-CN" sz="2800">
                <a:ea typeface="SimSun" pitchFamily="2" charset="-122"/>
              </a:rPr>
              <a:t>       longer needed, e.g. saved somewhere else.)</a:t>
            </a:r>
            <a:endParaRPr lang="en-US" sz="2800">
              <a:ea typeface="SimSun"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66244B96-7497-400A-AE6F-BC1673CACC95}" type="slidenum">
              <a:rPr lang="en-US"/>
              <a:pPr/>
              <a:t>77</a:t>
            </a:fld>
            <a:endParaRPr lang="en-US"/>
          </a:p>
        </p:txBody>
      </p:sp>
      <p:sp>
        <p:nvSpPr>
          <p:cNvPr id="1015810" name="Rectangle 2"/>
          <p:cNvSpPr>
            <a:spLocks noGrp="1" noChangeArrowheads="1"/>
          </p:cNvSpPr>
          <p:nvPr>
            <p:ph type="title"/>
          </p:nvPr>
        </p:nvSpPr>
        <p:spPr>
          <a:xfrm>
            <a:off x="611188" y="260350"/>
            <a:ext cx="7921625" cy="1143000"/>
          </a:xfrm>
          <a:noFill/>
          <a:ln/>
        </p:spPr>
        <p:txBody>
          <a:bodyPr/>
          <a:lstStyle/>
          <a:p>
            <a:r>
              <a:rPr lang="en-US" altLang="zh-CN">
                <a:ea typeface="SimSun" pitchFamily="2" charset="-122"/>
              </a:rPr>
              <a:t> </a:t>
            </a:r>
            <a:r>
              <a:rPr lang="en-US"/>
              <a:t>Double-layer Master-Slave Model</a:t>
            </a:r>
          </a:p>
        </p:txBody>
      </p:sp>
      <p:sp>
        <p:nvSpPr>
          <p:cNvPr id="1015811" name="Text Box 3"/>
          <p:cNvSpPr txBox="1">
            <a:spLocks noChangeArrowheads="1"/>
          </p:cNvSpPr>
          <p:nvPr/>
        </p:nvSpPr>
        <p:spPr bwMode="auto">
          <a:xfrm>
            <a:off x="684213" y="1268413"/>
            <a:ext cx="8208962" cy="47275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4000">
                <a:solidFill>
                  <a:srgbClr val="CC3300"/>
                </a:solidFill>
                <a:ea typeface="SimSun" pitchFamily="2" charset="-122"/>
              </a:rPr>
              <a:t>The C interface of DMSM library</a:t>
            </a:r>
          </a:p>
          <a:p>
            <a:pPr algn="l"/>
            <a:r>
              <a:rPr lang="en-US" altLang="zh-CN" sz="2400">
                <a:ea typeface="SimSun" pitchFamily="2" charset="-122"/>
              </a:rPr>
              <a:t>      </a:t>
            </a:r>
            <a:r>
              <a:rPr lang="en-US" altLang="zh-CN" sz="2800">
                <a:solidFill>
                  <a:srgbClr val="339933"/>
                </a:solidFill>
                <a:ea typeface="SimSun" pitchFamily="2" charset="-122"/>
              </a:rPr>
              <a:t>void DMSM_Wait_For_Initial_Locks();</a:t>
            </a:r>
          </a:p>
          <a:p>
            <a:pPr algn="l"/>
            <a:r>
              <a:rPr lang="en-US" altLang="zh-CN" sz="2800">
                <a:ea typeface="SimSun" pitchFamily="2" charset="-122"/>
              </a:rPr>
              <a:t>      (should be called in the user’s routine </a:t>
            </a:r>
          </a:p>
          <a:p>
            <a:pPr algn="l"/>
            <a:r>
              <a:rPr lang="en-US" altLang="zh-CN" sz="2800">
                <a:ea typeface="SimSun" pitchFamily="2" charset="-122"/>
              </a:rPr>
              <a:t>       </a:t>
            </a:r>
            <a:r>
              <a:rPr lang="en-US" altLang="zh-CN" sz="2800">
                <a:solidFill>
                  <a:srgbClr val="0033CC"/>
                </a:solidFill>
                <a:ea typeface="SimSun" pitchFamily="2" charset="-122"/>
              </a:rPr>
              <a:t>JOB_GROUP_PREPARATION()</a:t>
            </a:r>
          </a:p>
          <a:p>
            <a:pPr algn="l"/>
            <a:r>
              <a:rPr lang="en-US" altLang="zh-CN" sz="2800">
                <a:ea typeface="SimSun" pitchFamily="2" charset="-122"/>
              </a:rPr>
              <a:t>       before updating any initial data of a job group)</a:t>
            </a:r>
          </a:p>
          <a:p>
            <a:pPr algn="l"/>
            <a:endParaRPr lang="en-US" altLang="zh-CN" sz="1200">
              <a:ea typeface="SimSun" pitchFamily="2" charset="-122"/>
            </a:endParaRPr>
          </a:p>
          <a:p>
            <a:pPr algn="l"/>
            <a:r>
              <a:rPr lang="en-US" altLang="zh-CN" sz="2800">
                <a:ea typeface="SimSun" pitchFamily="2" charset="-122"/>
              </a:rPr>
              <a:t>      </a:t>
            </a:r>
            <a:r>
              <a:rPr lang="en-US" altLang="zh-CN" sz="2800">
                <a:solidFill>
                  <a:srgbClr val="339933"/>
                </a:solidFill>
                <a:ea typeface="SimSun" pitchFamily="2" charset="-122"/>
              </a:rPr>
              <a:t>void DMSM_Unset_An_Initial_Lock();</a:t>
            </a:r>
          </a:p>
          <a:p>
            <a:pPr algn="l"/>
            <a:r>
              <a:rPr lang="en-US" altLang="zh-CN" sz="2800">
                <a:ea typeface="SimSun" pitchFamily="2" charset="-122"/>
              </a:rPr>
              <a:t>      (should be called in the user’s routine</a:t>
            </a:r>
          </a:p>
          <a:p>
            <a:pPr algn="l"/>
            <a:r>
              <a:rPr lang="en-US" altLang="zh-CN" sz="2800">
                <a:ea typeface="SimSun" pitchFamily="2" charset="-122"/>
              </a:rPr>
              <a:t>       </a:t>
            </a:r>
            <a:r>
              <a:rPr lang="en-US" altLang="zh-CN" sz="2800">
                <a:solidFill>
                  <a:srgbClr val="0033CC"/>
                </a:solidFill>
                <a:ea typeface="SimSun" pitchFamily="2" charset="-122"/>
              </a:rPr>
              <a:t>DO_THE_JOB</a:t>
            </a:r>
            <a:r>
              <a:rPr lang="en-US" sz="2800">
                <a:solidFill>
                  <a:srgbClr val="0033CC"/>
                </a:solidFill>
              </a:rPr>
              <a:t>()</a:t>
            </a:r>
            <a:endParaRPr lang="en-US" altLang="zh-CN" sz="2800">
              <a:solidFill>
                <a:srgbClr val="0033CC"/>
              </a:solidFill>
              <a:ea typeface="SimSun" pitchFamily="2" charset="-122"/>
            </a:endParaRPr>
          </a:p>
          <a:p>
            <a:pPr algn="l"/>
            <a:r>
              <a:rPr lang="en-US" altLang="zh-CN" sz="2800">
                <a:ea typeface="SimSun" pitchFamily="2" charset="-122"/>
              </a:rPr>
              <a:t>       as soon as the initial data of a job is no </a:t>
            </a:r>
          </a:p>
          <a:p>
            <a:pPr algn="l"/>
            <a:r>
              <a:rPr lang="en-US" altLang="zh-CN" sz="2800">
                <a:ea typeface="SimSun" pitchFamily="2" charset="-122"/>
              </a:rPr>
              <a:t>       longer needed, e.g. saved somewhere else.)</a:t>
            </a:r>
            <a:endParaRPr lang="en-US" sz="28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CBB635AF-6DB7-4294-BDAE-CCE1EFCD1A6E}" type="slidenum">
              <a:rPr lang="en-US"/>
              <a:pPr/>
              <a:t>78</a:t>
            </a:fld>
            <a:endParaRPr lang="en-US"/>
          </a:p>
        </p:txBody>
      </p:sp>
      <p:sp>
        <p:nvSpPr>
          <p:cNvPr id="1019906" name="Rectangle 2"/>
          <p:cNvSpPr>
            <a:spLocks noGrp="1" noChangeArrowheads="1"/>
          </p:cNvSpPr>
          <p:nvPr>
            <p:ph type="title"/>
          </p:nvPr>
        </p:nvSpPr>
        <p:spPr>
          <a:xfrm>
            <a:off x="468313" y="404813"/>
            <a:ext cx="7921625" cy="1143000"/>
          </a:xfrm>
          <a:noFill/>
          <a:ln/>
        </p:spPr>
        <p:txBody>
          <a:bodyPr/>
          <a:lstStyle/>
          <a:p>
            <a:r>
              <a:rPr lang="en-US" altLang="zh-CN" dirty="0">
                <a:ea typeface="SimSun" pitchFamily="2" charset="-122"/>
              </a:rPr>
              <a:t> </a:t>
            </a:r>
            <a:r>
              <a:rPr lang="en-US" dirty="0"/>
              <a:t>Double-layer Master-Slave Model</a:t>
            </a:r>
          </a:p>
        </p:txBody>
      </p:sp>
      <p:sp>
        <p:nvSpPr>
          <p:cNvPr id="1019907" name="Text Box 3"/>
          <p:cNvSpPr txBox="1">
            <a:spLocks noChangeArrowheads="1"/>
          </p:cNvSpPr>
          <p:nvPr/>
        </p:nvSpPr>
        <p:spPr bwMode="auto">
          <a:xfrm>
            <a:off x="611188" y="1700213"/>
            <a:ext cx="7704137" cy="29591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dirty="0">
                <a:solidFill>
                  <a:srgbClr val="CC3300"/>
                </a:solidFill>
                <a:ea typeface="SimSun" pitchFamily="2" charset="-122"/>
              </a:rPr>
              <a:t>In fighting against this</a:t>
            </a:r>
            <a:r>
              <a:rPr lang="en-US" altLang="zh-CN" sz="2800" dirty="0">
                <a:solidFill>
                  <a:srgbClr val="339933"/>
                </a:solidFill>
                <a:ea typeface="SimSun" pitchFamily="2" charset="-122"/>
              </a:rPr>
              <a:t> </a:t>
            </a:r>
          </a:p>
          <a:p>
            <a:pPr algn="l"/>
            <a:r>
              <a:rPr lang="en-US" altLang="zh-CN" sz="2800" dirty="0" err="1">
                <a:solidFill>
                  <a:srgbClr val="000099"/>
                </a:solidFill>
                <a:ea typeface="SimSun" pitchFamily="2" charset="-122"/>
              </a:rPr>
              <a:t>OpenMP</a:t>
            </a:r>
            <a:r>
              <a:rPr lang="en-US" altLang="zh-CN" sz="2800" dirty="0">
                <a:solidFill>
                  <a:srgbClr val="000099"/>
                </a:solidFill>
                <a:ea typeface="SimSun" pitchFamily="2" charset="-122"/>
              </a:rPr>
              <a:t> race condition</a:t>
            </a:r>
            <a:r>
              <a:rPr lang="en-US" altLang="zh-CN" sz="2800" dirty="0">
                <a:solidFill>
                  <a:srgbClr val="339933"/>
                </a:solidFill>
                <a:ea typeface="SimSun" pitchFamily="2" charset="-122"/>
              </a:rPr>
              <a:t> </a:t>
            </a:r>
          </a:p>
          <a:p>
            <a:pPr algn="l"/>
            <a:endParaRPr lang="en-US" altLang="zh-CN" sz="1200" dirty="0">
              <a:solidFill>
                <a:srgbClr val="339933"/>
              </a:solidFill>
              <a:ea typeface="SimSun" pitchFamily="2" charset="-122"/>
            </a:endParaRPr>
          </a:p>
          <a:p>
            <a:pPr algn="l"/>
            <a:r>
              <a:rPr lang="en-US" altLang="zh-CN" sz="2800" dirty="0">
                <a:solidFill>
                  <a:srgbClr val="339933"/>
                </a:solidFill>
                <a:ea typeface="SimSun" pitchFamily="2" charset="-122"/>
              </a:rPr>
              <a:t>with </a:t>
            </a:r>
            <a:r>
              <a:rPr lang="en-US" altLang="zh-CN" sz="2800" dirty="0" err="1">
                <a:solidFill>
                  <a:srgbClr val="339933"/>
                </a:solidFill>
                <a:ea typeface="SimSun" pitchFamily="2" charset="-122"/>
              </a:rPr>
              <a:t>OpenMP</a:t>
            </a:r>
            <a:r>
              <a:rPr lang="en-US" altLang="zh-CN" sz="2800" dirty="0">
                <a:solidFill>
                  <a:srgbClr val="339933"/>
                </a:solidFill>
                <a:ea typeface="SimSun" pitchFamily="2" charset="-122"/>
              </a:rPr>
              <a:t> locks or any other mechanism </a:t>
            </a:r>
          </a:p>
          <a:p>
            <a:pPr algn="l"/>
            <a:r>
              <a:rPr lang="en-US" altLang="zh-CN" sz="2800" dirty="0">
                <a:solidFill>
                  <a:srgbClr val="339933"/>
                </a:solidFill>
                <a:ea typeface="SimSun" pitchFamily="2" charset="-122"/>
              </a:rPr>
              <a:t>employed, the DMSM library does all the rest </a:t>
            </a:r>
          </a:p>
          <a:p>
            <a:pPr algn="l"/>
            <a:r>
              <a:rPr lang="en-US" altLang="zh-CN" sz="2800" dirty="0">
                <a:solidFill>
                  <a:srgbClr val="339933"/>
                </a:solidFill>
                <a:ea typeface="SimSun" pitchFamily="2" charset="-122"/>
              </a:rPr>
              <a:t>jobs, including initialization, setting, and finalization.</a:t>
            </a:r>
          </a:p>
        </p:txBody>
      </p:sp>
      <p:sp>
        <p:nvSpPr>
          <p:cNvPr id="1019908" name="WordArt 4">
            <a:hlinkClick r:id="rId3" action="ppaction://hlinkfile"/>
          </p:cNvPr>
          <p:cNvSpPr>
            <a:spLocks noChangeArrowheads="1" noChangeShapeType="1" noTextEdit="1"/>
          </p:cNvSpPr>
          <p:nvPr/>
        </p:nvSpPr>
        <p:spPr bwMode="auto">
          <a:xfrm>
            <a:off x="395288" y="5229225"/>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example 2 in C</a:t>
            </a:r>
          </a:p>
        </p:txBody>
      </p:sp>
      <p:sp>
        <p:nvSpPr>
          <p:cNvPr id="1019909" name="WordArt 5">
            <a:hlinkClick r:id="rId4" action="ppaction://hlinkfile"/>
          </p:cNvPr>
          <p:cNvSpPr>
            <a:spLocks noChangeArrowheads="1" noChangeShapeType="1" noTextEdit="1"/>
          </p:cNvSpPr>
          <p:nvPr/>
        </p:nvSpPr>
        <p:spPr bwMode="auto">
          <a:xfrm>
            <a:off x="5580063" y="5229225"/>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
        <p:nvSpPr>
          <p:cNvPr id="8" name="WordArt 4">
            <a:hlinkClick r:id="rId5" action="ppaction://hlinkfile"/>
          </p:cNvPr>
          <p:cNvSpPr>
            <a:spLocks noChangeArrowheads="1" noChangeShapeType="1" noTextEdit="1"/>
          </p:cNvSpPr>
          <p:nvPr/>
        </p:nvSpPr>
        <p:spPr bwMode="auto">
          <a:xfrm>
            <a:off x="5904471" y="6281737"/>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9908"/>
                                        </p:tgtEl>
                                        <p:attrNameLst>
                                          <p:attrName>style.visibility</p:attrName>
                                        </p:attrNameLst>
                                      </p:cBhvr>
                                      <p:to>
                                        <p:strVal val="visible"/>
                                      </p:to>
                                    </p:set>
                                    <p:anim calcmode="lin" valueType="num">
                                      <p:cBhvr additive="base">
                                        <p:cTn id="7" dur="500" fill="hold"/>
                                        <p:tgtEl>
                                          <p:spTgt spid="1019908"/>
                                        </p:tgtEl>
                                        <p:attrNameLst>
                                          <p:attrName>ppt_x</p:attrName>
                                        </p:attrNameLst>
                                      </p:cBhvr>
                                      <p:tavLst>
                                        <p:tav tm="0">
                                          <p:val>
                                            <p:strVal val="1+#ppt_w/2"/>
                                          </p:val>
                                        </p:tav>
                                        <p:tav tm="100000">
                                          <p:val>
                                            <p:strVal val="#ppt_x"/>
                                          </p:val>
                                        </p:tav>
                                      </p:tavLst>
                                    </p:anim>
                                    <p:anim calcmode="lin" valueType="num">
                                      <p:cBhvr additive="base">
                                        <p:cTn id="8" dur="500" fill="hold"/>
                                        <p:tgtEl>
                                          <p:spTgt spid="10199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19909"/>
                                        </p:tgtEl>
                                        <p:attrNameLst>
                                          <p:attrName>style.visibility</p:attrName>
                                        </p:attrNameLst>
                                      </p:cBhvr>
                                      <p:to>
                                        <p:strVal val="visible"/>
                                      </p:to>
                                    </p:set>
                                    <p:anim calcmode="lin" valueType="num">
                                      <p:cBhvr additive="base">
                                        <p:cTn id="12" dur="500" fill="hold"/>
                                        <p:tgtEl>
                                          <p:spTgt spid="1019909"/>
                                        </p:tgtEl>
                                        <p:attrNameLst>
                                          <p:attrName>ppt_x</p:attrName>
                                        </p:attrNameLst>
                                      </p:cBhvr>
                                      <p:tavLst>
                                        <p:tav tm="0">
                                          <p:val>
                                            <p:strVal val="1+#ppt_w/2"/>
                                          </p:val>
                                        </p:tav>
                                        <p:tav tm="100000">
                                          <p:val>
                                            <p:strVal val="#ppt_x"/>
                                          </p:val>
                                        </p:tav>
                                      </p:tavLst>
                                    </p:anim>
                                    <p:anim calcmode="lin" valueType="num">
                                      <p:cBhvr additive="base">
                                        <p:cTn id="13" dur="500" fill="hold"/>
                                        <p:tgtEl>
                                          <p:spTgt spid="101990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8" grpId="0" animBg="1"/>
      <p:bldP spid="1019909"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http://www.hpcvl.org</a:t>
            </a:r>
          </a:p>
        </p:txBody>
      </p:sp>
      <p:sp>
        <p:nvSpPr>
          <p:cNvPr id="5" name="Slide Number Placeholder 4"/>
          <p:cNvSpPr>
            <a:spLocks noGrp="1"/>
          </p:cNvSpPr>
          <p:nvPr>
            <p:ph type="sldNum" sz="quarter" idx="12"/>
          </p:nvPr>
        </p:nvSpPr>
        <p:spPr/>
        <p:txBody>
          <a:bodyPr/>
          <a:lstStyle/>
          <a:p>
            <a:fld id="{36F23768-621A-4A21-90DA-25C56F72A64D}" type="slidenum">
              <a:rPr lang="en-US"/>
              <a:pPr/>
              <a:t>79</a:t>
            </a:fld>
            <a:endParaRPr lang="en-US" dirty="0"/>
          </a:p>
        </p:txBody>
      </p:sp>
      <p:sp>
        <p:nvSpPr>
          <p:cNvPr id="1306626" name="Rectangle 2"/>
          <p:cNvSpPr>
            <a:spLocks noGrp="1" noChangeArrowheads="1"/>
          </p:cNvSpPr>
          <p:nvPr>
            <p:ph type="title"/>
          </p:nvPr>
        </p:nvSpPr>
        <p:spPr>
          <a:xfrm>
            <a:off x="755650" y="404813"/>
            <a:ext cx="7921625" cy="865187"/>
          </a:xfrm>
        </p:spPr>
        <p:txBody>
          <a:bodyPr/>
          <a:lstStyle/>
          <a:p>
            <a:r>
              <a:rPr lang="en-US" sz="3400" dirty="0">
                <a:solidFill>
                  <a:srgbClr val="0033CC"/>
                </a:solidFill>
              </a:rPr>
              <a:t>Lab Work </a:t>
            </a:r>
            <a:r>
              <a:rPr lang="en-US" sz="3400" dirty="0" smtClean="0">
                <a:solidFill>
                  <a:srgbClr val="0033CC"/>
                </a:solidFill>
              </a:rPr>
              <a:t>III</a:t>
            </a:r>
            <a:r>
              <a:rPr lang="en-US" sz="3400" dirty="0">
                <a:solidFill>
                  <a:srgbClr val="0033CC"/>
                </a:solidFill>
              </a:rPr>
              <a:t>: Mixed/C(F90)/</a:t>
            </a:r>
            <a:r>
              <a:rPr lang="en-US" sz="3400" dirty="0" err="1">
                <a:solidFill>
                  <a:srgbClr val="0033CC"/>
                </a:solidFill>
              </a:rPr>
              <a:t>dmsm</a:t>
            </a:r>
            <a:r>
              <a:rPr lang="en-US" sz="3400" dirty="0">
                <a:solidFill>
                  <a:srgbClr val="0033CC"/>
                </a:solidFill>
              </a:rPr>
              <a:t/>
            </a:r>
            <a:br>
              <a:rPr lang="en-US" sz="3400" dirty="0">
                <a:solidFill>
                  <a:srgbClr val="0033CC"/>
                </a:solidFill>
              </a:rPr>
            </a:br>
            <a:endParaRPr lang="en-US" sz="3400" dirty="0">
              <a:solidFill>
                <a:srgbClr val="0033CC"/>
              </a:solidFill>
            </a:endParaRPr>
          </a:p>
        </p:txBody>
      </p:sp>
      <p:sp>
        <p:nvSpPr>
          <p:cNvPr id="1306627" name="Text Box 3"/>
          <p:cNvSpPr txBox="1">
            <a:spLocks noChangeArrowheads="1"/>
          </p:cNvSpPr>
          <p:nvPr/>
        </p:nvSpPr>
        <p:spPr bwMode="auto">
          <a:xfrm>
            <a:off x="468313" y="981075"/>
            <a:ext cx="8353425" cy="452431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FF0000"/>
                </a:solidFill>
                <a:latin typeface="Arial" charset="0"/>
              </a:rPr>
              <a:t>Check example source code: </a:t>
            </a:r>
            <a:r>
              <a:rPr lang="en-US" sz="1800" dirty="0" smtClean="0">
                <a:latin typeface="Arial" charset="0"/>
              </a:rPr>
              <a:t>dmsm.example2.c or dmsm.example2.f90 </a:t>
            </a:r>
            <a:endParaRPr lang="en-US" sz="1800" dirty="0" smtClean="0">
              <a:latin typeface="Arial" charset="0"/>
            </a:endParaRPr>
          </a:p>
          <a:p>
            <a:pPr>
              <a:spcBef>
                <a:spcPct val="50000"/>
              </a:spcBef>
            </a:pPr>
            <a:r>
              <a:rPr lang="en-US" sz="1800" dirty="0" smtClean="0">
                <a:solidFill>
                  <a:srgbClr val="FF0000"/>
                </a:solidFill>
                <a:latin typeface="Arial" charset="0"/>
              </a:rPr>
              <a:t>C </a:t>
            </a:r>
            <a:r>
              <a:rPr lang="en-US" sz="1800" dirty="0">
                <a:solidFill>
                  <a:srgbClr val="FF0000"/>
                </a:solidFill>
                <a:latin typeface="Arial" charset="0"/>
              </a:rPr>
              <a:t>compiling</a:t>
            </a:r>
            <a:r>
              <a:rPr lang="en-US" sz="1800" dirty="0" smtClean="0">
                <a:solidFill>
                  <a:srgbClr val="FF0000"/>
                </a:solidFill>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–O3 –</a:t>
            </a:r>
            <a:r>
              <a:rPr lang="en-US" sz="1800" dirty="0" err="1">
                <a:latin typeface="Arial" charset="0"/>
              </a:rPr>
              <a:t>f</a:t>
            </a:r>
            <a:r>
              <a:rPr lang="en-US" sz="1800" dirty="0" err="1" smtClean="0">
                <a:latin typeface="Arial" charset="0"/>
              </a:rPr>
              <a:t>openmp</a:t>
            </a:r>
            <a:r>
              <a:rPr lang="en-US" sz="1800" dirty="0" smtClean="0">
                <a:latin typeface="Arial" charset="0"/>
              </a:rPr>
              <a:t> </a:t>
            </a:r>
            <a:r>
              <a:rPr lang="en-US" sz="1800" dirty="0" err="1">
                <a:latin typeface="Arial" charset="0"/>
              </a:rPr>
              <a:t>dmsm.c</a:t>
            </a:r>
            <a:r>
              <a:rPr lang="en-US" sz="1800" dirty="0">
                <a:latin typeface="Arial" charset="0"/>
              </a:rPr>
              <a:t> </a:t>
            </a:r>
            <a:r>
              <a:rPr lang="en-US" sz="1800" dirty="0" smtClean="0">
                <a:latin typeface="Arial" charset="0"/>
              </a:rPr>
              <a:t>dmsm.example2.c </a:t>
            </a:r>
            <a:endParaRPr lang="en-US" sz="1800" dirty="0">
              <a:latin typeface="Arial" charset="0"/>
            </a:endParaRPr>
          </a:p>
          <a:p>
            <a:pPr>
              <a:spcBef>
                <a:spcPct val="50000"/>
              </a:spcBef>
            </a:pPr>
            <a:r>
              <a:rPr lang="en-US" sz="1800" dirty="0">
                <a:solidFill>
                  <a:srgbClr val="FF0000"/>
                </a:solidFill>
                <a:latin typeface="Arial" charset="0"/>
              </a:rPr>
              <a:t>F90 compiling</a:t>
            </a:r>
            <a:r>
              <a:rPr lang="en-US" sz="1800" dirty="0" smtClean="0">
                <a:solidFill>
                  <a:srgbClr val="FF0000"/>
                </a:solidFill>
                <a:latin typeface="Arial" charset="0"/>
              </a:rPr>
              <a:t>:</a:t>
            </a:r>
            <a:r>
              <a:rPr lang="en-US" sz="1800" dirty="0" smtClean="0">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a:t>
            </a:r>
            <a:r>
              <a:rPr lang="en-US" sz="1800" dirty="0">
                <a:latin typeface="Arial" charset="0"/>
              </a:rPr>
              <a:t>c</a:t>
            </a:r>
            <a:r>
              <a:rPr lang="en-US" sz="1800" dirty="0" smtClean="0">
                <a:latin typeface="Arial" charset="0"/>
              </a:rPr>
              <a:t> –O3 –</a:t>
            </a:r>
            <a:r>
              <a:rPr lang="en-US" sz="1800" dirty="0" err="1" smtClean="0">
                <a:latin typeface="Arial" charset="0"/>
              </a:rPr>
              <a:t>fopenmp</a:t>
            </a:r>
            <a:r>
              <a:rPr lang="en-US" sz="1800" dirty="0" smtClean="0">
                <a:latin typeface="Arial" charset="0"/>
              </a:rPr>
              <a:t> </a:t>
            </a:r>
            <a:r>
              <a:rPr lang="en-US" sz="1800" dirty="0" err="1" smtClean="0">
                <a:latin typeface="Arial" charset="0"/>
              </a:rPr>
              <a:t>dmsm.ctimer.c</a:t>
            </a:r>
            <a:endParaRPr lang="en-US" sz="1800" dirty="0">
              <a:latin typeface="Arial" charset="0"/>
            </a:endParaRPr>
          </a:p>
          <a:p>
            <a:pPr>
              <a:spcBef>
                <a:spcPct val="50000"/>
              </a:spcBef>
            </a:pPr>
            <a:r>
              <a:rPr lang="en-US" sz="1800" dirty="0">
                <a:latin typeface="Arial" charset="0"/>
              </a:rPr>
              <a:t>    </a:t>
            </a:r>
            <a:r>
              <a:rPr lang="en-US" sz="1800" dirty="0" err="1" smtClean="0">
                <a:latin typeface="Arial" charset="0"/>
              </a:rPr>
              <a:t>mpiifort</a:t>
            </a:r>
            <a:r>
              <a:rPr lang="en-US" sz="1800" dirty="0" smtClean="0">
                <a:latin typeface="Arial" charset="0"/>
              </a:rPr>
              <a:t> –</a:t>
            </a:r>
            <a:r>
              <a:rPr lang="en-US" sz="1800" dirty="0" err="1" smtClean="0">
                <a:latin typeface="Arial" charset="0"/>
              </a:rPr>
              <a:t>cpp</a:t>
            </a:r>
            <a:r>
              <a:rPr lang="en-US" sz="1800" dirty="0" smtClean="0">
                <a:latin typeface="Arial" charset="0"/>
              </a:rPr>
              <a:t> -O3 </a:t>
            </a:r>
            <a:r>
              <a:rPr lang="en-US" sz="1800" dirty="0">
                <a:latin typeface="Arial" charset="0"/>
              </a:rPr>
              <a:t>-</a:t>
            </a:r>
            <a:r>
              <a:rPr lang="en-US" sz="1800" dirty="0" err="1" smtClean="0">
                <a:latin typeface="Arial" charset="0"/>
              </a:rPr>
              <a:t>fopenmp</a:t>
            </a:r>
            <a:r>
              <a:rPr lang="en-US" sz="1800" dirty="0" smtClean="0">
                <a:latin typeface="Arial" charset="0"/>
              </a:rPr>
              <a:t> </a:t>
            </a:r>
            <a:r>
              <a:rPr lang="en-US" sz="1800" dirty="0">
                <a:latin typeface="Arial" charset="0"/>
              </a:rPr>
              <a:t>dmsm.f90 </a:t>
            </a:r>
            <a:r>
              <a:rPr lang="en-US" sz="1800" dirty="0" smtClean="0">
                <a:latin typeface="Arial" charset="0"/>
              </a:rPr>
              <a:t>dmsm.example2.f90 </a:t>
            </a:r>
            <a:r>
              <a:rPr lang="en-US" sz="1800" dirty="0" err="1" smtClean="0">
                <a:latin typeface="Arial" charset="0"/>
              </a:rPr>
              <a:t>dmsm.ctimer.o</a:t>
            </a:r>
            <a:endParaRPr lang="en-US" sz="1800" dirty="0">
              <a:latin typeface="Arial" charset="0"/>
            </a:endParaRPr>
          </a:p>
          <a:p>
            <a:pPr>
              <a:spcBef>
                <a:spcPct val="50000"/>
              </a:spcBef>
            </a:pPr>
            <a:r>
              <a:rPr lang="en-US" sz="1800" dirty="0" smtClean="0">
                <a:solidFill>
                  <a:srgbClr val="FF0000"/>
                </a:solidFill>
                <a:latin typeface="Arial" charset="0"/>
              </a:rPr>
              <a:t>Run:  </a:t>
            </a:r>
            <a:r>
              <a:rPr lang="en-US" sz="1800" dirty="0" smtClean="0">
                <a:latin typeface="Arial" charset="0"/>
              </a:rPr>
              <a:t>cat </a:t>
            </a:r>
            <a:r>
              <a:rPr lang="en-US" sz="1800" dirty="0">
                <a:latin typeface="Arial" charset="0"/>
              </a:rPr>
              <a:t>in.dat</a:t>
            </a:r>
          </a:p>
          <a:p>
            <a:pPr>
              <a:spcBef>
                <a:spcPct val="50000"/>
              </a:spcBef>
            </a:pPr>
            <a:r>
              <a:rPr lang="en-US" sz="1800" dirty="0" smtClean="0">
                <a:latin typeface="Arial" charset="0"/>
              </a:rPr>
              <a:t>          cat </a:t>
            </a:r>
            <a:r>
              <a:rPr lang="en-US" sz="1800" dirty="0">
                <a:latin typeface="Arial" charset="0"/>
              </a:rPr>
              <a:t>integers.dat</a:t>
            </a:r>
          </a:p>
          <a:p>
            <a:pPr>
              <a:spcBef>
                <a:spcPct val="50000"/>
              </a:spcBef>
            </a:pPr>
            <a:r>
              <a:rPr lang="en-US" sz="1800" dirty="0" smtClean="0">
                <a:latin typeface="Arial" charset="0"/>
              </a:rPr>
              <a:t>          echo </a:t>
            </a:r>
            <a:r>
              <a:rPr lang="en-US" sz="1800" dirty="0" smtClean="0">
                <a:solidFill>
                  <a:srgbClr val="CC3300"/>
                </a:solidFill>
                <a:latin typeface="Arial" charset="0"/>
              </a:rPr>
              <a:t>2</a:t>
            </a:r>
            <a:r>
              <a:rPr lang="en-US" sz="1800" dirty="0" smtClean="0">
                <a:solidFill>
                  <a:srgbClr val="CC3300"/>
                </a:solidFill>
                <a:latin typeface="Arial" charset="0"/>
              </a:rPr>
              <a:t> </a:t>
            </a:r>
            <a:r>
              <a:rPr lang="en-US" sz="1800" dirty="0" err="1">
                <a:latin typeface="Arial" charset="0"/>
              </a:rPr>
              <a:t>TotalNumberOfOpenMPThreadsPerProcess</a:t>
            </a:r>
            <a:endParaRPr lang="en-US" sz="1800" dirty="0">
              <a:latin typeface="Arial" charset="0"/>
            </a:endParaRPr>
          </a:p>
          <a:p>
            <a:pPr>
              <a:spcBef>
                <a:spcPct val="50000"/>
              </a:spcBef>
            </a:pPr>
            <a:r>
              <a:rPr lang="en-US" sz="1800" dirty="0" smtClean="0">
                <a:latin typeface="Arial" charset="0"/>
              </a:rPr>
              <a:t>          OMP_NUM_THREADS=</a:t>
            </a:r>
            <a:r>
              <a:rPr lang="en-US" sz="1800" dirty="0" smtClean="0">
                <a:solidFill>
                  <a:srgbClr val="CC3300"/>
                </a:solidFill>
                <a:latin typeface="Arial" charset="0"/>
              </a:rPr>
              <a:t>2</a:t>
            </a:r>
            <a:r>
              <a:rPr lang="en-US" sz="1800" dirty="0" smtClean="0">
                <a:latin typeface="Arial" charset="0"/>
              </a:rPr>
              <a:t>  </a:t>
            </a:r>
            <a:r>
              <a:rPr lang="en-US" sz="1800" dirty="0" err="1">
                <a:latin typeface="Arial" charset="0"/>
              </a:rPr>
              <a:t>mpirun</a:t>
            </a:r>
            <a:r>
              <a:rPr lang="en-US" sz="1800" dirty="0">
                <a:latin typeface="Arial" charset="0"/>
              </a:rPr>
              <a:t> –np </a:t>
            </a:r>
            <a:r>
              <a:rPr lang="en-US" sz="1800" dirty="0" smtClean="0">
                <a:solidFill>
                  <a:srgbClr val="339933"/>
                </a:solidFill>
                <a:latin typeface="Arial" charset="0"/>
              </a:rPr>
              <a:t>4</a:t>
            </a:r>
            <a:r>
              <a:rPr lang="en-US" sz="1800" dirty="0" smtClean="0">
                <a:latin typeface="Arial" charset="0"/>
              </a:rPr>
              <a:t> </a:t>
            </a:r>
            <a:r>
              <a:rPr lang="en-US" sz="1800" dirty="0">
                <a:latin typeface="Arial" charset="0"/>
              </a:rPr>
              <a:t>./</a:t>
            </a:r>
            <a:r>
              <a:rPr lang="en-US" sz="1800" dirty="0" err="1">
                <a:latin typeface="Arial" charset="0"/>
              </a:rPr>
              <a:t>a.out</a:t>
            </a:r>
            <a:endParaRPr lang="en-US" sz="1800" dirty="0">
              <a:latin typeface="Arial" charset="0"/>
            </a:endParaRPr>
          </a:p>
          <a:p>
            <a:pPr>
              <a:spcBef>
                <a:spcPct val="50000"/>
              </a:spcBef>
            </a:pPr>
            <a:r>
              <a:rPr lang="en-US" sz="1800" dirty="0" smtClean="0">
                <a:latin typeface="Arial" charset="0"/>
              </a:rPr>
              <a:t>          more DMSM_journal.txt</a:t>
            </a:r>
          </a:p>
          <a:p>
            <a:pPr>
              <a:spcBef>
                <a:spcPct val="50000"/>
              </a:spcBef>
            </a:pPr>
            <a:r>
              <a:rPr lang="en-US" sz="1800" dirty="0" smtClean="0">
                <a:solidFill>
                  <a:srgbClr val="FF0000"/>
                </a:solidFill>
                <a:latin typeface="Arial" charset="0"/>
              </a:rPr>
              <a:t>hh2 1 1</a:t>
            </a:r>
          </a:p>
          <a:p>
            <a:pPr>
              <a:spcBef>
                <a:spcPct val="50000"/>
              </a:spcBef>
            </a:pPr>
            <a:r>
              <a:rPr lang="en-US" sz="1800" dirty="0" smtClean="0">
                <a:latin typeface="Arial" charset="0"/>
              </a:rPr>
              <a:t>          more </a:t>
            </a:r>
            <a:r>
              <a:rPr lang="en-US" sz="1800" dirty="0">
                <a:latin typeface="Arial" charset="0"/>
              </a:rPr>
              <a:t>DMSM_journal.txt</a:t>
            </a:r>
            <a:endParaRPr lang="en-US" sz="1800" dirty="0">
              <a:latin typeface="Arial" charset="0"/>
            </a:endParaRPr>
          </a:p>
        </p:txBody>
      </p:sp>
      <p:sp>
        <p:nvSpPr>
          <p:cNvPr id="6" name="WordArt 4">
            <a:hlinkClick r:id="rId3" action="ppaction://hlinkfile"/>
          </p:cNvPr>
          <p:cNvSpPr>
            <a:spLocks noChangeArrowheads="1" noChangeShapeType="1" noTextEdit="1"/>
          </p:cNvSpPr>
          <p:nvPr/>
        </p:nvSpPr>
        <p:spPr bwMode="auto">
          <a:xfrm>
            <a:off x="6300192" y="5536406"/>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extLst>
      <p:ext uri="{BB962C8B-B14F-4D97-AF65-F5344CB8AC3E}">
        <p14:creationId xmlns:p14="http://schemas.microsoft.com/office/powerpoint/2010/main" val="42168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A0B9676F-69CE-4C4F-A851-066BC11BB72E}" type="slidenum">
              <a:rPr lang="en-US"/>
              <a:pPr/>
              <a:t>8</a:t>
            </a:fld>
            <a:endParaRPr lang="en-US"/>
          </a:p>
        </p:txBody>
      </p:sp>
      <p:sp>
        <p:nvSpPr>
          <p:cNvPr id="1244162" name="Rectangle 2"/>
          <p:cNvSpPr>
            <a:spLocks noGrp="1" noChangeArrowheads="1"/>
          </p:cNvSpPr>
          <p:nvPr>
            <p:ph type="title"/>
          </p:nvPr>
        </p:nvSpPr>
        <p:spPr>
          <a:xfrm>
            <a:off x="1979613" y="260350"/>
            <a:ext cx="7164387" cy="1143000"/>
          </a:xfrm>
          <a:noFill/>
          <a:ln/>
        </p:spPr>
        <p:txBody>
          <a:bodyPr/>
          <a:lstStyle/>
          <a:p>
            <a:r>
              <a:rPr lang="en-US" sz="6000"/>
              <a:t>A Challenge</a:t>
            </a:r>
          </a:p>
        </p:txBody>
      </p:sp>
      <p:sp>
        <p:nvSpPr>
          <p:cNvPr id="1244163" name="Text Box 3"/>
          <p:cNvSpPr txBox="1">
            <a:spLocks noChangeArrowheads="1"/>
          </p:cNvSpPr>
          <p:nvPr/>
        </p:nvSpPr>
        <p:spPr bwMode="auto">
          <a:xfrm>
            <a:off x="159978" y="1700213"/>
            <a:ext cx="8741496" cy="378565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sz="4000" dirty="0">
                <a:solidFill>
                  <a:srgbClr val="CC3300"/>
                </a:solidFill>
              </a:rPr>
              <a:t>    </a:t>
            </a:r>
            <a:r>
              <a:rPr lang="en-US" sz="4000" dirty="0" smtClean="0">
                <a:solidFill>
                  <a:srgbClr val="CC3300"/>
                </a:solidFill>
              </a:rPr>
              <a:t>Can MPI </a:t>
            </a:r>
            <a:r>
              <a:rPr lang="en-US" sz="4000" dirty="0">
                <a:solidFill>
                  <a:srgbClr val="CC3300"/>
                </a:solidFill>
              </a:rPr>
              <a:t>communications be done </a:t>
            </a:r>
          </a:p>
          <a:p>
            <a:pPr algn="dist"/>
            <a:r>
              <a:rPr lang="en-US" sz="4000" dirty="0">
                <a:solidFill>
                  <a:srgbClr val="CC3300"/>
                </a:solidFill>
              </a:rPr>
              <a:t>          in </a:t>
            </a:r>
            <a:r>
              <a:rPr lang="en-US" sz="4000" dirty="0" err="1">
                <a:solidFill>
                  <a:srgbClr val="CC3300"/>
                </a:solidFill>
              </a:rPr>
              <a:t>OpenMP</a:t>
            </a:r>
            <a:r>
              <a:rPr lang="en-US" sz="4000" dirty="0">
                <a:solidFill>
                  <a:srgbClr val="CC3300"/>
                </a:solidFill>
              </a:rPr>
              <a:t> parallel region ? </a:t>
            </a:r>
          </a:p>
          <a:p>
            <a:pPr algn="dist"/>
            <a:r>
              <a:rPr lang="en-US" sz="4000" dirty="0">
                <a:solidFill>
                  <a:srgbClr val="CC3300"/>
                </a:solidFill>
              </a:rPr>
              <a:t>    If yes, how to do them safely, </a:t>
            </a:r>
          </a:p>
          <a:p>
            <a:pPr algn="dist"/>
            <a:r>
              <a:rPr lang="en-US" sz="4000" dirty="0">
                <a:solidFill>
                  <a:srgbClr val="CC3300"/>
                </a:solidFill>
              </a:rPr>
              <a:t>          since all threads of a fixed</a:t>
            </a:r>
          </a:p>
          <a:p>
            <a:pPr algn="dist"/>
            <a:r>
              <a:rPr lang="en-US" sz="4000" dirty="0">
                <a:solidFill>
                  <a:srgbClr val="CC3300"/>
                </a:solidFill>
              </a:rPr>
              <a:t>          process share the same </a:t>
            </a:r>
          </a:p>
          <a:p>
            <a:pPr algn="dist"/>
            <a:r>
              <a:rPr lang="en-US" sz="4000" dirty="0">
                <a:solidFill>
                  <a:srgbClr val="CC3300"/>
                </a:solidFill>
              </a:rPr>
              <a:t>          MPI rank number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DA37BC13-D762-4C6A-AD4B-0D0B48F4B301}" type="slidenum">
              <a:rPr lang="en-US"/>
              <a:pPr/>
              <a:t>80</a:t>
            </a:fld>
            <a:endParaRPr lang="en-US"/>
          </a:p>
        </p:txBody>
      </p:sp>
      <p:sp>
        <p:nvSpPr>
          <p:cNvPr id="1095682" name="Text Box 2"/>
          <p:cNvSpPr txBox="1">
            <a:spLocks noChangeArrowheads="1"/>
          </p:cNvSpPr>
          <p:nvPr/>
        </p:nvSpPr>
        <p:spPr bwMode="auto">
          <a:xfrm>
            <a:off x="611188" y="1427163"/>
            <a:ext cx="7632700" cy="39354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800">
                <a:solidFill>
                  <a:srgbClr val="CC3300"/>
                </a:solidFill>
                <a:ea typeface="SimSun" pitchFamily="2" charset="-122"/>
              </a:rPr>
              <a:t>Since this situation of</a:t>
            </a:r>
            <a:r>
              <a:rPr lang="en-US" altLang="zh-CN" sz="2800">
                <a:solidFill>
                  <a:srgbClr val="339933"/>
                </a:solidFill>
                <a:ea typeface="SimSun" pitchFamily="2" charset="-122"/>
              </a:rPr>
              <a:t> </a:t>
            </a:r>
            <a:r>
              <a:rPr lang="en-US" altLang="zh-CN" sz="2800">
                <a:solidFill>
                  <a:srgbClr val="000099"/>
                </a:solidFill>
                <a:ea typeface="SimSun" pitchFamily="2" charset="-122"/>
              </a:rPr>
              <a:t>OpenMP race condition</a:t>
            </a:r>
            <a:r>
              <a:rPr lang="en-US" altLang="zh-CN" sz="2800">
                <a:solidFill>
                  <a:srgbClr val="CC3300"/>
                </a:solidFill>
                <a:ea typeface="SimSun" pitchFamily="2" charset="-122"/>
              </a:rPr>
              <a:t> is not very straightforward, where different threads update/access the same shared data structure but in different areas of the code, </a:t>
            </a:r>
            <a:r>
              <a:rPr lang="en-US" altLang="zh-CN" sz="2800">
                <a:solidFill>
                  <a:srgbClr val="339933"/>
                </a:solidFill>
                <a:ea typeface="SimSun" pitchFamily="2" charset="-122"/>
              </a:rPr>
              <a:t>we removed all MPI stuff from example 2 and cut it  into a much shorter race example and a corresponding norace example, for OpenMP users.</a:t>
            </a:r>
          </a:p>
          <a:p>
            <a:pPr algn="l"/>
            <a:endParaRPr lang="en-US" altLang="zh-CN" sz="2800">
              <a:solidFill>
                <a:srgbClr val="339933"/>
              </a:solidFill>
              <a:ea typeface="SimSun" pitchFamily="2" charset="-122"/>
            </a:endParaRPr>
          </a:p>
        </p:txBody>
      </p:sp>
      <p:sp>
        <p:nvSpPr>
          <p:cNvPr id="1095683" name="Rectangle 3"/>
          <p:cNvSpPr>
            <a:spLocks noGrp="1" noChangeArrowheads="1"/>
          </p:cNvSpPr>
          <p:nvPr>
            <p:ph type="title"/>
          </p:nvPr>
        </p:nvSpPr>
        <p:spPr>
          <a:xfrm>
            <a:off x="468313" y="53975"/>
            <a:ext cx="7921625" cy="1143000"/>
          </a:xfrm>
          <a:noFill/>
          <a:ln/>
        </p:spPr>
        <p:txBody>
          <a:bodyPr/>
          <a:lstStyle/>
          <a:p>
            <a:r>
              <a:rPr lang="en-US" altLang="zh-CN">
                <a:ea typeface="SimSun" pitchFamily="2" charset="-122"/>
              </a:rPr>
              <a:t> </a:t>
            </a:r>
            <a:r>
              <a:rPr lang="en-US"/>
              <a:t>Double-layer Master-Slave Model</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79BE0062-92B4-4856-A9AE-A180E62C860B}" type="slidenum">
              <a:rPr lang="en-US"/>
              <a:pPr/>
              <a:t>81</a:t>
            </a:fld>
            <a:endParaRPr lang="en-US"/>
          </a:p>
        </p:txBody>
      </p:sp>
      <p:sp>
        <p:nvSpPr>
          <p:cNvPr id="1097730" name="Rectangle 2"/>
          <p:cNvSpPr>
            <a:spLocks noGrp="1" noChangeArrowheads="1"/>
          </p:cNvSpPr>
          <p:nvPr>
            <p:ph type="title"/>
          </p:nvPr>
        </p:nvSpPr>
        <p:spPr>
          <a:xfrm>
            <a:off x="468313" y="404813"/>
            <a:ext cx="7921625" cy="1143000"/>
          </a:xfrm>
          <a:noFill/>
          <a:ln/>
        </p:spPr>
        <p:txBody>
          <a:bodyPr/>
          <a:lstStyle/>
          <a:p>
            <a:r>
              <a:rPr lang="en-US" altLang="zh-CN" sz="3400">
                <a:solidFill>
                  <a:srgbClr val="CC3300"/>
                </a:solidFill>
                <a:ea typeface="SimSun" pitchFamily="2" charset="-122"/>
              </a:rPr>
              <a:t>An</a:t>
            </a:r>
            <a:r>
              <a:rPr lang="en-US" altLang="zh-CN" sz="3400">
                <a:solidFill>
                  <a:srgbClr val="339933"/>
                </a:solidFill>
                <a:ea typeface="SimSun" pitchFamily="2" charset="-122"/>
              </a:rPr>
              <a:t> </a:t>
            </a:r>
            <a:r>
              <a:rPr lang="en-US" altLang="zh-CN" sz="3400">
                <a:solidFill>
                  <a:srgbClr val="000099"/>
                </a:solidFill>
                <a:ea typeface="SimSun" pitchFamily="2" charset="-122"/>
              </a:rPr>
              <a:t>OpenMP Race Condition</a:t>
            </a:r>
            <a:r>
              <a:rPr lang="en-US" altLang="zh-CN" sz="3400">
                <a:solidFill>
                  <a:srgbClr val="339933"/>
                </a:solidFill>
                <a:ea typeface="SimSun" pitchFamily="2" charset="-122"/>
              </a:rPr>
              <a:t> </a:t>
            </a:r>
            <a:r>
              <a:rPr lang="en-US" altLang="zh-CN" sz="3400">
                <a:solidFill>
                  <a:srgbClr val="CC3300"/>
                </a:solidFill>
                <a:ea typeface="SimSun" pitchFamily="2" charset="-122"/>
              </a:rPr>
              <a:t>Example</a:t>
            </a:r>
            <a:endParaRPr lang="en-US" sz="3400">
              <a:solidFill>
                <a:srgbClr val="CC3300"/>
              </a:solidFill>
            </a:endParaRPr>
          </a:p>
        </p:txBody>
      </p:sp>
      <p:sp>
        <p:nvSpPr>
          <p:cNvPr id="1097731" name="Text Box 3"/>
          <p:cNvSpPr txBox="1">
            <a:spLocks noChangeArrowheads="1"/>
          </p:cNvSpPr>
          <p:nvPr/>
        </p:nvSpPr>
        <p:spPr bwMode="auto">
          <a:xfrm>
            <a:off x="539750" y="1484313"/>
            <a:ext cx="7704138" cy="329406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endParaRPr lang="en-US" altLang="zh-CN" sz="1400">
              <a:solidFill>
                <a:srgbClr val="339933"/>
              </a:solidFill>
              <a:ea typeface="SimSun" pitchFamily="2" charset="-122"/>
            </a:endParaRPr>
          </a:p>
          <a:p>
            <a:pPr algn="l"/>
            <a:r>
              <a:rPr lang="en-US" altLang="zh-CN" sz="2800">
                <a:solidFill>
                  <a:srgbClr val="339933"/>
                </a:solidFill>
                <a:ea typeface="SimSun" pitchFamily="2" charset="-122"/>
              </a:rPr>
              <a:t>Many independent jobs will be performed group by group, and inside each group, the all-slave model is used to distribute the jobs. When one thread wants to update the initial data for a new group assigned, another thread may still need the initial data for the old job group, then the race condition. </a:t>
            </a:r>
          </a:p>
        </p:txBody>
      </p:sp>
      <p:sp>
        <p:nvSpPr>
          <p:cNvPr id="1097732" name="WordArt 4">
            <a:hlinkClick r:id="rId3" action="ppaction://hlinkfile"/>
          </p:cNvPr>
          <p:cNvSpPr>
            <a:spLocks noChangeArrowheads="1" noChangeShapeType="1" noTextEdit="1"/>
          </p:cNvSpPr>
          <p:nvPr/>
        </p:nvSpPr>
        <p:spPr bwMode="auto">
          <a:xfrm>
            <a:off x="395288" y="5229225"/>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race example in C</a:t>
            </a:r>
          </a:p>
        </p:txBody>
      </p:sp>
      <p:sp>
        <p:nvSpPr>
          <p:cNvPr id="1097733" name="WordArt 5">
            <a:hlinkClick r:id="rId4" action="ppaction://hlinkfile"/>
          </p:cNvPr>
          <p:cNvSpPr>
            <a:spLocks noChangeArrowheads="1" noChangeShapeType="1" noTextEdit="1"/>
          </p:cNvSpPr>
          <p:nvPr/>
        </p:nvSpPr>
        <p:spPr bwMode="auto">
          <a:xfrm>
            <a:off x="5580063" y="5229225"/>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7732"/>
                                        </p:tgtEl>
                                        <p:attrNameLst>
                                          <p:attrName>style.visibility</p:attrName>
                                        </p:attrNameLst>
                                      </p:cBhvr>
                                      <p:to>
                                        <p:strVal val="visible"/>
                                      </p:to>
                                    </p:set>
                                    <p:anim calcmode="lin" valueType="num">
                                      <p:cBhvr additive="base">
                                        <p:cTn id="7" dur="500" fill="hold"/>
                                        <p:tgtEl>
                                          <p:spTgt spid="1097732"/>
                                        </p:tgtEl>
                                        <p:attrNameLst>
                                          <p:attrName>ppt_x</p:attrName>
                                        </p:attrNameLst>
                                      </p:cBhvr>
                                      <p:tavLst>
                                        <p:tav tm="0">
                                          <p:val>
                                            <p:strVal val="1+#ppt_w/2"/>
                                          </p:val>
                                        </p:tav>
                                        <p:tav tm="100000">
                                          <p:val>
                                            <p:strVal val="#ppt_x"/>
                                          </p:val>
                                        </p:tav>
                                      </p:tavLst>
                                    </p:anim>
                                    <p:anim calcmode="lin" valueType="num">
                                      <p:cBhvr additive="base">
                                        <p:cTn id="8" dur="500" fill="hold"/>
                                        <p:tgtEl>
                                          <p:spTgt spid="10977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97733"/>
                                        </p:tgtEl>
                                        <p:attrNameLst>
                                          <p:attrName>style.visibility</p:attrName>
                                        </p:attrNameLst>
                                      </p:cBhvr>
                                      <p:to>
                                        <p:strVal val="visible"/>
                                      </p:to>
                                    </p:set>
                                    <p:anim calcmode="lin" valueType="num">
                                      <p:cBhvr additive="base">
                                        <p:cTn id="12" dur="500" fill="hold"/>
                                        <p:tgtEl>
                                          <p:spTgt spid="1097733"/>
                                        </p:tgtEl>
                                        <p:attrNameLst>
                                          <p:attrName>ppt_x</p:attrName>
                                        </p:attrNameLst>
                                      </p:cBhvr>
                                      <p:tavLst>
                                        <p:tav tm="0">
                                          <p:val>
                                            <p:strVal val="1+#ppt_w/2"/>
                                          </p:val>
                                        </p:tav>
                                        <p:tav tm="100000">
                                          <p:val>
                                            <p:strVal val="#ppt_x"/>
                                          </p:val>
                                        </p:tav>
                                      </p:tavLst>
                                    </p:anim>
                                    <p:anim calcmode="lin" valueType="num">
                                      <p:cBhvr additive="base">
                                        <p:cTn id="13" dur="500" fill="hold"/>
                                        <p:tgtEl>
                                          <p:spTgt spid="1097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2" grpId="0" animBg="1"/>
      <p:bldP spid="109773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58A633F1-CCD2-4548-B4B9-24801E8F0628}" type="slidenum">
              <a:rPr lang="en-US"/>
              <a:pPr/>
              <a:t>82</a:t>
            </a:fld>
            <a:endParaRPr lang="en-US"/>
          </a:p>
        </p:txBody>
      </p:sp>
      <p:sp>
        <p:nvSpPr>
          <p:cNvPr id="1099778" name="Rectangle 2"/>
          <p:cNvSpPr>
            <a:spLocks noGrp="1" noChangeArrowheads="1"/>
          </p:cNvSpPr>
          <p:nvPr>
            <p:ph type="title"/>
          </p:nvPr>
        </p:nvSpPr>
        <p:spPr>
          <a:xfrm>
            <a:off x="538163" y="269875"/>
            <a:ext cx="7921625" cy="1143000"/>
          </a:xfrm>
          <a:noFill/>
          <a:ln/>
        </p:spPr>
        <p:txBody>
          <a:bodyPr/>
          <a:lstStyle/>
          <a:p>
            <a:r>
              <a:rPr lang="en-US" altLang="zh-CN" sz="3400">
                <a:solidFill>
                  <a:srgbClr val="CC3300"/>
                </a:solidFill>
                <a:ea typeface="SimSun" pitchFamily="2" charset="-122"/>
              </a:rPr>
              <a:t>An</a:t>
            </a:r>
            <a:r>
              <a:rPr lang="en-US" altLang="zh-CN" sz="3400">
                <a:solidFill>
                  <a:srgbClr val="339933"/>
                </a:solidFill>
                <a:ea typeface="SimSun" pitchFamily="2" charset="-122"/>
              </a:rPr>
              <a:t> </a:t>
            </a:r>
            <a:r>
              <a:rPr lang="en-US" altLang="zh-CN" sz="3400">
                <a:solidFill>
                  <a:srgbClr val="000099"/>
                </a:solidFill>
                <a:ea typeface="SimSun" pitchFamily="2" charset="-122"/>
              </a:rPr>
              <a:t>OpenMP Race Condition</a:t>
            </a:r>
            <a:r>
              <a:rPr lang="en-US" altLang="zh-CN" sz="3400">
                <a:solidFill>
                  <a:srgbClr val="339933"/>
                </a:solidFill>
                <a:ea typeface="SimSun" pitchFamily="2" charset="-122"/>
              </a:rPr>
              <a:t> </a:t>
            </a:r>
            <a:r>
              <a:rPr lang="en-US" altLang="zh-CN" sz="3400">
                <a:solidFill>
                  <a:srgbClr val="CC3300"/>
                </a:solidFill>
                <a:ea typeface="SimSun" pitchFamily="2" charset="-122"/>
              </a:rPr>
              <a:t>Example</a:t>
            </a:r>
            <a:endParaRPr lang="en-US" sz="3400">
              <a:solidFill>
                <a:srgbClr val="CC3300"/>
              </a:solidFill>
            </a:endParaRPr>
          </a:p>
        </p:txBody>
      </p:sp>
      <p:sp>
        <p:nvSpPr>
          <p:cNvPr id="1099779" name="Text Box 3"/>
          <p:cNvSpPr txBox="1">
            <a:spLocks noChangeArrowheads="1"/>
          </p:cNvSpPr>
          <p:nvPr/>
        </p:nvSpPr>
        <p:spPr bwMode="auto">
          <a:xfrm>
            <a:off x="539750" y="1196975"/>
            <a:ext cx="7704138" cy="39354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800">
                <a:solidFill>
                  <a:srgbClr val="339933"/>
                </a:solidFill>
                <a:ea typeface="SimSun" pitchFamily="2" charset="-122"/>
              </a:rPr>
              <a:t>We will use OpenMP locks to remove this race condition. When a job is assigned to a thread, a lock identified by the thread number is set. Later the lock is unset by the thread when he decides the initial data for his specific job is no longer needed (e.g. saved somewhere else). Then any thread can update the initial data for a whole new job group </a:t>
            </a:r>
            <a:r>
              <a:rPr lang="en-US" altLang="zh-CN" sz="2800">
                <a:solidFill>
                  <a:srgbClr val="000099"/>
                </a:solidFill>
                <a:ea typeface="SimSun" pitchFamily="2" charset="-122"/>
              </a:rPr>
              <a:t>safely</a:t>
            </a:r>
            <a:r>
              <a:rPr lang="en-US" altLang="zh-CN" sz="2800">
                <a:solidFill>
                  <a:srgbClr val="339933"/>
                </a:solidFill>
                <a:ea typeface="SimSun" pitchFamily="2" charset="-122"/>
              </a:rPr>
              <a:t>, only if all locks are confirmed unset.</a:t>
            </a:r>
          </a:p>
        </p:txBody>
      </p:sp>
      <p:sp>
        <p:nvSpPr>
          <p:cNvPr id="1099780" name="WordArt 4">
            <a:hlinkClick r:id="rId3" action="ppaction://hlinkfile"/>
          </p:cNvPr>
          <p:cNvSpPr>
            <a:spLocks noChangeArrowheads="1" noChangeShapeType="1" noTextEdit="1"/>
          </p:cNvSpPr>
          <p:nvPr/>
        </p:nvSpPr>
        <p:spPr bwMode="auto">
          <a:xfrm>
            <a:off x="323850" y="5229225"/>
            <a:ext cx="5148263"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norace example in C</a:t>
            </a:r>
          </a:p>
        </p:txBody>
      </p:sp>
      <p:sp>
        <p:nvSpPr>
          <p:cNvPr id="1099781" name="WordArt 5">
            <a:hlinkClick r:id="rId4" action="ppaction://hlinkfile"/>
          </p:cNvPr>
          <p:cNvSpPr>
            <a:spLocks noChangeArrowheads="1" noChangeShapeType="1" noTextEdit="1"/>
          </p:cNvSpPr>
          <p:nvPr/>
        </p:nvSpPr>
        <p:spPr bwMode="auto">
          <a:xfrm>
            <a:off x="5580063" y="5229225"/>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9780"/>
                                        </p:tgtEl>
                                        <p:attrNameLst>
                                          <p:attrName>style.visibility</p:attrName>
                                        </p:attrNameLst>
                                      </p:cBhvr>
                                      <p:to>
                                        <p:strVal val="visible"/>
                                      </p:to>
                                    </p:set>
                                    <p:anim calcmode="lin" valueType="num">
                                      <p:cBhvr additive="base">
                                        <p:cTn id="7" dur="500" fill="hold"/>
                                        <p:tgtEl>
                                          <p:spTgt spid="1099780"/>
                                        </p:tgtEl>
                                        <p:attrNameLst>
                                          <p:attrName>ppt_x</p:attrName>
                                        </p:attrNameLst>
                                      </p:cBhvr>
                                      <p:tavLst>
                                        <p:tav tm="0">
                                          <p:val>
                                            <p:strVal val="1+#ppt_w/2"/>
                                          </p:val>
                                        </p:tav>
                                        <p:tav tm="100000">
                                          <p:val>
                                            <p:strVal val="#ppt_x"/>
                                          </p:val>
                                        </p:tav>
                                      </p:tavLst>
                                    </p:anim>
                                    <p:anim calcmode="lin" valueType="num">
                                      <p:cBhvr additive="base">
                                        <p:cTn id="8" dur="500" fill="hold"/>
                                        <p:tgtEl>
                                          <p:spTgt spid="10997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99781"/>
                                        </p:tgtEl>
                                        <p:attrNameLst>
                                          <p:attrName>style.visibility</p:attrName>
                                        </p:attrNameLst>
                                      </p:cBhvr>
                                      <p:to>
                                        <p:strVal val="visible"/>
                                      </p:to>
                                    </p:set>
                                    <p:anim calcmode="lin" valueType="num">
                                      <p:cBhvr additive="base">
                                        <p:cTn id="12" dur="500" fill="hold"/>
                                        <p:tgtEl>
                                          <p:spTgt spid="1099781"/>
                                        </p:tgtEl>
                                        <p:attrNameLst>
                                          <p:attrName>ppt_x</p:attrName>
                                        </p:attrNameLst>
                                      </p:cBhvr>
                                      <p:tavLst>
                                        <p:tav tm="0">
                                          <p:val>
                                            <p:strVal val="1+#ppt_w/2"/>
                                          </p:val>
                                        </p:tav>
                                        <p:tav tm="100000">
                                          <p:val>
                                            <p:strVal val="#ppt_x"/>
                                          </p:val>
                                        </p:tav>
                                      </p:tavLst>
                                    </p:anim>
                                    <p:anim calcmode="lin" valueType="num">
                                      <p:cBhvr additive="base">
                                        <p:cTn id="13" dur="500" fill="hold"/>
                                        <p:tgtEl>
                                          <p:spTgt spid="1099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0" grpId="0" animBg="1"/>
      <p:bldP spid="109978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281DC417-F14F-4658-8370-0C6ACF0A54E4}" type="slidenum">
              <a:rPr lang="en-US"/>
              <a:pPr/>
              <a:t>83</a:t>
            </a:fld>
            <a:endParaRPr lang="en-US"/>
          </a:p>
        </p:txBody>
      </p:sp>
      <p:sp>
        <p:nvSpPr>
          <p:cNvPr id="1116162" name="Text Box 2"/>
          <p:cNvSpPr txBox="1">
            <a:spLocks noChangeArrowheads="1"/>
          </p:cNvSpPr>
          <p:nvPr/>
        </p:nvSpPr>
        <p:spPr bwMode="auto">
          <a:xfrm>
            <a:off x="684213" y="1931988"/>
            <a:ext cx="8064500" cy="35036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200">
                <a:solidFill>
                  <a:srgbClr val="339933"/>
                </a:solidFill>
                <a:ea typeface="SimSun" pitchFamily="2" charset="-122"/>
              </a:rPr>
              <a:t>DO_THE_JOB(),                              &amp;</a:t>
            </a:r>
          </a:p>
          <a:p>
            <a:pPr algn="l"/>
            <a:r>
              <a:rPr lang="en-US" altLang="zh-CN" sz="3200">
                <a:solidFill>
                  <a:srgbClr val="339933"/>
                </a:solidFill>
                <a:ea typeface="SimSun" pitchFamily="2" charset="-122"/>
              </a:rPr>
              <a:t>JOB_GROUP_PREPARATION(),    &amp;</a:t>
            </a:r>
          </a:p>
          <a:p>
            <a:pPr algn="l"/>
            <a:r>
              <a:rPr lang="en-US" altLang="zh-CN" sz="3200">
                <a:solidFill>
                  <a:srgbClr val="339933"/>
                </a:solidFill>
                <a:ea typeface="SimSun" pitchFamily="2" charset="-122"/>
              </a:rPr>
              <a:t>RESULT_COLLECTION(),               &amp;</a:t>
            </a:r>
          </a:p>
          <a:p>
            <a:pPr algn="l"/>
            <a:r>
              <a:rPr lang="en-US" altLang="zh-CN" sz="3200">
                <a:solidFill>
                  <a:srgbClr val="339933"/>
                </a:solidFill>
                <a:ea typeface="SimSun" pitchFamily="2" charset="-122"/>
              </a:rPr>
              <a:t>RESULT_COLLECTION_ENABLED</a:t>
            </a:r>
          </a:p>
          <a:p>
            <a:pPr algn="l"/>
            <a:endParaRPr lang="en-US" altLang="zh-CN" sz="3200">
              <a:solidFill>
                <a:srgbClr val="339933"/>
              </a:solidFill>
              <a:ea typeface="SimSun" pitchFamily="2" charset="-122"/>
            </a:endParaRPr>
          </a:p>
          <a:p>
            <a:pPr algn="l"/>
            <a:r>
              <a:rPr lang="en-US" altLang="zh-CN" sz="3200">
                <a:ea typeface="SimSun" pitchFamily="2" charset="-122"/>
              </a:rPr>
              <a:t>where the first three are user supplied subroutines and the last is a logic variable.</a:t>
            </a:r>
          </a:p>
        </p:txBody>
      </p:sp>
      <p:sp>
        <p:nvSpPr>
          <p:cNvPr id="1116163" name="Rectangle 3"/>
          <p:cNvSpPr>
            <a:spLocks noGrp="1" noChangeArrowheads="1"/>
          </p:cNvSpPr>
          <p:nvPr>
            <p:ph type="title"/>
          </p:nvPr>
        </p:nvSpPr>
        <p:spPr>
          <a:xfrm>
            <a:off x="682625" y="341313"/>
            <a:ext cx="7921625" cy="1143000"/>
          </a:xfrm>
          <a:noFill/>
          <a:ln/>
        </p:spPr>
        <p:txBody>
          <a:bodyPr/>
          <a:lstStyle/>
          <a:p>
            <a:r>
              <a:rPr lang="en-US" altLang="zh-CN" sz="4000">
                <a:solidFill>
                  <a:srgbClr val="CC3300"/>
                </a:solidFill>
                <a:ea typeface="SimSun" pitchFamily="2" charset="-122"/>
              </a:rPr>
              <a:t>The four arguments of </a:t>
            </a:r>
            <a:r>
              <a:rPr lang="en-US" altLang="zh-CN" sz="4000">
                <a:solidFill>
                  <a:schemeClr val="tx1"/>
                </a:solidFill>
                <a:ea typeface="SimSun" pitchFamily="2" charset="-122"/>
              </a:rPr>
              <a:t>DMSM_WORKING</a:t>
            </a:r>
            <a:r>
              <a:rPr lang="en-US" altLang="zh-CN" sz="4000">
                <a:solidFill>
                  <a:srgbClr val="CC3300"/>
                </a:solidFill>
                <a:ea typeface="SimSun" pitchFamily="2" charset="-122"/>
              </a:rPr>
              <a:t> in Fortran 90</a:t>
            </a:r>
            <a:endParaRPr lang="en-US" sz="4000">
              <a:solidFill>
                <a:srgbClr val="CC33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B3A0828-03B9-408D-A362-24DEFFD8929D}" type="slidenum">
              <a:rPr lang="en-US"/>
              <a:pPr/>
              <a:t>84</a:t>
            </a:fld>
            <a:endParaRPr lang="en-US"/>
          </a:p>
        </p:txBody>
      </p:sp>
      <p:sp>
        <p:nvSpPr>
          <p:cNvPr id="1021954" name="Rectangle 2"/>
          <p:cNvSpPr>
            <a:spLocks noGrp="1" noChangeArrowheads="1"/>
          </p:cNvSpPr>
          <p:nvPr>
            <p:ph type="title"/>
          </p:nvPr>
        </p:nvSpPr>
        <p:spPr>
          <a:xfrm>
            <a:off x="468313" y="269875"/>
            <a:ext cx="7921625" cy="1143000"/>
          </a:xfrm>
          <a:noFill/>
          <a:ln/>
        </p:spPr>
        <p:txBody>
          <a:bodyPr/>
          <a:lstStyle/>
          <a:p>
            <a:r>
              <a:rPr lang="en-US" altLang="zh-CN">
                <a:ea typeface="SimSun" pitchFamily="2" charset="-122"/>
              </a:rPr>
              <a:t> </a:t>
            </a:r>
            <a:r>
              <a:rPr lang="en-US"/>
              <a:t>Double-layer Master-Slave Model</a:t>
            </a:r>
          </a:p>
        </p:txBody>
      </p:sp>
      <p:sp>
        <p:nvSpPr>
          <p:cNvPr id="1021955" name="Text Box 3"/>
          <p:cNvSpPr txBox="1">
            <a:spLocks noChangeArrowheads="1"/>
          </p:cNvSpPr>
          <p:nvPr/>
        </p:nvSpPr>
        <p:spPr bwMode="auto">
          <a:xfrm>
            <a:off x="395288" y="1265238"/>
            <a:ext cx="8569325" cy="49720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800" dirty="0">
                <a:solidFill>
                  <a:srgbClr val="339933"/>
                </a:solidFill>
                <a:ea typeface="SimSun" pitchFamily="2" charset="-122"/>
              </a:rPr>
              <a:t>Suppose the user wants to further collect computed</a:t>
            </a:r>
          </a:p>
          <a:p>
            <a:pPr algn="l"/>
            <a:r>
              <a:rPr lang="en-US" altLang="zh-CN" sz="2800" dirty="0">
                <a:solidFill>
                  <a:srgbClr val="339933"/>
                </a:solidFill>
                <a:ea typeface="SimSun" pitchFamily="2" charset="-122"/>
              </a:rPr>
              <a:t>results </a:t>
            </a:r>
            <a:r>
              <a:rPr lang="en-US" altLang="zh-CN" sz="2800" dirty="0" smtClean="0">
                <a:solidFill>
                  <a:srgbClr val="339933"/>
                </a:solidFill>
                <a:ea typeface="SimSun" pitchFamily="2" charset="-122"/>
              </a:rPr>
              <a:t>when </a:t>
            </a:r>
            <a:r>
              <a:rPr lang="en-US" altLang="zh-CN" sz="2800" dirty="0">
                <a:solidFill>
                  <a:srgbClr val="339933"/>
                </a:solidFill>
                <a:ea typeface="SimSun" pitchFamily="2" charset="-122"/>
              </a:rPr>
              <a:t>a new job group is  assigned to a node </a:t>
            </a:r>
          </a:p>
          <a:p>
            <a:pPr algn="l"/>
            <a:r>
              <a:rPr lang="en-US" altLang="zh-CN" sz="2800" dirty="0" smtClean="0">
                <a:solidFill>
                  <a:srgbClr val="339933"/>
                </a:solidFill>
                <a:ea typeface="SimSun" pitchFamily="2" charset="-122"/>
              </a:rPr>
              <a:t>dynamically</a:t>
            </a:r>
            <a:r>
              <a:rPr lang="en-US" altLang="zh-CN" sz="2800" dirty="0">
                <a:solidFill>
                  <a:srgbClr val="339933"/>
                </a:solidFill>
                <a:ea typeface="SimSun" pitchFamily="2" charset="-122"/>
              </a:rPr>
              <a:t>, then another user’s routine</a:t>
            </a:r>
          </a:p>
          <a:p>
            <a:pPr algn="l"/>
            <a:r>
              <a:rPr lang="en-US" altLang="zh-CN" sz="2800" dirty="0" err="1">
                <a:solidFill>
                  <a:srgbClr val="000099"/>
                </a:solidFill>
                <a:ea typeface="SimSun" pitchFamily="2" charset="-122"/>
              </a:rPr>
              <a:t>Collect_Results</a:t>
            </a:r>
            <a:r>
              <a:rPr lang="en-US" altLang="zh-CN" sz="2800" dirty="0">
                <a:solidFill>
                  <a:srgbClr val="000099"/>
                </a:solidFill>
                <a:ea typeface="SimSun" pitchFamily="2" charset="-122"/>
              </a:rPr>
              <a:t>(…) </a:t>
            </a:r>
          </a:p>
          <a:p>
            <a:pPr algn="l"/>
            <a:r>
              <a:rPr lang="en-US" altLang="zh-CN" sz="2800" dirty="0">
                <a:solidFill>
                  <a:srgbClr val="339933"/>
                </a:solidFill>
                <a:ea typeface="SimSun" pitchFamily="2" charset="-122"/>
              </a:rPr>
              <a:t>to do so, should also be passed into the library. </a:t>
            </a:r>
          </a:p>
          <a:p>
            <a:pPr algn="l"/>
            <a:endParaRPr lang="en-US" altLang="zh-CN" sz="1200" dirty="0">
              <a:solidFill>
                <a:srgbClr val="339933"/>
              </a:solidFill>
              <a:ea typeface="SimSun" pitchFamily="2" charset="-122"/>
            </a:endParaRPr>
          </a:p>
          <a:p>
            <a:pPr algn="l"/>
            <a:r>
              <a:rPr lang="en-US" altLang="zh-CN" sz="2800" dirty="0">
                <a:solidFill>
                  <a:srgbClr val="339933"/>
                </a:solidFill>
                <a:ea typeface="SimSun" pitchFamily="2" charset="-122"/>
              </a:rPr>
              <a:t>For this purpose, let us assume in each node</a:t>
            </a:r>
          </a:p>
          <a:p>
            <a:pPr algn="l"/>
            <a:r>
              <a:rPr lang="en-US" altLang="zh-CN" sz="2800" dirty="0">
                <a:solidFill>
                  <a:srgbClr val="339933"/>
                </a:solidFill>
                <a:ea typeface="SimSun" pitchFamily="2" charset="-122"/>
              </a:rPr>
              <a:t>computed results are placed into its own temporary data structure </a:t>
            </a:r>
            <a:r>
              <a:rPr lang="en-US" altLang="zh-CN" sz="2800" dirty="0" err="1" smtClean="0">
                <a:solidFill>
                  <a:srgbClr val="000099"/>
                </a:solidFill>
                <a:ea typeface="SimSun" pitchFamily="2" charset="-122"/>
              </a:rPr>
              <a:t>T_structure</a:t>
            </a:r>
            <a:r>
              <a:rPr lang="en-US" altLang="zh-CN" sz="2800" dirty="0" smtClean="0">
                <a:solidFill>
                  <a:srgbClr val="339933"/>
                </a:solidFill>
                <a:ea typeface="SimSun" pitchFamily="2" charset="-122"/>
              </a:rPr>
              <a:t>, </a:t>
            </a:r>
            <a:r>
              <a:rPr lang="en-US" altLang="zh-CN" sz="2800" dirty="0">
                <a:solidFill>
                  <a:srgbClr val="339933"/>
                </a:solidFill>
                <a:ea typeface="SimSun" pitchFamily="2" charset="-122"/>
              </a:rPr>
              <a:t>and later all </a:t>
            </a:r>
            <a:r>
              <a:rPr lang="en-US" altLang="zh-CN" sz="2800" dirty="0" smtClean="0">
                <a:solidFill>
                  <a:srgbClr val="339933"/>
                </a:solidFill>
                <a:ea typeface="SimSun" pitchFamily="2" charset="-122"/>
              </a:rPr>
              <a:t>of </a:t>
            </a:r>
            <a:r>
              <a:rPr lang="en-US" altLang="zh-CN" sz="2800" dirty="0">
                <a:solidFill>
                  <a:srgbClr val="339933"/>
                </a:solidFill>
                <a:ea typeface="SimSun" pitchFamily="2" charset="-122"/>
              </a:rPr>
              <a:t>them are collected into a shared data structure </a:t>
            </a:r>
            <a:r>
              <a:rPr lang="en-US" altLang="zh-CN" sz="2800" dirty="0" err="1">
                <a:solidFill>
                  <a:srgbClr val="000099"/>
                </a:solidFill>
                <a:ea typeface="SimSun" pitchFamily="2" charset="-122"/>
              </a:rPr>
              <a:t>F_structure</a:t>
            </a:r>
            <a:r>
              <a:rPr lang="en-US" altLang="zh-CN" sz="2800">
                <a:solidFill>
                  <a:srgbClr val="339933"/>
                </a:solidFill>
                <a:ea typeface="SimSun" pitchFamily="2" charset="-122"/>
              </a:rPr>
              <a:t> </a:t>
            </a:r>
            <a:endParaRPr lang="en-US" altLang="zh-CN" sz="2800" smtClean="0">
              <a:solidFill>
                <a:srgbClr val="339933"/>
              </a:solidFill>
              <a:ea typeface="SimSun" pitchFamily="2" charset="-122"/>
            </a:endParaRPr>
          </a:p>
          <a:p>
            <a:pPr algn="l"/>
            <a:r>
              <a:rPr lang="en-US" altLang="zh-CN" sz="2800" smtClean="0">
                <a:solidFill>
                  <a:srgbClr val="339933"/>
                </a:solidFill>
                <a:ea typeface="SimSun" pitchFamily="2" charset="-122"/>
              </a:rPr>
              <a:t>but </a:t>
            </a:r>
            <a:r>
              <a:rPr lang="en-US" altLang="zh-CN" sz="2800" dirty="0">
                <a:solidFill>
                  <a:srgbClr val="339933"/>
                </a:solidFill>
                <a:ea typeface="SimSun" pitchFamily="2" charset="-122"/>
              </a:rPr>
              <a:t>only in the master node. </a:t>
            </a:r>
          </a:p>
          <a:p>
            <a:pPr algn="l"/>
            <a:endParaRPr lang="en-US" altLang="zh-CN" sz="2800" dirty="0">
              <a:solidFill>
                <a:srgbClr val="339933"/>
              </a:solidFill>
              <a:ea typeface="SimSun"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3FA8D71-0079-4095-9ED3-EAE306F75A49}" type="slidenum">
              <a:rPr lang="en-US"/>
              <a:pPr/>
              <a:t>85</a:t>
            </a:fld>
            <a:endParaRPr lang="en-US"/>
          </a:p>
        </p:txBody>
      </p:sp>
      <p:sp>
        <p:nvSpPr>
          <p:cNvPr id="1091586" name="Rectangle 2"/>
          <p:cNvSpPr>
            <a:spLocks noGrp="1" noChangeArrowheads="1"/>
          </p:cNvSpPr>
          <p:nvPr>
            <p:ph type="title"/>
          </p:nvPr>
        </p:nvSpPr>
        <p:spPr>
          <a:xfrm>
            <a:off x="468313" y="269875"/>
            <a:ext cx="7921625" cy="1143000"/>
          </a:xfrm>
          <a:noFill/>
          <a:ln/>
        </p:spPr>
        <p:txBody>
          <a:bodyPr/>
          <a:lstStyle/>
          <a:p>
            <a:r>
              <a:rPr lang="en-US" altLang="zh-CN">
                <a:ea typeface="SimSun" pitchFamily="2" charset="-122"/>
              </a:rPr>
              <a:t> </a:t>
            </a:r>
            <a:r>
              <a:rPr lang="en-US"/>
              <a:t>Double-layer Master-Slave Model</a:t>
            </a:r>
          </a:p>
        </p:txBody>
      </p:sp>
      <p:sp>
        <p:nvSpPr>
          <p:cNvPr id="1091587" name="Text Box 3"/>
          <p:cNvSpPr txBox="1">
            <a:spLocks noChangeArrowheads="1"/>
          </p:cNvSpPr>
          <p:nvPr/>
        </p:nvSpPr>
        <p:spPr bwMode="auto">
          <a:xfrm>
            <a:off x="395288" y="1484313"/>
            <a:ext cx="8569325" cy="452431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dirty="0">
                <a:solidFill>
                  <a:srgbClr val="339933"/>
                </a:solidFill>
                <a:ea typeface="SimSun" pitchFamily="2" charset="-122"/>
              </a:rPr>
              <a:t>Since the library is coded in such a way where </a:t>
            </a:r>
            <a:r>
              <a:rPr lang="en-US" altLang="zh-CN" sz="3600" dirty="0" err="1">
                <a:solidFill>
                  <a:srgbClr val="000099"/>
                </a:solidFill>
                <a:ea typeface="SimSun" pitchFamily="2" charset="-122"/>
              </a:rPr>
              <a:t>Collect_Results</a:t>
            </a:r>
            <a:r>
              <a:rPr lang="en-US" altLang="zh-CN" sz="3600" dirty="0">
                <a:solidFill>
                  <a:srgbClr val="000099"/>
                </a:solidFill>
                <a:ea typeface="SimSun" pitchFamily="2" charset="-122"/>
              </a:rPr>
              <a:t>(…) </a:t>
            </a:r>
            <a:r>
              <a:rPr lang="en-US" altLang="zh-CN" sz="3600" dirty="0">
                <a:solidFill>
                  <a:srgbClr val="339933"/>
                </a:solidFill>
                <a:ea typeface="SimSun" pitchFamily="2" charset="-122"/>
              </a:rPr>
              <a:t>is always called by the library from a critical region if meaningful,</a:t>
            </a:r>
            <a:r>
              <a:rPr lang="en-US" altLang="zh-CN" sz="3600" dirty="0">
                <a:solidFill>
                  <a:srgbClr val="000099"/>
                </a:solidFill>
                <a:ea typeface="SimSun" pitchFamily="2" charset="-122"/>
              </a:rPr>
              <a:t> </a:t>
            </a:r>
            <a:r>
              <a:rPr lang="en-US" altLang="zh-CN" sz="3600" dirty="0">
                <a:solidFill>
                  <a:srgbClr val="339933"/>
                </a:solidFill>
                <a:ea typeface="SimSun" pitchFamily="2" charset="-122"/>
              </a:rPr>
              <a:t>the race condition on the </a:t>
            </a:r>
            <a:r>
              <a:rPr lang="en-US" altLang="zh-CN" sz="3600" dirty="0" err="1">
                <a:solidFill>
                  <a:srgbClr val="000099"/>
                </a:solidFill>
                <a:ea typeface="SimSun" pitchFamily="2" charset="-122"/>
              </a:rPr>
              <a:t>F_structure</a:t>
            </a:r>
            <a:r>
              <a:rPr lang="en-US" altLang="zh-CN" sz="3600" dirty="0">
                <a:solidFill>
                  <a:srgbClr val="339933"/>
                </a:solidFill>
                <a:ea typeface="SimSun" pitchFamily="2" charset="-122"/>
              </a:rPr>
              <a:t> is avoided, if it is accessible through </a:t>
            </a:r>
            <a:r>
              <a:rPr lang="en-US" altLang="zh-CN" sz="3600" dirty="0" err="1">
                <a:solidFill>
                  <a:srgbClr val="000099"/>
                </a:solidFill>
                <a:ea typeface="SimSun" pitchFamily="2" charset="-122"/>
              </a:rPr>
              <a:t>Collect_Results</a:t>
            </a:r>
            <a:r>
              <a:rPr lang="en-US" altLang="zh-CN" sz="3600" dirty="0">
                <a:solidFill>
                  <a:srgbClr val="000099"/>
                </a:solidFill>
                <a:ea typeface="SimSun" pitchFamily="2" charset="-122"/>
              </a:rPr>
              <a:t>(…)</a:t>
            </a:r>
            <a:r>
              <a:rPr lang="en-US" altLang="zh-CN" sz="3600" dirty="0">
                <a:solidFill>
                  <a:srgbClr val="339933"/>
                </a:solidFill>
                <a:ea typeface="SimSun" pitchFamily="2" charset="-122"/>
              </a:rPr>
              <a:t> only. </a:t>
            </a:r>
            <a:endParaRPr lang="en-US" altLang="zh-CN" sz="3600" dirty="0" smtClean="0">
              <a:solidFill>
                <a:srgbClr val="339933"/>
              </a:solidFill>
              <a:ea typeface="SimSun" pitchFamily="2" charset="-122"/>
            </a:endParaRPr>
          </a:p>
          <a:p>
            <a:pPr algn="l"/>
            <a:r>
              <a:rPr lang="en-US" altLang="zh-CN" sz="3600" dirty="0" smtClean="0">
                <a:solidFill>
                  <a:srgbClr val="339933"/>
                </a:solidFill>
                <a:ea typeface="SimSun" pitchFamily="2" charset="-122"/>
              </a:rPr>
              <a:t>Then let us consider if </a:t>
            </a:r>
            <a:r>
              <a:rPr lang="en-US" altLang="zh-CN" sz="3600" dirty="0" smtClean="0">
                <a:solidFill>
                  <a:srgbClr val="FF0000"/>
                </a:solidFill>
                <a:ea typeface="SimSun" pitchFamily="2" charset="-122"/>
              </a:rPr>
              <a:t>race condition</a:t>
            </a:r>
            <a:r>
              <a:rPr lang="en-US" altLang="zh-CN" sz="3600" dirty="0" smtClean="0">
                <a:solidFill>
                  <a:srgbClr val="339933"/>
                </a:solidFill>
                <a:ea typeface="SimSun" pitchFamily="2" charset="-122"/>
              </a:rPr>
              <a:t> on </a:t>
            </a:r>
            <a:endParaRPr lang="en-US" altLang="zh-CN" sz="3600" dirty="0">
              <a:solidFill>
                <a:srgbClr val="339933"/>
              </a:solidFill>
              <a:ea typeface="SimSun" pitchFamily="2" charset="-122"/>
            </a:endParaRPr>
          </a:p>
          <a:p>
            <a:pPr algn="l"/>
            <a:r>
              <a:rPr lang="en-US" altLang="zh-CN" sz="3600" dirty="0" err="1" smtClean="0">
                <a:solidFill>
                  <a:srgbClr val="000099"/>
                </a:solidFill>
                <a:ea typeface="SimSun" pitchFamily="2" charset="-122"/>
              </a:rPr>
              <a:t>T_structure</a:t>
            </a:r>
            <a:r>
              <a:rPr lang="en-US" altLang="zh-CN" sz="3600" dirty="0" smtClean="0">
                <a:solidFill>
                  <a:srgbClr val="000099"/>
                </a:solidFill>
                <a:ea typeface="SimSun" pitchFamily="2" charset="-122"/>
              </a:rPr>
              <a:t>.</a:t>
            </a:r>
            <a:endParaRPr lang="en-US" altLang="zh-CN" sz="3600" dirty="0">
              <a:solidFill>
                <a:srgbClr val="339933"/>
              </a:solidFill>
              <a:ea typeface="SimSun"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9D2559D4-790A-4489-B99B-C1CEC95B5B55}" type="slidenum">
              <a:rPr lang="en-US"/>
              <a:pPr/>
              <a:t>86</a:t>
            </a:fld>
            <a:endParaRPr lang="en-US"/>
          </a:p>
        </p:txBody>
      </p:sp>
      <p:sp>
        <p:nvSpPr>
          <p:cNvPr id="1085442" name="Rectangle 2"/>
          <p:cNvSpPr>
            <a:spLocks noGrp="1" noChangeArrowheads="1"/>
          </p:cNvSpPr>
          <p:nvPr>
            <p:ph type="title"/>
          </p:nvPr>
        </p:nvSpPr>
        <p:spPr>
          <a:xfrm>
            <a:off x="468313" y="260350"/>
            <a:ext cx="7921625" cy="1143000"/>
          </a:xfrm>
          <a:noFill/>
          <a:ln/>
        </p:spPr>
        <p:txBody>
          <a:bodyPr/>
          <a:lstStyle/>
          <a:p>
            <a:r>
              <a:rPr lang="en-US" altLang="zh-CN">
                <a:ea typeface="SimSun" pitchFamily="2" charset="-122"/>
              </a:rPr>
              <a:t> </a:t>
            </a:r>
            <a:r>
              <a:rPr lang="en-US"/>
              <a:t>Double-layer Master-Slave Model</a:t>
            </a:r>
          </a:p>
        </p:txBody>
      </p:sp>
      <p:sp>
        <p:nvSpPr>
          <p:cNvPr id="1085443" name="Text Box 3"/>
          <p:cNvSpPr txBox="1">
            <a:spLocks noChangeArrowheads="1"/>
          </p:cNvSpPr>
          <p:nvPr/>
        </p:nvSpPr>
        <p:spPr bwMode="auto">
          <a:xfrm>
            <a:off x="611188" y="1651000"/>
            <a:ext cx="6481762" cy="22875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solidFill>
                  <a:srgbClr val="CC3300"/>
                </a:solidFill>
                <a:ea typeface="SimSun" pitchFamily="2" charset="-122"/>
              </a:rPr>
              <a:t>E</a:t>
            </a:r>
            <a:r>
              <a:rPr lang="en-US" sz="3200">
                <a:solidFill>
                  <a:srgbClr val="CC3300"/>
                </a:solidFill>
              </a:rPr>
              <a:t>xample</a:t>
            </a:r>
            <a:r>
              <a:rPr lang="en-US" altLang="zh-CN" sz="3200">
                <a:solidFill>
                  <a:srgbClr val="CC3300"/>
                </a:solidFill>
                <a:ea typeface="SimSun" pitchFamily="2" charset="-122"/>
              </a:rPr>
              <a:t> 3</a:t>
            </a:r>
            <a:r>
              <a:rPr lang="en-US" sz="3200">
                <a:solidFill>
                  <a:srgbClr val="CC3300"/>
                </a:solidFill>
              </a:rPr>
              <a:t>:</a:t>
            </a:r>
            <a:endParaRPr lang="en-US" altLang="zh-CN" sz="3200">
              <a:solidFill>
                <a:srgbClr val="CC3300"/>
              </a:solidFill>
              <a:ea typeface="SimSun" pitchFamily="2" charset="-122"/>
            </a:endParaRPr>
          </a:p>
          <a:p>
            <a:pPr algn="l"/>
            <a:endParaRPr lang="en-US" altLang="zh-CN" sz="2800">
              <a:solidFill>
                <a:srgbClr val="339933"/>
              </a:solidFill>
              <a:ea typeface="SimSun" pitchFamily="2" charset="-122"/>
            </a:endParaRPr>
          </a:p>
          <a:p>
            <a:pPr algn="l"/>
            <a:r>
              <a:rPr lang="en-US" altLang="zh-CN" sz="2800">
                <a:solidFill>
                  <a:srgbClr val="339933"/>
                </a:solidFill>
                <a:ea typeface="SimSun" pitchFamily="2" charset="-122"/>
              </a:rPr>
              <a:t>If </a:t>
            </a:r>
            <a:r>
              <a:rPr lang="en-US" altLang="zh-CN" sz="2800">
                <a:solidFill>
                  <a:srgbClr val="000099"/>
                </a:solidFill>
                <a:ea typeface="SimSun" pitchFamily="2" charset="-122"/>
              </a:rPr>
              <a:t>T_structure</a:t>
            </a:r>
            <a:r>
              <a:rPr lang="en-US" altLang="zh-CN" sz="2800">
                <a:solidFill>
                  <a:srgbClr val="339933"/>
                </a:solidFill>
                <a:ea typeface="SimSun" pitchFamily="2" charset="-122"/>
              </a:rPr>
              <a:t> is </a:t>
            </a:r>
            <a:r>
              <a:rPr lang="en-US" altLang="zh-CN" sz="2800">
                <a:solidFill>
                  <a:srgbClr val="000099"/>
                </a:solidFill>
                <a:ea typeface="SimSun" pitchFamily="2" charset="-122"/>
              </a:rPr>
              <a:t>THREADPRIVATE</a:t>
            </a:r>
            <a:r>
              <a:rPr lang="en-US" altLang="zh-CN" sz="2800">
                <a:solidFill>
                  <a:srgbClr val="339933"/>
                </a:solidFill>
                <a:ea typeface="SimSun" pitchFamily="2" charset="-122"/>
              </a:rPr>
              <a:t>, </a:t>
            </a:r>
          </a:p>
          <a:p>
            <a:pPr algn="l"/>
            <a:r>
              <a:rPr lang="en-US" altLang="zh-CN" sz="2800">
                <a:solidFill>
                  <a:srgbClr val="339933"/>
                </a:solidFill>
                <a:ea typeface="SimSun" pitchFamily="2" charset="-122"/>
              </a:rPr>
              <a:t>no race condition on </a:t>
            </a:r>
            <a:r>
              <a:rPr lang="en-US" altLang="zh-CN" sz="2800">
                <a:solidFill>
                  <a:srgbClr val="000099"/>
                </a:solidFill>
                <a:ea typeface="SimSun" pitchFamily="2" charset="-122"/>
              </a:rPr>
              <a:t>T_structure</a:t>
            </a:r>
            <a:r>
              <a:rPr lang="en-US" altLang="zh-CN" sz="2800">
                <a:solidFill>
                  <a:srgbClr val="339933"/>
                </a:solidFill>
                <a:ea typeface="SimSun" pitchFamily="2" charset="-122"/>
              </a:rPr>
              <a:t> either. </a:t>
            </a:r>
          </a:p>
          <a:p>
            <a:pPr algn="l"/>
            <a:endParaRPr lang="en-US" altLang="zh-CN" sz="2800">
              <a:solidFill>
                <a:srgbClr val="339933"/>
              </a:solidFill>
              <a:ea typeface="SimSun" pitchFamily="2" charset="-122"/>
            </a:endParaRPr>
          </a:p>
        </p:txBody>
      </p:sp>
      <p:sp>
        <p:nvSpPr>
          <p:cNvPr id="1085444" name="WordArt 4">
            <a:hlinkClick r:id="rId3" action="ppaction://hlinkfile"/>
          </p:cNvPr>
          <p:cNvSpPr>
            <a:spLocks noChangeArrowheads="1" noChangeShapeType="1" noTextEdit="1"/>
          </p:cNvSpPr>
          <p:nvPr/>
        </p:nvSpPr>
        <p:spPr bwMode="auto">
          <a:xfrm>
            <a:off x="395288" y="5229225"/>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example 3 in C</a:t>
            </a:r>
          </a:p>
        </p:txBody>
      </p:sp>
      <p:sp>
        <p:nvSpPr>
          <p:cNvPr id="1085445" name="WordArt 5">
            <a:hlinkClick r:id="rId4" action="ppaction://hlinkfile"/>
          </p:cNvPr>
          <p:cNvSpPr>
            <a:spLocks noChangeArrowheads="1" noChangeShapeType="1" noTextEdit="1"/>
          </p:cNvSpPr>
          <p:nvPr/>
        </p:nvSpPr>
        <p:spPr bwMode="auto">
          <a:xfrm>
            <a:off x="5580063" y="5229225"/>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
        <p:nvSpPr>
          <p:cNvPr id="8" name="WordArt 4">
            <a:hlinkClick r:id="rId5" action="ppaction://hlinkfile"/>
          </p:cNvPr>
          <p:cNvSpPr>
            <a:spLocks noChangeArrowheads="1" noChangeShapeType="1" noTextEdit="1"/>
          </p:cNvSpPr>
          <p:nvPr/>
        </p:nvSpPr>
        <p:spPr bwMode="auto">
          <a:xfrm>
            <a:off x="6228880" y="6113145"/>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44"/>
                                        </p:tgtEl>
                                        <p:attrNameLst>
                                          <p:attrName>style.visibility</p:attrName>
                                        </p:attrNameLst>
                                      </p:cBhvr>
                                      <p:to>
                                        <p:strVal val="visible"/>
                                      </p:to>
                                    </p:set>
                                    <p:anim calcmode="lin" valueType="num">
                                      <p:cBhvr additive="base">
                                        <p:cTn id="7" dur="500" fill="hold"/>
                                        <p:tgtEl>
                                          <p:spTgt spid="1085444"/>
                                        </p:tgtEl>
                                        <p:attrNameLst>
                                          <p:attrName>ppt_x</p:attrName>
                                        </p:attrNameLst>
                                      </p:cBhvr>
                                      <p:tavLst>
                                        <p:tav tm="0">
                                          <p:val>
                                            <p:strVal val="1+#ppt_w/2"/>
                                          </p:val>
                                        </p:tav>
                                        <p:tav tm="100000">
                                          <p:val>
                                            <p:strVal val="#ppt_x"/>
                                          </p:val>
                                        </p:tav>
                                      </p:tavLst>
                                    </p:anim>
                                    <p:anim calcmode="lin" valueType="num">
                                      <p:cBhvr additive="base">
                                        <p:cTn id="8" dur="500" fill="hold"/>
                                        <p:tgtEl>
                                          <p:spTgt spid="10854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85445"/>
                                        </p:tgtEl>
                                        <p:attrNameLst>
                                          <p:attrName>style.visibility</p:attrName>
                                        </p:attrNameLst>
                                      </p:cBhvr>
                                      <p:to>
                                        <p:strVal val="visible"/>
                                      </p:to>
                                    </p:set>
                                    <p:anim calcmode="lin" valueType="num">
                                      <p:cBhvr additive="base">
                                        <p:cTn id="12" dur="500" fill="hold"/>
                                        <p:tgtEl>
                                          <p:spTgt spid="1085445"/>
                                        </p:tgtEl>
                                        <p:attrNameLst>
                                          <p:attrName>ppt_x</p:attrName>
                                        </p:attrNameLst>
                                      </p:cBhvr>
                                      <p:tavLst>
                                        <p:tav tm="0">
                                          <p:val>
                                            <p:strVal val="1+#ppt_w/2"/>
                                          </p:val>
                                        </p:tav>
                                        <p:tav tm="100000">
                                          <p:val>
                                            <p:strVal val="#ppt_x"/>
                                          </p:val>
                                        </p:tav>
                                      </p:tavLst>
                                    </p:anim>
                                    <p:anim calcmode="lin" valueType="num">
                                      <p:cBhvr additive="base">
                                        <p:cTn id="13" dur="500" fill="hold"/>
                                        <p:tgtEl>
                                          <p:spTgt spid="108544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4" grpId="0" animBg="1"/>
      <p:bldP spid="1085445" grpId="0" animBg="1"/>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47FA1F24-3A4E-4776-AD20-71E78A3907DD}" type="slidenum">
              <a:rPr lang="en-US"/>
              <a:pPr/>
              <a:t>87</a:t>
            </a:fld>
            <a:endParaRPr lang="en-US"/>
          </a:p>
        </p:txBody>
      </p:sp>
      <p:sp>
        <p:nvSpPr>
          <p:cNvPr id="1087490" name="Rectangle 2"/>
          <p:cNvSpPr>
            <a:spLocks noGrp="1" noChangeArrowheads="1"/>
          </p:cNvSpPr>
          <p:nvPr>
            <p:ph type="title"/>
          </p:nvPr>
        </p:nvSpPr>
        <p:spPr>
          <a:xfrm>
            <a:off x="682625" y="269875"/>
            <a:ext cx="7921625" cy="1143000"/>
          </a:xfrm>
          <a:noFill/>
          <a:ln/>
        </p:spPr>
        <p:txBody>
          <a:bodyPr/>
          <a:lstStyle/>
          <a:p>
            <a:r>
              <a:rPr lang="en-US" altLang="zh-CN">
                <a:ea typeface="SimSun" pitchFamily="2" charset="-122"/>
              </a:rPr>
              <a:t> </a:t>
            </a:r>
            <a:r>
              <a:rPr lang="en-US"/>
              <a:t>Double-layer Master-Slave Model</a:t>
            </a:r>
          </a:p>
        </p:txBody>
      </p:sp>
      <p:sp>
        <p:nvSpPr>
          <p:cNvPr id="1087491" name="Text Box 3"/>
          <p:cNvSpPr txBox="1">
            <a:spLocks noChangeArrowheads="1"/>
          </p:cNvSpPr>
          <p:nvPr/>
        </p:nvSpPr>
        <p:spPr bwMode="auto">
          <a:xfrm>
            <a:off x="833438" y="1196975"/>
            <a:ext cx="7943850" cy="47894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2800">
                <a:solidFill>
                  <a:srgbClr val="339933"/>
                </a:solidFill>
                <a:ea typeface="SimSun" pitchFamily="2" charset="-122"/>
              </a:rPr>
              <a:t>However, if </a:t>
            </a:r>
            <a:r>
              <a:rPr lang="en-US" altLang="zh-CN" sz="2800">
                <a:solidFill>
                  <a:srgbClr val="000099"/>
                </a:solidFill>
                <a:ea typeface="SimSun" pitchFamily="2" charset="-122"/>
              </a:rPr>
              <a:t>T_structure</a:t>
            </a:r>
            <a:r>
              <a:rPr lang="en-US" altLang="zh-CN" sz="2800">
                <a:solidFill>
                  <a:srgbClr val="339933"/>
                </a:solidFill>
                <a:ea typeface="SimSun" pitchFamily="2" charset="-122"/>
              </a:rPr>
              <a:t> is </a:t>
            </a:r>
            <a:r>
              <a:rPr lang="en-US" altLang="zh-CN" sz="2800">
                <a:solidFill>
                  <a:srgbClr val="000099"/>
                </a:solidFill>
                <a:ea typeface="SimSun" pitchFamily="2" charset="-122"/>
              </a:rPr>
              <a:t>SHARED</a:t>
            </a:r>
            <a:r>
              <a:rPr lang="en-US" altLang="zh-CN" sz="2800">
                <a:solidFill>
                  <a:srgbClr val="339933"/>
                </a:solidFill>
                <a:ea typeface="SimSun" pitchFamily="2" charset="-122"/>
              </a:rPr>
              <a:t>, </a:t>
            </a:r>
          </a:p>
          <a:p>
            <a:pPr algn="l"/>
            <a:r>
              <a:rPr lang="en-US" altLang="zh-CN" sz="2800">
                <a:solidFill>
                  <a:srgbClr val="0000CC"/>
                </a:solidFill>
                <a:ea typeface="SimSun" pitchFamily="2" charset="-122"/>
              </a:rPr>
              <a:t>OpenMP race condition</a:t>
            </a:r>
            <a:r>
              <a:rPr lang="en-US" altLang="zh-CN" sz="2800">
                <a:solidFill>
                  <a:srgbClr val="339933"/>
                </a:solidFill>
                <a:ea typeface="SimSun" pitchFamily="2" charset="-122"/>
              </a:rPr>
              <a:t> on it would happen.</a:t>
            </a:r>
          </a:p>
          <a:p>
            <a:pPr algn="l"/>
            <a:r>
              <a:rPr lang="en-US" altLang="zh-CN" sz="2800">
                <a:solidFill>
                  <a:srgbClr val="CC3300"/>
                </a:solidFill>
                <a:ea typeface="SimSun" pitchFamily="2" charset="-122"/>
              </a:rPr>
              <a:t>Reason 1,</a:t>
            </a:r>
            <a:r>
              <a:rPr lang="en-US" altLang="zh-CN" sz="2800">
                <a:solidFill>
                  <a:srgbClr val="339933"/>
                </a:solidFill>
                <a:ea typeface="SimSun" pitchFamily="2" charset="-122"/>
              </a:rPr>
              <a:t> many threads may update it at the</a:t>
            </a:r>
          </a:p>
          <a:p>
            <a:pPr algn="l"/>
            <a:r>
              <a:rPr lang="en-US" altLang="zh-CN" sz="2800">
                <a:solidFill>
                  <a:srgbClr val="339933"/>
                </a:solidFill>
                <a:ea typeface="SimSun" pitchFamily="2" charset="-122"/>
              </a:rPr>
              <a:t>same time in the computation.</a:t>
            </a:r>
          </a:p>
          <a:p>
            <a:pPr algn="l"/>
            <a:r>
              <a:rPr lang="en-US" altLang="zh-CN" sz="2800">
                <a:solidFill>
                  <a:srgbClr val="CC3300"/>
                </a:solidFill>
                <a:ea typeface="SimSun" pitchFamily="2" charset="-122"/>
              </a:rPr>
              <a:t>Reason 2,</a:t>
            </a:r>
            <a:r>
              <a:rPr lang="en-US" altLang="zh-CN" sz="2800">
                <a:solidFill>
                  <a:srgbClr val="339933"/>
                </a:solidFill>
                <a:ea typeface="SimSun" pitchFamily="2" charset="-122"/>
              </a:rPr>
              <a:t> when one thread, in the </a:t>
            </a:r>
          </a:p>
          <a:p>
            <a:pPr algn="l"/>
            <a:r>
              <a:rPr lang="en-US" altLang="zh-CN" sz="2800">
                <a:solidFill>
                  <a:srgbClr val="000099"/>
                </a:solidFill>
                <a:ea typeface="SimSun" pitchFamily="2" charset="-122"/>
              </a:rPr>
              <a:t>Collect_Results(…)</a:t>
            </a:r>
            <a:r>
              <a:rPr lang="en-US" altLang="zh-CN" sz="2800">
                <a:ea typeface="SimSun" pitchFamily="2" charset="-122"/>
              </a:rPr>
              <a:t> </a:t>
            </a:r>
            <a:r>
              <a:rPr lang="en-US" altLang="zh-CN" sz="2800">
                <a:solidFill>
                  <a:srgbClr val="339933"/>
                </a:solidFill>
                <a:ea typeface="SimSun" pitchFamily="2" charset="-122"/>
              </a:rPr>
              <a:t>routine, is sending it to the </a:t>
            </a:r>
          </a:p>
          <a:p>
            <a:pPr algn="l"/>
            <a:r>
              <a:rPr lang="en-US" altLang="zh-CN" sz="2800">
                <a:solidFill>
                  <a:srgbClr val="339933"/>
                </a:solidFill>
                <a:ea typeface="SimSun" pitchFamily="2" charset="-122"/>
              </a:rPr>
              <a:t>master and deleting it when the sending is </a:t>
            </a:r>
          </a:p>
          <a:p>
            <a:pPr algn="l"/>
            <a:r>
              <a:rPr lang="en-US" altLang="zh-CN" sz="2800">
                <a:solidFill>
                  <a:srgbClr val="339933"/>
                </a:solidFill>
                <a:ea typeface="SimSun" pitchFamily="2" charset="-122"/>
              </a:rPr>
              <a:t>finished, another thread may be trying to update </a:t>
            </a:r>
          </a:p>
          <a:p>
            <a:pPr algn="l"/>
            <a:r>
              <a:rPr lang="en-US" altLang="zh-CN" sz="2800">
                <a:solidFill>
                  <a:srgbClr val="339933"/>
                </a:solidFill>
                <a:ea typeface="SimSun" pitchFamily="2" charset="-122"/>
              </a:rPr>
              <a:t>it in computation. Again, many threads may </a:t>
            </a:r>
          </a:p>
          <a:p>
            <a:pPr algn="l"/>
            <a:r>
              <a:rPr lang="en-US" altLang="zh-CN" sz="2800">
                <a:solidFill>
                  <a:srgbClr val="339933"/>
                </a:solidFill>
                <a:ea typeface="SimSun" pitchFamily="2" charset="-122"/>
              </a:rPr>
              <a:t>update the same data structure at the same time </a:t>
            </a:r>
          </a:p>
          <a:p>
            <a:pPr algn="l"/>
            <a:r>
              <a:rPr lang="en-US" altLang="zh-CN" sz="2800">
                <a:solidFill>
                  <a:srgbClr val="339933"/>
                </a:solidFill>
                <a:ea typeface="SimSun" pitchFamily="2" charset="-122"/>
              </a:rPr>
              <a:t>but </a:t>
            </a:r>
            <a:r>
              <a:rPr lang="en-US" altLang="zh-CN" sz="2800">
                <a:solidFill>
                  <a:srgbClr val="CC3300"/>
                </a:solidFill>
                <a:ea typeface="SimSun" pitchFamily="2" charset="-122"/>
              </a:rPr>
              <a:t>in different areas of the code</a:t>
            </a:r>
            <a:r>
              <a:rPr lang="en-US" altLang="zh-CN" sz="2800">
                <a:solidFill>
                  <a:srgbClr val="339933"/>
                </a:solidFill>
                <a:ea typeface="SimSun"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81E68920-1E31-4815-8735-D389621849F2}" type="slidenum">
              <a:rPr lang="en-US"/>
              <a:pPr/>
              <a:t>88</a:t>
            </a:fld>
            <a:endParaRPr lang="en-US"/>
          </a:p>
        </p:txBody>
      </p:sp>
      <p:sp>
        <p:nvSpPr>
          <p:cNvPr id="1122306" name="Rectangle 2"/>
          <p:cNvSpPr>
            <a:spLocks noGrp="1" noChangeArrowheads="1"/>
          </p:cNvSpPr>
          <p:nvPr>
            <p:ph type="title"/>
          </p:nvPr>
        </p:nvSpPr>
        <p:spPr>
          <a:xfrm>
            <a:off x="682625" y="-26988"/>
            <a:ext cx="7921625" cy="1143001"/>
          </a:xfrm>
          <a:noFill/>
          <a:ln/>
        </p:spPr>
        <p:txBody>
          <a:bodyPr/>
          <a:lstStyle/>
          <a:p>
            <a:r>
              <a:rPr lang="en-US" altLang="zh-CN">
                <a:ea typeface="SimSun" pitchFamily="2" charset="-122"/>
              </a:rPr>
              <a:t> </a:t>
            </a:r>
            <a:r>
              <a:rPr lang="en-US"/>
              <a:t>Double-layer Master-Slave Model</a:t>
            </a:r>
          </a:p>
        </p:txBody>
      </p:sp>
      <p:sp>
        <p:nvSpPr>
          <p:cNvPr id="1122307" name="Text Box 3"/>
          <p:cNvSpPr txBox="1">
            <a:spLocks noChangeArrowheads="1"/>
          </p:cNvSpPr>
          <p:nvPr/>
        </p:nvSpPr>
        <p:spPr bwMode="auto">
          <a:xfrm>
            <a:off x="1116013" y="1268413"/>
            <a:ext cx="6794500" cy="42306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endParaRPr lang="en-US" altLang="zh-CN" sz="800">
              <a:solidFill>
                <a:srgbClr val="339933"/>
              </a:solidFill>
              <a:ea typeface="SimSun" pitchFamily="2" charset="-122"/>
            </a:endParaRPr>
          </a:p>
          <a:p>
            <a:pPr algn="l"/>
            <a:r>
              <a:rPr lang="en-US" altLang="zh-CN" sz="2400">
                <a:solidFill>
                  <a:srgbClr val="339933"/>
                </a:solidFill>
                <a:ea typeface="SimSun" pitchFamily="2" charset="-122"/>
              </a:rPr>
              <a:t>In order to avoid the </a:t>
            </a:r>
            <a:r>
              <a:rPr lang="en-US" altLang="zh-CN" sz="2400">
                <a:solidFill>
                  <a:srgbClr val="0000CC"/>
                </a:solidFill>
                <a:ea typeface="SimSun" pitchFamily="2" charset="-122"/>
              </a:rPr>
              <a:t>OpenMP race condition</a:t>
            </a:r>
            <a:r>
              <a:rPr lang="en-US" altLang="zh-CN" sz="2400">
                <a:solidFill>
                  <a:srgbClr val="339933"/>
                </a:solidFill>
                <a:ea typeface="SimSun" pitchFamily="2" charset="-122"/>
              </a:rPr>
              <a:t> on</a:t>
            </a:r>
          </a:p>
          <a:p>
            <a:pPr algn="l"/>
            <a:r>
              <a:rPr lang="en-US" altLang="zh-CN" sz="2400">
                <a:solidFill>
                  <a:srgbClr val="339933"/>
                </a:solidFill>
                <a:ea typeface="SimSun" pitchFamily="2" charset="-122"/>
              </a:rPr>
              <a:t>the </a:t>
            </a:r>
            <a:r>
              <a:rPr lang="en-US" altLang="zh-CN" sz="2400">
                <a:solidFill>
                  <a:srgbClr val="000099"/>
                </a:solidFill>
                <a:ea typeface="SimSun" pitchFamily="2" charset="-122"/>
              </a:rPr>
              <a:t>SHARED T_structure</a:t>
            </a:r>
            <a:r>
              <a:rPr lang="en-US" altLang="zh-CN" sz="2400">
                <a:solidFill>
                  <a:srgbClr val="339933"/>
                </a:solidFill>
                <a:ea typeface="SimSun" pitchFamily="2" charset="-122"/>
              </a:rPr>
              <a:t>, the library declares, </a:t>
            </a:r>
          </a:p>
          <a:p>
            <a:pPr algn="l"/>
            <a:r>
              <a:rPr lang="en-US" altLang="zh-CN" sz="2400">
                <a:solidFill>
                  <a:srgbClr val="339933"/>
                </a:solidFill>
                <a:ea typeface="SimSun" pitchFamily="2" charset="-122"/>
              </a:rPr>
              <a:t>initializes, and finalizes an additional lock, and </a:t>
            </a:r>
          </a:p>
          <a:p>
            <a:pPr algn="l"/>
            <a:r>
              <a:rPr lang="en-US" altLang="zh-CN" sz="2400">
                <a:solidFill>
                  <a:srgbClr val="339933"/>
                </a:solidFill>
                <a:ea typeface="SimSun" pitchFamily="2" charset="-122"/>
              </a:rPr>
              <a:t>users are expected to </a:t>
            </a:r>
          </a:p>
          <a:p>
            <a:pPr algn="l"/>
            <a:r>
              <a:rPr lang="en-US" altLang="zh-CN" sz="2400">
                <a:solidFill>
                  <a:srgbClr val="0000CC"/>
                </a:solidFill>
                <a:ea typeface="SimSun" pitchFamily="2" charset="-122"/>
              </a:rPr>
              <a:t>CALL DMSM_SET_NODE_RESULT_LOCK()</a:t>
            </a:r>
          </a:p>
          <a:p>
            <a:pPr algn="l"/>
            <a:r>
              <a:rPr lang="en-US" altLang="zh-CN" sz="2400">
                <a:solidFill>
                  <a:srgbClr val="0000CC"/>
                </a:solidFill>
                <a:ea typeface="SimSun" pitchFamily="2" charset="-122"/>
              </a:rPr>
              <a:t>(void DMSM_Set_Node_Result_Lock(); in C)</a:t>
            </a:r>
          </a:p>
          <a:p>
            <a:pPr algn="l"/>
            <a:r>
              <a:rPr lang="en-US" altLang="zh-CN" sz="2400">
                <a:solidFill>
                  <a:srgbClr val="339933"/>
                </a:solidFill>
                <a:ea typeface="SimSun" pitchFamily="2" charset="-122"/>
              </a:rPr>
              <a:t>before updating any </a:t>
            </a:r>
            <a:r>
              <a:rPr lang="en-US" altLang="zh-CN" sz="2400">
                <a:solidFill>
                  <a:srgbClr val="000099"/>
                </a:solidFill>
                <a:ea typeface="SimSun" pitchFamily="2" charset="-122"/>
              </a:rPr>
              <a:t>T_structure</a:t>
            </a:r>
            <a:r>
              <a:rPr lang="en-US" altLang="zh-CN" sz="2400">
                <a:ea typeface="SimSun" pitchFamily="2" charset="-122"/>
              </a:rPr>
              <a:t>  </a:t>
            </a:r>
            <a:r>
              <a:rPr lang="en-US" altLang="zh-CN" sz="2400">
                <a:solidFill>
                  <a:srgbClr val="339933"/>
                </a:solidFill>
                <a:ea typeface="SimSun" pitchFamily="2" charset="-122"/>
              </a:rPr>
              <a:t>and </a:t>
            </a:r>
          </a:p>
          <a:p>
            <a:pPr algn="l"/>
            <a:r>
              <a:rPr lang="en-US" altLang="zh-CN" sz="2400">
                <a:solidFill>
                  <a:srgbClr val="0000CC"/>
                </a:solidFill>
                <a:ea typeface="SimSun" pitchFamily="2" charset="-122"/>
              </a:rPr>
              <a:t>CALL DMSM_UNSET_NODE_RESULT_LOCK()</a:t>
            </a:r>
          </a:p>
          <a:p>
            <a:pPr algn="l"/>
            <a:r>
              <a:rPr lang="en-US" altLang="zh-CN" sz="2400">
                <a:solidFill>
                  <a:srgbClr val="0000CC"/>
                </a:solidFill>
                <a:ea typeface="SimSun" pitchFamily="2" charset="-122"/>
              </a:rPr>
              <a:t>(void DMSM_Unset_Node_Result_Lock(); inC)</a:t>
            </a:r>
          </a:p>
          <a:p>
            <a:pPr algn="l"/>
            <a:r>
              <a:rPr lang="en-US" altLang="zh-CN" sz="2400">
                <a:solidFill>
                  <a:srgbClr val="339933"/>
                </a:solidFill>
                <a:ea typeface="SimSun" pitchFamily="2" charset="-122"/>
              </a:rPr>
              <a:t>after the updating</a:t>
            </a:r>
            <a:r>
              <a:rPr lang="en-US" altLang="zh-CN" sz="2400">
                <a:solidFill>
                  <a:srgbClr val="CC3300"/>
                </a:solidFill>
                <a:ea typeface="SimSun" pitchFamily="2" charset="-122"/>
              </a:rPr>
              <a:t>.</a:t>
            </a:r>
            <a:r>
              <a:rPr lang="en-US" altLang="zh-CN" sz="2400">
                <a:solidFill>
                  <a:srgbClr val="339933"/>
                </a:solidFill>
                <a:ea typeface="SimSun" pitchFamily="2" charset="-122"/>
              </a:rPr>
              <a:t> </a:t>
            </a:r>
          </a:p>
          <a:p>
            <a:pPr algn="l"/>
            <a:endParaRPr lang="en-US" altLang="zh-CN" sz="2400">
              <a:solidFill>
                <a:srgbClr val="339933"/>
              </a:solidFill>
              <a:ea typeface="SimSun"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http://www.hpcvl.org</a:t>
            </a:r>
          </a:p>
        </p:txBody>
      </p:sp>
      <p:sp>
        <p:nvSpPr>
          <p:cNvPr id="7" name="Slide Number Placeholder 4"/>
          <p:cNvSpPr>
            <a:spLocks noGrp="1"/>
          </p:cNvSpPr>
          <p:nvPr>
            <p:ph type="sldNum" sz="quarter" idx="12"/>
          </p:nvPr>
        </p:nvSpPr>
        <p:spPr/>
        <p:txBody>
          <a:bodyPr/>
          <a:lstStyle/>
          <a:p>
            <a:fld id="{D863CA3B-7355-45EF-92BD-FEB83E2C9075}" type="slidenum">
              <a:rPr lang="en-US"/>
              <a:pPr/>
              <a:t>89</a:t>
            </a:fld>
            <a:endParaRPr lang="en-US"/>
          </a:p>
        </p:txBody>
      </p:sp>
      <p:sp>
        <p:nvSpPr>
          <p:cNvPr id="1308674" name="Rectangle 2"/>
          <p:cNvSpPr>
            <a:spLocks noGrp="1" noChangeArrowheads="1"/>
          </p:cNvSpPr>
          <p:nvPr>
            <p:ph type="title"/>
          </p:nvPr>
        </p:nvSpPr>
        <p:spPr>
          <a:xfrm>
            <a:off x="682625" y="-26988"/>
            <a:ext cx="7921625" cy="1143001"/>
          </a:xfrm>
          <a:noFill/>
          <a:ln/>
        </p:spPr>
        <p:txBody>
          <a:bodyPr/>
          <a:lstStyle/>
          <a:p>
            <a:r>
              <a:rPr lang="en-US" altLang="zh-CN">
                <a:ea typeface="SimSun" pitchFamily="2" charset="-122"/>
              </a:rPr>
              <a:t> </a:t>
            </a:r>
            <a:r>
              <a:rPr lang="en-US"/>
              <a:t>Double-layer Master-Slave Model</a:t>
            </a:r>
          </a:p>
        </p:txBody>
      </p:sp>
      <p:sp>
        <p:nvSpPr>
          <p:cNvPr id="1308675" name="Text Box 3"/>
          <p:cNvSpPr txBox="1">
            <a:spLocks noChangeArrowheads="1"/>
          </p:cNvSpPr>
          <p:nvPr/>
        </p:nvSpPr>
        <p:spPr bwMode="auto">
          <a:xfrm>
            <a:off x="611188" y="1484313"/>
            <a:ext cx="7510462" cy="3622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3200">
                <a:solidFill>
                  <a:srgbClr val="CC3300"/>
                </a:solidFill>
                <a:ea typeface="SimSun" pitchFamily="2" charset="-122"/>
              </a:rPr>
              <a:t>E</a:t>
            </a:r>
            <a:r>
              <a:rPr lang="en-US" sz="3200">
                <a:solidFill>
                  <a:srgbClr val="CC3300"/>
                </a:solidFill>
              </a:rPr>
              <a:t>xample</a:t>
            </a:r>
            <a:r>
              <a:rPr lang="en-US" altLang="zh-CN" sz="3200">
                <a:solidFill>
                  <a:srgbClr val="CC3300"/>
                </a:solidFill>
                <a:ea typeface="SimSun" pitchFamily="2" charset="-122"/>
              </a:rPr>
              <a:t> 4</a:t>
            </a:r>
            <a:r>
              <a:rPr lang="en-US" sz="3200">
                <a:solidFill>
                  <a:srgbClr val="CC3300"/>
                </a:solidFill>
              </a:rPr>
              <a:t>:</a:t>
            </a:r>
            <a:endParaRPr lang="en-US" altLang="zh-CN" sz="3200">
              <a:solidFill>
                <a:srgbClr val="339933"/>
              </a:solidFill>
              <a:ea typeface="SimSun" pitchFamily="2" charset="-122"/>
            </a:endParaRPr>
          </a:p>
          <a:p>
            <a:pPr algn="l"/>
            <a:endParaRPr lang="en-US" altLang="zh-CN" sz="800">
              <a:solidFill>
                <a:srgbClr val="339933"/>
              </a:solidFill>
              <a:ea typeface="SimSun" pitchFamily="2" charset="-122"/>
            </a:endParaRPr>
          </a:p>
          <a:p>
            <a:pPr algn="l"/>
            <a:r>
              <a:rPr lang="en-US" altLang="zh-CN" sz="2400">
                <a:solidFill>
                  <a:srgbClr val="0000CC"/>
                </a:solidFill>
                <a:ea typeface="SimSun" pitchFamily="2" charset="-122"/>
              </a:rPr>
              <a:t>CALL DMSM_SET_NODE_RESULT_LOCK()</a:t>
            </a:r>
          </a:p>
          <a:p>
            <a:pPr algn="l"/>
            <a:r>
              <a:rPr lang="en-US" altLang="zh-CN" sz="2400">
                <a:solidFill>
                  <a:srgbClr val="0000CC"/>
                </a:solidFill>
                <a:ea typeface="SimSun" pitchFamily="2" charset="-122"/>
              </a:rPr>
              <a:t>(void DMSM_Set_Node_Result_Lock(); in C)</a:t>
            </a:r>
          </a:p>
          <a:p>
            <a:pPr algn="l"/>
            <a:r>
              <a:rPr lang="en-US" altLang="zh-CN" sz="2400">
                <a:solidFill>
                  <a:srgbClr val="339933"/>
                </a:solidFill>
                <a:ea typeface="SimSun" pitchFamily="2" charset="-122"/>
              </a:rPr>
              <a:t>before updating any </a:t>
            </a:r>
            <a:r>
              <a:rPr lang="en-US" altLang="zh-CN" sz="2400">
                <a:solidFill>
                  <a:srgbClr val="000099"/>
                </a:solidFill>
                <a:ea typeface="SimSun" pitchFamily="2" charset="-122"/>
              </a:rPr>
              <a:t>T_structure</a:t>
            </a:r>
            <a:r>
              <a:rPr lang="en-US" altLang="zh-CN" sz="2400">
                <a:ea typeface="SimSun" pitchFamily="2" charset="-122"/>
              </a:rPr>
              <a:t>  </a:t>
            </a:r>
            <a:r>
              <a:rPr lang="en-US" altLang="zh-CN" sz="2400">
                <a:solidFill>
                  <a:srgbClr val="339933"/>
                </a:solidFill>
                <a:ea typeface="SimSun" pitchFamily="2" charset="-122"/>
              </a:rPr>
              <a:t>and </a:t>
            </a:r>
          </a:p>
          <a:p>
            <a:pPr algn="l"/>
            <a:r>
              <a:rPr lang="en-US" altLang="zh-CN" sz="2400">
                <a:solidFill>
                  <a:srgbClr val="0000CC"/>
                </a:solidFill>
                <a:ea typeface="SimSun" pitchFamily="2" charset="-122"/>
              </a:rPr>
              <a:t>CALL DMSM_UNSET_NODE_RESULT_LOCK()</a:t>
            </a:r>
          </a:p>
          <a:p>
            <a:pPr algn="l"/>
            <a:r>
              <a:rPr lang="en-US" altLang="zh-CN" sz="2400">
                <a:solidFill>
                  <a:srgbClr val="0000CC"/>
                </a:solidFill>
                <a:ea typeface="SimSun" pitchFamily="2" charset="-122"/>
              </a:rPr>
              <a:t>(void DMSM_Unset_Node_Result_Lock(); inC)</a:t>
            </a:r>
          </a:p>
          <a:p>
            <a:pPr algn="l"/>
            <a:r>
              <a:rPr lang="en-US" altLang="zh-CN" sz="2400">
                <a:solidFill>
                  <a:srgbClr val="339933"/>
                </a:solidFill>
                <a:ea typeface="SimSun" pitchFamily="2" charset="-122"/>
              </a:rPr>
              <a:t>after the updating</a:t>
            </a:r>
            <a:endParaRPr lang="en-US" altLang="zh-CN" sz="2400">
              <a:solidFill>
                <a:srgbClr val="CC3300"/>
              </a:solidFill>
              <a:ea typeface="SimSun" pitchFamily="2" charset="-122"/>
            </a:endParaRPr>
          </a:p>
          <a:p>
            <a:pPr algn="l"/>
            <a:r>
              <a:rPr lang="en-US" altLang="zh-CN" sz="2400">
                <a:solidFill>
                  <a:srgbClr val="CC3300"/>
                </a:solidFill>
                <a:ea typeface="SimSun" pitchFamily="2" charset="-122"/>
              </a:rPr>
              <a:t>to avoid race condition in result collection dynamically.</a:t>
            </a:r>
            <a:endParaRPr lang="en-US" altLang="zh-CN" sz="2400">
              <a:solidFill>
                <a:srgbClr val="339933"/>
              </a:solidFill>
              <a:ea typeface="SimSun" pitchFamily="2" charset="-122"/>
            </a:endParaRPr>
          </a:p>
          <a:p>
            <a:pPr algn="l"/>
            <a:endParaRPr lang="en-US" altLang="zh-CN" sz="2400">
              <a:solidFill>
                <a:srgbClr val="339933"/>
              </a:solidFill>
              <a:ea typeface="SimSun" pitchFamily="2" charset="-122"/>
            </a:endParaRPr>
          </a:p>
        </p:txBody>
      </p:sp>
      <p:sp>
        <p:nvSpPr>
          <p:cNvPr id="1308676" name="WordArt 4">
            <a:hlinkClick r:id="rId3" action="ppaction://hlinkfile"/>
          </p:cNvPr>
          <p:cNvSpPr>
            <a:spLocks noChangeArrowheads="1" noChangeShapeType="1" noTextEdit="1"/>
          </p:cNvSpPr>
          <p:nvPr/>
        </p:nvSpPr>
        <p:spPr bwMode="auto">
          <a:xfrm>
            <a:off x="395288" y="5229225"/>
            <a:ext cx="5148262" cy="647700"/>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Click here for example 4 in C</a:t>
            </a:r>
          </a:p>
        </p:txBody>
      </p:sp>
      <p:sp>
        <p:nvSpPr>
          <p:cNvPr id="1308677" name="WordArt 5">
            <a:hlinkClick r:id="rId4" action="ppaction://hlinkfile"/>
          </p:cNvPr>
          <p:cNvSpPr>
            <a:spLocks noChangeArrowheads="1" noChangeShapeType="1" noTextEdit="1"/>
          </p:cNvSpPr>
          <p:nvPr/>
        </p:nvSpPr>
        <p:spPr bwMode="auto">
          <a:xfrm>
            <a:off x="5580063" y="5229225"/>
            <a:ext cx="2305050" cy="576263"/>
          </a:xfrm>
          <a:prstGeom prst="rect">
            <a:avLst/>
          </a:prstGeom>
        </p:spPr>
        <p:txBody>
          <a:bodyPr wrap="none" fromWordArt="1">
            <a:prstTxWarp prst="textFadeUp">
              <a:avLst>
                <a:gd name="adj" fmla="val 9991"/>
              </a:avLst>
            </a:prstTxWarp>
          </a:bodyPr>
          <a:lstStyle/>
          <a:p>
            <a:r>
              <a:rPr lang="en-US"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 in F90</a:t>
            </a:r>
          </a:p>
        </p:txBody>
      </p:sp>
      <p:sp>
        <p:nvSpPr>
          <p:cNvPr id="8" name="WordArt 4">
            <a:hlinkClick r:id="rId5" action="ppaction://hlinkfile"/>
          </p:cNvPr>
          <p:cNvSpPr>
            <a:spLocks noChangeArrowheads="1" noChangeShapeType="1" noTextEdit="1"/>
          </p:cNvSpPr>
          <p:nvPr/>
        </p:nvSpPr>
        <p:spPr bwMode="auto">
          <a:xfrm>
            <a:off x="6084168" y="6093296"/>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8676"/>
                                        </p:tgtEl>
                                        <p:attrNameLst>
                                          <p:attrName>style.visibility</p:attrName>
                                        </p:attrNameLst>
                                      </p:cBhvr>
                                      <p:to>
                                        <p:strVal val="visible"/>
                                      </p:to>
                                    </p:set>
                                    <p:anim calcmode="lin" valueType="num">
                                      <p:cBhvr additive="base">
                                        <p:cTn id="7" dur="500" fill="hold"/>
                                        <p:tgtEl>
                                          <p:spTgt spid="1308676"/>
                                        </p:tgtEl>
                                        <p:attrNameLst>
                                          <p:attrName>ppt_x</p:attrName>
                                        </p:attrNameLst>
                                      </p:cBhvr>
                                      <p:tavLst>
                                        <p:tav tm="0">
                                          <p:val>
                                            <p:strVal val="1+#ppt_w/2"/>
                                          </p:val>
                                        </p:tav>
                                        <p:tav tm="100000">
                                          <p:val>
                                            <p:strVal val="#ppt_x"/>
                                          </p:val>
                                        </p:tav>
                                      </p:tavLst>
                                    </p:anim>
                                    <p:anim calcmode="lin" valueType="num">
                                      <p:cBhvr additive="base">
                                        <p:cTn id="8" dur="500" fill="hold"/>
                                        <p:tgtEl>
                                          <p:spTgt spid="13086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08677"/>
                                        </p:tgtEl>
                                        <p:attrNameLst>
                                          <p:attrName>style.visibility</p:attrName>
                                        </p:attrNameLst>
                                      </p:cBhvr>
                                      <p:to>
                                        <p:strVal val="visible"/>
                                      </p:to>
                                    </p:set>
                                    <p:anim calcmode="lin" valueType="num">
                                      <p:cBhvr additive="base">
                                        <p:cTn id="12" dur="500" fill="hold"/>
                                        <p:tgtEl>
                                          <p:spTgt spid="1308677"/>
                                        </p:tgtEl>
                                        <p:attrNameLst>
                                          <p:attrName>ppt_x</p:attrName>
                                        </p:attrNameLst>
                                      </p:cBhvr>
                                      <p:tavLst>
                                        <p:tav tm="0">
                                          <p:val>
                                            <p:strVal val="1+#ppt_w/2"/>
                                          </p:val>
                                        </p:tav>
                                        <p:tav tm="100000">
                                          <p:val>
                                            <p:strVal val="#ppt_x"/>
                                          </p:val>
                                        </p:tav>
                                      </p:tavLst>
                                    </p:anim>
                                    <p:anim calcmode="lin" valueType="num">
                                      <p:cBhvr additive="base">
                                        <p:cTn id="13" dur="500" fill="hold"/>
                                        <p:tgtEl>
                                          <p:spTgt spid="130867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6" grpId="0" animBg="1"/>
      <p:bldP spid="130867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629DC2D5-6384-4908-A4A8-5C86E2201A43}" type="slidenum">
              <a:rPr lang="en-US"/>
              <a:pPr/>
              <a:t>9</a:t>
            </a:fld>
            <a:endParaRPr lang="en-US"/>
          </a:p>
        </p:txBody>
      </p:sp>
      <p:sp>
        <p:nvSpPr>
          <p:cNvPr id="1291266" name="Rectangle 2"/>
          <p:cNvSpPr>
            <a:spLocks noGrp="1" noChangeArrowheads="1"/>
          </p:cNvSpPr>
          <p:nvPr>
            <p:ph type="title"/>
          </p:nvPr>
        </p:nvSpPr>
        <p:spPr>
          <a:xfrm>
            <a:off x="1619250" y="333375"/>
            <a:ext cx="7164388" cy="1143000"/>
          </a:xfrm>
          <a:noFill/>
          <a:ln/>
        </p:spPr>
        <p:txBody>
          <a:bodyPr/>
          <a:lstStyle/>
          <a:p>
            <a:r>
              <a:rPr lang="en-US" sz="6000"/>
              <a:t>The Challenge</a:t>
            </a:r>
          </a:p>
        </p:txBody>
      </p:sp>
      <p:sp>
        <p:nvSpPr>
          <p:cNvPr id="1291267" name="Text Box 3"/>
          <p:cNvSpPr txBox="1">
            <a:spLocks noChangeArrowheads="1"/>
          </p:cNvSpPr>
          <p:nvPr/>
        </p:nvSpPr>
        <p:spPr bwMode="auto">
          <a:xfrm>
            <a:off x="755650" y="1844675"/>
            <a:ext cx="7702550" cy="33877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dist"/>
            <a:r>
              <a:rPr lang="en-US" sz="3600">
                <a:solidFill>
                  <a:srgbClr val="CC3300"/>
                </a:solidFill>
              </a:rPr>
              <a:t>is an MPI thread-safe problem.</a:t>
            </a:r>
          </a:p>
          <a:p>
            <a:pPr algn="dist"/>
            <a:r>
              <a:rPr lang="en-US" sz="3600">
                <a:solidFill>
                  <a:srgbClr val="CC3300"/>
                </a:solidFill>
              </a:rPr>
              <a:t>Some MPI implementations claim so,</a:t>
            </a:r>
          </a:p>
          <a:p>
            <a:pPr algn="dist"/>
            <a:r>
              <a:rPr lang="en-US" sz="3600">
                <a:solidFill>
                  <a:srgbClr val="CC3300"/>
                </a:solidFill>
              </a:rPr>
              <a:t>while most not. </a:t>
            </a:r>
          </a:p>
          <a:p>
            <a:pPr algn="dist"/>
            <a:endParaRPr lang="en-US" sz="3600">
              <a:solidFill>
                <a:srgbClr val="CC3300"/>
              </a:solidFill>
            </a:endParaRPr>
          </a:p>
          <a:p>
            <a:pPr algn="dist"/>
            <a:r>
              <a:rPr lang="en-US" sz="3600">
                <a:solidFill>
                  <a:srgbClr val="CC3300"/>
                </a:solidFill>
              </a:rPr>
              <a:t>Let us consider no thread-safe only.</a:t>
            </a:r>
          </a:p>
          <a:p>
            <a:pPr algn="dist"/>
            <a:r>
              <a:rPr lang="en-US" sz="3600">
                <a:solidFill>
                  <a:srgbClr val="CC3300"/>
                </a:solidFill>
              </a:rPr>
              <a:t>Then we suggest: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933FB075-C954-489F-B442-8C5FE7F4CA83}" type="slidenum">
              <a:rPr lang="en-US"/>
              <a:pPr/>
              <a:t>90</a:t>
            </a:fld>
            <a:endParaRPr lang="en-US"/>
          </a:p>
        </p:txBody>
      </p:sp>
      <p:sp>
        <p:nvSpPr>
          <p:cNvPr id="1024002"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024003" name="Text Box 3"/>
          <p:cNvSpPr txBox="1">
            <a:spLocks noChangeArrowheads="1"/>
          </p:cNvSpPr>
          <p:nvPr/>
        </p:nvSpPr>
        <p:spPr bwMode="auto">
          <a:xfrm>
            <a:off x="684213" y="1268413"/>
            <a:ext cx="7704137" cy="4292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dirty="0">
                <a:solidFill>
                  <a:srgbClr val="CC3300"/>
                </a:solidFill>
                <a:ea typeface="SimSun" pitchFamily="2" charset="-122"/>
              </a:rPr>
              <a:t>Commands to test in F90</a:t>
            </a:r>
            <a:endParaRPr lang="en-US" altLang="zh-CN" sz="2800" dirty="0">
              <a:solidFill>
                <a:srgbClr val="339933"/>
              </a:solidFill>
              <a:ea typeface="SimSun" pitchFamily="2" charset="-122"/>
            </a:endParaRPr>
          </a:p>
          <a:p>
            <a:pPr algn="l"/>
            <a:r>
              <a:rPr lang="en-US" altLang="zh-CN" sz="2400" dirty="0">
                <a:solidFill>
                  <a:srgbClr val="33CC33"/>
                </a:solidFill>
                <a:ea typeface="SimSun" pitchFamily="2" charset="-122"/>
              </a:rPr>
              <a:t>For compiling</a:t>
            </a:r>
          </a:p>
          <a:p>
            <a:pPr algn="l"/>
            <a:r>
              <a:rPr lang="en-US" altLang="zh-CN" sz="2400" dirty="0">
                <a:ea typeface="SimSun" pitchFamily="2" charset="-122"/>
              </a:rPr>
              <a:t>use studio12u3</a:t>
            </a:r>
          </a:p>
          <a:p>
            <a:pPr algn="l"/>
            <a:r>
              <a:rPr lang="en-US" altLang="zh-CN" sz="2400" dirty="0">
                <a:ea typeface="SimSun" pitchFamily="2" charset="-122"/>
              </a:rPr>
              <a:t>mpif90 -</a:t>
            </a:r>
            <a:r>
              <a:rPr lang="en-US" altLang="zh-CN" sz="2400" dirty="0" err="1">
                <a:ea typeface="SimSun" pitchFamily="2" charset="-122"/>
              </a:rPr>
              <a:t>dalign</a:t>
            </a:r>
            <a:r>
              <a:rPr lang="en-US" altLang="zh-CN" sz="2400" dirty="0">
                <a:ea typeface="SimSun" pitchFamily="2" charset="-122"/>
              </a:rPr>
              <a:t> -fast -</a:t>
            </a:r>
            <a:r>
              <a:rPr lang="en-US" altLang="zh-CN" sz="2400" dirty="0" err="1">
                <a:ea typeface="SimSun" pitchFamily="2" charset="-122"/>
              </a:rPr>
              <a:t>xopenmp</a:t>
            </a:r>
            <a:r>
              <a:rPr lang="en-US" altLang="zh-CN" sz="2400" dirty="0">
                <a:ea typeface="SimSun" pitchFamily="2" charset="-122"/>
              </a:rPr>
              <a:t> -C \</a:t>
            </a:r>
          </a:p>
          <a:p>
            <a:pPr algn="l"/>
            <a:r>
              <a:rPr lang="en-US" altLang="zh-CN" sz="2400" dirty="0">
                <a:ea typeface="SimSun" pitchFamily="2" charset="-122"/>
              </a:rPr>
              <a:t>   dmsm.f90 User_source_files.f90 -lm   </a:t>
            </a:r>
          </a:p>
          <a:p>
            <a:pPr algn="l"/>
            <a:r>
              <a:rPr lang="en-US" altLang="zh-CN" sz="2400" dirty="0">
                <a:solidFill>
                  <a:srgbClr val="33CC33"/>
                </a:solidFill>
                <a:ea typeface="SimSun" pitchFamily="2" charset="-122"/>
              </a:rPr>
              <a:t>To run</a:t>
            </a:r>
          </a:p>
          <a:p>
            <a:pPr algn="l"/>
            <a:r>
              <a:rPr lang="en-US" altLang="zh-CN" sz="2400" dirty="0">
                <a:ea typeface="SimSun" pitchFamily="2" charset="-122"/>
              </a:rPr>
              <a:t>echo THREADS &gt; \</a:t>
            </a:r>
          </a:p>
          <a:p>
            <a:pPr algn="l"/>
            <a:r>
              <a:rPr lang="en-US" altLang="zh-CN" sz="2400" dirty="0">
                <a:ea typeface="SimSun" pitchFamily="2" charset="-122"/>
              </a:rPr>
              <a:t>   </a:t>
            </a:r>
            <a:r>
              <a:rPr lang="en-US" altLang="zh-CN" sz="2400" dirty="0" err="1">
                <a:ea typeface="SimSun" pitchFamily="2" charset="-122"/>
              </a:rPr>
              <a:t>TotalNumberOfOpenMPThreadsPerProcess</a:t>
            </a:r>
            <a:endParaRPr lang="en-US" altLang="zh-CN" sz="2400" dirty="0">
              <a:ea typeface="SimSun" pitchFamily="2" charset="-122"/>
            </a:endParaRPr>
          </a:p>
          <a:p>
            <a:pPr algn="l"/>
            <a:r>
              <a:rPr lang="en-US" altLang="zh-CN" sz="2400" dirty="0" err="1">
                <a:ea typeface="SimSun" pitchFamily="2" charset="-122"/>
              </a:rPr>
              <a:t>mpirun</a:t>
            </a:r>
            <a:r>
              <a:rPr lang="en-US" altLang="zh-CN" sz="2400" dirty="0">
                <a:ea typeface="SimSun" pitchFamily="2" charset="-122"/>
              </a:rPr>
              <a:t> -np PROCESSES x THREADS ./</a:t>
            </a:r>
            <a:r>
              <a:rPr lang="en-US" altLang="zh-CN" sz="2400" dirty="0" err="1">
                <a:ea typeface="SimSun" pitchFamily="2" charset="-122"/>
              </a:rPr>
              <a:t>a.out</a:t>
            </a:r>
            <a:endParaRPr lang="en-US" altLang="zh-CN" sz="2400" dirty="0">
              <a:ea typeface="SimSun" pitchFamily="2" charset="-122"/>
            </a:endParaRPr>
          </a:p>
          <a:p>
            <a:pPr algn="l"/>
            <a:r>
              <a:rPr lang="en-US" altLang="zh-CN" sz="2400" dirty="0">
                <a:solidFill>
                  <a:srgbClr val="33CC33"/>
                </a:solidFill>
                <a:ea typeface="SimSun" pitchFamily="2" charset="-122"/>
              </a:rPr>
              <a:t>or</a:t>
            </a:r>
          </a:p>
          <a:p>
            <a:pPr algn="l"/>
            <a:r>
              <a:rPr lang="en-US" altLang="zh-CN" sz="2400" dirty="0">
                <a:ea typeface="SimSun" pitchFamily="2" charset="-122"/>
              </a:rPr>
              <a:t>h</a:t>
            </a:r>
            <a:r>
              <a:rPr lang="en-US" altLang="zh-CN" sz="2400" dirty="0">
                <a:solidFill>
                  <a:srgbClr val="CC3300"/>
                </a:solidFill>
                <a:ea typeface="SimSun" pitchFamily="2" charset="-122"/>
              </a:rPr>
              <a:t>i</a:t>
            </a:r>
            <a:r>
              <a:rPr lang="en-US" altLang="zh-CN" sz="2400" dirty="0">
                <a:ea typeface="SimSun" pitchFamily="2" charset="-122"/>
              </a:rPr>
              <a:t> PROCESSES THREADS (for example </a:t>
            </a:r>
            <a:r>
              <a:rPr lang="en-US" altLang="zh-CN" sz="2400" dirty="0" err="1">
                <a:solidFill>
                  <a:srgbClr val="CC3300"/>
                </a:solidFill>
                <a:ea typeface="SimSun" pitchFamily="2" charset="-122"/>
              </a:rPr>
              <a:t>i</a:t>
            </a:r>
            <a:r>
              <a:rPr lang="en-US" altLang="zh-CN" sz="2400" dirty="0">
                <a:solidFill>
                  <a:srgbClr val="CC3300"/>
                </a:solidFill>
                <a:ea typeface="SimSun" pitchFamily="2" charset="-122"/>
              </a:rPr>
              <a:t>=1,2,3,4</a:t>
            </a:r>
            <a:r>
              <a:rPr lang="en-US" altLang="zh-CN" sz="2400" dirty="0">
                <a:ea typeface="SimSun" pitchFamily="2" charset="-122"/>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217CDF28-9332-48D0-9447-71163D9DFF4C}" type="slidenum">
              <a:rPr lang="en-US"/>
              <a:pPr/>
              <a:t>91</a:t>
            </a:fld>
            <a:endParaRPr lang="en-US"/>
          </a:p>
        </p:txBody>
      </p:sp>
      <p:sp>
        <p:nvSpPr>
          <p:cNvPr id="1026050"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026051" name="Text Box 3"/>
          <p:cNvSpPr txBox="1">
            <a:spLocks noChangeArrowheads="1"/>
          </p:cNvSpPr>
          <p:nvPr/>
        </p:nvSpPr>
        <p:spPr bwMode="auto">
          <a:xfrm>
            <a:off x="684213" y="1268413"/>
            <a:ext cx="7704137" cy="4292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Commands to test in C</a:t>
            </a:r>
            <a:endParaRPr lang="en-US" altLang="zh-CN" sz="2800">
              <a:solidFill>
                <a:srgbClr val="339933"/>
              </a:solidFill>
              <a:ea typeface="SimSun" pitchFamily="2" charset="-122"/>
            </a:endParaRPr>
          </a:p>
          <a:p>
            <a:pPr algn="l"/>
            <a:r>
              <a:rPr lang="en-US" altLang="zh-CN" sz="2400">
                <a:solidFill>
                  <a:srgbClr val="33CC33"/>
                </a:solidFill>
                <a:ea typeface="SimSun" pitchFamily="2" charset="-122"/>
              </a:rPr>
              <a:t>For compiling</a:t>
            </a:r>
          </a:p>
          <a:p>
            <a:pPr algn="l"/>
            <a:r>
              <a:rPr lang="en-US" altLang="zh-CN" sz="2400">
                <a:ea typeface="SimSun" pitchFamily="2" charset="-122"/>
              </a:rPr>
              <a:t>use studio12u3</a:t>
            </a:r>
          </a:p>
          <a:p>
            <a:pPr algn="l"/>
            <a:r>
              <a:rPr lang="en-US" altLang="zh-CN" sz="2400">
                <a:ea typeface="SimSun" pitchFamily="2" charset="-122"/>
              </a:rPr>
              <a:t>mpicc -dalign -fast -xopenmp \</a:t>
            </a:r>
          </a:p>
          <a:p>
            <a:pPr algn="l"/>
            <a:r>
              <a:rPr lang="en-US" altLang="zh-CN" sz="2400">
                <a:ea typeface="SimSun" pitchFamily="2" charset="-122"/>
              </a:rPr>
              <a:t>   dmsm.c User_source_files.c –lm</a:t>
            </a:r>
          </a:p>
          <a:p>
            <a:pPr algn="l"/>
            <a:r>
              <a:rPr lang="en-US" altLang="zh-CN" sz="2400">
                <a:solidFill>
                  <a:srgbClr val="33CC33"/>
                </a:solidFill>
                <a:ea typeface="SimSun" pitchFamily="2" charset="-122"/>
              </a:rPr>
              <a:t>To run</a:t>
            </a:r>
          </a:p>
          <a:p>
            <a:pPr algn="l"/>
            <a:r>
              <a:rPr lang="en-US" altLang="zh-CN" sz="2400">
                <a:ea typeface="SimSun" pitchFamily="2" charset="-122"/>
              </a:rPr>
              <a:t>echo THREADS &gt; \</a:t>
            </a:r>
          </a:p>
          <a:p>
            <a:pPr algn="l"/>
            <a:r>
              <a:rPr lang="en-US" altLang="zh-CN" sz="2400">
                <a:ea typeface="SimSun" pitchFamily="2" charset="-122"/>
              </a:rPr>
              <a:t>   TotalNumberOfOpenMPThreadsPerProcess</a:t>
            </a:r>
          </a:p>
          <a:p>
            <a:pPr algn="l"/>
            <a:r>
              <a:rPr lang="en-US" altLang="zh-CN" sz="2400">
                <a:ea typeface="SimSun" pitchFamily="2" charset="-122"/>
              </a:rPr>
              <a:t>mpirun -np PROCESSES x THREADS ./a.out</a:t>
            </a:r>
          </a:p>
          <a:p>
            <a:pPr algn="l"/>
            <a:r>
              <a:rPr lang="en-US" altLang="zh-CN" sz="2400">
                <a:solidFill>
                  <a:srgbClr val="33CC33"/>
                </a:solidFill>
                <a:ea typeface="SimSun" pitchFamily="2" charset="-122"/>
              </a:rPr>
              <a:t>or</a:t>
            </a:r>
          </a:p>
          <a:p>
            <a:pPr algn="l"/>
            <a:r>
              <a:rPr lang="en-US" altLang="zh-CN" sz="2400">
                <a:ea typeface="SimSun" pitchFamily="2" charset="-122"/>
              </a:rPr>
              <a:t>h</a:t>
            </a:r>
            <a:r>
              <a:rPr lang="en-US" altLang="zh-CN" sz="2400">
                <a:solidFill>
                  <a:srgbClr val="CC3300"/>
                </a:solidFill>
                <a:ea typeface="SimSun" pitchFamily="2" charset="-122"/>
              </a:rPr>
              <a:t>i</a:t>
            </a:r>
            <a:r>
              <a:rPr lang="en-US" altLang="zh-CN" sz="2400">
                <a:ea typeface="SimSun" pitchFamily="2" charset="-122"/>
              </a:rPr>
              <a:t> PROCESSES THREADS (for example </a:t>
            </a:r>
            <a:r>
              <a:rPr lang="en-US" altLang="zh-CN" sz="2400">
                <a:solidFill>
                  <a:srgbClr val="CC3300"/>
                </a:solidFill>
                <a:ea typeface="SimSun" pitchFamily="2" charset="-122"/>
              </a:rPr>
              <a:t>i=1,2,3,4</a:t>
            </a:r>
            <a:r>
              <a:rPr lang="en-US" altLang="zh-CN" sz="2400">
                <a:ea typeface="SimSun" pitchFamily="2" charset="-122"/>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http://www.hpcvl.org</a:t>
            </a:r>
          </a:p>
        </p:txBody>
      </p:sp>
      <p:sp>
        <p:nvSpPr>
          <p:cNvPr id="5" name="Slide Number Placeholder 4"/>
          <p:cNvSpPr>
            <a:spLocks noGrp="1"/>
          </p:cNvSpPr>
          <p:nvPr>
            <p:ph type="sldNum" sz="quarter" idx="12"/>
          </p:nvPr>
        </p:nvSpPr>
        <p:spPr/>
        <p:txBody>
          <a:bodyPr/>
          <a:lstStyle/>
          <a:p>
            <a:fld id="{36F23768-621A-4A21-90DA-25C56F72A64D}" type="slidenum">
              <a:rPr lang="en-US"/>
              <a:pPr/>
              <a:t>92</a:t>
            </a:fld>
            <a:endParaRPr lang="en-US" dirty="0"/>
          </a:p>
        </p:txBody>
      </p:sp>
      <p:sp>
        <p:nvSpPr>
          <p:cNvPr id="1306626" name="Rectangle 2"/>
          <p:cNvSpPr>
            <a:spLocks noGrp="1" noChangeArrowheads="1"/>
          </p:cNvSpPr>
          <p:nvPr>
            <p:ph type="title"/>
          </p:nvPr>
        </p:nvSpPr>
        <p:spPr>
          <a:xfrm>
            <a:off x="755650" y="404813"/>
            <a:ext cx="7921625" cy="865187"/>
          </a:xfrm>
        </p:spPr>
        <p:txBody>
          <a:bodyPr/>
          <a:lstStyle/>
          <a:p>
            <a:r>
              <a:rPr lang="en-US" sz="3400" dirty="0">
                <a:solidFill>
                  <a:srgbClr val="0033CC"/>
                </a:solidFill>
              </a:rPr>
              <a:t>Lab Work </a:t>
            </a:r>
            <a:r>
              <a:rPr lang="en-US" sz="3400" dirty="0" smtClean="0">
                <a:solidFill>
                  <a:srgbClr val="0033CC"/>
                </a:solidFill>
              </a:rPr>
              <a:t>IV: </a:t>
            </a:r>
            <a:r>
              <a:rPr lang="en-US" sz="3400" dirty="0">
                <a:solidFill>
                  <a:srgbClr val="0033CC"/>
                </a:solidFill>
              </a:rPr>
              <a:t>Mixed/C(F90)/</a:t>
            </a:r>
            <a:r>
              <a:rPr lang="en-US" sz="3400" dirty="0" err="1">
                <a:solidFill>
                  <a:srgbClr val="0033CC"/>
                </a:solidFill>
              </a:rPr>
              <a:t>dmsm</a:t>
            </a:r>
            <a:r>
              <a:rPr lang="en-US" sz="3400" dirty="0">
                <a:solidFill>
                  <a:srgbClr val="0033CC"/>
                </a:solidFill>
              </a:rPr>
              <a:t/>
            </a:r>
            <a:br>
              <a:rPr lang="en-US" sz="3400" dirty="0">
                <a:solidFill>
                  <a:srgbClr val="0033CC"/>
                </a:solidFill>
              </a:rPr>
            </a:br>
            <a:endParaRPr lang="en-US" sz="3400" dirty="0">
              <a:solidFill>
                <a:srgbClr val="0033CC"/>
              </a:solidFill>
            </a:endParaRPr>
          </a:p>
        </p:txBody>
      </p:sp>
      <p:sp>
        <p:nvSpPr>
          <p:cNvPr id="1306627" name="Text Box 3"/>
          <p:cNvSpPr txBox="1">
            <a:spLocks noChangeArrowheads="1"/>
          </p:cNvSpPr>
          <p:nvPr/>
        </p:nvSpPr>
        <p:spPr bwMode="auto">
          <a:xfrm>
            <a:off x="468313" y="981075"/>
            <a:ext cx="8353425" cy="452431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FF0000"/>
                </a:solidFill>
                <a:latin typeface="Arial" charset="0"/>
              </a:rPr>
              <a:t>Check example source code: </a:t>
            </a:r>
            <a:r>
              <a:rPr lang="en-US" sz="1800" dirty="0" err="1" smtClean="0">
                <a:latin typeface="Arial" charset="0"/>
              </a:rPr>
              <a:t>dmsm.example</a:t>
            </a:r>
            <a:r>
              <a:rPr lang="en-US" sz="1800" dirty="0" err="1">
                <a:solidFill>
                  <a:srgbClr val="FF0000"/>
                </a:solidFill>
                <a:latin typeface="Arial" charset="0"/>
              </a:rPr>
              <a:t>X</a:t>
            </a:r>
            <a:r>
              <a:rPr lang="en-US" sz="1800" dirty="0" err="1" smtClean="0">
                <a:latin typeface="Arial" charset="0"/>
              </a:rPr>
              <a:t>.c</a:t>
            </a:r>
            <a:r>
              <a:rPr lang="en-US" sz="1800" dirty="0" smtClean="0">
                <a:latin typeface="Arial" charset="0"/>
              </a:rPr>
              <a:t> or dmsm.example</a:t>
            </a:r>
            <a:r>
              <a:rPr lang="en-US" sz="1800" dirty="0">
                <a:solidFill>
                  <a:srgbClr val="FF0000"/>
                </a:solidFill>
                <a:latin typeface="Arial" charset="0"/>
              </a:rPr>
              <a:t>X</a:t>
            </a:r>
            <a:r>
              <a:rPr lang="en-US" sz="1800" dirty="0" smtClean="0">
                <a:latin typeface="Arial" charset="0"/>
              </a:rPr>
              <a:t>.f90 </a:t>
            </a:r>
            <a:endParaRPr lang="en-US" sz="1800" dirty="0" smtClean="0">
              <a:latin typeface="Arial" charset="0"/>
            </a:endParaRPr>
          </a:p>
          <a:p>
            <a:pPr>
              <a:spcBef>
                <a:spcPct val="50000"/>
              </a:spcBef>
            </a:pPr>
            <a:r>
              <a:rPr lang="en-US" sz="1800" dirty="0" smtClean="0">
                <a:solidFill>
                  <a:srgbClr val="FF0000"/>
                </a:solidFill>
                <a:latin typeface="Arial" charset="0"/>
              </a:rPr>
              <a:t>C </a:t>
            </a:r>
            <a:r>
              <a:rPr lang="en-US" sz="1800" dirty="0">
                <a:solidFill>
                  <a:srgbClr val="FF0000"/>
                </a:solidFill>
                <a:latin typeface="Arial" charset="0"/>
              </a:rPr>
              <a:t>compiling</a:t>
            </a:r>
            <a:r>
              <a:rPr lang="en-US" sz="1800" dirty="0" smtClean="0">
                <a:solidFill>
                  <a:srgbClr val="FF0000"/>
                </a:solidFill>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–O3 –</a:t>
            </a:r>
            <a:r>
              <a:rPr lang="en-US" sz="1800" dirty="0" err="1">
                <a:latin typeface="Arial" charset="0"/>
              </a:rPr>
              <a:t>f</a:t>
            </a:r>
            <a:r>
              <a:rPr lang="en-US" sz="1800" dirty="0" err="1" smtClean="0">
                <a:latin typeface="Arial" charset="0"/>
              </a:rPr>
              <a:t>openmp</a:t>
            </a:r>
            <a:r>
              <a:rPr lang="en-US" sz="1800" dirty="0" smtClean="0">
                <a:latin typeface="Arial" charset="0"/>
              </a:rPr>
              <a:t> </a:t>
            </a:r>
            <a:r>
              <a:rPr lang="en-US" sz="1800" dirty="0" err="1">
                <a:latin typeface="Arial" charset="0"/>
              </a:rPr>
              <a:t>dmsm.c</a:t>
            </a:r>
            <a:r>
              <a:rPr lang="en-US" sz="1800" dirty="0">
                <a:latin typeface="Arial" charset="0"/>
              </a:rPr>
              <a:t> </a:t>
            </a:r>
            <a:r>
              <a:rPr lang="en-US" sz="1800" dirty="0" err="1" smtClean="0">
                <a:latin typeface="Arial" charset="0"/>
              </a:rPr>
              <a:t>dmsm.example</a:t>
            </a:r>
            <a:r>
              <a:rPr lang="en-US" sz="1800" dirty="0" err="1">
                <a:solidFill>
                  <a:srgbClr val="FF0000"/>
                </a:solidFill>
                <a:latin typeface="Arial" charset="0"/>
              </a:rPr>
              <a:t>X</a:t>
            </a:r>
            <a:r>
              <a:rPr lang="en-US" sz="1800" dirty="0" err="1" smtClean="0">
                <a:latin typeface="Arial" charset="0"/>
              </a:rPr>
              <a:t>.c</a:t>
            </a:r>
            <a:r>
              <a:rPr lang="en-US" sz="1800" dirty="0" smtClean="0">
                <a:latin typeface="Arial" charset="0"/>
              </a:rPr>
              <a:t> </a:t>
            </a:r>
            <a:endParaRPr lang="en-US" sz="1800" dirty="0">
              <a:latin typeface="Arial" charset="0"/>
            </a:endParaRPr>
          </a:p>
          <a:p>
            <a:pPr>
              <a:spcBef>
                <a:spcPct val="50000"/>
              </a:spcBef>
            </a:pPr>
            <a:r>
              <a:rPr lang="en-US" sz="1800" dirty="0">
                <a:solidFill>
                  <a:srgbClr val="FF0000"/>
                </a:solidFill>
                <a:latin typeface="Arial" charset="0"/>
              </a:rPr>
              <a:t>F90 compiling</a:t>
            </a:r>
            <a:r>
              <a:rPr lang="en-US" sz="1800" dirty="0" smtClean="0">
                <a:solidFill>
                  <a:srgbClr val="FF0000"/>
                </a:solidFill>
                <a:latin typeface="Arial" charset="0"/>
              </a:rPr>
              <a:t>:</a:t>
            </a:r>
            <a:r>
              <a:rPr lang="en-US" sz="1800" dirty="0" smtClean="0">
                <a:latin typeface="Arial" charset="0"/>
              </a:rPr>
              <a:t>  </a:t>
            </a:r>
            <a:r>
              <a:rPr lang="en-US" sz="1800" dirty="0" err="1" smtClean="0">
                <a:latin typeface="Arial" charset="0"/>
              </a:rPr>
              <a:t>mpiicc</a:t>
            </a:r>
            <a:r>
              <a:rPr lang="en-US" sz="1800" dirty="0" smtClean="0">
                <a:latin typeface="Arial" charset="0"/>
              </a:rPr>
              <a:t> </a:t>
            </a:r>
            <a:r>
              <a:rPr lang="en-US" sz="1800" dirty="0" smtClean="0">
                <a:latin typeface="Arial" charset="0"/>
              </a:rPr>
              <a:t>–</a:t>
            </a:r>
            <a:r>
              <a:rPr lang="en-US" sz="1800" dirty="0">
                <a:latin typeface="Arial" charset="0"/>
              </a:rPr>
              <a:t>c</a:t>
            </a:r>
            <a:r>
              <a:rPr lang="en-US" sz="1800" dirty="0" smtClean="0">
                <a:latin typeface="Arial" charset="0"/>
              </a:rPr>
              <a:t> –O3 –</a:t>
            </a:r>
            <a:r>
              <a:rPr lang="en-US" sz="1800" dirty="0" err="1" smtClean="0">
                <a:latin typeface="Arial" charset="0"/>
              </a:rPr>
              <a:t>fopenmp</a:t>
            </a:r>
            <a:r>
              <a:rPr lang="en-US" sz="1800" dirty="0" smtClean="0">
                <a:latin typeface="Arial" charset="0"/>
              </a:rPr>
              <a:t> </a:t>
            </a:r>
            <a:r>
              <a:rPr lang="en-US" sz="1800" dirty="0" err="1" smtClean="0">
                <a:latin typeface="Arial" charset="0"/>
              </a:rPr>
              <a:t>dmsm.ctimer.c</a:t>
            </a:r>
            <a:endParaRPr lang="en-US" sz="1800" dirty="0">
              <a:latin typeface="Arial" charset="0"/>
            </a:endParaRPr>
          </a:p>
          <a:p>
            <a:pPr>
              <a:spcBef>
                <a:spcPct val="50000"/>
              </a:spcBef>
            </a:pPr>
            <a:r>
              <a:rPr lang="en-US" sz="1800" dirty="0">
                <a:latin typeface="Arial" charset="0"/>
              </a:rPr>
              <a:t>    </a:t>
            </a:r>
            <a:r>
              <a:rPr lang="en-US" sz="1800" dirty="0" err="1" smtClean="0">
                <a:latin typeface="Arial" charset="0"/>
              </a:rPr>
              <a:t>mpiifort</a:t>
            </a:r>
            <a:r>
              <a:rPr lang="en-US" sz="1800" dirty="0" smtClean="0">
                <a:latin typeface="Arial" charset="0"/>
              </a:rPr>
              <a:t> –</a:t>
            </a:r>
            <a:r>
              <a:rPr lang="en-US" sz="1800" dirty="0" err="1" smtClean="0">
                <a:latin typeface="Arial" charset="0"/>
              </a:rPr>
              <a:t>cpp</a:t>
            </a:r>
            <a:r>
              <a:rPr lang="en-US" sz="1800" dirty="0" smtClean="0">
                <a:latin typeface="Arial" charset="0"/>
              </a:rPr>
              <a:t> -O3 </a:t>
            </a:r>
            <a:r>
              <a:rPr lang="en-US" sz="1800" dirty="0">
                <a:latin typeface="Arial" charset="0"/>
              </a:rPr>
              <a:t>-</a:t>
            </a:r>
            <a:r>
              <a:rPr lang="en-US" sz="1800" dirty="0" err="1" smtClean="0">
                <a:latin typeface="Arial" charset="0"/>
              </a:rPr>
              <a:t>fopenmp</a:t>
            </a:r>
            <a:r>
              <a:rPr lang="en-US" sz="1800" dirty="0" smtClean="0">
                <a:latin typeface="Arial" charset="0"/>
              </a:rPr>
              <a:t> </a:t>
            </a:r>
            <a:r>
              <a:rPr lang="en-US" sz="1800" dirty="0">
                <a:latin typeface="Arial" charset="0"/>
              </a:rPr>
              <a:t>dmsm.f90 </a:t>
            </a:r>
            <a:r>
              <a:rPr lang="en-US" sz="1800" dirty="0" smtClean="0">
                <a:latin typeface="Arial" charset="0"/>
              </a:rPr>
              <a:t>dmsm.example</a:t>
            </a:r>
            <a:r>
              <a:rPr lang="en-US" sz="1800" dirty="0">
                <a:solidFill>
                  <a:srgbClr val="FF0000"/>
                </a:solidFill>
                <a:latin typeface="Arial" charset="0"/>
              </a:rPr>
              <a:t>X</a:t>
            </a:r>
            <a:r>
              <a:rPr lang="en-US" sz="1800" dirty="0" smtClean="0">
                <a:latin typeface="Arial" charset="0"/>
              </a:rPr>
              <a:t>.f90 </a:t>
            </a:r>
            <a:r>
              <a:rPr lang="en-US" sz="1800" dirty="0" err="1" smtClean="0">
                <a:latin typeface="Arial" charset="0"/>
              </a:rPr>
              <a:t>dmsm.ctimer.o</a:t>
            </a:r>
            <a:endParaRPr lang="en-US" sz="1800" dirty="0">
              <a:latin typeface="Arial" charset="0"/>
            </a:endParaRPr>
          </a:p>
          <a:p>
            <a:pPr>
              <a:spcBef>
                <a:spcPct val="50000"/>
              </a:spcBef>
            </a:pPr>
            <a:r>
              <a:rPr lang="en-US" sz="1800" dirty="0" smtClean="0">
                <a:solidFill>
                  <a:srgbClr val="FF0000"/>
                </a:solidFill>
                <a:latin typeface="Arial" charset="0"/>
              </a:rPr>
              <a:t>Run:  </a:t>
            </a:r>
            <a:r>
              <a:rPr lang="en-US" sz="1800" dirty="0" smtClean="0">
                <a:latin typeface="Arial" charset="0"/>
              </a:rPr>
              <a:t>cat </a:t>
            </a:r>
            <a:r>
              <a:rPr lang="en-US" sz="1800" dirty="0">
                <a:latin typeface="Arial" charset="0"/>
              </a:rPr>
              <a:t>in.dat</a:t>
            </a:r>
          </a:p>
          <a:p>
            <a:pPr>
              <a:spcBef>
                <a:spcPct val="50000"/>
              </a:spcBef>
            </a:pPr>
            <a:r>
              <a:rPr lang="en-US" sz="1800" dirty="0" smtClean="0">
                <a:latin typeface="Arial" charset="0"/>
              </a:rPr>
              <a:t>          cat </a:t>
            </a:r>
            <a:r>
              <a:rPr lang="en-US" sz="1800" dirty="0">
                <a:latin typeface="Arial" charset="0"/>
              </a:rPr>
              <a:t>integers.dat</a:t>
            </a:r>
          </a:p>
          <a:p>
            <a:pPr>
              <a:spcBef>
                <a:spcPct val="50000"/>
              </a:spcBef>
            </a:pPr>
            <a:r>
              <a:rPr lang="en-US" sz="1800" dirty="0" smtClean="0">
                <a:latin typeface="Arial" charset="0"/>
              </a:rPr>
              <a:t>          echo </a:t>
            </a:r>
            <a:r>
              <a:rPr lang="en-US" sz="1800" dirty="0" smtClean="0">
                <a:solidFill>
                  <a:srgbClr val="CC3300"/>
                </a:solidFill>
                <a:latin typeface="Arial" charset="0"/>
              </a:rPr>
              <a:t>2</a:t>
            </a:r>
            <a:r>
              <a:rPr lang="en-US" sz="1800" dirty="0" smtClean="0">
                <a:solidFill>
                  <a:srgbClr val="CC3300"/>
                </a:solidFill>
                <a:latin typeface="Arial" charset="0"/>
              </a:rPr>
              <a:t> </a:t>
            </a:r>
            <a:r>
              <a:rPr lang="en-US" sz="1800" dirty="0" err="1">
                <a:latin typeface="Arial" charset="0"/>
              </a:rPr>
              <a:t>TotalNumberOfOpenMPThreadsPerProcess</a:t>
            </a:r>
            <a:endParaRPr lang="en-US" sz="1800" dirty="0">
              <a:latin typeface="Arial" charset="0"/>
            </a:endParaRPr>
          </a:p>
          <a:p>
            <a:pPr>
              <a:spcBef>
                <a:spcPct val="50000"/>
              </a:spcBef>
            </a:pPr>
            <a:r>
              <a:rPr lang="en-US" sz="1800" dirty="0" smtClean="0">
                <a:latin typeface="Arial" charset="0"/>
              </a:rPr>
              <a:t>          OMP_NUM_THREADS=</a:t>
            </a:r>
            <a:r>
              <a:rPr lang="en-US" sz="1800" dirty="0" smtClean="0">
                <a:solidFill>
                  <a:srgbClr val="CC3300"/>
                </a:solidFill>
                <a:latin typeface="Arial" charset="0"/>
              </a:rPr>
              <a:t>2</a:t>
            </a:r>
            <a:r>
              <a:rPr lang="en-US" sz="1800" dirty="0" smtClean="0">
                <a:latin typeface="Arial" charset="0"/>
              </a:rPr>
              <a:t>  </a:t>
            </a:r>
            <a:r>
              <a:rPr lang="en-US" sz="1800" dirty="0" err="1">
                <a:latin typeface="Arial" charset="0"/>
              </a:rPr>
              <a:t>mpirun</a:t>
            </a:r>
            <a:r>
              <a:rPr lang="en-US" sz="1800" dirty="0">
                <a:latin typeface="Arial" charset="0"/>
              </a:rPr>
              <a:t> –np </a:t>
            </a:r>
            <a:r>
              <a:rPr lang="en-US" sz="1800" dirty="0" smtClean="0">
                <a:solidFill>
                  <a:srgbClr val="339933"/>
                </a:solidFill>
                <a:latin typeface="Arial" charset="0"/>
              </a:rPr>
              <a:t>4</a:t>
            </a:r>
            <a:r>
              <a:rPr lang="en-US" sz="1800" dirty="0" smtClean="0">
                <a:latin typeface="Arial" charset="0"/>
              </a:rPr>
              <a:t> </a:t>
            </a:r>
            <a:r>
              <a:rPr lang="en-US" sz="1800" dirty="0">
                <a:latin typeface="Arial" charset="0"/>
              </a:rPr>
              <a:t>./</a:t>
            </a:r>
            <a:r>
              <a:rPr lang="en-US" sz="1800" dirty="0" err="1">
                <a:latin typeface="Arial" charset="0"/>
              </a:rPr>
              <a:t>a.out</a:t>
            </a:r>
            <a:endParaRPr lang="en-US" sz="1800" dirty="0">
              <a:latin typeface="Arial" charset="0"/>
            </a:endParaRPr>
          </a:p>
          <a:p>
            <a:pPr>
              <a:spcBef>
                <a:spcPct val="50000"/>
              </a:spcBef>
            </a:pPr>
            <a:r>
              <a:rPr lang="en-US" sz="1800" dirty="0" smtClean="0">
                <a:latin typeface="Arial" charset="0"/>
              </a:rPr>
              <a:t>          more DMSM_journal.txt</a:t>
            </a:r>
          </a:p>
          <a:p>
            <a:pPr>
              <a:spcBef>
                <a:spcPct val="50000"/>
              </a:spcBef>
            </a:pPr>
            <a:r>
              <a:rPr lang="en-US" sz="1800" dirty="0" err="1">
                <a:solidFill>
                  <a:srgbClr val="FF0000"/>
                </a:solidFill>
                <a:latin typeface="Arial" charset="0"/>
              </a:rPr>
              <a:t>hhX</a:t>
            </a:r>
            <a:r>
              <a:rPr lang="en-US" sz="1800" dirty="0">
                <a:solidFill>
                  <a:srgbClr val="FF0000"/>
                </a:solidFill>
                <a:latin typeface="Arial" charset="0"/>
              </a:rPr>
              <a:t> PROCESSES THREADS </a:t>
            </a:r>
            <a:r>
              <a:rPr lang="en-US" altLang="zh-CN" sz="1800" dirty="0">
                <a:ea typeface="SimSun" pitchFamily="2" charset="-122"/>
              </a:rPr>
              <a:t>(for example </a:t>
            </a:r>
            <a:r>
              <a:rPr lang="en-US" sz="1800" dirty="0">
                <a:solidFill>
                  <a:srgbClr val="FF0000"/>
                </a:solidFill>
                <a:latin typeface="Arial" charset="0"/>
              </a:rPr>
              <a:t>X</a:t>
            </a:r>
            <a:r>
              <a:rPr lang="en-US" altLang="zh-CN" sz="1800" dirty="0">
                <a:solidFill>
                  <a:srgbClr val="CC3300"/>
                </a:solidFill>
                <a:ea typeface="SimSun" pitchFamily="2" charset="-122"/>
              </a:rPr>
              <a:t>=1,2,3,4</a:t>
            </a:r>
            <a:r>
              <a:rPr lang="en-US" altLang="zh-CN" sz="1800" dirty="0">
                <a:ea typeface="SimSun" pitchFamily="2" charset="-122"/>
              </a:rPr>
              <a:t>)</a:t>
            </a:r>
            <a:endParaRPr lang="en-US" sz="1800" dirty="0">
              <a:solidFill>
                <a:srgbClr val="FF0000"/>
              </a:solidFill>
              <a:latin typeface="Arial" charset="0"/>
            </a:endParaRPr>
          </a:p>
          <a:p>
            <a:pPr>
              <a:spcBef>
                <a:spcPct val="50000"/>
              </a:spcBef>
            </a:pPr>
            <a:r>
              <a:rPr lang="en-US" sz="1800" dirty="0" smtClean="0">
                <a:latin typeface="Arial" charset="0"/>
              </a:rPr>
              <a:t>          more </a:t>
            </a:r>
            <a:r>
              <a:rPr lang="en-US" sz="1800" dirty="0">
                <a:latin typeface="Arial" charset="0"/>
              </a:rPr>
              <a:t>DMSM_journal.txt</a:t>
            </a:r>
            <a:endParaRPr lang="en-US" sz="1800" dirty="0">
              <a:latin typeface="Arial" charset="0"/>
            </a:endParaRPr>
          </a:p>
        </p:txBody>
      </p:sp>
      <p:sp>
        <p:nvSpPr>
          <p:cNvPr id="6" name="WordArt 4">
            <a:hlinkClick r:id="rId3" action="ppaction://hlinkfile"/>
          </p:cNvPr>
          <p:cNvSpPr>
            <a:spLocks noChangeArrowheads="1" noChangeShapeType="1" noTextEdit="1"/>
          </p:cNvSpPr>
          <p:nvPr/>
        </p:nvSpPr>
        <p:spPr bwMode="auto">
          <a:xfrm>
            <a:off x="6300192" y="5536406"/>
            <a:ext cx="1656233" cy="576263"/>
          </a:xfrm>
          <a:prstGeom prst="rect">
            <a:avLst/>
          </a:prstGeom>
        </p:spPr>
        <p:txBody>
          <a:bodyPr wrap="none" fromWordArt="1">
            <a:prstTxWarp prst="textFadeUp">
              <a:avLst>
                <a:gd name="adj" fmla="val 9991"/>
              </a:avLst>
            </a:prstTxWarp>
          </a:bodyPr>
          <a:lstStyle/>
          <a:p>
            <a:r>
              <a:rPr lang="en-US" altLang="zh-CN" sz="3600" kern="10" dirty="0" smtClean="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simpler</a:t>
            </a:r>
            <a:endParaRPr lang="en-US"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endParaRPr>
          </a:p>
        </p:txBody>
      </p:sp>
    </p:spTree>
    <p:extLst>
      <p:ext uri="{BB962C8B-B14F-4D97-AF65-F5344CB8AC3E}">
        <p14:creationId xmlns:p14="http://schemas.microsoft.com/office/powerpoint/2010/main" val="4216804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D7C3C354-F792-443A-B731-F49C7F1896B2}" type="slidenum">
              <a:rPr lang="en-US"/>
              <a:pPr/>
              <a:t>93</a:t>
            </a:fld>
            <a:endParaRPr lang="en-US"/>
          </a:p>
        </p:txBody>
      </p:sp>
      <p:sp>
        <p:nvSpPr>
          <p:cNvPr id="1101826"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01827" name="Text Box 3"/>
          <p:cNvSpPr txBox="1">
            <a:spLocks noChangeArrowheads="1"/>
          </p:cNvSpPr>
          <p:nvPr/>
        </p:nvSpPr>
        <p:spPr bwMode="auto">
          <a:xfrm>
            <a:off x="250825" y="1370013"/>
            <a:ext cx="8642350" cy="43640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Three special cases in the DMSM lib</a:t>
            </a:r>
          </a:p>
          <a:p>
            <a:pPr algn="l"/>
            <a:endParaRPr lang="en-US" altLang="zh-CN" sz="1600">
              <a:solidFill>
                <a:srgbClr val="CC3300"/>
              </a:solidFill>
              <a:ea typeface="SimSun" pitchFamily="2" charset="-122"/>
            </a:endParaRPr>
          </a:p>
          <a:p>
            <a:pPr algn="l"/>
            <a:r>
              <a:rPr lang="en-US" altLang="zh-CN" sz="2800">
                <a:solidFill>
                  <a:srgbClr val="33CC33"/>
                </a:solidFill>
                <a:ea typeface="SimSun" pitchFamily="2" charset="-122"/>
              </a:rPr>
              <a:t>I,   Total_processes</a:t>
            </a:r>
            <a:r>
              <a:rPr lang="en-US" altLang="zh-CN" sz="2800">
                <a:solidFill>
                  <a:srgbClr val="0000CC"/>
                </a:solidFill>
                <a:ea typeface="SimSun" pitchFamily="2" charset="-122"/>
              </a:rPr>
              <a:t>=1</a:t>
            </a:r>
            <a:r>
              <a:rPr lang="en-US" altLang="zh-CN" sz="2800">
                <a:solidFill>
                  <a:srgbClr val="33CC33"/>
                </a:solidFill>
                <a:ea typeface="SimSun" pitchFamily="2" charset="-122"/>
              </a:rPr>
              <a:t> &amp; Total_threads_per_node</a:t>
            </a:r>
            <a:r>
              <a:rPr lang="en-US" altLang="zh-CN" sz="2800">
                <a:solidFill>
                  <a:srgbClr val="0000CC"/>
                </a:solidFill>
                <a:ea typeface="SimSun" pitchFamily="2" charset="-122"/>
              </a:rPr>
              <a:t>=1</a:t>
            </a:r>
            <a:r>
              <a:rPr lang="en-US" altLang="zh-CN" sz="2800">
                <a:solidFill>
                  <a:srgbClr val="33CC33"/>
                </a:solidFill>
                <a:ea typeface="SimSun" pitchFamily="2" charset="-122"/>
              </a:rPr>
              <a:t>,</a:t>
            </a:r>
          </a:p>
          <a:p>
            <a:r>
              <a:rPr lang="en-US" altLang="zh-CN" sz="2800">
                <a:solidFill>
                  <a:srgbClr val="33CC33"/>
                </a:solidFill>
                <a:ea typeface="SimSun" pitchFamily="2" charset="-122"/>
              </a:rPr>
              <a:t>    then serial;</a:t>
            </a:r>
          </a:p>
          <a:p>
            <a:endParaRPr lang="en-US" altLang="zh-CN" sz="1600">
              <a:solidFill>
                <a:srgbClr val="33CC33"/>
              </a:solidFill>
              <a:ea typeface="SimSun" pitchFamily="2" charset="-122"/>
            </a:endParaRPr>
          </a:p>
          <a:p>
            <a:pPr algn="l"/>
            <a:r>
              <a:rPr lang="en-US" altLang="zh-CN" sz="2800">
                <a:solidFill>
                  <a:srgbClr val="33CC33"/>
                </a:solidFill>
                <a:ea typeface="SimSun" pitchFamily="2" charset="-122"/>
              </a:rPr>
              <a:t>II,  Total_processes</a:t>
            </a:r>
            <a:r>
              <a:rPr lang="en-US" altLang="zh-CN" sz="2800">
                <a:solidFill>
                  <a:srgbClr val="0000CC"/>
                </a:solidFill>
                <a:ea typeface="SimSun" pitchFamily="2" charset="-122"/>
              </a:rPr>
              <a:t>=1</a:t>
            </a:r>
            <a:r>
              <a:rPr lang="en-US" altLang="zh-CN" sz="2800">
                <a:solidFill>
                  <a:srgbClr val="33CC33"/>
                </a:solidFill>
                <a:ea typeface="SimSun" pitchFamily="2" charset="-122"/>
              </a:rPr>
              <a:t> &amp; Total_threads_per_node</a:t>
            </a:r>
            <a:r>
              <a:rPr lang="en-US" altLang="zh-CN" sz="2800">
                <a:solidFill>
                  <a:srgbClr val="0000CC"/>
                </a:solidFill>
                <a:ea typeface="SimSun" pitchFamily="2" charset="-122"/>
              </a:rPr>
              <a:t>&gt;1</a:t>
            </a:r>
            <a:r>
              <a:rPr lang="en-US" altLang="zh-CN" sz="2800">
                <a:solidFill>
                  <a:srgbClr val="33CC33"/>
                </a:solidFill>
                <a:ea typeface="SimSun" pitchFamily="2" charset="-122"/>
              </a:rPr>
              <a:t>,</a:t>
            </a:r>
          </a:p>
          <a:p>
            <a:pPr algn="l"/>
            <a:r>
              <a:rPr lang="en-US" altLang="zh-CN" sz="2800">
                <a:solidFill>
                  <a:srgbClr val="33CC33"/>
                </a:solidFill>
                <a:ea typeface="SimSun" pitchFamily="2" charset="-122"/>
              </a:rPr>
              <a:t>    then pure OpenMP all-slave model;</a:t>
            </a:r>
          </a:p>
          <a:p>
            <a:endParaRPr lang="en-US" altLang="zh-CN" sz="1600">
              <a:solidFill>
                <a:srgbClr val="33CC33"/>
              </a:solidFill>
              <a:ea typeface="SimSun" pitchFamily="2" charset="-122"/>
            </a:endParaRPr>
          </a:p>
          <a:p>
            <a:pPr algn="l"/>
            <a:r>
              <a:rPr lang="en-US" altLang="zh-CN" sz="2800">
                <a:solidFill>
                  <a:srgbClr val="33CC33"/>
                </a:solidFill>
                <a:ea typeface="SimSun" pitchFamily="2" charset="-122"/>
              </a:rPr>
              <a:t>III, Total_processes</a:t>
            </a:r>
            <a:r>
              <a:rPr lang="en-US" altLang="zh-CN" sz="2800">
                <a:solidFill>
                  <a:srgbClr val="0000CC"/>
                </a:solidFill>
                <a:ea typeface="SimSun" pitchFamily="2" charset="-122"/>
              </a:rPr>
              <a:t>&gt;1</a:t>
            </a:r>
            <a:r>
              <a:rPr lang="en-US" altLang="zh-CN" sz="2800">
                <a:solidFill>
                  <a:srgbClr val="33CC33"/>
                </a:solidFill>
                <a:ea typeface="SimSun" pitchFamily="2" charset="-122"/>
              </a:rPr>
              <a:t> &amp; Total_threads_per_node</a:t>
            </a:r>
            <a:r>
              <a:rPr lang="en-US" altLang="zh-CN" sz="2800">
                <a:solidFill>
                  <a:srgbClr val="0000CC"/>
                </a:solidFill>
                <a:ea typeface="SimSun" pitchFamily="2" charset="-122"/>
              </a:rPr>
              <a:t>=1</a:t>
            </a:r>
            <a:r>
              <a:rPr lang="en-US" altLang="zh-CN" sz="2800">
                <a:solidFill>
                  <a:srgbClr val="33CC33"/>
                </a:solidFill>
                <a:ea typeface="SimSun" pitchFamily="2" charset="-122"/>
              </a:rPr>
              <a:t>,</a:t>
            </a:r>
          </a:p>
          <a:p>
            <a:pPr algn="l"/>
            <a:r>
              <a:rPr lang="en-US" altLang="zh-CN" sz="2800">
                <a:solidFill>
                  <a:srgbClr val="33CC33"/>
                </a:solidFill>
                <a:ea typeface="SimSun" pitchFamily="2" charset="-122"/>
              </a:rPr>
              <a:t>    then pure MPI Master-Slave model.</a:t>
            </a:r>
          </a:p>
          <a:p>
            <a:endParaRPr lang="en-US" altLang="zh-CN" sz="2800">
              <a:solidFill>
                <a:srgbClr val="33CC33"/>
              </a:solidFill>
              <a:ea typeface="SimSun"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http://www.hpcvl.org</a:t>
            </a:r>
          </a:p>
        </p:txBody>
      </p:sp>
      <p:sp>
        <p:nvSpPr>
          <p:cNvPr id="5" name="Slide Number Placeholder 4"/>
          <p:cNvSpPr>
            <a:spLocks noGrp="1"/>
          </p:cNvSpPr>
          <p:nvPr>
            <p:ph type="sldNum" sz="quarter" idx="12"/>
          </p:nvPr>
        </p:nvSpPr>
        <p:spPr/>
        <p:txBody>
          <a:bodyPr/>
          <a:lstStyle/>
          <a:p>
            <a:fld id="{13828BD9-1D65-46C8-8865-C8F19897326C}" type="slidenum">
              <a:rPr lang="en-US"/>
              <a:pPr/>
              <a:t>94</a:t>
            </a:fld>
            <a:endParaRPr lang="en-US"/>
          </a:p>
        </p:txBody>
      </p:sp>
      <p:sp>
        <p:nvSpPr>
          <p:cNvPr id="1128450" name="Rectangle 2"/>
          <p:cNvSpPr>
            <a:spLocks noGrp="1" noChangeArrowheads="1"/>
          </p:cNvSpPr>
          <p:nvPr>
            <p:ph type="title"/>
          </p:nvPr>
        </p:nvSpPr>
        <p:spPr>
          <a:xfrm>
            <a:off x="468313" y="404813"/>
            <a:ext cx="7921625" cy="1143000"/>
          </a:xfrm>
          <a:noFill/>
          <a:ln/>
        </p:spPr>
        <p:txBody>
          <a:bodyPr/>
          <a:lstStyle/>
          <a:p>
            <a:r>
              <a:rPr lang="en-US" altLang="zh-CN">
                <a:ea typeface="SimSun" pitchFamily="2" charset="-122"/>
              </a:rPr>
              <a:t> </a:t>
            </a:r>
            <a:r>
              <a:rPr lang="en-US"/>
              <a:t>Double-layer Master-Slave Model</a:t>
            </a:r>
          </a:p>
        </p:txBody>
      </p:sp>
      <p:sp>
        <p:nvSpPr>
          <p:cNvPr id="1128451" name="Text Box 3"/>
          <p:cNvSpPr txBox="1">
            <a:spLocks noChangeArrowheads="1"/>
          </p:cNvSpPr>
          <p:nvPr/>
        </p:nvSpPr>
        <p:spPr bwMode="auto">
          <a:xfrm>
            <a:off x="503238" y="1865313"/>
            <a:ext cx="8640762" cy="27162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a:solidFill>
                  <a:srgbClr val="CC3300"/>
                </a:solidFill>
                <a:ea typeface="SimSun" pitchFamily="2" charset="-122"/>
              </a:rPr>
              <a:t>Extended usage of the DMSM lib</a:t>
            </a:r>
          </a:p>
          <a:p>
            <a:pPr algn="l"/>
            <a:r>
              <a:rPr lang="en-US" altLang="zh-CN" sz="3600">
                <a:solidFill>
                  <a:srgbClr val="CC3300"/>
                </a:solidFill>
                <a:ea typeface="SimSun" pitchFamily="2" charset="-122"/>
              </a:rPr>
              <a:t>based on the special case III</a:t>
            </a:r>
          </a:p>
          <a:p>
            <a:pPr algn="l"/>
            <a:endParaRPr lang="en-US" altLang="zh-CN" sz="1600">
              <a:solidFill>
                <a:srgbClr val="CC3300"/>
              </a:solidFill>
              <a:ea typeface="SimSun" pitchFamily="2" charset="-122"/>
            </a:endParaRPr>
          </a:p>
          <a:p>
            <a:pPr algn="l"/>
            <a:r>
              <a:rPr lang="en-US" altLang="zh-CN" sz="2800">
                <a:solidFill>
                  <a:srgbClr val="33CC33"/>
                </a:solidFill>
                <a:ea typeface="SimSun" pitchFamily="2" charset="-122"/>
              </a:rPr>
              <a:t>Total_processes</a:t>
            </a:r>
            <a:r>
              <a:rPr lang="en-US" altLang="zh-CN" sz="2800">
                <a:solidFill>
                  <a:srgbClr val="0000CC"/>
                </a:solidFill>
                <a:ea typeface="SimSun" pitchFamily="2" charset="-122"/>
              </a:rPr>
              <a:t>&gt;1</a:t>
            </a:r>
            <a:r>
              <a:rPr lang="en-US" altLang="zh-CN" sz="2800">
                <a:solidFill>
                  <a:srgbClr val="33CC33"/>
                </a:solidFill>
                <a:ea typeface="SimSun" pitchFamily="2" charset="-122"/>
              </a:rPr>
              <a:t> &amp; Total_threads_per_node</a:t>
            </a:r>
            <a:r>
              <a:rPr lang="en-US" altLang="zh-CN" sz="2800">
                <a:solidFill>
                  <a:srgbClr val="0000CC"/>
                </a:solidFill>
                <a:ea typeface="SimSun" pitchFamily="2" charset="-122"/>
              </a:rPr>
              <a:t>=1</a:t>
            </a:r>
            <a:r>
              <a:rPr lang="en-US" altLang="zh-CN" sz="2800">
                <a:solidFill>
                  <a:srgbClr val="33CC33"/>
                </a:solidFill>
                <a:ea typeface="SimSun" pitchFamily="2" charset="-122"/>
              </a:rPr>
              <a:t>,</a:t>
            </a:r>
          </a:p>
          <a:p>
            <a:pPr algn="l"/>
            <a:r>
              <a:rPr lang="en-US" altLang="zh-CN" sz="2800">
                <a:solidFill>
                  <a:srgbClr val="33CC33"/>
                </a:solidFill>
                <a:ea typeface="SimSun" pitchFamily="2" charset="-122"/>
              </a:rPr>
              <a:t>    then pure MPI Master-Slave model.</a:t>
            </a:r>
          </a:p>
          <a:p>
            <a:endParaRPr lang="en-US" altLang="zh-CN" sz="2800">
              <a:solidFill>
                <a:srgbClr val="33CC33"/>
              </a:solidFill>
              <a:ea typeface="SimSun"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3"/>
          <p:cNvSpPr>
            <a:spLocks noGrp="1"/>
          </p:cNvSpPr>
          <p:nvPr>
            <p:ph type="ftr" sz="quarter" idx="11"/>
          </p:nvPr>
        </p:nvSpPr>
        <p:spPr/>
        <p:txBody>
          <a:bodyPr/>
          <a:lstStyle/>
          <a:p>
            <a:r>
              <a:rPr lang="en-US"/>
              <a:t>http://www.hpcvl.org</a:t>
            </a:r>
          </a:p>
        </p:txBody>
      </p:sp>
      <p:sp>
        <p:nvSpPr>
          <p:cNvPr id="38" name="Slide Number Placeholder 4"/>
          <p:cNvSpPr>
            <a:spLocks noGrp="1"/>
          </p:cNvSpPr>
          <p:nvPr>
            <p:ph type="sldNum" sz="quarter" idx="12"/>
          </p:nvPr>
        </p:nvSpPr>
        <p:spPr/>
        <p:txBody>
          <a:bodyPr/>
          <a:lstStyle/>
          <a:p>
            <a:fld id="{24D4043D-F200-4B8C-A87C-DC55CBAF84BC}" type="slidenum">
              <a:rPr lang="en-US"/>
              <a:pPr/>
              <a:t>95</a:t>
            </a:fld>
            <a:endParaRPr lang="en-US"/>
          </a:p>
        </p:txBody>
      </p:sp>
      <p:sp>
        <p:nvSpPr>
          <p:cNvPr id="1222658" name="Rectangle 2"/>
          <p:cNvSpPr>
            <a:spLocks noChangeArrowheads="1"/>
          </p:cNvSpPr>
          <p:nvPr/>
        </p:nvSpPr>
        <p:spPr bwMode="auto">
          <a:xfrm>
            <a:off x="755650" y="908050"/>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222659"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0"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1"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2"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3"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4"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5"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6"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1222667"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222668"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69"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0"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1"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2"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3"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4"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5"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6"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7"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8"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79"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0"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1" name="Rectangle 25"/>
          <p:cNvSpPr>
            <a:spLocks noChangeArrowheads="1"/>
          </p:cNvSpPr>
          <p:nvPr/>
        </p:nvSpPr>
        <p:spPr bwMode="auto">
          <a:xfrm>
            <a:off x="20526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2" name="Rectangle 26"/>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3" name="Rectangle 27"/>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4" name="Rectangle 28"/>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5" name="Rectangle 29"/>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6" name="Rectangle 30"/>
          <p:cNvSpPr>
            <a:spLocks noChangeArrowheads="1"/>
          </p:cNvSpPr>
          <p:nvPr/>
        </p:nvSpPr>
        <p:spPr bwMode="auto">
          <a:xfrm>
            <a:off x="21240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7" name="Rectangle 31"/>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8" name="Rectangle 32"/>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89" name="Rectangle 33"/>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90" name="Rectangle 34"/>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91" name="Rectangle 35"/>
          <p:cNvSpPr>
            <a:spLocks noChangeArrowheads="1"/>
          </p:cNvSpPr>
          <p:nvPr/>
        </p:nvSpPr>
        <p:spPr bwMode="auto">
          <a:xfrm>
            <a:off x="19796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2692" name="Oval 36"/>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path" presetSubtype="0" accel="50000" decel="50000" fill="hold" grpId="0" nodeType="clickEffect">
                                  <p:stCondLst>
                                    <p:cond delay="0"/>
                                  </p:stCondLst>
                                  <p:childTnLst>
                                    <p:animMotion origin="layout" path="M -1.11111E-6 -4.81481E-6 L 0.03038 -0.02638 C 0.03681 -0.0324 0.04636 -0.03541 0.05642 -0.03541 C 0.06788 -0.03541 0.07708 -0.0324 0.08351 -0.02638 L 0.11424 -4.81481E-6 " pathEditMode="relative" rAng="0" ptsTypes="FffFF">
                                      <p:cBhvr>
                                        <p:cTn id="6" dur="1000" fill="hold"/>
                                        <p:tgtEl>
                                          <p:spTgt spid="1222686"/>
                                        </p:tgtEl>
                                        <p:attrNameLst>
                                          <p:attrName>ppt_x</p:attrName>
                                          <p:attrName>ppt_y</p:attrName>
                                        </p:attrNameLst>
                                      </p:cBhvr>
                                      <p:rCtr x="5712" y="-1782"/>
                                    </p:animMotion>
                                  </p:childTnLst>
                                </p:cTn>
                              </p:par>
                            </p:childTnLst>
                          </p:cTn>
                        </p:par>
                        <p:par>
                          <p:cTn id="7" fill="hold" nodeType="afterGroup">
                            <p:stCondLst>
                              <p:cond delay="1000"/>
                            </p:stCondLst>
                            <p:childTnLst>
                              <p:par>
                                <p:cTn id="8" presetID="44" presetClass="path" presetSubtype="0" accel="50000" decel="50000" fill="hold" grpId="0" nodeType="afterEffect">
                                  <p:stCondLst>
                                    <p:cond delay="0"/>
                                  </p:stCondLst>
                                  <p:childTnLst>
                                    <p:animMotion origin="layout" path="M 1.38889E-6 0.04746 L 0.07066 -0.04097 C 0.08542 -0.06088 0.10764 -0.07199 0.13073 -0.07199 C 0.15712 -0.07199 0.1783 -0.06088 0.19305 -0.04097 L 0.26389 0.04746 " pathEditMode="relative" rAng="0" ptsTypes="FffFF">
                                      <p:cBhvr>
                                        <p:cTn id="9" dur="500" fill="hold"/>
                                        <p:tgtEl>
                                          <p:spTgt spid="1222681"/>
                                        </p:tgtEl>
                                        <p:attrNameLst>
                                          <p:attrName>ppt_x</p:attrName>
                                          <p:attrName>ppt_y</p:attrName>
                                        </p:attrNameLst>
                                      </p:cBhvr>
                                      <p:rCtr x="13194" y="-5972"/>
                                    </p:animMotion>
                                  </p:childTnLst>
                                </p:cTn>
                              </p:par>
                              <p:par>
                                <p:cTn id="10" presetID="44" presetClass="path" presetSubtype="0" accel="50000" decel="50000" fill="hold" grpId="0" nodeType="withEffect">
                                  <p:stCondLst>
                                    <p:cond delay="0"/>
                                  </p:stCondLst>
                                  <p:childTnLst>
                                    <p:animMotion origin="layout" path="M -2.5E-6 -0.05764 L 0.15712 -0.19028 C 0.19011 -0.22176 0.23941 -0.23611 0.2908 -0.23611 C 0.34948 -0.23611 0.39636 -0.22176 0.42934 -0.19028 L 0.58681 -0.05764 " pathEditMode="relative" rAng="0" ptsTypes="FffFF">
                                      <p:cBhvr>
                                        <p:cTn id="11" dur="1000" fill="hold"/>
                                        <p:tgtEl>
                                          <p:spTgt spid="1222691"/>
                                        </p:tgtEl>
                                        <p:attrNameLst>
                                          <p:attrName>ppt_x</p:attrName>
                                          <p:attrName>ppt_y</p:attrName>
                                        </p:attrNameLst>
                                      </p:cBhvr>
                                      <p:rCtr x="29340"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81" grpId="0" animBg="1"/>
      <p:bldP spid="1222686" grpId="0" animBg="1"/>
      <p:bldP spid="122269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59C6E8EC-D45B-4BCB-AC72-F6E0D286CC66}" type="slidenum">
              <a:rPr lang="en-US"/>
              <a:pPr/>
              <a:t>96</a:t>
            </a:fld>
            <a:endParaRPr lang="en-US"/>
          </a:p>
        </p:txBody>
      </p:sp>
      <p:sp>
        <p:nvSpPr>
          <p:cNvPr id="1224706" name="Rectangle 2"/>
          <p:cNvSpPr>
            <a:spLocks noGrp="1" noChangeArrowheads="1"/>
          </p:cNvSpPr>
          <p:nvPr>
            <p:ph type="title"/>
          </p:nvPr>
        </p:nvSpPr>
        <p:spPr/>
        <p:txBody>
          <a:bodyPr/>
          <a:lstStyle/>
          <a:p>
            <a:endParaRPr lang="en-US"/>
          </a:p>
        </p:txBody>
      </p:sp>
      <p:sp>
        <p:nvSpPr>
          <p:cNvPr id="1224707" name="Rectangle 3"/>
          <p:cNvSpPr>
            <a:spLocks noGrp="1" noChangeArrowheads="1"/>
          </p:cNvSpPr>
          <p:nvPr>
            <p:ph type="body" idx="1"/>
          </p:nvPr>
        </p:nvSpPr>
        <p:spPr/>
        <p:txBody>
          <a:bodyPr/>
          <a:lstStyle/>
          <a:p>
            <a:endParaRPr lang="en-US"/>
          </a:p>
        </p:txBody>
      </p:sp>
      <p:pic>
        <p:nvPicPr>
          <p:cNvPr id="1224709" name="Picture 5" descr="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3"/>
          <p:cNvSpPr>
            <a:spLocks noGrp="1"/>
          </p:cNvSpPr>
          <p:nvPr>
            <p:ph type="ftr" sz="quarter" idx="11"/>
          </p:nvPr>
        </p:nvSpPr>
        <p:spPr/>
        <p:txBody>
          <a:bodyPr/>
          <a:lstStyle/>
          <a:p>
            <a:r>
              <a:rPr lang="en-US"/>
              <a:t>http://www.hpcvl.org</a:t>
            </a:r>
          </a:p>
        </p:txBody>
      </p:sp>
      <p:sp>
        <p:nvSpPr>
          <p:cNvPr id="79" name="Slide Number Placeholder 4"/>
          <p:cNvSpPr>
            <a:spLocks noGrp="1"/>
          </p:cNvSpPr>
          <p:nvPr>
            <p:ph type="sldNum" sz="quarter" idx="12"/>
          </p:nvPr>
        </p:nvSpPr>
        <p:spPr/>
        <p:txBody>
          <a:bodyPr/>
          <a:lstStyle/>
          <a:p>
            <a:fld id="{2026773B-212A-4524-9452-9D70A21A45E4}" type="slidenum">
              <a:rPr lang="en-US"/>
              <a:pPr/>
              <a:t>97</a:t>
            </a:fld>
            <a:endParaRPr lang="en-US"/>
          </a:p>
        </p:txBody>
      </p:sp>
      <p:sp>
        <p:nvSpPr>
          <p:cNvPr id="1227778"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227779"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0"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1"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2"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3"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4"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5"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6"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1227787"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227788"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89"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0"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1"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2"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3"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4"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5"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6"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7"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8"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799"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0"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1"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2"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3"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4"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5" name="Rectangle 29"/>
          <p:cNvSpPr>
            <a:spLocks noChangeArrowheads="1"/>
          </p:cNvSpPr>
          <p:nvPr/>
        </p:nvSpPr>
        <p:spPr bwMode="auto">
          <a:xfrm>
            <a:off x="7380288" y="29241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6" name="Rectangle 30"/>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7" name="Rectangle 31"/>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8" name="Rectangle 32"/>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09" name="Rectangle 33"/>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0" name="Rectangle 3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1" name="Rectangle 35"/>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2" name="Rectangle 36"/>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3" name="Rectangle 37"/>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4" name="Line 38"/>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5" name="Line 39"/>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6" name="Line 40"/>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7" name="Line 41"/>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8" name="Line 42"/>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19" name="Rectangle 43"/>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0" name="Rectangle 4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1" name="Rectangle 45"/>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2" name="Rectangle 46"/>
          <p:cNvSpPr>
            <a:spLocks noChangeArrowheads="1"/>
          </p:cNvSpPr>
          <p:nvPr/>
        </p:nvSpPr>
        <p:spPr bwMode="auto">
          <a:xfrm>
            <a:off x="4497388" y="1989138"/>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3" name="Oval 47"/>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4" name="Oval 48"/>
          <p:cNvSpPr>
            <a:spLocks noChangeArrowheads="1"/>
          </p:cNvSpPr>
          <p:nvPr/>
        </p:nvSpPr>
        <p:spPr bwMode="auto">
          <a:xfrm>
            <a:off x="4568825"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5" name="Oval 49"/>
          <p:cNvSpPr>
            <a:spLocks noChangeArrowheads="1"/>
          </p:cNvSpPr>
          <p:nvPr/>
        </p:nvSpPr>
        <p:spPr bwMode="auto">
          <a:xfrm>
            <a:off x="4497388" y="5732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6" name="Oval 50"/>
          <p:cNvSpPr>
            <a:spLocks noChangeArrowheads="1"/>
          </p:cNvSpPr>
          <p:nvPr/>
        </p:nvSpPr>
        <p:spPr bwMode="auto">
          <a:xfrm>
            <a:off x="4568825" y="616585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7" name="Oval 51"/>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8" name="Oval 52"/>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29" name="Oval 53"/>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0" name="Oval 54"/>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1" name="Oval 55"/>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2" name="Oval 56"/>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3" name="Oval 57"/>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4" name="Oval 58"/>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5" name="Oval 59"/>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6" name="Oval 60"/>
          <p:cNvSpPr>
            <a:spLocks noChangeArrowheads="1"/>
          </p:cNvSpPr>
          <p:nvPr/>
        </p:nvSpPr>
        <p:spPr bwMode="auto">
          <a:xfrm>
            <a:off x="4570413" y="2133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7" name="Line 61"/>
          <p:cNvSpPr>
            <a:spLocks noChangeShapeType="1"/>
          </p:cNvSpPr>
          <p:nvPr/>
        </p:nvSpPr>
        <p:spPr bwMode="auto">
          <a:xfrm>
            <a:off x="4356100" y="1773238"/>
            <a:ext cx="0" cy="48974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8" name="Line 62"/>
          <p:cNvSpPr>
            <a:spLocks noChangeShapeType="1"/>
          </p:cNvSpPr>
          <p:nvPr/>
        </p:nvSpPr>
        <p:spPr bwMode="auto">
          <a:xfrm>
            <a:off x="2700338" y="2132013"/>
            <a:ext cx="0" cy="43926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39" name="Line 63"/>
          <p:cNvSpPr>
            <a:spLocks noChangeShapeType="1"/>
          </p:cNvSpPr>
          <p:nvPr/>
        </p:nvSpPr>
        <p:spPr bwMode="auto">
          <a:xfrm>
            <a:off x="6300788" y="2060575"/>
            <a:ext cx="0" cy="43926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0" name="Line 64"/>
          <p:cNvSpPr>
            <a:spLocks noChangeShapeType="1"/>
          </p:cNvSpPr>
          <p:nvPr/>
        </p:nvSpPr>
        <p:spPr bwMode="auto">
          <a:xfrm>
            <a:off x="2700338" y="6524625"/>
            <a:ext cx="1655762" cy="14446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1" name="Line 65"/>
          <p:cNvSpPr>
            <a:spLocks noChangeShapeType="1"/>
          </p:cNvSpPr>
          <p:nvPr/>
        </p:nvSpPr>
        <p:spPr bwMode="auto">
          <a:xfrm flipV="1">
            <a:off x="4356100" y="6453188"/>
            <a:ext cx="1944688" cy="21590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2" name="Line 66"/>
          <p:cNvSpPr>
            <a:spLocks noChangeShapeType="1"/>
          </p:cNvSpPr>
          <p:nvPr/>
        </p:nvSpPr>
        <p:spPr bwMode="auto">
          <a:xfrm flipV="1">
            <a:off x="2700338" y="1774825"/>
            <a:ext cx="1655762" cy="3587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3" name="Line 67"/>
          <p:cNvSpPr>
            <a:spLocks noChangeShapeType="1"/>
          </p:cNvSpPr>
          <p:nvPr/>
        </p:nvSpPr>
        <p:spPr bwMode="auto">
          <a:xfrm>
            <a:off x="4356100" y="1773238"/>
            <a:ext cx="1944688" cy="2873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4" name="Line 68"/>
          <p:cNvSpPr>
            <a:spLocks noChangeShapeType="1"/>
          </p:cNvSpPr>
          <p:nvPr/>
        </p:nvSpPr>
        <p:spPr bwMode="auto">
          <a:xfrm>
            <a:off x="3059113" y="2060575"/>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5" name="Line 69"/>
          <p:cNvSpPr>
            <a:spLocks noChangeShapeType="1"/>
          </p:cNvSpPr>
          <p:nvPr/>
        </p:nvSpPr>
        <p:spPr bwMode="auto">
          <a:xfrm>
            <a:off x="3419475" y="1989138"/>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6" name="Line 70"/>
          <p:cNvSpPr>
            <a:spLocks noChangeShapeType="1"/>
          </p:cNvSpPr>
          <p:nvPr/>
        </p:nvSpPr>
        <p:spPr bwMode="auto">
          <a:xfrm>
            <a:off x="3779838" y="1916113"/>
            <a:ext cx="0" cy="46815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7" name="Line 71"/>
          <p:cNvSpPr>
            <a:spLocks noChangeShapeType="1"/>
          </p:cNvSpPr>
          <p:nvPr/>
        </p:nvSpPr>
        <p:spPr bwMode="auto">
          <a:xfrm>
            <a:off x="4067175" y="1844675"/>
            <a:ext cx="0" cy="48244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8" name="Line 72"/>
          <p:cNvSpPr>
            <a:spLocks noChangeShapeType="1"/>
          </p:cNvSpPr>
          <p:nvPr/>
        </p:nvSpPr>
        <p:spPr bwMode="auto">
          <a:xfrm>
            <a:off x="4859338"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49" name="Line 73"/>
          <p:cNvSpPr>
            <a:spLocks noChangeShapeType="1"/>
          </p:cNvSpPr>
          <p:nvPr/>
        </p:nvSpPr>
        <p:spPr bwMode="auto">
          <a:xfrm>
            <a:off x="5219700" y="1916113"/>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50" name="Line 74"/>
          <p:cNvSpPr>
            <a:spLocks noChangeShapeType="1"/>
          </p:cNvSpPr>
          <p:nvPr/>
        </p:nvSpPr>
        <p:spPr bwMode="auto">
          <a:xfrm>
            <a:off x="5580063" y="1989138"/>
            <a:ext cx="0" cy="45354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51" name="Line 75"/>
          <p:cNvSpPr>
            <a:spLocks noChangeShapeType="1"/>
          </p:cNvSpPr>
          <p:nvPr/>
        </p:nvSpPr>
        <p:spPr bwMode="auto">
          <a:xfrm>
            <a:off x="5940425" y="1989138"/>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7852" name="Text Box 76"/>
          <p:cNvSpPr txBox="1">
            <a:spLocks noChangeArrowheads="1"/>
          </p:cNvSpPr>
          <p:nvPr/>
        </p:nvSpPr>
        <p:spPr bwMode="auto">
          <a:xfrm>
            <a:off x="2192338" y="404813"/>
            <a:ext cx="4560887" cy="13731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Jobs in a group executed </a:t>
            </a:r>
          </a:p>
          <a:p>
            <a:r>
              <a:rPr lang="en-US" sz="2800">
                <a:solidFill>
                  <a:srgbClr val="CC3300"/>
                </a:solidFill>
              </a:rPr>
              <a:t>in the node by threads via </a:t>
            </a:r>
          </a:p>
          <a:p>
            <a:r>
              <a:rPr lang="en-US" sz="2800">
                <a:solidFill>
                  <a:srgbClr val="CC3300"/>
                </a:solidFill>
              </a:rPr>
              <a:t>an OpenMP all-slave model</a:t>
            </a:r>
          </a:p>
        </p:txBody>
      </p:sp>
      <p:sp>
        <p:nvSpPr>
          <p:cNvPr id="1227853" name="Oval 77"/>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227820"/>
                                        </p:tgtEl>
                                      </p:cBhvr>
                                      <p:by x="400000" y="400000"/>
                                    </p:animScale>
                                  </p:childTnLst>
                                </p:cTn>
                              </p:par>
                              <p:par>
                                <p:cTn id="7" presetID="6" presetClass="emph" presetSubtype="0" fill="hold" grpId="0" nodeType="withEffect">
                                  <p:stCondLst>
                                    <p:cond delay="0"/>
                                  </p:stCondLst>
                                  <p:childTnLst>
                                    <p:animScale>
                                      <p:cBhvr>
                                        <p:cTn id="8" dur="2000" fill="hold"/>
                                        <p:tgtEl>
                                          <p:spTgt spid="1227821"/>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227821"/>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2278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78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78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78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78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78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78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78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78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78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78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78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278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78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7836"/>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1227837"/>
                                        </p:tgtEl>
                                        <p:attrNameLst>
                                          <p:attrName>style.visibility</p:attrName>
                                        </p:attrNameLst>
                                      </p:cBhvr>
                                      <p:to>
                                        <p:strVal val="visible"/>
                                      </p:to>
                                    </p:set>
                                  </p:childTnLst>
                                </p:cTn>
                              </p:par>
                            </p:childTnLst>
                          </p:cTn>
                        </p:par>
                        <p:par>
                          <p:cTn id="46" fill="hold" nodeType="afterGroup">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227838"/>
                                        </p:tgtEl>
                                        <p:attrNameLst>
                                          <p:attrName>style.visibility</p:attrName>
                                        </p:attrNameLst>
                                      </p:cBhvr>
                                      <p:to>
                                        <p:strVal val="visible"/>
                                      </p:to>
                                    </p:set>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227839"/>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1227840"/>
                                        </p:tgtEl>
                                        <p:attrNameLst>
                                          <p:attrName>style.visibility</p:attrName>
                                        </p:attrNameLst>
                                      </p:cBhvr>
                                      <p:to>
                                        <p:strVal val="visible"/>
                                      </p:to>
                                    </p:set>
                                  </p:childTnLst>
                                </p:cTn>
                              </p:par>
                            </p:childTnLst>
                          </p:cTn>
                        </p:par>
                        <p:par>
                          <p:cTn id="55" fill="hold" nodeType="afterGroup">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1227841"/>
                                        </p:tgtEl>
                                        <p:attrNameLst>
                                          <p:attrName>style.visibility</p:attrName>
                                        </p:attrNameLst>
                                      </p:cBhvr>
                                      <p:to>
                                        <p:strVal val="visible"/>
                                      </p:to>
                                    </p:set>
                                  </p:childTnLst>
                                </p:cTn>
                              </p:par>
                            </p:childTnLst>
                          </p:cTn>
                        </p:par>
                        <p:par>
                          <p:cTn id="58" fill="hold" nodeType="afterGroup">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227842"/>
                                        </p:tgtEl>
                                        <p:attrNameLst>
                                          <p:attrName>style.visibility</p:attrName>
                                        </p:attrNameLst>
                                      </p:cBhvr>
                                      <p:to>
                                        <p:strVal val="visible"/>
                                      </p:to>
                                    </p:set>
                                  </p:childTnLst>
                                </p:cTn>
                              </p:par>
                            </p:childTnLst>
                          </p:cTn>
                        </p:par>
                        <p:par>
                          <p:cTn id="61" fill="hold" nodeType="afterGroup">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1227843"/>
                                        </p:tgtEl>
                                        <p:attrNameLst>
                                          <p:attrName>style.visibility</p:attrName>
                                        </p:attrNameLst>
                                      </p:cBhvr>
                                      <p:to>
                                        <p:strVal val="visible"/>
                                      </p:to>
                                    </p:set>
                                  </p:childTnLst>
                                </p:cTn>
                              </p:par>
                            </p:childTnLst>
                          </p:cTn>
                        </p:par>
                        <p:par>
                          <p:cTn id="64" fill="hold" nodeType="afterGroup">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1227844"/>
                                        </p:tgtEl>
                                        <p:attrNameLst>
                                          <p:attrName>style.visibility</p:attrName>
                                        </p:attrNameLst>
                                      </p:cBhvr>
                                      <p:to>
                                        <p:strVal val="visible"/>
                                      </p:to>
                                    </p:set>
                                  </p:childTnLst>
                                </p:cTn>
                              </p:par>
                            </p:childTnLst>
                          </p:cTn>
                        </p:par>
                        <p:par>
                          <p:cTn id="67" fill="hold" nodeType="afterGroup">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1227845"/>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227846"/>
                                        </p:tgtEl>
                                        <p:attrNameLst>
                                          <p:attrName>style.visibility</p:attrName>
                                        </p:attrNameLst>
                                      </p:cBhvr>
                                      <p:to>
                                        <p:strVal val="visible"/>
                                      </p:to>
                                    </p:set>
                                  </p:childTnLst>
                                </p:cTn>
                              </p:par>
                            </p:childTnLst>
                          </p:cTn>
                        </p:par>
                        <p:par>
                          <p:cTn id="73" fill="hold" nodeType="afterGroup">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1227847"/>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1227848"/>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1227849"/>
                                        </p:tgtEl>
                                        <p:attrNameLst>
                                          <p:attrName>style.visibility</p:attrName>
                                        </p:attrNameLst>
                                      </p:cBhvr>
                                      <p:to>
                                        <p:strVal val="visible"/>
                                      </p:to>
                                    </p:set>
                                  </p:childTnLst>
                                </p:cTn>
                              </p:par>
                            </p:childTnLst>
                          </p:cTn>
                        </p:par>
                        <p:par>
                          <p:cTn id="82" fill="hold" nodeType="afterGroup">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1227850"/>
                                        </p:tgtEl>
                                        <p:attrNameLst>
                                          <p:attrName>style.visibility</p:attrName>
                                        </p:attrNameLst>
                                      </p:cBhvr>
                                      <p:to>
                                        <p:strVal val="visible"/>
                                      </p:to>
                                    </p:set>
                                  </p:childTnLst>
                                </p:cTn>
                              </p:par>
                            </p:childTnLst>
                          </p:cTn>
                        </p:par>
                        <p:par>
                          <p:cTn id="85" fill="hold" nodeType="afterGroup">
                            <p:stCondLst>
                              <p:cond delay="2000"/>
                            </p:stCondLst>
                            <p:childTnLst>
                              <p:par>
                                <p:cTn id="86" presetID="1" presetClass="entr" presetSubtype="0" fill="hold" grpId="0" nodeType="afterEffect">
                                  <p:stCondLst>
                                    <p:cond delay="0"/>
                                  </p:stCondLst>
                                  <p:childTnLst>
                                    <p:set>
                                      <p:cBhvr>
                                        <p:cTn id="87" dur="1" fill="hold">
                                          <p:stCondLst>
                                            <p:cond delay="0"/>
                                          </p:stCondLst>
                                        </p:cTn>
                                        <p:tgtEl>
                                          <p:spTgt spid="1227851"/>
                                        </p:tgtEl>
                                        <p:attrNameLst>
                                          <p:attrName>style.visibility</p:attrName>
                                        </p:attrNameLst>
                                      </p:cBhvr>
                                      <p:to>
                                        <p:strVal val="visible"/>
                                      </p:to>
                                    </p:set>
                                  </p:childTnLst>
                                </p:cTn>
                              </p:par>
                            </p:childTnLst>
                          </p:cTn>
                        </p:par>
                        <p:par>
                          <p:cTn id="88" fill="hold" nodeType="afterGroup">
                            <p:stCondLst>
                              <p:cond delay="2000"/>
                            </p:stCondLst>
                            <p:childTnLst>
                              <p:par>
                                <p:cTn id="89" presetID="3" presetClass="entr" presetSubtype="10" fill="hold" grpId="0" nodeType="afterEffect">
                                  <p:stCondLst>
                                    <p:cond delay="0"/>
                                  </p:stCondLst>
                                  <p:childTnLst>
                                    <p:set>
                                      <p:cBhvr>
                                        <p:cTn id="90" dur="1" fill="hold">
                                          <p:stCondLst>
                                            <p:cond delay="0"/>
                                          </p:stCondLst>
                                        </p:cTn>
                                        <p:tgtEl>
                                          <p:spTgt spid="1227852"/>
                                        </p:tgtEl>
                                        <p:attrNameLst>
                                          <p:attrName>style.visibility</p:attrName>
                                        </p:attrNameLst>
                                      </p:cBhvr>
                                      <p:to>
                                        <p:strVal val="visible"/>
                                      </p:to>
                                    </p:set>
                                    <p:animEffect transition="in" filter="blinds(horizontal)">
                                      <p:cBhvr>
                                        <p:cTn id="91" dur="500"/>
                                        <p:tgtEl>
                                          <p:spTgt spid="1227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820" grpId="0" animBg="1"/>
      <p:bldP spid="1227821" grpId="0" animBg="1"/>
      <p:bldP spid="1227821" grpId="1" animBg="1"/>
      <p:bldP spid="1227822" grpId="0" animBg="1"/>
      <p:bldP spid="1227823" grpId="0" animBg="1"/>
      <p:bldP spid="1227824" grpId="0" animBg="1"/>
      <p:bldP spid="1227825" grpId="0" animBg="1"/>
      <p:bldP spid="1227826" grpId="0" animBg="1"/>
      <p:bldP spid="1227827" grpId="0" animBg="1"/>
      <p:bldP spid="1227828" grpId="0" animBg="1"/>
      <p:bldP spid="1227829" grpId="0" animBg="1"/>
      <p:bldP spid="1227830" grpId="0" animBg="1"/>
      <p:bldP spid="1227831" grpId="0" animBg="1"/>
      <p:bldP spid="1227832" grpId="0" animBg="1"/>
      <p:bldP spid="1227833" grpId="0" animBg="1"/>
      <p:bldP spid="1227834" grpId="0" animBg="1"/>
      <p:bldP spid="1227835" grpId="0" animBg="1"/>
      <p:bldP spid="1227836" grpId="0" animBg="1"/>
      <p:bldP spid="1227837" grpId="0" animBg="1"/>
      <p:bldP spid="1227838" grpId="0" animBg="1"/>
      <p:bldP spid="1227839" grpId="0" animBg="1"/>
      <p:bldP spid="1227840" grpId="0" animBg="1"/>
      <p:bldP spid="1227841" grpId="0" animBg="1"/>
      <p:bldP spid="1227842" grpId="0" animBg="1"/>
      <p:bldP spid="1227843" grpId="0" animBg="1"/>
      <p:bldP spid="1227844" grpId="0" animBg="1"/>
      <p:bldP spid="1227845" grpId="0" animBg="1"/>
      <p:bldP spid="1227846" grpId="0" animBg="1"/>
      <p:bldP spid="1227847" grpId="0" animBg="1"/>
      <p:bldP spid="1227848" grpId="0" animBg="1"/>
      <p:bldP spid="1227849" grpId="0" animBg="1"/>
      <p:bldP spid="1227850" grpId="0" animBg="1"/>
      <p:bldP spid="1227851" grpId="0" animBg="1"/>
      <p:bldP spid="122785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http://www.hpcvl.org</a:t>
            </a:r>
          </a:p>
        </p:txBody>
      </p:sp>
      <p:sp>
        <p:nvSpPr>
          <p:cNvPr id="6" name="Slide Number Placeholder 5"/>
          <p:cNvSpPr>
            <a:spLocks noGrp="1"/>
          </p:cNvSpPr>
          <p:nvPr>
            <p:ph type="sldNum" sz="quarter" idx="12"/>
          </p:nvPr>
        </p:nvSpPr>
        <p:spPr/>
        <p:txBody>
          <a:bodyPr/>
          <a:lstStyle/>
          <a:p>
            <a:fld id="{7FCD36DA-2B04-4336-B80F-F9A5A6D19381}" type="slidenum">
              <a:rPr lang="en-US"/>
              <a:pPr/>
              <a:t>98</a:t>
            </a:fld>
            <a:endParaRPr lang="en-US"/>
          </a:p>
        </p:txBody>
      </p:sp>
      <p:sp>
        <p:nvSpPr>
          <p:cNvPr id="1229826" name="Rectangle 2"/>
          <p:cNvSpPr>
            <a:spLocks noGrp="1" noChangeArrowheads="1"/>
          </p:cNvSpPr>
          <p:nvPr>
            <p:ph type="title"/>
          </p:nvPr>
        </p:nvSpPr>
        <p:spPr/>
        <p:txBody>
          <a:bodyPr/>
          <a:lstStyle/>
          <a:p>
            <a:endParaRPr lang="en-US"/>
          </a:p>
        </p:txBody>
      </p:sp>
      <p:sp>
        <p:nvSpPr>
          <p:cNvPr id="1229827" name="Rectangle 3"/>
          <p:cNvSpPr>
            <a:spLocks noGrp="1" noChangeArrowheads="1"/>
          </p:cNvSpPr>
          <p:nvPr>
            <p:ph type="body" idx="1"/>
          </p:nvPr>
        </p:nvSpPr>
        <p:spPr/>
        <p:txBody>
          <a:bodyPr/>
          <a:lstStyle/>
          <a:p>
            <a:endParaRPr lang="en-US"/>
          </a:p>
        </p:txBody>
      </p:sp>
      <p:pic>
        <p:nvPicPr>
          <p:cNvPr id="1229828" name="Picture 4" descr="p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6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3"/>
          <p:cNvSpPr>
            <a:spLocks noGrp="1"/>
          </p:cNvSpPr>
          <p:nvPr>
            <p:ph type="ftr" sz="quarter" idx="11"/>
          </p:nvPr>
        </p:nvSpPr>
        <p:spPr/>
        <p:txBody>
          <a:bodyPr/>
          <a:lstStyle/>
          <a:p>
            <a:r>
              <a:rPr lang="en-US"/>
              <a:t>http://www.hpcvl.org</a:t>
            </a:r>
          </a:p>
        </p:txBody>
      </p:sp>
      <p:sp>
        <p:nvSpPr>
          <p:cNvPr id="80" name="Slide Number Placeholder 4"/>
          <p:cNvSpPr>
            <a:spLocks noGrp="1"/>
          </p:cNvSpPr>
          <p:nvPr>
            <p:ph type="sldNum" sz="quarter" idx="12"/>
          </p:nvPr>
        </p:nvSpPr>
        <p:spPr/>
        <p:txBody>
          <a:bodyPr/>
          <a:lstStyle/>
          <a:p>
            <a:fld id="{A7DD2428-7EF3-4EAA-AA2A-DFF03AC847EA}" type="slidenum">
              <a:rPr lang="en-US"/>
              <a:pPr/>
              <a:t>99</a:t>
            </a:fld>
            <a:endParaRPr lang="en-US"/>
          </a:p>
        </p:txBody>
      </p:sp>
      <p:sp>
        <p:nvSpPr>
          <p:cNvPr id="1114114" name="Rectangle 2"/>
          <p:cNvSpPr>
            <a:spLocks noChangeArrowheads="1"/>
          </p:cNvSpPr>
          <p:nvPr/>
        </p:nvSpPr>
        <p:spPr bwMode="auto">
          <a:xfrm>
            <a:off x="755650" y="909638"/>
            <a:ext cx="7632700" cy="54260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a:p>
            <a:pPr eaLnBrk="1" hangingPunct="1">
              <a:spcBef>
                <a:spcPct val="50000"/>
              </a:spcBef>
            </a:pPr>
            <a:endParaRPr lang="en-CA" sz="2000">
              <a:latin typeface="Times New Roman" pitchFamily="18" charset="0"/>
            </a:endParaRPr>
          </a:p>
        </p:txBody>
      </p:sp>
      <p:sp>
        <p:nvSpPr>
          <p:cNvPr id="1114115" name="Rectangle 3"/>
          <p:cNvSpPr>
            <a:spLocks noChangeArrowheads="1"/>
          </p:cNvSpPr>
          <p:nvPr/>
        </p:nvSpPr>
        <p:spPr bwMode="auto">
          <a:xfrm>
            <a:off x="111601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16" name="Rectangle 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17" name="Rectangle 5"/>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18" name="Rectangle 6"/>
          <p:cNvSpPr>
            <a:spLocks noChangeArrowheads="1"/>
          </p:cNvSpPr>
          <p:nvPr/>
        </p:nvSpPr>
        <p:spPr bwMode="auto">
          <a:xfrm>
            <a:off x="6659563"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19" name="Rectangle 7"/>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0" name="Rectangle 8"/>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1" name="Rectangle 9"/>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2" name="Text Box 10"/>
          <p:cNvSpPr txBox="1">
            <a:spLocks noChangeArrowheads="1"/>
          </p:cNvSpPr>
          <p:nvPr/>
        </p:nvSpPr>
        <p:spPr bwMode="auto">
          <a:xfrm>
            <a:off x="1703388" y="1125538"/>
            <a:ext cx="5483225" cy="1066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3200"/>
              <a:t>Job groups sent to nodes via </a:t>
            </a:r>
          </a:p>
          <a:p>
            <a:r>
              <a:rPr lang="en-US" sz="3200"/>
              <a:t>MPI master-slave model</a:t>
            </a:r>
          </a:p>
        </p:txBody>
      </p:sp>
      <p:sp>
        <p:nvSpPr>
          <p:cNvPr id="1114123" name="Rectangle 11"/>
          <p:cNvSpPr>
            <a:spLocks noGrp="1" noChangeArrowheads="1"/>
          </p:cNvSpPr>
          <p:nvPr>
            <p:ph type="title"/>
          </p:nvPr>
        </p:nvSpPr>
        <p:spPr>
          <a:xfrm>
            <a:off x="754063" y="-234950"/>
            <a:ext cx="7921625" cy="1143000"/>
          </a:xfrm>
          <a:noFill/>
          <a:ln/>
        </p:spPr>
        <p:txBody>
          <a:bodyPr/>
          <a:lstStyle/>
          <a:p>
            <a:r>
              <a:rPr lang="en-US"/>
              <a:t>Double-layer Master-Slave Model</a:t>
            </a:r>
          </a:p>
        </p:txBody>
      </p:sp>
      <p:sp>
        <p:nvSpPr>
          <p:cNvPr id="1114124" name="Line 12"/>
          <p:cNvSpPr>
            <a:spLocks noChangeShapeType="1"/>
          </p:cNvSpPr>
          <p:nvPr/>
        </p:nvSpPr>
        <p:spPr bwMode="auto">
          <a:xfrm>
            <a:off x="16922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5" name="Line 13"/>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6" name="Line 14"/>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7" name="Line 15"/>
          <p:cNvSpPr>
            <a:spLocks noChangeShapeType="1"/>
          </p:cNvSpPr>
          <p:nvPr/>
        </p:nvSpPr>
        <p:spPr bwMode="auto">
          <a:xfrm>
            <a:off x="723582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8" name="Line 16"/>
          <p:cNvSpPr>
            <a:spLocks noChangeShapeType="1"/>
          </p:cNvSpPr>
          <p:nvPr/>
        </p:nvSpPr>
        <p:spPr bwMode="auto">
          <a:xfrm>
            <a:off x="1619250" y="5229225"/>
            <a:ext cx="3457575"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29" name="Line 17"/>
          <p:cNvSpPr>
            <a:spLocks noChangeShapeType="1"/>
          </p:cNvSpPr>
          <p:nvPr/>
        </p:nvSpPr>
        <p:spPr bwMode="auto">
          <a:xfrm>
            <a:off x="6443663" y="5229225"/>
            <a:ext cx="792162" cy="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0" name="Line 18"/>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1" name="Line 19"/>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2" name="Line 20"/>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3" name="Rectangle 21"/>
          <p:cNvSpPr>
            <a:spLocks noChangeArrowheads="1"/>
          </p:cNvSpPr>
          <p:nvPr/>
        </p:nvSpPr>
        <p:spPr bwMode="auto">
          <a:xfrm>
            <a:off x="11874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4" name="Rectangle 22"/>
          <p:cNvSpPr>
            <a:spLocks noChangeArrowheads="1"/>
          </p:cNvSpPr>
          <p:nvPr/>
        </p:nvSpPr>
        <p:spPr bwMode="auto">
          <a:xfrm>
            <a:off x="1403350" y="27082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5" name="Rectangle 23"/>
          <p:cNvSpPr>
            <a:spLocks noChangeArrowheads="1"/>
          </p:cNvSpPr>
          <p:nvPr/>
        </p:nvSpPr>
        <p:spPr bwMode="auto">
          <a:xfrm>
            <a:off x="16208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6" name="Rectangle 24"/>
          <p:cNvSpPr>
            <a:spLocks noChangeArrowheads="1"/>
          </p:cNvSpPr>
          <p:nvPr/>
        </p:nvSpPr>
        <p:spPr bwMode="auto">
          <a:xfrm>
            <a:off x="1836738" y="27082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7" name="Rectangle 25"/>
          <p:cNvSpPr>
            <a:spLocks noChangeArrowheads="1"/>
          </p:cNvSpPr>
          <p:nvPr/>
        </p:nvSpPr>
        <p:spPr bwMode="auto">
          <a:xfrm>
            <a:off x="1258888" y="30686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8" name="Rectangle 26"/>
          <p:cNvSpPr>
            <a:spLocks noChangeArrowheads="1"/>
          </p:cNvSpPr>
          <p:nvPr/>
        </p:nvSpPr>
        <p:spPr bwMode="auto">
          <a:xfrm>
            <a:off x="14763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39" name="Rectangle 27"/>
          <p:cNvSpPr>
            <a:spLocks noChangeArrowheads="1"/>
          </p:cNvSpPr>
          <p:nvPr/>
        </p:nvSpPr>
        <p:spPr bwMode="auto">
          <a:xfrm>
            <a:off x="16922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0" name="Rectangle 28"/>
          <p:cNvSpPr>
            <a:spLocks noChangeArrowheads="1"/>
          </p:cNvSpPr>
          <p:nvPr/>
        </p:nvSpPr>
        <p:spPr bwMode="auto">
          <a:xfrm>
            <a:off x="1908175" y="3068638"/>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1" name="Rectangle 29"/>
          <p:cNvSpPr>
            <a:spLocks noChangeArrowheads="1"/>
          </p:cNvSpPr>
          <p:nvPr/>
        </p:nvSpPr>
        <p:spPr bwMode="auto">
          <a:xfrm>
            <a:off x="7380288" y="2924175"/>
            <a:ext cx="71437"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2" name="Rectangle 30"/>
          <p:cNvSpPr>
            <a:spLocks noChangeArrowheads="1"/>
          </p:cNvSpPr>
          <p:nvPr/>
        </p:nvSpPr>
        <p:spPr bwMode="auto">
          <a:xfrm>
            <a:off x="118745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3" name="Rectangle 31"/>
          <p:cNvSpPr>
            <a:spLocks noChangeArrowheads="1"/>
          </p:cNvSpPr>
          <p:nvPr/>
        </p:nvSpPr>
        <p:spPr bwMode="auto">
          <a:xfrm>
            <a:off x="13319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4" name="Rectangle 32"/>
          <p:cNvSpPr>
            <a:spLocks noChangeArrowheads="1"/>
          </p:cNvSpPr>
          <p:nvPr/>
        </p:nvSpPr>
        <p:spPr bwMode="auto">
          <a:xfrm>
            <a:off x="15478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5" name="Rectangle 33"/>
          <p:cNvSpPr>
            <a:spLocks noChangeArrowheads="1"/>
          </p:cNvSpPr>
          <p:nvPr/>
        </p:nvSpPr>
        <p:spPr bwMode="auto">
          <a:xfrm>
            <a:off x="1763713" y="3284538"/>
            <a:ext cx="71437"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6" name="Rectangle 34"/>
          <p:cNvSpPr>
            <a:spLocks noChangeArrowheads="1"/>
          </p:cNvSpPr>
          <p:nvPr/>
        </p:nvSpPr>
        <p:spPr bwMode="auto">
          <a:xfrm>
            <a:off x="2482850"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7" name="Rectangle 35"/>
          <p:cNvSpPr>
            <a:spLocks noChangeArrowheads="1"/>
          </p:cNvSpPr>
          <p:nvPr/>
        </p:nvSpPr>
        <p:spPr bwMode="auto">
          <a:xfrm>
            <a:off x="51482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8" name="Rectangle 36"/>
          <p:cNvSpPr>
            <a:spLocks noChangeArrowheads="1"/>
          </p:cNvSpPr>
          <p:nvPr/>
        </p:nvSpPr>
        <p:spPr bwMode="auto">
          <a:xfrm>
            <a:off x="5580063" y="3500438"/>
            <a:ext cx="287337"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49" name="Rectangle 37"/>
          <p:cNvSpPr>
            <a:spLocks noChangeArrowheads="1"/>
          </p:cNvSpPr>
          <p:nvPr/>
        </p:nvSpPr>
        <p:spPr bwMode="auto">
          <a:xfrm>
            <a:off x="6013450" y="3500438"/>
            <a:ext cx="287338" cy="5048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0" name="Line 38"/>
          <p:cNvSpPr>
            <a:spLocks noChangeShapeType="1"/>
          </p:cNvSpPr>
          <p:nvPr/>
        </p:nvSpPr>
        <p:spPr bwMode="auto">
          <a:xfrm>
            <a:off x="2987675"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1" name="Line 39"/>
          <p:cNvSpPr>
            <a:spLocks noChangeShapeType="1"/>
          </p:cNvSpPr>
          <p:nvPr/>
        </p:nvSpPr>
        <p:spPr bwMode="auto">
          <a:xfrm>
            <a:off x="4427538" y="4797425"/>
            <a:ext cx="0" cy="431800"/>
          </a:xfrm>
          <a:prstGeom prst="line">
            <a:avLst/>
          </a:prstGeom>
          <a:noFill/>
          <a:ln w="762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2" name="Line 40"/>
          <p:cNvSpPr>
            <a:spLocks noChangeShapeType="1"/>
          </p:cNvSpPr>
          <p:nvPr/>
        </p:nvSpPr>
        <p:spPr bwMode="auto">
          <a:xfrm>
            <a:off x="5219700" y="5229225"/>
            <a:ext cx="1081088" cy="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3" name="Line 41"/>
          <p:cNvSpPr>
            <a:spLocks noChangeShapeType="1"/>
          </p:cNvSpPr>
          <p:nvPr/>
        </p:nvSpPr>
        <p:spPr bwMode="auto">
          <a:xfrm>
            <a:off x="5292725" y="4725988"/>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4" name="Line 42"/>
          <p:cNvSpPr>
            <a:spLocks noChangeShapeType="1"/>
          </p:cNvSpPr>
          <p:nvPr/>
        </p:nvSpPr>
        <p:spPr bwMode="auto">
          <a:xfrm>
            <a:off x="5724525" y="4724400"/>
            <a:ext cx="0" cy="431800"/>
          </a:xfrm>
          <a:prstGeom prst="line">
            <a:avLst/>
          </a:prstGeom>
          <a:noFill/>
          <a:ln w="76200">
            <a:solidFill>
              <a:srgbClr val="33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5" name="Rectangle 43"/>
          <p:cNvSpPr>
            <a:spLocks noChangeArrowheads="1"/>
          </p:cNvSpPr>
          <p:nvPr/>
        </p:nvSpPr>
        <p:spPr bwMode="auto">
          <a:xfrm>
            <a:off x="3203575" y="2995613"/>
            <a:ext cx="71438" cy="1512887"/>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6" name="Rectangle 44"/>
          <p:cNvSpPr>
            <a:spLocks noChangeArrowheads="1"/>
          </p:cNvSpPr>
          <p:nvPr/>
        </p:nvSpPr>
        <p:spPr bwMode="auto">
          <a:xfrm>
            <a:off x="3851275" y="2565400"/>
            <a:ext cx="1152525" cy="2232025"/>
          </a:xfrm>
          <a:prstGeom prst="rect">
            <a:avLst/>
          </a:prstGeom>
          <a:solidFill>
            <a:srgbClr val="FFFF00"/>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7" name="Rectangle 45"/>
          <p:cNvSpPr>
            <a:spLocks noChangeArrowheads="1"/>
          </p:cNvSpPr>
          <p:nvPr/>
        </p:nvSpPr>
        <p:spPr bwMode="auto">
          <a:xfrm>
            <a:off x="4572000" y="2924175"/>
            <a:ext cx="71438" cy="1512888"/>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8" name="Rectangle 46"/>
          <p:cNvSpPr>
            <a:spLocks noChangeArrowheads="1"/>
          </p:cNvSpPr>
          <p:nvPr/>
        </p:nvSpPr>
        <p:spPr bwMode="auto">
          <a:xfrm>
            <a:off x="4497388" y="1989138"/>
            <a:ext cx="288925" cy="4679950"/>
          </a:xfrm>
          <a:prstGeom prst="rect">
            <a:avLst/>
          </a:prstGeom>
          <a:solidFill>
            <a:srgbClr val="0000CC"/>
          </a:solidFill>
          <a:ln w="9398"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59" name="Oval 47"/>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0" name="Oval 48"/>
          <p:cNvSpPr>
            <a:spLocks noChangeArrowheads="1"/>
          </p:cNvSpPr>
          <p:nvPr/>
        </p:nvSpPr>
        <p:spPr bwMode="auto">
          <a:xfrm>
            <a:off x="4572000" y="47244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1" name="Oval 49"/>
          <p:cNvSpPr>
            <a:spLocks noChangeArrowheads="1"/>
          </p:cNvSpPr>
          <p:nvPr/>
        </p:nvSpPr>
        <p:spPr bwMode="auto">
          <a:xfrm>
            <a:off x="4497388" y="5732463"/>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2" name="Oval 50"/>
          <p:cNvSpPr>
            <a:spLocks noChangeArrowheads="1"/>
          </p:cNvSpPr>
          <p:nvPr/>
        </p:nvSpPr>
        <p:spPr bwMode="auto">
          <a:xfrm>
            <a:off x="4568825" y="616585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3" name="Oval 51"/>
          <p:cNvSpPr>
            <a:spLocks noChangeArrowheads="1"/>
          </p:cNvSpPr>
          <p:nvPr/>
        </p:nvSpPr>
        <p:spPr bwMode="auto">
          <a:xfrm>
            <a:off x="4570413" y="42926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4" name="Oval 52"/>
          <p:cNvSpPr>
            <a:spLocks noChangeArrowheads="1"/>
          </p:cNvSpPr>
          <p:nvPr/>
        </p:nvSpPr>
        <p:spPr bwMode="auto">
          <a:xfrm>
            <a:off x="4498975" y="38608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5" name="Oval 53"/>
          <p:cNvSpPr>
            <a:spLocks noChangeArrowheads="1"/>
          </p:cNvSpPr>
          <p:nvPr/>
        </p:nvSpPr>
        <p:spPr bwMode="auto">
          <a:xfrm>
            <a:off x="4643438" y="4364038"/>
            <a:ext cx="144462"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6" name="Oval 54"/>
          <p:cNvSpPr>
            <a:spLocks noChangeArrowheads="1"/>
          </p:cNvSpPr>
          <p:nvPr/>
        </p:nvSpPr>
        <p:spPr bwMode="auto">
          <a:xfrm>
            <a:off x="4570413" y="32131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7" name="Oval 55"/>
          <p:cNvSpPr>
            <a:spLocks noChangeArrowheads="1"/>
          </p:cNvSpPr>
          <p:nvPr/>
        </p:nvSpPr>
        <p:spPr bwMode="auto">
          <a:xfrm>
            <a:off x="4498975" y="23495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8" name="Oval 56"/>
          <p:cNvSpPr>
            <a:spLocks noChangeArrowheads="1"/>
          </p:cNvSpPr>
          <p:nvPr/>
        </p:nvSpPr>
        <p:spPr bwMode="auto">
          <a:xfrm>
            <a:off x="4568825" y="51562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69" name="Oval 57"/>
          <p:cNvSpPr>
            <a:spLocks noChangeArrowheads="1"/>
          </p:cNvSpPr>
          <p:nvPr/>
        </p:nvSpPr>
        <p:spPr bwMode="auto">
          <a:xfrm>
            <a:off x="4641850" y="3717925"/>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0" name="Oval 58"/>
          <p:cNvSpPr>
            <a:spLocks noChangeArrowheads="1"/>
          </p:cNvSpPr>
          <p:nvPr/>
        </p:nvSpPr>
        <p:spPr bwMode="auto">
          <a:xfrm>
            <a:off x="4497388" y="2997200"/>
            <a:ext cx="144462"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1" name="Oval 59"/>
          <p:cNvSpPr>
            <a:spLocks noChangeArrowheads="1"/>
          </p:cNvSpPr>
          <p:nvPr/>
        </p:nvSpPr>
        <p:spPr bwMode="auto">
          <a:xfrm>
            <a:off x="4641850" y="2636838"/>
            <a:ext cx="144463" cy="217487"/>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2" name="Oval 60"/>
          <p:cNvSpPr>
            <a:spLocks noChangeArrowheads="1"/>
          </p:cNvSpPr>
          <p:nvPr/>
        </p:nvSpPr>
        <p:spPr bwMode="auto">
          <a:xfrm>
            <a:off x="4572000" y="2133600"/>
            <a:ext cx="144463" cy="217488"/>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9" name="Oval 77"/>
          <p:cNvSpPr>
            <a:spLocks noChangeArrowheads="1"/>
          </p:cNvSpPr>
          <p:nvPr/>
        </p:nvSpPr>
        <p:spPr bwMode="auto">
          <a:xfrm>
            <a:off x="2843213" y="1916113"/>
            <a:ext cx="3457575" cy="4752975"/>
          </a:xfrm>
          <a:prstGeom prst="ellipse">
            <a:avLst/>
          </a:prstGeom>
          <a:solidFill>
            <a:srgbClr val="FF6600"/>
          </a:solidFill>
          <a:ln w="9398"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3" name="Line 61"/>
          <p:cNvSpPr>
            <a:spLocks noChangeShapeType="1"/>
          </p:cNvSpPr>
          <p:nvPr/>
        </p:nvSpPr>
        <p:spPr bwMode="auto">
          <a:xfrm>
            <a:off x="4356100" y="1773238"/>
            <a:ext cx="0" cy="48974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4" name="Line 62"/>
          <p:cNvSpPr>
            <a:spLocks noChangeShapeType="1"/>
          </p:cNvSpPr>
          <p:nvPr/>
        </p:nvSpPr>
        <p:spPr bwMode="auto">
          <a:xfrm>
            <a:off x="2700338" y="2132013"/>
            <a:ext cx="0" cy="43926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5" name="Line 63"/>
          <p:cNvSpPr>
            <a:spLocks noChangeShapeType="1"/>
          </p:cNvSpPr>
          <p:nvPr/>
        </p:nvSpPr>
        <p:spPr bwMode="auto">
          <a:xfrm>
            <a:off x="6300788" y="2060575"/>
            <a:ext cx="0" cy="43926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6" name="Line 64"/>
          <p:cNvSpPr>
            <a:spLocks noChangeShapeType="1"/>
          </p:cNvSpPr>
          <p:nvPr/>
        </p:nvSpPr>
        <p:spPr bwMode="auto">
          <a:xfrm>
            <a:off x="2700338" y="6524625"/>
            <a:ext cx="1655762" cy="14446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7" name="Line 65"/>
          <p:cNvSpPr>
            <a:spLocks noChangeShapeType="1"/>
          </p:cNvSpPr>
          <p:nvPr/>
        </p:nvSpPr>
        <p:spPr bwMode="auto">
          <a:xfrm flipV="1">
            <a:off x="4356100" y="6453188"/>
            <a:ext cx="1944688" cy="21590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8" name="Line 66"/>
          <p:cNvSpPr>
            <a:spLocks noChangeShapeType="1"/>
          </p:cNvSpPr>
          <p:nvPr/>
        </p:nvSpPr>
        <p:spPr bwMode="auto">
          <a:xfrm flipV="1">
            <a:off x="2700338" y="1774825"/>
            <a:ext cx="1655762" cy="3587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79" name="Line 67"/>
          <p:cNvSpPr>
            <a:spLocks noChangeShapeType="1"/>
          </p:cNvSpPr>
          <p:nvPr/>
        </p:nvSpPr>
        <p:spPr bwMode="auto">
          <a:xfrm>
            <a:off x="4356100" y="1773238"/>
            <a:ext cx="1944688" cy="2873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0" name="Line 68"/>
          <p:cNvSpPr>
            <a:spLocks noChangeShapeType="1"/>
          </p:cNvSpPr>
          <p:nvPr/>
        </p:nvSpPr>
        <p:spPr bwMode="auto">
          <a:xfrm>
            <a:off x="3059113" y="2060575"/>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1" name="Line 69"/>
          <p:cNvSpPr>
            <a:spLocks noChangeShapeType="1"/>
          </p:cNvSpPr>
          <p:nvPr/>
        </p:nvSpPr>
        <p:spPr bwMode="auto">
          <a:xfrm>
            <a:off x="3419475" y="1989138"/>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2" name="Line 70"/>
          <p:cNvSpPr>
            <a:spLocks noChangeShapeType="1"/>
          </p:cNvSpPr>
          <p:nvPr/>
        </p:nvSpPr>
        <p:spPr bwMode="auto">
          <a:xfrm>
            <a:off x="3779838" y="1916113"/>
            <a:ext cx="0" cy="468153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3" name="Line 71"/>
          <p:cNvSpPr>
            <a:spLocks noChangeShapeType="1"/>
          </p:cNvSpPr>
          <p:nvPr/>
        </p:nvSpPr>
        <p:spPr bwMode="auto">
          <a:xfrm>
            <a:off x="4067175" y="1844675"/>
            <a:ext cx="0" cy="48244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4" name="Line 72"/>
          <p:cNvSpPr>
            <a:spLocks noChangeShapeType="1"/>
          </p:cNvSpPr>
          <p:nvPr/>
        </p:nvSpPr>
        <p:spPr bwMode="auto">
          <a:xfrm>
            <a:off x="4859338" y="1844675"/>
            <a:ext cx="0" cy="475297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5" name="Line 73"/>
          <p:cNvSpPr>
            <a:spLocks noChangeShapeType="1"/>
          </p:cNvSpPr>
          <p:nvPr/>
        </p:nvSpPr>
        <p:spPr bwMode="auto">
          <a:xfrm>
            <a:off x="5219700" y="1916113"/>
            <a:ext cx="0" cy="4608512"/>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6" name="Line 74"/>
          <p:cNvSpPr>
            <a:spLocks noChangeShapeType="1"/>
          </p:cNvSpPr>
          <p:nvPr/>
        </p:nvSpPr>
        <p:spPr bwMode="auto">
          <a:xfrm>
            <a:off x="5580063" y="1989138"/>
            <a:ext cx="0" cy="45354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7" name="Line 75"/>
          <p:cNvSpPr>
            <a:spLocks noChangeShapeType="1"/>
          </p:cNvSpPr>
          <p:nvPr/>
        </p:nvSpPr>
        <p:spPr bwMode="auto">
          <a:xfrm>
            <a:off x="5940425" y="1989138"/>
            <a:ext cx="0" cy="4464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188" name="Text Box 76"/>
          <p:cNvSpPr txBox="1">
            <a:spLocks noChangeArrowheads="1"/>
          </p:cNvSpPr>
          <p:nvPr/>
        </p:nvSpPr>
        <p:spPr bwMode="auto">
          <a:xfrm>
            <a:off x="2497138" y="404813"/>
            <a:ext cx="3946525" cy="13731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36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800">
                <a:solidFill>
                  <a:srgbClr val="CC3300"/>
                </a:solidFill>
              </a:rPr>
              <a:t>Now each job is </a:t>
            </a:r>
          </a:p>
          <a:p>
            <a:r>
              <a:rPr lang="en-US" sz="2800">
                <a:solidFill>
                  <a:srgbClr val="CC3300"/>
                </a:solidFill>
              </a:rPr>
              <a:t>executed by all threads </a:t>
            </a:r>
          </a:p>
          <a:p>
            <a:r>
              <a:rPr lang="en-US" sz="2800">
                <a:solidFill>
                  <a:srgbClr val="CC3300"/>
                </a:solidFill>
              </a:rPr>
              <a:t>of the node, in parallel.</a:t>
            </a:r>
          </a:p>
        </p:txBody>
      </p:sp>
      <p:sp>
        <p:nvSpPr>
          <p:cNvPr id="1114190" name="Oval 78"/>
          <p:cNvSpPr>
            <a:spLocks noChangeArrowheads="1"/>
          </p:cNvSpPr>
          <p:nvPr/>
        </p:nvSpPr>
        <p:spPr bwMode="auto">
          <a:xfrm>
            <a:off x="8388350" y="6453188"/>
            <a:ext cx="360363" cy="215900"/>
          </a:xfrm>
          <a:prstGeom prst="ellipse">
            <a:avLst/>
          </a:prstGeom>
          <a:solidFill>
            <a:srgbClr val="33CC33"/>
          </a:solidFill>
          <a:ln>
            <a:noFill/>
          </a:ln>
          <a:effectLst/>
          <a:extLst>
            <a:ext uri="{91240B29-F687-4F45-9708-019B960494DF}">
              <a14:hiddenLine xmlns:a14="http://schemas.microsoft.com/office/drawing/2010/main" w="9398"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1114156"/>
                                        </p:tgtEl>
                                      </p:cBhvr>
                                      <p:by x="400000" y="400000"/>
                                    </p:animScale>
                                  </p:childTnLst>
                                </p:cTn>
                              </p:par>
                              <p:par>
                                <p:cTn id="7" presetID="6" presetClass="emph" presetSubtype="0" fill="hold" grpId="0" nodeType="withEffect">
                                  <p:stCondLst>
                                    <p:cond delay="0"/>
                                  </p:stCondLst>
                                  <p:childTnLst>
                                    <p:animScale>
                                      <p:cBhvr>
                                        <p:cTn id="8" dur="2000" fill="hold"/>
                                        <p:tgtEl>
                                          <p:spTgt spid="1114157"/>
                                        </p:tgtEl>
                                      </p:cBhvr>
                                      <p:by x="400000" y="400000"/>
                                    </p:animScale>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114157"/>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141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4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41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41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41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4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41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41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141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141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141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41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41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41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41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1418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114172"/>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114173"/>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114174"/>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1114175"/>
                                        </p:tgtEl>
                                        <p:attrNameLst>
                                          <p:attrName>style.visibility</p:attrName>
                                        </p:attrNameLst>
                                      </p:cBhvr>
                                      <p:to>
                                        <p:strVal val="visible"/>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114176"/>
                                        </p:tgtEl>
                                        <p:attrNameLst>
                                          <p:attrName>style.visibility</p:attrName>
                                        </p:attrNameLst>
                                      </p:cBhvr>
                                      <p:to>
                                        <p:strVal val="visible"/>
                                      </p:to>
                                    </p:set>
                                  </p:childTnLst>
                                </p:cTn>
                              </p:par>
                            </p:childTnLst>
                          </p:cTn>
                        </p:par>
                        <p:par>
                          <p:cTn id="63" fill="hold" nodeType="afterGroup">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1114177"/>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1114178"/>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1114179"/>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1114180"/>
                                        </p:tgtEl>
                                        <p:attrNameLst>
                                          <p:attrName>style.visibility</p:attrName>
                                        </p:attrNameLst>
                                      </p:cBhvr>
                                      <p:to>
                                        <p:strVal val="visible"/>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114181"/>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1114182"/>
                                        </p:tgtEl>
                                        <p:attrNameLst>
                                          <p:attrName>style.visibility</p:attrName>
                                        </p:attrNameLst>
                                      </p:cBhvr>
                                      <p:to>
                                        <p:strVal val="visible"/>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1114183"/>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1114184"/>
                                        </p:tgtEl>
                                        <p:attrNameLst>
                                          <p:attrName>style.visibility</p:attrName>
                                        </p:attrNameLst>
                                      </p:cBhvr>
                                      <p:to>
                                        <p:strVal val="visible"/>
                                      </p:to>
                                    </p:set>
                                  </p:childTnLst>
                                </p:cTn>
                              </p:par>
                            </p:childTnLst>
                          </p:cTn>
                        </p:par>
                        <p:par>
                          <p:cTn id="87" fill="hold" nodeType="afterGroup">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114185"/>
                                        </p:tgtEl>
                                        <p:attrNameLst>
                                          <p:attrName>style.visibility</p:attrName>
                                        </p:attrNameLst>
                                      </p:cBhvr>
                                      <p:to>
                                        <p:strVal val="visible"/>
                                      </p:to>
                                    </p:set>
                                  </p:childTnLst>
                                </p:cTn>
                              </p:par>
                            </p:childTnLst>
                          </p:cTn>
                        </p:par>
                        <p:par>
                          <p:cTn id="90" fill="hold" nodeType="afterGroup">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114186"/>
                                        </p:tgtEl>
                                        <p:attrNameLst>
                                          <p:attrName>style.visibility</p:attrName>
                                        </p:attrNameLst>
                                      </p:cBhvr>
                                      <p:to>
                                        <p:strVal val="visible"/>
                                      </p:to>
                                    </p:set>
                                  </p:childTnLst>
                                </p:cTn>
                              </p:par>
                            </p:childTnLst>
                          </p:cTn>
                        </p:par>
                        <p:par>
                          <p:cTn id="93" fill="hold" nodeType="afterGroup">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1114187"/>
                                        </p:tgtEl>
                                        <p:attrNameLst>
                                          <p:attrName>style.visibility</p:attrName>
                                        </p:attrNameLst>
                                      </p:cBhvr>
                                      <p:to>
                                        <p:strVal val="visible"/>
                                      </p:to>
                                    </p:set>
                                  </p:childTnLst>
                                </p:cTn>
                              </p:par>
                            </p:childTnLst>
                          </p:cTn>
                        </p:par>
                        <p:par>
                          <p:cTn id="96" fill="hold" nodeType="afterGroup">
                            <p:stCondLst>
                              <p:cond delay="0"/>
                            </p:stCondLst>
                            <p:childTnLst>
                              <p:par>
                                <p:cTn id="97" presetID="3" presetClass="entr" presetSubtype="10" fill="hold" grpId="0" nodeType="afterEffect">
                                  <p:stCondLst>
                                    <p:cond delay="0"/>
                                  </p:stCondLst>
                                  <p:childTnLst>
                                    <p:set>
                                      <p:cBhvr>
                                        <p:cTn id="98" dur="1" fill="hold">
                                          <p:stCondLst>
                                            <p:cond delay="0"/>
                                          </p:stCondLst>
                                        </p:cTn>
                                        <p:tgtEl>
                                          <p:spTgt spid="1114188"/>
                                        </p:tgtEl>
                                        <p:attrNameLst>
                                          <p:attrName>style.visibility</p:attrName>
                                        </p:attrNameLst>
                                      </p:cBhvr>
                                      <p:to>
                                        <p:strVal val="visible"/>
                                      </p:to>
                                    </p:set>
                                    <p:animEffect transition="in" filter="blinds(horizontal)">
                                      <p:cBhvr>
                                        <p:cTn id="99" dur="500"/>
                                        <p:tgtEl>
                                          <p:spTgt spid="1114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56" grpId="0" animBg="1"/>
      <p:bldP spid="1114157" grpId="0" animBg="1"/>
      <p:bldP spid="1114157" grpId="1" animBg="1"/>
      <p:bldP spid="1114158" grpId="0" animBg="1"/>
      <p:bldP spid="1114159" grpId="0" animBg="1"/>
      <p:bldP spid="1114160" grpId="0" animBg="1"/>
      <p:bldP spid="1114161" grpId="0" animBg="1"/>
      <p:bldP spid="1114162" grpId="0" animBg="1"/>
      <p:bldP spid="1114163" grpId="0" animBg="1"/>
      <p:bldP spid="1114164" grpId="0" animBg="1"/>
      <p:bldP spid="1114165" grpId="0" animBg="1"/>
      <p:bldP spid="1114166" grpId="0" animBg="1"/>
      <p:bldP spid="1114167" grpId="0" animBg="1"/>
      <p:bldP spid="1114168" grpId="0" animBg="1"/>
      <p:bldP spid="1114169" grpId="0" animBg="1"/>
      <p:bldP spid="1114170" grpId="0" animBg="1"/>
      <p:bldP spid="1114171" grpId="0" animBg="1"/>
      <p:bldP spid="1114172" grpId="0" animBg="1"/>
      <p:bldP spid="1114172" grpId="1" animBg="1"/>
      <p:bldP spid="1114189" grpId="0" animBg="1"/>
      <p:bldP spid="1114173" grpId="0" animBg="1"/>
      <p:bldP spid="1114174" grpId="0" animBg="1"/>
      <p:bldP spid="1114175" grpId="0" animBg="1"/>
      <p:bldP spid="1114176" grpId="0" animBg="1"/>
      <p:bldP spid="1114177" grpId="0" animBg="1"/>
      <p:bldP spid="1114178" grpId="0" animBg="1"/>
      <p:bldP spid="1114179" grpId="0" animBg="1"/>
      <p:bldP spid="1114180" grpId="0" animBg="1"/>
      <p:bldP spid="1114181" grpId="0" animBg="1"/>
      <p:bldP spid="1114182" grpId="0" animBg="1"/>
      <p:bldP spid="1114183" grpId="0" animBg="1"/>
      <p:bldP spid="1114184" grpId="0" animBg="1"/>
      <p:bldP spid="1114185" grpId="0" animBg="1"/>
      <p:bldP spid="1114186" grpId="0" animBg="1"/>
      <p:bldP spid="1114187" grpId="0" animBg="1"/>
      <p:bldP spid="1114188" grpId="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36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36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43960</TotalTime>
  <Words>4349</Words>
  <Application>Microsoft Office PowerPoint</Application>
  <PresentationFormat>On-screen Show (4:3)</PresentationFormat>
  <Paragraphs>1141</Paragraphs>
  <Slides>116</Slides>
  <Notes>99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116</vt:i4>
      </vt:variant>
    </vt:vector>
  </HeadingPairs>
  <TitlesOfParts>
    <vt:vector size="118" baseType="lpstr">
      <vt:lpstr>Watermark</vt:lpstr>
      <vt:lpstr>Equation</vt:lpstr>
      <vt:lpstr>2015 Summer School (East Ontario)  on High Performance Computing    Queen's University, July 27-31</vt:lpstr>
      <vt:lpstr>PowerPoint Presentation</vt:lpstr>
      <vt:lpstr>  A typical cluster</vt:lpstr>
      <vt:lpstr>  A typical cluster</vt:lpstr>
      <vt:lpstr>PowerPoint Presentation</vt:lpstr>
      <vt:lpstr>PowerPoint Presentation</vt:lpstr>
      <vt:lpstr>PowerPoint Presentation</vt:lpstr>
      <vt:lpstr>A Challenge</vt:lpstr>
      <vt:lpstr>The Challenge</vt:lpstr>
      <vt:lpstr>A basic rule</vt:lpstr>
      <vt:lpstr>A simple example of mixture of           MPI and OpenMP</vt:lpstr>
      <vt:lpstr>PowerPoint Presentation</vt:lpstr>
      <vt:lpstr>PowerPoint Presentation</vt:lpstr>
      <vt:lpstr>PowerPoint Presentation</vt:lpstr>
      <vt:lpstr>PowerPoint Presentation</vt:lpstr>
      <vt:lpstr>PowerPoint Presentation</vt:lpstr>
      <vt:lpstr>PowerPoint Presentation</vt:lpstr>
      <vt:lpstr>Lab Work I: Mixed/C(F90)/mixed </vt:lpstr>
      <vt:lpstr>From now no, we will focus on  Double-layer Master-Slave Model   </vt:lpstr>
      <vt:lpstr>From now no, we will focus on  Double-layer Master-Slave Model   </vt:lpstr>
      <vt:lpstr>MPI Master-slave parallel model</vt:lpstr>
      <vt:lpstr>Master-slave parallel model</vt:lpstr>
      <vt:lpstr>PowerPoint Presentation</vt:lpstr>
      <vt:lpstr>As you see,  in this MPI master-slave model, there must be a process to maintain the job number/counter. Since it is in the process local (distributed) memory, the process has to maintain it dedicatedly and send it to any other process who needs it, then the process becomes the master. </vt:lpstr>
      <vt:lpstr>In OpenMP,  if the job number/counter is defined as a shared variable, then every thread can access it, and no master is needed. </vt:lpstr>
      <vt:lpstr>      OpenMP All-slave Model  where whenever any thread becomes idle, he checks the shared job number/counter (of course, in a critical region). If any job left, he updates job number/counter, takes and completes the next job.</vt:lpstr>
      <vt:lpstr>Double-layer Master-Slave Model</vt:lpstr>
      <vt:lpstr>Double-layer Master-Slave Model</vt:lpstr>
      <vt:lpstr>Double-layer Master-Slave Model</vt:lpstr>
      <vt:lpstr>Double-layer Master-Slave Model</vt:lpstr>
      <vt:lpstr>PowerPoint Presentation</vt:lpstr>
      <vt:lpstr>PowerPoint Presentation</vt:lpstr>
      <vt:lpstr>PowerPoint Presentation</vt:lpstr>
      <vt:lpstr>Double-layer Master-Slave Model</vt:lpstr>
      <vt:lpstr>PowerPoint Presentation</vt:lpstr>
      <vt:lpstr>Double-layer Master-Slave Model</vt:lpstr>
      <vt:lpstr>A basic rule</vt:lpstr>
      <vt:lpstr>Double-layer Master-Slave Model</vt:lpstr>
      <vt:lpstr>Double-layer Master-Slave Model</vt:lpstr>
      <vt:lpstr>PowerPoint Presentation</vt:lpstr>
      <vt:lpstr>Double-layer Master-Slave Model</vt:lpstr>
      <vt:lpstr>PowerPoint Presentation</vt:lpstr>
      <vt:lpstr>Double-layer Master-Slave Model</vt:lpstr>
      <vt:lpstr>PowerPoint Presentation</vt:lpstr>
      <vt:lpstr>Double-layer Master-Slave Model</vt:lpstr>
      <vt:lpstr>PowerPoint Presentation</vt:lpstr>
      <vt:lpstr>Double-layer Master-Slave Model</vt:lpstr>
      <vt:lpstr>PowerPoint Presentation</vt:lpstr>
      <vt:lpstr>Double-layer Master-Slave Model</vt:lpstr>
      <vt:lpstr>PowerPoint Presentation</vt:lpstr>
      <vt:lpstr>Double-layer Master-Slave Model</vt:lpstr>
      <vt:lpstr>Double-layer Master-Slave Model</vt:lpstr>
      <vt:lpstr>Double-layer Master-Slave Model</vt:lpstr>
      <vt:lpstr>Double-layer Master-Slave Model</vt:lpstr>
      <vt:lpstr>Double-layer Master-Slave Model</vt:lpstr>
      <vt:lpstr> Double-layer Master-Slave Model</vt:lpstr>
      <vt:lpstr>The four integer arguments of DMSM_INITIALIZE in Fortran 90</vt:lpstr>
      <vt:lpstr>The four arguments of DMSM_WORKING in Fortran 90</vt:lpstr>
      <vt:lpstr>The first argument of DMSM_WORKING in Fortran 90</vt:lpstr>
      <vt:lpstr>The second argument of DMSM_WORKING in Fortran 90</vt:lpstr>
      <vt:lpstr>The third argument of DMSM_WORKING in Fortran 90</vt:lpstr>
      <vt:lpstr>The third argument of DMSM_WORKING in Fortran 90</vt:lpstr>
      <vt:lpstr>DMSM_WORKING in Fortran 90</vt:lpstr>
      <vt:lpstr> Double-layer Master-Slave Model</vt:lpstr>
      <vt:lpstr>Interface of DMSM_ALL() in F90 </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Lab Work II: Mixed/C(F90)/dmsm </vt:lpstr>
      <vt:lpstr> Double-layer Master-Slave Model</vt:lpstr>
      <vt:lpstr> Double-layer Master-Slave Model</vt:lpstr>
      <vt:lpstr> Double-layer Master-Slave Model</vt:lpstr>
      <vt:lpstr> Double-layer Master-Slave Model</vt:lpstr>
      <vt:lpstr> Double-layer Master-Slave Model</vt:lpstr>
      <vt:lpstr>Lab Work III: Mixed/C(F90)/dmsm </vt:lpstr>
      <vt:lpstr> Double-layer Master-Slave Model</vt:lpstr>
      <vt:lpstr>An OpenMP Race Condition Example</vt:lpstr>
      <vt:lpstr>An OpenMP Race Condition Example</vt:lpstr>
      <vt:lpstr>The four arguments of DMSM_WORKING in Fortran 90</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Lab Work IV: Mixed/C(F90)/dmsm </vt:lpstr>
      <vt:lpstr> Double-layer Master-Slave Model</vt:lpstr>
      <vt:lpstr> Double-layer Master-Slave Model</vt:lpstr>
      <vt:lpstr>Double-layer Master-Slave Model</vt:lpstr>
      <vt:lpstr>PowerPoint Presentation</vt:lpstr>
      <vt:lpstr>Double-layer Master-Slave Model</vt:lpstr>
      <vt:lpstr>PowerPoint Presentation</vt:lpstr>
      <vt:lpstr>Double-layer Master-Slave Model</vt:lpstr>
      <vt:lpstr>PowerPoint Presentation</vt:lpstr>
      <vt:lpstr> Double-layer Master-Slave Model</vt:lpstr>
      <vt:lpstr> Double-layer Master-Slave Model</vt:lpstr>
      <vt:lpstr> Double-layer Master-Slave Model</vt:lpstr>
      <vt:lpstr> Double-layer Master-Slave Model</vt:lpstr>
      <vt:lpstr>Double-layer Master-Slave Model</vt:lpstr>
      <vt:lpstr>PowerPoint Presentation</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 Double-layer Master-Slave Model</vt:lpstr>
      <vt:lpstr>Thank you very much for your attention!</vt:lpstr>
    </vt:vector>
  </TitlesOfParts>
  <Company>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MPI for Novice</dc:title>
  <dc:creator>gliu</dc:creator>
  <cp:lastModifiedBy>bigphysics</cp:lastModifiedBy>
  <cp:revision>1852</cp:revision>
  <dcterms:created xsi:type="dcterms:W3CDTF">2002-05-01T18:21:50Z</dcterms:created>
  <dcterms:modified xsi:type="dcterms:W3CDTF">2015-07-25T21:56:15Z</dcterms:modified>
</cp:coreProperties>
</file>