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1" r:id="rId4"/>
    <p:sldId id="262" r:id="rId5"/>
    <p:sldId id="259" r:id="rId6"/>
    <p:sldId id="264" r:id="rId7"/>
    <p:sldId id="265" r:id="rId8"/>
    <p:sldId id="260" r:id="rId9"/>
    <p:sldId id="266" r:id="rId10"/>
    <p:sldId id="267" r:id="rId11"/>
    <p:sldId id="268" r:id="rId12"/>
    <p:sldId id="269" r:id="rId13"/>
    <p:sldId id="270" r:id="rId14"/>
    <p:sldId id="27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82"/>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415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729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901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822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687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43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35115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377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928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034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34772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053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598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573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9142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167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5187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stio.io/latest/zh/doc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1AAEE-7F8A-7A0E-C97D-8029278DA3D9}"/>
              </a:ext>
            </a:extLst>
          </p:cNvPr>
          <p:cNvSpPr>
            <a:spLocks noGrp="1"/>
          </p:cNvSpPr>
          <p:nvPr>
            <p:ph type="ctrTitle"/>
          </p:nvPr>
        </p:nvSpPr>
        <p:spPr/>
        <p:txBody>
          <a:bodyPr/>
          <a:lstStyle/>
          <a:p>
            <a:r>
              <a:rPr kumimoji="1" lang="zh-CN" altLang="en-US" dirty="0"/>
              <a:t>平台架构和项目开发</a:t>
            </a:r>
          </a:p>
        </p:txBody>
      </p:sp>
      <p:sp>
        <p:nvSpPr>
          <p:cNvPr id="3" name="副标题 2">
            <a:extLst>
              <a:ext uri="{FF2B5EF4-FFF2-40B4-BE49-F238E27FC236}">
                <a16:creationId xmlns:a16="http://schemas.microsoft.com/office/drawing/2014/main" id="{8E6A192E-5B28-8F89-B16F-51942F5693C1}"/>
              </a:ext>
            </a:extLst>
          </p:cNvPr>
          <p:cNvSpPr>
            <a:spLocks noGrp="1"/>
          </p:cNvSpPr>
          <p:nvPr>
            <p:ph type="subTitle" idx="1"/>
          </p:nvPr>
        </p:nvSpPr>
        <p:spPr/>
        <p:txBody>
          <a:bodyPr/>
          <a:lstStyle/>
          <a:p>
            <a:r>
              <a:rPr kumimoji="1" lang="zh-CN" altLang="en-US" dirty="0"/>
              <a:t>黄炜炜</a:t>
            </a:r>
            <a:endParaRPr kumimoji="1" lang="en-US" altLang="zh-CN" dirty="0"/>
          </a:p>
          <a:p>
            <a:r>
              <a:rPr kumimoji="1" lang="en-US" altLang="zh-CN" dirty="0"/>
              <a:t>2023</a:t>
            </a:r>
            <a:r>
              <a:rPr kumimoji="1" lang="zh-CN" altLang="en-US" dirty="0"/>
              <a:t>年</a:t>
            </a:r>
          </a:p>
        </p:txBody>
      </p:sp>
    </p:spTree>
    <p:extLst>
      <p:ext uri="{BB962C8B-B14F-4D97-AF65-F5344CB8AC3E}">
        <p14:creationId xmlns:p14="http://schemas.microsoft.com/office/powerpoint/2010/main" val="837040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9F0CD-D904-66E0-C5EB-64B3D9F40E1D}"/>
              </a:ext>
            </a:extLst>
          </p:cNvPr>
          <p:cNvSpPr>
            <a:spLocks noGrp="1"/>
          </p:cNvSpPr>
          <p:nvPr>
            <p:ph type="title"/>
          </p:nvPr>
        </p:nvSpPr>
        <p:spPr>
          <a:xfrm>
            <a:off x="677334" y="609600"/>
            <a:ext cx="8596668" cy="696686"/>
          </a:xfrm>
        </p:spPr>
        <p:txBody>
          <a:bodyPr/>
          <a:lstStyle/>
          <a:p>
            <a:r>
              <a:rPr kumimoji="1" lang="zh-CN" altLang="en-US" dirty="0"/>
              <a:t>统一认证中心</a:t>
            </a:r>
            <a:r>
              <a:rPr kumimoji="1" lang="en-US" altLang="zh-CN" dirty="0"/>
              <a:t>-</a:t>
            </a:r>
            <a:r>
              <a:rPr kumimoji="1" lang="zh-CN" altLang="en-US" dirty="0"/>
              <a:t>配置业务系统和菜单</a:t>
            </a:r>
            <a:r>
              <a:rPr kumimoji="1" lang="en-US" altLang="zh-CN" dirty="0"/>
              <a:t>2</a:t>
            </a:r>
            <a:endParaRPr kumimoji="1" lang="zh-CN" altLang="en-US" dirty="0"/>
          </a:p>
        </p:txBody>
      </p:sp>
      <p:pic>
        <p:nvPicPr>
          <p:cNvPr id="4" name="内容占位符 3">
            <a:extLst>
              <a:ext uri="{FF2B5EF4-FFF2-40B4-BE49-F238E27FC236}">
                <a16:creationId xmlns:a16="http://schemas.microsoft.com/office/drawing/2014/main" id="{1900A288-FC03-3128-B0CF-E4BC4C14989B}"/>
              </a:ext>
            </a:extLst>
          </p:cNvPr>
          <p:cNvPicPr>
            <a:picLocks noGrp="1" noChangeAspect="1"/>
          </p:cNvPicPr>
          <p:nvPr>
            <p:ph idx="1"/>
          </p:nvPr>
        </p:nvPicPr>
        <p:blipFill>
          <a:blip r:embed="rId2"/>
          <a:stretch>
            <a:fillRect/>
          </a:stretch>
        </p:blipFill>
        <p:spPr>
          <a:xfrm>
            <a:off x="90034" y="2490872"/>
            <a:ext cx="5927373" cy="2578791"/>
          </a:xfrm>
          <a:prstGeom prst="rect">
            <a:avLst/>
          </a:prstGeom>
        </p:spPr>
      </p:pic>
      <p:sp>
        <p:nvSpPr>
          <p:cNvPr id="5" name="文本框 4">
            <a:extLst>
              <a:ext uri="{FF2B5EF4-FFF2-40B4-BE49-F238E27FC236}">
                <a16:creationId xmlns:a16="http://schemas.microsoft.com/office/drawing/2014/main" id="{4B8E7D6C-A45A-229A-5700-B45543EB3A87}"/>
              </a:ext>
            </a:extLst>
          </p:cNvPr>
          <p:cNvSpPr txBox="1"/>
          <p:nvPr/>
        </p:nvSpPr>
        <p:spPr>
          <a:xfrm>
            <a:off x="925286" y="1436914"/>
            <a:ext cx="4725974" cy="923330"/>
          </a:xfrm>
          <a:prstGeom prst="rect">
            <a:avLst/>
          </a:prstGeom>
          <a:noFill/>
        </p:spPr>
        <p:txBody>
          <a:bodyPr wrap="none" rtlCol="0">
            <a:spAutoFit/>
          </a:bodyPr>
          <a:lstStyle/>
          <a:p>
            <a:r>
              <a:rPr kumimoji="1" lang="en-US" altLang="zh-CN" dirty="0"/>
              <a:t>1.</a:t>
            </a:r>
            <a:r>
              <a:rPr kumimoji="1" lang="zh-CN" altLang="en-US" dirty="0"/>
              <a:t>业务系统 </a:t>
            </a:r>
            <a:r>
              <a:rPr kumimoji="1" lang="en-US" altLang="zh-CN" dirty="0"/>
              <a:t>-&gt; </a:t>
            </a:r>
            <a:r>
              <a:rPr kumimoji="1" lang="zh-CN" altLang="en-US" dirty="0"/>
              <a:t>更多 </a:t>
            </a:r>
            <a:r>
              <a:rPr kumimoji="1" lang="en-US" altLang="zh-CN" dirty="0"/>
              <a:t>-&gt; </a:t>
            </a:r>
            <a:r>
              <a:rPr kumimoji="1" lang="zh-CN" altLang="en-US" dirty="0"/>
              <a:t>查看导航</a:t>
            </a:r>
            <a:endParaRPr kumimoji="1" lang="en-US" altLang="zh-CN" dirty="0"/>
          </a:p>
          <a:p>
            <a:r>
              <a:rPr kumimoji="1" lang="en-US" altLang="zh-CN" dirty="0"/>
              <a:t>2.</a:t>
            </a:r>
            <a:r>
              <a:rPr kumimoji="1" lang="zh-CN" altLang="en-US" dirty="0"/>
              <a:t>添加导航</a:t>
            </a:r>
            <a:endParaRPr kumimoji="1" lang="en-US" altLang="zh-CN" dirty="0"/>
          </a:p>
          <a:p>
            <a:pPr marL="342900" indent="-342900">
              <a:buFont typeface="+mj-ea"/>
              <a:buAutoNum type="circleNumDbPlain"/>
            </a:pPr>
            <a:r>
              <a:rPr kumimoji="1" lang="zh-CN" altLang="en-US" dirty="0"/>
              <a:t>导航的链接主要填写前端项目的路由模块</a:t>
            </a:r>
            <a:endParaRPr kumimoji="1" lang="en-US" altLang="zh-CN" dirty="0"/>
          </a:p>
        </p:txBody>
      </p:sp>
      <p:pic>
        <p:nvPicPr>
          <p:cNvPr id="6" name="图片 5">
            <a:extLst>
              <a:ext uri="{FF2B5EF4-FFF2-40B4-BE49-F238E27FC236}">
                <a16:creationId xmlns:a16="http://schemas.microsoft.com/office/drawing/2014/main" id="{3E4888C8-B8F8-3828-3B07-9EF414C0BCBE}"/>
              </a:ext>
            </a:extLst>
          </p:cNvPr>
          <p:cNvPicPr>
            <a:picLocks noChangeAspect="1"/>
          </p:cNvPicPr>
          <p:nvPr/>
        </p:nvPicPr>
        <p:blipFill rotWithShape="1">
          <a:blip r:embed="rId3"/>
          <a:srcRect l="17791" t="-317" r="670" b="5472"/>
          <a:stretch/>
        </p:blipFill>
        <p:spPr>
          <a:xfrm>
            <a:off x="6658714" y="1306286"/>
            <a:ext cx="4608000" cy="3312000"/>
          </a:xfrm>
          <a:prstGeom prst="rect">
            <a:avLst/>
          </a:prstGeom>
        </p:spPr>
      </p:pic>
      <p:pic>
        <p:nvPicPr>
          <p:cNvPr id="7" name="图片 6">
            <a:extLst>
              <a:ext uri="{FF2B5EF4-FFF2-40B4-BE49-F238E27FC236}">
                <a16:creationId xmlns:a16="http://schemas.microsoft.com/office/drawing/2014/main" id="{81B4C04F-D5BA-AF02-6837-80E1C2507D30}"/>
              </a:ext>
            </a:extLst>
          </p:cNvPr>
          <p:cNvPicPr>
            <a:picLocks noChangeAspect="1"/>
          </p:cNvPicPr>
          <p:nvPr/>
        </p:nvPicPr>
        <p:blipFill>
          <a:blip r:embed="rId4"/>
          <a:stretch>
            <a:fillRect/>
          </a:stretch>
        </p:blipFill>
        <p:spPr>
          <a:xfrm>
            <a:off x="6174594" y="4793759"/>
            <a:ext cx="6017406" cy="2064241"/>
          </a:xfrm>
          <a:prstGeom prst="rect">
            <a:avLst/>
          </a:prstGeom>
        </p:spPr>
      </p:pic>
      <p:sp>
        <p:nvSpPr>
          <p:cNvPr id="8" name="文本框 7">
            <a:extLst>
              <a:ext uri="{FF2B5EF4-FFF2-40B4-BE49-F238E27FC236}">
                <a16:creationId xmlns:a16="http://schemas.microsoft.com/office/drawing/2014/main" id="{59C898B4-471D-E332-884A-C2147816204E}"/>
              </a:ext>
            </a:extLst>
          </p:cNvPr>
          <p:cNvSpPr txBox="1"/>
          <p:nvPr/>
        </p:nvSpPr>
        <p:spPr>
          <a:xfrm>
            <a:off x="914400" y="5693229"/>
            <a:ext cx="2704202" cy="923330"/>
          </a:xfrm>
          <a:prstGeom prst="rect">
            <a:avLst/>
          </a:prstGeom>
          <a:noFill/>
        </p:spPr>
        <p:txBody>
          <a:bodyPr wrap="none" rtlCol="0">
            <a:spAutoFit/>
          </a:bodyPr>
          <a:lstStyle/>
          <a:p>
            <a:r>
              <a:rPr kumimoji="1" lang="en-US" altLang="zh-CN" dirty="0"/>
              <a:t>/</a:t>
            </a:r>
            <a:r>
              <a:rPr kumimoji="1" lang="en-US" altLang="zh-CN" dirty="0" err="1"/>
              <a:t>displayIndex</a:t>
            </a:r>
            <a:endParaRPr kumimoji="1" lang="en-US" altLang="zh-CN" dirty="0"/>
          </a:p>
          <a:p>
            <a:r>
              <a:rPr kumimoji="1" lang="en-US" altLang="zh-CN" dirty="0"/>
              <a:t>https://www.baidu.com</a:t>
            </a:r>
          </a:p>
          <a:p>
            <a:r>
              <a:rPr lang="en-US" altLang="zh-CN" b="0" i="0" dirty="0">
                <a:effectLst/>
                <a:latin typeface="Chinese Quote"/>
              </a:rPr>
              <a:t>https://</a:t>
            </a:r>
            <a:r>
              <a:rPr lang="en-US" altLang="zh-CN" b="0" i="0" dirty="0" err="1">
                <a:effectLst/>
                <a:latin typeface="Chinese Quote"/>
              </a:rPr>
              <a:t>pc.qq.com</a:t>
            </a:r>
            <a:r>
              <a:rPr lang="en-US" altLang="zh-CN" b="0" i="0" dirty="0">
                <a:effectLst/>
                <a:latin typeface="Chinese Quote"/>
              </a:rPr>
              <a:t>/</a:t>
            </a:r>
            <a:endParaRPr kumimoji="1" lang="zh-CN" altLang="en-US" dirty="0"/>
          </a:p>
        </p:txBody>
      </p:sp>
    </p:spTree>
    <p:extLst>
      <p:ext uri="{BB962C8B-B14F-4D97-AF65-F5344CB8AC3E}">
        <p14:creationId xmlns:p14="http://schemas.microsoft.com/office/powerpoint/2010/main" val="360489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63DAE-46D1-6FF5-5593-2E15585157E5}"/>
              </a:ext>
            </a:extLst>
          </p:cNvPr>
          <p:cNvSpPr>
            <a:spLocks noGrp="1"/>
          </p:cNvSpPr>
          <p:nvPr>
            <p:ph type="title"/>
          </p:nvPr>
        </p:nvSpPr>
        <p:spPr>
          <a:xfrm>
            <a:off x="677334" y="609600"/>
            <a:ext cx="8596668" cy="653143"/>
          </a:xfrm>
        </p:spPr>
        <p:txBody>
          <a:bodyPr/>
          <a:lstStyle/>
          <a:p>
            <a:r>
              <a:rPr kumimoji="1" lang="zh-CN" altLang="en-US" dirty="0"/>
              <a:t>统一认证中心</a:t>
            </a:r>
            <a:r>
              <a:rPr kumimoji="1" lang="en-US" altLang="zh-CN" dirty="0"/>
              <a:t>-</a:t>
            </a:r>
            <a:r>
              <a:rPr kumimoji="1" lang="zh-CN" altLang="en-US" dirty="0"/>
              <a:t>角色</a:t>
            </a:r>
            <a:r>
              <a:rPr kumimoji="1" lang="en-US" altLang="zh-CN" dirty="0"/>
              <a:t>1</a:t>
            </a:r>
            <a:endParaRPr kumimoji="1" lang="zh-CN" altLang="en-US" dirty="0"/>
          </a:p>
        </p:txBody>
      </p:sp>
      <p:pic>
        <p:nvPicPr>
          <p:cNvPr id="4" name="内容占位符 3">
            <a:extLst>
              <a:ext uri="{FF2B5EF4-FFF2-40B4-BE49-F238E27FC236}">
                <a16:creationId xmlns:a16="http://schemas.microsoft.com/office/drawing/2014/main" id="{69CCF50A-EADF-DCC2-9ACC-1395FC9DB2AE}"/>
              </a:ext>
            </a:extLst>
          </p:cNvPr>
          <p:cNvPicPr>
            <a:picLocks noGrp="1" noChangeAspect="1"/>
          </p:cNvPicPr>
          <p:nvPr>
            <p:ph idx="1"/>
          </p:nvPr>
        </p:nvPicPr>
        <p:blipFill>
          <a:blip r:embed="rId2"/>
          <a:stretch>
            <a:fillRect/>
          </a:stretch>
        </p:blipFill>
        <p:spPr>
          <a:xfrm>
            <a:off x="677334" y="2614134"/>
            <a:ext cx="8596312" cy="3322687"/>
          </a:xfrm>
          <a:prstGeom prst="rect">
            <a:avLst/>
          </a:prstGeom>
        </p:spPr>
      </p:pic>
      <p:sp>
        <p:nvSpPr>
          <p:cNvPr id="5" name="文本框 4">
            <a:extLst>
              <a:ext uri="{FF2B5EF4-FFF2-40B4-BE49-F238E27FC236}">
                <a16:creationId xmlns:a16="http://schemas.microsoft.com/office/drawing/2014/main" id="{CB39310C-6B94-2C0E-354D-09A9F05B8C33}"/>
              </a:ext>
            </a:extLst>
          </p:cNvPr>
          <p:cNvSpPr txBox="1"/>
          <p:nvPr/>
        </p:nvSpPr>
        <p:spPr>
          <a:xfrm>
            <a:off x="794657" y="1469571"/>
            <a:ext cx="3853940" cy="646331"/>
          </a:xfrm>
          <a:prstGeom prst="rect">
            <a:avLst/>
          </a:prstGeom>
          <a:noFill/>
        </p:spPr>
        <p:txBody>
          <a:bodyPr wrap="none" rtlCol="0">
            <a:spAutoFit/>
          </a:bodyPr>
          <a:lstStyle/>
          <a:p>
            <a:r>
              <a:rPr kumimoji="1" lang="en-US" altLang="zh-CN" dirty="0"/>
              <a:t>1.</a:t>
            </a:r>
            <a:r>
              <a:rPr kumimoji="1" lang="zh-CN" altLang="en-US" dirty="0"/>
              <a:t>角色管理 </a:t>
            </a:r>
            <a:r>
              <a:rPr kumimoji="1" lang="en-US" altLang="zh-CN" dirty="0"/>
              <a:t>-&gt; </a:t>
            </a:r>
            <a:r>
              <a:rPr kumimoji="1" lang="zh-CN" altLang="en-US" dirty="0"/>
              <a:t>角色</a:t>
            </a:r>
            <a:endParaRPr kumimoji="1" lang="en-US" altLang="zh-CN" dirty="0"/>
          </a:p>
          <a:p>
            <a:r>
              <a:rPr kumimoji="1" lang="en-US" altLang="zh-CN" dirty="0"/>
              <a:t>2.</a:t>
            </a:r>
            <a:r>
              <a:rPr kumimoji="1" lang="zh-CN" altLang="en-US" dirty="0"/>
              <a:t>可关联账户和菜单，形成关联关系</a:t>
            </a:r>
          </a:p>
        </p:txBody>
      </p:sp>
      <p:pic>
        <p:nvPicPr>
          <p:cNvPr id="7" name="图片 6">
            <a:extLst>
              <a:ext uri="{FF2B5EF4-FFF2-40B4-BE49-F238E27FC236}">
                <a16:creationId xmlns:a16="http://schemas.microsoft.com/office/drawing/2014/main" id="{3F273770-850D-2254-1B7B-6B242EAE1D7C}"/>
              </a:ext>
            </a:extLst>
          </p:cNvPr>
          <p:cNvPicPr>
            <a:picLocks noChangeAspect="1"/>
          </p:cNvPicPr>
          <p:nvPr/>
        </p:nvPicPr>
        <p:blipFill>
          <a:blip r:embed="rId3"/>
          <a:stretch>
            <a:fillRect/>
          </a:stretch>
        </p:blipFill>
        <p:spPr>
          <a:xfrm>
            <a:off x="7652656" y="0"/>
            <a:ext cx="4539343" cy="2940465"/>
          </a:xfrm>
          <a:prstGeom prst="rect">
            <a:avLst/>
          </a:prstGeom>
        </p:spPr>
      </p:pic>
    </p:spTree>
    <p:extLst>
      <p:ext uri="{BB962C8B-B14F-4D97-AF65-F5344CB8AC3E}">
        <p14:creationId xmlns:p14="http://schemas.microsoft.com/office/powerpoint/2010/main" val="335710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63DAE-46D1-6FF5-5593-2E15585157E5}"/>
              </a:ext>
            </a:extLst>
          </p:cNvPr>
          <p:cNvSpPr>
            <a:spLocks noGrp="1"/>
          </p:cNvSpPr>
          <p:nvPr>
            <p:ph type="title"/>
          </p:nvPr>
        </p:nvSpPr>
        <p:spPr>
          <a:xfrm>
            <a:off x="677334" y="609600"/>
            <a:ext cx="8596668" cy="653143"/>
          </a:xfrm>
        </p:spPr>
        <p:txBody>
          <a:bodyPr/>
          <a:lstStyle/>
          <a:p>
            <a:r>
              <a:rPr kumimoji="1" lang="zh-CN" altLang="en-US" dirty="0"/>
              <a:t>统一认证中心</a:t>
            </a:r>
            <a:r>
              <a:rPr kumimoji="1" lang="en-US" altLang="zh-CN" dirty="0"/>
              <a:t>-</a:t>
            </a:r>
            <a:r>
              <a:rPr kumimoji="1" lang="zh-CN" altLang="en-US" dirty="0"/>
              <a:t>角色</a:t>
            </a:r>
            <a:r>
              <a:rPr kumimoji="1" lang="en-US" altLang="zh-CN" dirty="0"/>
              <a:t>2</a:t>
            </a:r>
            <a:endParaRPr kumimoji="1" lang="zh-CN" altLang="en-US" dirty="0"/>
          </a:p>
        </p:txBody>
      </p:sp>
      <p:sp>
        <p:nvSpPr>
          <p:cNvPr id="5" name="文本框 4">
            <a:extLst>
              <a:ext uri="{FF2B5EF4-FFF2-40B4-BE49-F238E27FC236}">
                <a16:creationId xmlns:a16="http://schemas.microsoft.com/office/drawing/2014/main" id="{CB39310C-6B94-2C0E-354D-09A9F05B8C33}"/>
              </a:ext>
            </a:extLst>
          </p:cNvPr>
          <p:cNvSpPr txBox="1"/>
          <p:nvPr/>
        </p:nvSpPr>
        <p:spPr>
          <a:xfrm>
            <a:off x="794657" y="1469571"/>
            <a:ext cx="1314784" cy="646331"/>
          </a:xfrm>
          <a:prstGeom prst="rect">
            <a:avLst/>
          </a:prstGeom>
          <a:noFill/>
        </p:spPr>
        <p:txBody>
          <a:bodyPr wrap="none" rtlCol="0">
            <a:spAutoFit/>
          </a:bodyPr>
          <a:lstStyle/>
          <a:p>
            <a:r>
              <a:rPr kumimoji="1" lang="en-US" altLang="zh-CN" dirty="0"/>
              <a:t>1.</a:t>
            </a:r>
            <a:r>
              <a:rPr kumimoji="1" lang="zh-CN" altLang="en-US" dirty="0"/>
              <a:t>添加菜单</a:t>
            </a:r>
            <a:endParaRPr kumimoji="1" lang="en-US" altLang="zh-CN" dirty="0"/>
          </a:p>
          <a:p>
            <a:r>
              <a:rPr kumimoji="1" lang="en-US" altLang="zh-CN" dirty="0"/>
              <a:t>2.</a:t>
            </a:r>
            <a:r>
              <a:rPr kumimoji="1" lang="zh-CN" altLang="en-US" dirty="0"/>
              <a:t>添加用户</a:t>
            </a:r>
          </a:p>
        </p:txBody>
      </p:sp>
      <p:pic>
        <p:nvPicPr>
          <p:cNvPr id="7" name="图片 6">
            <a:extLst>
              <a:ext uri="{FF2B5EF4-FFF2-40B4-BE49-F238E27FC236}">
                <a16:creationId xmlns:a16="http://schemas.microsoft.com/office/drawing/2014/main" id="{3F273770-850D-2254-1B7B-6B242EAE1D7C}"/>
              </a:ext>
            </a:extLst>
          </p:cNvPr>
          <p:cNvPicPr>
            <a:picLocks noChangeAspect="1"/>
          </p:cNvPicPr>
          <p:nvPr/>
        </p:nvPicPr>
        <p:blipFill>
          <a:blip r:embed="rId2"/>
          <a:stretch>
            <a:fillRect/>
          </a:stretch>
        </p:blipFill>
        <p:spPr>
          <a:xfrm>
            <a:off x="7652656" y="0"/>
            <a:ext cx="4539343" cy="2940465"/>
          </a:xfrm>
          <a:prstGeom prst="rect">
            <a:avLst/>
          </a:prstGeom>
        </p:spPr>
      </p:pic>
      <p:pic>
        <p:nvPicPr>
          <p:cNvPr id="8" name="内容占位符 7">
            <a:extLst>
              <a:ext uri="{FF2B5EF4-FFF2-40B4-BE49-F238E27FC236}">
                <a16:creationId xmlns:a16="http://schemas.microsoft.com/office/drawing/2014/main" id="{6F1C8641-7C66-567B-C6E1-90EBD6A2E659}"/>
              </a:ext>
            </a:extLst>
          </p:cNvPr>
          <p:cNvPicPr>
            <a:picLocks noGrp="1" noChangeAspect="1"/>
          </p:cNvPicPr>
          <p:nvPr>
            <p:ph idx="1"/>
          </p:nvPr>
        </p:nvPicPr>
        <p:blipFill>
          <a:blip r:embed="rId3"/>
          <a:stretch>
            <a:fillRect/>
          </a:stretch>
        </p:blipFill>
        <p:spPr>
          <a:xfrm>
            <a:off x="794657" y="2268301"/>
            <a:ext cx="5037780" cy="2559518"/>
          </a:xfrm>
          <a:prstGeom prst="rect">
            <a:avLst/>
          </a:prstGeom>
        </p:spPr>
      </p:pic>
      <p:pic>
        <p:nvPicPr>
          <p:cNvPr id="9" name="图片 8">
            <a:extLst>
              <a:ext uri="{FF2B5EF4-FFF2-40B4-BE49-F238E27FC236}">
                <a16:creationId xmlns:a16="http://schemas.microsoft.com/office/drawing/2014/main" id="{CD1BB9AE-F2AF-54FD-23F4-36C7A3C6165F}"/>
              </a:ext>
            </a:extLst>
          </p:cNvPr>
          <p:cNvPicPr>
            <a:picLocks noChangeAspect="1"/>
          </p:cNvPicPr>
          <p:nvPr/>
        </p:nvPicPr>
        <p:blipFill>
          <a:blip r:embed="rId4"/>
          <a:stretch>
            <a:fillRect/>
          </a:stretch>
        </p:blipFill>
        <p:spPr>
          <a:xfrm>
            <a:off x="4169229" y="3548060"/>
            <a:ext cx="7772400" cy="2655075"/>
          </a:xfrm>
          <a:prstGeom prst="rect">
            <a:avLst/>
          </a:prstGeom>
        </p:spPr>
      </p:pic>
    </p:spTree>
    <p:extLst>
      <p:ext uri="{BB962C8B-B14F-4D97-AF65-F5344CB8AC3E}">
        <p14:creationId xmlns:p14="http://schemas.microsoft.com/office/powerpoint/2010/main" val="147482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E8DD6-CE87-620C-4B07-093BAC3CD1FA}"/>
              </a:ext>
            </a:extLst>
          </p:cNvPr>
          <p:cNvSpPr>
            <a:spLocks noGrp="1"/>
          </p:cNvSpPr>
          <p:nvPr>
            <p:ph type="title"/>
          </p:nvPr>
        </p:nvSpPr>
        <p:spPr>
          <a:xfrm>
            <a:off x="677334" y="609600"/>
            <a:ext cx="8596668" cy="707571"/>
          </a:xfrm>
        </p:spPr>
        <p:txBody>
          <a:bodyPr/>
          <a:lstStyle/>
          <a:p>
            <a:r>
              <a:rPr kumimoji="1" lang="zh-CN" altLang="en-US" dirty="0"/>
              <a:t>统一认证中心</a:t>
            </a:r>
            <a:r>
              <a:rPr kumimoji="1" lang="en-US" altLang="zh-CN" dirty="0"/>
              <a:t>-</a:t>
            </a:r>
            <a:r>
              <a:rPr kumimoji="1" lang="zh-CN" altLang="en-US" dirty="0"/>
              <a:t>部门和账户</a:t>
            </a:r>
          </a:p>
        </p:txBody>
      </p:sp>
      <p:pic>
        <p:nvPicPr>
          <p:cNvPr id="4" name="内容占位符 3">
            <a:extLst>
              <a:ext uri="{FF2B5EF4-FFF2-40B4-BE49-F238E27FC236}">
                <a16:creationId xmlns:a16="http://schemas.microsoft.com/office/drawing/2014/main" id="{86D06551-1376-FEB2-A74C-3F9FB85F6E1D}"/>
              </a:ext>
            </a:extLst>
          </p:cNvPr>
          <p:cNvPicPr>
            <a:picLocks noGrp="1" noChangeAspect="1"/>
          </p:cNvPicPr>
          <p:nvPr>
            <p:ph idx="1"/>
          </p:nvPr>
        </p:nvPicPr>
        <p:blipFill>
          <a:blip r:embed="rId2"/>
          <a:stretch>
            <a:fillRect/>
          </a:stretch>
        </p:blipFill>
        <p:spPr>
          <a:xfrm>
            <a:off x="677334" y="2592614"/>
            <a:ext cx="8596312" cy="3452812"/>
          </a:xfrm>
          <a:prstGeom prst="rect">
            <a:avLst/>
          </a:prstGeom>
        </p:spPr>
      </p:pic>
      <p:sp>
        <p:nvSpPr>
          <p:cNvPr id="5" name="文本框 4">
            <a:extLst>
              <a:ext uri="{FF2B5EF4-FFF2-40B4-BE49-F238E27FC236}">
                <a16:creationId xmlns:a16="http://schemas.microsoft.com/office/drawing/2014/main" id="{1C79B47B-1292-75E6-C4A8-805BA10A9E5D}"/>
              </a:ext>
            </a:extLst>
          </p:cNvPr>
          <p:cNvSpPr txBox="1"/>
          <p:nvPr/>
        </p:nvSpPr>
        <p:spPr>
          <a:xfrm>
            <a:off x="914400" y="1545771"/>
            <a:ext cx="1314784" cy="646331"/>
          </a:xfrm>
          <a:prstGeom prst="rect">
            <a:avLst/>
          </a:prstGeom>
          <a:noFill/>
        </p:spPr>
        <p:txBody>
          <a:bodyPr wrap="none" rtlCol="0">
            <a:spAutoFit/>
          </a:bodyPr>
          <a:lstStyle/>
          <a:p>
            <a:r>
              <a:rPr kumimoji="1" lang="en-US" altLang="zh-CN" dirty="0"/>
              <a:t>1.</a:t>
            </a:r>
            <a:r>
              <a:rPr kumimoji="1" lang="zh-CN" altLang="en-US" dirty="0"/>
              <a:t>部门管理</a:t>
            </a:r>
            <a:endParaRPr kumimoji="1" lang="en-US" altLang="zh-CN" dirty="0"/>
          </a:p>
          <a:p>
            <a:r>
              <a:rPr kumimoji="1" lang="en-US" altLang="zh-CN" dirty="0"/>
              <a:t>2.</a:t>
            </a:r>
            <a:r>
              <a:rPr kumimoji="1" lang="zh-CN" altLang="en-US" dirty="0"/>
              <a:t>用户管理</a:t>
            </a:r>
          </a:p>
        </p:txBody>
      </p:sp>
    </p:spTree>
    <p:extLst>
      <p:ext uri="{BB962C8B-B14F-4D97-AF65-F5344CB8AC3E}">
        <p14:creationId xmlns:p14="http://schemas.microsoft.com/office/powerpoint/2010/main" val="293343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ADA33-BACE-1E9F-3CFB-0DA9F4CF952D}"/>
              </a:ext>
            </a:extLst>
          </p:cNvPr>
          <p:cNvSpPr>
            <a:spLocks noGrp="1"/>
          </p:cNvSpPr>
          <p:nvPr>
            <p:ph type="title"/>
          </p:nvPr>
        </p:nvSpPr>
        <p:spPr>
          <a:xfrm>
            <a:off x="677334" y="609600"/>
            <a:ext cx="8596668" cy="664029"/>
          </a:xfrm>
        </p:spPr>
        <p:txBody>
          <a:bodyPr/>
          <a:lstStyle/>
          <a:p>
            <a:r>
              <a:rPr kumimoji="1" lang="zh-CN" altLang="en-US" dirty="0"/>
              <a:t>开发环境</a:t>
            </a:r>
          </a:p>
        </p:txBody>
      </p:sp>
      <p:sp>
        <p:nvSpPr>
          <p:cNvPr id="4" name="文本框 3">
            <a:extLst>
              <a:ext uri="{FF2B5EF4-FFF2-40B4-BE49-F238E27FC236}">
                <a16:creationId xmlns:a16="http://schemas.microsoft.com/office/drawing/2014/main" id="{706A41EA-4C1A-FD8D-F7C3-179F378C4E76}"/>
              </a:ext>
            </a:extLst>
          </p:cNvPr>
          <p:cNvSpPr txBox="1"/>
          <p:nvPr/>
        </p:nvSpPr>
        <p:spPr>
          <a:xfrm>
            <a:off x="925286" y="1600200"/>
            <a:ext cx="3305713" cy="1477328"/>
          </a:xfrm>
          <a:prstGeom prst="rect">
            <a:avLst/>
          </a:prstGeom>
          <a:noFill/>
        </p:spPr>
        <p:txBody>
          <a:bodyPr wrap="none" rtlCol="0">
            <a:spAutoFit/>
          </a:bodyPr>
          <a:lstStyle/>
          <a:p>
            <a:r>
              <a:rPr kumimoji="1" lang="en-US" altLang="zh-CN" dirty="0"/>
              <a:t>1.</a:t>
            </a:r>
            <a:r>
              <a:rPr kumimoji="1" lang="zh-CN" altLang="en-US" dirty="0"/>
              <a:t>配置</a:t>
            </a:r>
            <a:r>
              <a:rPr kumimoji="1" lang="en-US" altLang="zh-CN" dirty="0"/>
              <a:t>maven</a:t>
            </a:r>
            <a:r>
              <a:rPr kumimoji="1" lang="zh-CN" altLang="en-US" dirty="0"/>
              <a:t>   </a:t>
            </a:r>
            <a:r>
              <a:rPr kumimoji="1" lang="en-US" altLang="zh-CN" dirty="0"/>
              <a:t>settings</a:t>
            </a:r>
            <a:r>
              <a:rPr kumimoji="1" lang="zh-CN" altLang="en-US" dirty="0"/>
              <a:t> 文件。</a:t>
            </a:r>
            <a:endParaRPr kumimoji="1" lang="en-US" altLang="zh-CN" dirty="0"/>
          </a:p>
          <a:p>
            <a:r>
              <a:rPr kumimoji="1" lang="en-US" altLang="zh-CN" dirty="0"/>
              <a:t>2.Java8</a:t>
            </a:r>
          </a:p>
          <a:p>
            <a:r>
              <a:rPr kumimoji="1" lang="en-US" altLang="zh-CN" dirty="0"/>
              <a:t>3.Nodejs</a:t>
            </a:r>
            <a:r>
              <a:rPr kumimoji="1" lang="zh-CN" altLang="en-US" dirty="0"/>
              <a:t> </a:t>
            </a:r>
            <a:r>
              <a:rPr kumimoji="1" lang="en-US" altLang="zh-CN" dirty="0"/>
              <a:t>14.x </a:t>
            </a:r>
            <a:r>
              <a:rPr kumimoji="1" lang="zh-CN" altLang="en-US" dirty="0"/>
              <a:t>或 </a:t>
            </a:r>
            <a:r>
              <a:rPr kumimoji="1" lang="en-US" altLang="zh-CN" dirty="0"/>
              <a:t>Nodejs16.x</a:t>
            </a:r>
          </a:p>
          <a:p>
            <a:r>
              <a:rPr kumimoji="1" lang="en-US" altLang="zh-CN" dirty="0"/>
              <a:t>4.Idea</a:t>
            </a:r>
          </a:p>
          <a:p>
            <a:r>
              <a:rPr kumimoji="1" lang="en-US" altLang="zh-CN" dirty="0"/>
              <a:t>5.Navicat</a:t>
            </a:r>
          </a:p>
        </p:txBody>
      </p:sp>
    </p:spTree>
    <p:extLst>
      <p:ext uri="{BB962C8B-B14F-4D97-AF65-F5344CB8AC3E}">
        <p14:creationId xmlns:p14="http://schemas.microsoft.com/office/powerpoint/2010/main" val="300043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8F5D2-21C6-7D06-1A9E-DFF55DE94965}"/>
              </a:ext>
            </a:extLst>
          </p:cNvPr>
          <p:cNvSpPr>
            <a:spLocks noGrp="1"/>
          </p:cNvSpPr>
          <p:nvPr>
            <p:ph type="title"/>
          </p:nvPr>
        </p:nvSpPr>
        <p:spPr>
          <a:xfrm>
            <a:off x="677334" y="609600"/>
            <a:ext cx="8596668" cy="674914"/>
          </a:xfrm>
        </p:spPr>
        <p:txBody>
          <a:bodyPr/>
          <a:lstStyle/>
          <a:p>
            <a:r>
              <a:rPr kumimoji="1" lang="zh-CN" altLang="en-US" dirty="0"/>
              <a:t>开发平台部署架构</a:t>
            </a:r>
          </a:p>
        </p:txBody>
      </p:sp>
      <p:sp>
        <p:nvSpPr>
          <p:cNvPr id="5" name="文本框 4">
            <a:extLst>
              <a:ext uri="{FF2B5EF4-FFF2-40B4-BE49-F238E27FC236}">
                <a16:creationId xmlns:a16="http://schemas.microsoft.com/office/drawing/2014/main" id="{CFA8EA97-1C53-4F9C-1877-617C37012F8A}"/>
              </a:ext>
            </a:extLst>
          </p:cNvPr>
          <p:cNvSpPr txBox="1"/>
          <p:nvPr/>
        </p:nvSpPr>
        <p:spPr>
          <a:xfrm>
            <a:off x="822325" y="1361106"/>
            <a:ext cx="293541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Trebuchet MS" panose="020B0603020202020204"/>
                <a:ea typeface="华文新魏" panose="02010800040101010101" pitchFamily="2" charset="-122"/>
                <a:cs typeface="+mn-cs"/>
              </a:rPr>
              <a:t>开发到部署开发平台的流程</a:t>
            </a:r>
          </a:p>
        </p:txBody>
      </p:sp>
      <p:pic>
        <p:nvPicPr>
          <p:cNvPr id="10" name="内容占位符 9">
            <a:extLst>
              <a:ext uri="{FF2B5EF4-FFF2-40B4-BE49-F238E27FC236}">
                <a16:creationId xmlns:a16="http://schemas.microsoft.com/office/drawing/2014/main" id="{796C044B-826C-D99A-BD2B-02EE8B004F32}"/>
              </a:ext>
            </a:extLst>
          </p:cNvPr>
          <p:cNvPicPr>
            <a:picLocks noGrp="1" noChangeAspect="1"/>
          </p:cNvPicPr>
          <p:nvPr>
            <p:ph idx="1"/>
          </p:nvPr>
        </p:nvPicPr>
        <p:blipFill>
          <a:blip r:embed="rId2"/>
          <a:stretch>
            <a:fillRect/>
          </a:stretch>
        </p:blipFill>
        <p:spPr>
          <a:xfrm>
            <a:off x="677333" y="2216589"/>
            <a:ext cx="8633595" cy="2779954"/>
          </a:xfrm>
          <a:prstGeom prst="rect">
            <a:avLst/>
          </a:prstGeom>
        </p:spPr>
      </p:pic>
    </p:spTree>
    <p:extLst>
      <p:ext uri="{BB962C8B-B14F-4D97-AF65-F5344CB8AC3E}">
        <p14:creationId xmlns:p14="http://schemas.microsoft.com/office/powerpoint/2010/main" val="383113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04C8F-6A0A-A66D-BC4D-040E85620EC8}"/>
              </a:ext>
            </a:extLst>
          </p:cNvPr>
          <p:cNvSpPr>
            <a:spLocks noGrp="1"/>
          </p:cNvSpPr>
          <p:nvPr>
            <p:ph type="title"/>
          </p:nvPr>
        </p:nvSpPr>
        <p:spPr>
          <a:xfrm>
            <a:off x="677334" y="609600"/>
            <a:ext cx="8596668" cy="707571"/>
          </a:xfrm>
        </p:spPr>
        <p:txBody>
          <a:bodyPr/>
          <a:lstStyle/>
          <a:p>
            <a:r>
              <a:rPr kumimoji="1" lang="zh-CN" altLang="en-US" dirty="0"/>
              <a:t>开发平台</a:t>
            </a:r>
          </a:p>
        </p:txBody>
      </p:sp>
      <p:pic>
        <p:nvPicPr>
          <p:cNvPr id="4" name="内容占位符 3">
            <a:extLst>
              <a:ext uri="{FF2B5EF4-FFF2-40B4-BE49-F238E27FC236}">
                <a16:creationId xmlns:a16="http://schemas.microsoft.com/office/drawing/2014/main" id="{63A8E98D-AEC5-E6A4-5944-064EC6E47587}"/>
              </a:ext>
            </a:extLst>
          </p:cNvPr>
          <p:cNvPicPr>
            <a:picLocks noGrp="1" noChangeAspect="1"/>
          </p:cNvPicPr>
          <p:nvPr>
            <p:ph idx="1"/>
          </p:nvPr>
        </p:nvPicPr>
        <p:blipFill>
          <a:blip r:embed="rId2"/>
          <a:stretch>
            <a:fillRect/>
          </a:stretch>
        </p:blipFill>
        <p:spPr>
          <a:xfrm>
            <a:off x="677690" y="2128838"/>
            <a:ext cx="8596312" cy="4119562"/>
          </a:xfrm>
          <a:prstGeom prst="rect">
            <a:avLst/>
          </a:prstGeom>
        </p:spPr>
      </p:pic>
      <p:sp>
        <p:nvSpPr>
          <p:cNvPr id="5" name="文本框 4">
            <a:extLst>
              <a:ext uri="{FF2B5EF4-FFF2-40B4-BE49-F238E27FC236}">
                <a16:creationId xmlns:a16="http://schemas.microsoft.com/office/drawing/2014/main" id="{C32FB3D0-96CB-9C71-41A7-952756720D90}"/>
              </a:ext>
            </a:extLst>
          </p:cNvPr>
          <p:cNvSpPr txBox="1"/>
          <p:nvPr/>
        </p:nvSpPr>
        <p:spPr>
          <a:xfrm>
            <a:off x="671117" y="1317171"/>
            <a:ext cx="9570249" cy="1200329"/>
          </a:xfrm>
          <a:prstGeom prst="rect">
            <a:avLst/>
          </a:prstGeom>
          <a:noFill/>
        </p:spPr>
        <p:txBody>
          <a:bodyPr wrap="none" rtlCol="0">
            <a:spAutoFit/>
          </a:bodyPr>
          <a:lstStyle/>
          <a:p>
            <a:r>
              <a:rPr kumimoji="1" lang="en-US" altLang="zh-CN" dirty="0"/>
              <a:t>1.</a:t>
            </a:r>
            <a:r>
              <a:rPr kumimoji="1" lang="zh-CN" altLang="en-US" dirty="0"/>
              <a:t>至少有</a:t>
            </a:r>
            <a:r>
              <a:rPr kumimoji="1" lang="en-US" altLang="zh-CN" dirty="0"/>
              <a:t>3</a:t>
            </a:r>
            <a:r>
              <a:rPr kumimoji="1" lang="zh-CN" altLang="en-US" dirty="0"/>
              <a:t>台机器部署</a:t>
            </a:r>
            <a:r>
              <a:rPr kumimoji="1" lang="en-US" altLang="zh-CN" dirty="0"/>
              <a:t>k8s</a:t>
            </a:r>
            <a:r>
              <a:rPr kumimoji="1" lang="zh-CN" altLang="en-US" dirty="0"/>
              <a:t>，搭建基础软件部署环境。根据实际情况调整每个机器的</a:t>
            </a:r>
            <a:r>
              <a:rPr kumimoji="1" lang="en-US" altLang="zh-CN" dirty="0"/>
              <a:t>CPU</a:t>
            </a:r>
            <a:r>
              <a:rPr kumimoji="1" lang="zh-CN" altLang="en-US" dirty="0"/>
              <a:t>和内存</a:t>
            </a:r>
            <a:endParaRPr kumimoji="1" lang="en-US" altLang="zh-CN" dirty="0"/>
          </a:p>
          <a:p>
            <a:r>
              <a:rPr kumimoji="1" lang="zh-CN" altLang="en-US" dirty="0"/>
              <a:t>以及</a:t>
            </a:r>
            <a:r>
              <a:rPr kumimoji="1" lang="en-US" altLang="zh-CN" dirty="0"/>
              <a:t>node</a:t>
            </a:r>
            <a:r>
              <a:rPr kumimoji="1" lang="zh-CN" altLang="en-US" dirty="0"/>
              <a:t>节点数量。</a:t>
            </a:r>
            <a:endParaRPr kumimoji="1" lang="en-US" altLang="zh-CN" dirty="0"/>
          </a:p>
          <a:p>
            <a:r>
              <a:rPr kumimoji="1" lang="en-US" altLang="zh-CN" dirty="0"/>
              <a:t>2.</a:t>
            </a:r>
            <a:r>
              <a:rPr kumimoji="1" lang="zh-CN" altLang="en-US" dirty="0"/>
              <a:t>网络统一出口由</a:t>
            </a:r>
            <a:r>
              <a:rPr kumimoji="1" lang="en-US" altLang="zh-CN" dirty="0"/>
              <a:t>Nginx</a:t>
            </a:r>
            <a:r>
              <a:rPr kumimoji="1" lang="zh-CN" altLang="en-US" dirty="0"/>
              <a:t>代理。</a:t>
            </a:r>
            <a:endParaRPr kumimoji="1" lang="en-US" altLang="zh-CN" dirty="0"/>
          </a:p>
          <a:p>
            <a:r>
              <a:rPr kumimoji="1" lang="en-US" altLang="zh-CN" dirty="0"/>
              <a:t>3.</a:t>
            </a:r>
            <a:r>
              <a:rPr kumimoji="1" lang="zh-CN" altLang="en-US" dirty="0"/>
              <a:t>所有生产的数据，都会定期备份或通过</a:t>
            </a:r>
            <a:r>
              <a:rPr kumimoji="1" lang="en-US" altLang="zh-CN" dirty="0" err="1"/>
              <a:t>nfs</a:t>
            </a:r>
            <a:r>
              <a:rPr kumimoji="1" lang="zh-CN" altLang="en-US" dirty="0"/>
              <a:t>写到</a:t>
            </a:r>
            <a:r>
              <a:rPr kumimoji="1" lang="en-US" altLang="zh-CN" dirty="0"/>
              <a:t>backup</a:t>
            </a:r>
            <a:r>
              <a:rPr kumimoji="1" lang="zh-CN" altLang="en-US" dirty="0"/>
              <a:t>机器上。</a:t>
            </a:r>
          </a:p>
        </p:txBody>
      </p:sp>
    </p:spTree>
    <p:extLst>
      <p:ext uri="{BB962C8B-B14F-4D97-AF65-F5344CB8AC3E}">
        <p14:creationId xmlns:p14="http://schemas.microsoft.com/office/powerpoint/2010/main" val="341879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D6481-5317-A9D7-A7EB-A1CCBDE40586}"/>
              </a:ext>
            </a:extLst>
          </p:cNvPr>
          <p:cNvSpPr>
            <a:spLocks noGrp="1"/>
          </p:cNvSpPr>
          <p:nvPr>
            <p:ph type="title"/>
          </p:nvPr>
        </p:nvSpPr>
        <p:spPr>
          <a:xfrm>
            <a:off x="677334" y="609600"/>
            <a:ext cx="8596668" cy="827314"/>
          </a:xfrm>
        </p:spPr>
        <p:txBody>
          <a:bodyPr/>
          <a:lstStyle/>
          <a:p>
            <a:r>
              <a:rPr kumimoji="1" lang="en-US" altLang="zh-CN" dirty="0"/>
              <a:t>k8s</a:t>
            </a:r>
            <a:r>
              <a:rPr kumimoji="1" lang="zh-CN" altLang="en-US" dirty="0"/>
              <a:t> </a:t>
            </a:r>
            <a:r>
              <a:rPr kumimoji="1" lang="en-US" altLang="zh-CN" dirty="0"/>
              <a:t>+</a:t>
            </a:r>
            <a:r>
              <a:rPr kumimoji="1" lang="zh-CN" altLang="en-US" dirty="0"/>
              <a:t> </a:t>
            </a:r>
            <a:r>
              <a:rPr kumimoji="1" lang="en-US" altLang="zh-CN" dirty="0" err="1"/>
              <a:t>istio</a:t>
            </a:r>
            <a:endParaRPr kumimoji="1" lang="zh-CN" altLang="en-US" dirty="0"/>
          </a:p>
        </p:txBody>
      </p:sp>
      <p:pic>
        <p:nvPicPr>
          <p:cNvPr id="4" name="内容占位符 3">
            <a:extLst>
              <a:ext uri="{FF2B5EF4-FFF2-40B4-BE49-F238E27FC236}">
                <a16:creationId xmlns:a16="http://schemas.microsoft.com/office/drawing/2014/main" id="{9DE4E45E-2AAB-5862-35FE-A59B6A86EE50}"/>
              </a:ext>
            </a:extLst>
          </p:cNvPr>
          <p:cNvPicPr>
            <a:picLocks noGrp="1" noChangeAspect="1"/>
          </p:cNvPicPr>
          <p:nvPr>
            <p:ph idx="1"/>
          </p:nvPr>
        </p:nvPicPr>
        <p:blipFill>
          <a:blip r:embed="rId2"/>
          <a:stretch>
            <a:fillRect/>
          </a:stretch>
        </p:blipFill>
        <p:spPr>
          <a:xfrm>
            <a:off x="677334" y="2676816"/>
            <a:ext cx="7824053" cy="3892118"/>
          </a:xfrm>
          <a:prstGeom prst="rect">
            <a:avLst/>
          </a:prstGeom>
        </p:spPr>
      </p:pic>
      <p:sp>
        <p:nvSpPr>
          <p:cNvPr id="5" name="文本框 4">
            <a:extLst>
              <a:ext uri="{FF2B5EF4-FFF2-40B4-BE49-F238E27FC236}">
                <a16:creationId xmlns:a16="http://schemas.microsoft.com/office/drawing/2014/main" id="{2EC38644-618E-62FC-7608-399ABCE45354}"/>
              </a:ext>
            </a:extLst>
          </p:cNvPr>
          <p:cNvSpPr txBox="1"/>
          <p:nvPr/>
        </p:nvSpPr>
        <p:spPr>
          <a:xfrm>
            <a:off x="677334" y="1336371"/>
            <a:ext cx="9265678" cy="1200329"/>
          </a:xfrm>
          <a:prstGeom prst="rect">
            <a:avLst/>
          </a:prstGeom>
          <a:noFill/>
        </p:spPr>
        <p:txBody>
          <a:bodyPr wrap="none" rtlCol="0">
            <a:spAutoFit/>
          </a:bodyPr>
          <a:lstStyle/>
          <a:p>
            <a:r>
              <a:rPr kumimoji="1" lang="en-US" altLang="zh-CN" dirty="0"/>
              <a:t>1.Istio</a:t>
            </a:r>
            <a:r>
              <a:rPr kumimoji="1" lang="zh-CN" altLang="en-US" dirty="0"/>
              <a:t>官方文档 </a:t>
            </a:r>
            <a:r>
              <a:rPr kumimoji="1" lang="en-US" altLang="zh-CN" dirty="0">
                <a:hlinkClick r:id="rId3"/>
              </a:rPr>
              <a:t>https://istio.io/latest/zh/docs/</a:t>
            </a:r>
            <a:endParaRPr kumimoji="1" lang="en-US" altLang="zh-CN" dirty="0"/>
          </a:p>
          <a:p>
            <a:r>
              <a:rPr kumimoji="1" lang="en-US" altLang="zh-CN" dirty="0"/>
              <a:t>2.</a:t>
            </a:r>
            <a:r>
              <a:rPr kumimoji="1" lang="zh-CN" altLang="en-US" dirty="0"/>
              <a:t>通过</a:t>
            </a:r>
            <a:r>
              <a:rPr kumimoji="1" lang="en-US" altLang="zh-CN" dirty="0" err="1"/>
              <a:t>istio</a:t>
            </a:r>
            <a:r>
              <a:rPr kumimoji="1" lang="zh-CN" altLang="en-US" dirty="0"/>
              <a:t>管理 </a:t>
            </a:r>
            <a:r>
              <a:rPr kumimoji="1" lang="en-US" altLang="zh-CN" dirty="0"/>
              <a:t>cloud</a:t>
            </a:r>
            <a:r>
              <a:rPr kumimoji="1" lang="zh-CN" altLang="en-US" dirty="0"/>
              <a:t>空间内的每个</a:t>
            </a:r>
            <a:r>
              <a:rPr kumimoji="1" lang="en-US" altLang="zh-CN" dirty="0"/>
              <a:t>pod</a:t>
            </a:r>
            <a:r>
              <a:rPr kumimoji="1" lang="zh-CN" altLang="en-US" dirty="0"/>
              <a:t>的流量</a:t>
            </a:r>
            <a:endParaRPr kumimoji="1" lang="en-US" altLang="zh-CN" dirty="0"/>
          </a:p>
          <a:p>
            <a:r>
              <a:rPr kumimoji="1" lang="en-US" altLang="zh-CN" dirty="0"/>
              <a:t>3.</a:t>
            </a:r>
            <a:r>
              <a:rPr kumimoji="1" lang="zh-CN" altLang="en-US" dirty="0"/>
              <a:t>只要</a:t>
            </a:r>
            <a:r>
              <a:rPr kumimoji="1" lang="en-US" altLang="zh-CN" dirty="0"/>
              <a:t>pod</a:t>
            </a:r>
            <a:r>
              <a:rPr kumimoji="1" lang="zh-CN" altLang="en-US" dirty="0"/>
              <a:t>接入</a:t>
            </a:r>
            <a:r>
              <a:rPr kumimoji="1" lang="en-US" altLang="zh-CN" dirty="0" err="1"/>
              <a:t>istio</a:t>
            </a:r>
            <a:r>
              <a:rPr kumimoji="1" lang="zh-CN" altLang="en-US" dirty="0"/>
              <a:t>的边车，无论是何种语言开发的都没关系，只要能提供</a:t>
            </a:r>
            <a:r>
              <a:rPr kumimoji="1" lang="en-US" altLang="zh-CN" dirty="0"/>
              <a:t>http</a:t>
            </a:r>
            <a:r>
              <a:rPr kumimoji="1" lang="zh-CN" altLang="en-US" dirty="0"/>
              <a:t>网络服务，</a:t>
            </a:r>
            <a:endParaRPr kumimoji="1" lang="en-US" altLang="zh-CN" dirty="0"/>
          </a:p>
          <a:p>
            <a:r>
              <a:rPr kumimoji="1" lang="zh-CN" altLang="en-US" dirty="0"/>
              <a:t>就能接入。</a:t>
            </a:r>
          </a:p>
        </p:txBody>
      </p:sp>
    </p:spTree>
    <p:extLst>
      <p:ext uri="{BB962C8B-B14F-4D97-AF65-F5344CB8AC3E}">
        <p14:creationId xmlns:p14="http://schemas.microsoft.com/office/powerpoint/2010/main" val="3577972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315CE5-1607-FF86-20B2-B72A6ADDBF0E}"/>
              </a:ext>
            </a:extLst>
          </p:cNvPr>
          <p:cNvSpPr>
            <a:spLocks noGrp="1"/>
          </p:cNvSpPr>
          <p:nvPr>
            <p:ph type="title"/>
          </p:nvPr>
        </p:nvSpPr>
        <p:spPr>
          <a:xfrm>
            <a:off x="677334" y="609600"/>
            <a:ext cx="8596668" cy="751114"/>
          </a:xfrm>
        </p:spPr>
        <p:txBody>
          <a:bodyPr/>
          <a:lstStyle/>
          <a:p>
            <a:r>
              <a:rPr kumimoji="1" lang="zh-CN" altLang="en-US" dirty="0"/>
              <a:t>多租户软件架构</a:t>
            </a:r>
          </a:p>
        </p:txBody>
      </p:sp>
      <p:pic>
        <p:nvPicPr>
          <p:cNvPr id="4" name="内容占位符 3">
            <a:extLst>
              <a:ext uri="{FF2B5EF4-FFF2-40B4-BE49-F238E27FC236}">
                <a16:creationId xmlns:a16="http://schemas.microsoft.com/office/drawing/2014/main" id="{9AB0435A-1F56-2EDE-A055-A7A9DD40FEF8}"/>
              </a:ext>
            </a:extLst>
          </p:cNvPr>
          <p:cNvPicPr>
            <a:picLocks noGrp="1" noChangeAspect="1"/>
          </p:cNvPicPr>
          <p:nvPr>
            <p:ph idx="1"/>
          </p:nvPr>
        </p:nvPicPr>
        <p:blipFill>
          <a:blip r:embed="rId2"/>
          <a:stretch>
            <a:fillRect/>
          </a:stretch>
        </p:blipFill>
        <p:spPr>
          <a:xfrm>
            <a:off x="677334" y="2442560"/>
            <a:ext cx="5516637" cy="3805840"/>
          </a:xfrm>
          <a:prstGeom prst="rect">
            <a:avLst/>
          </a:prstGeom>
        </p:spPr>
      </p:pic>
      <p:sp>
        <p:nvSpPr>
          <p:cNvPr id="5" name="文本框 4">
            <a:extLst>
              <a:ext uri="{FF2B5EF4-FFF2-40B4-BE49-F238E27FC236}">
                <a16:creationId xmlns:a16="http://schemas.microsoft.com/office/drawing/2014/main" id="{71FFF870-5191-A852-43F5-010CD116C3F9}"/>
              </a:ext>
            </a:extLst>
          </p:cNvPr>
          <p:cNvSpPr txBox="1"/>
          <p:nvPr/>
        </p:nvSpPr>
        <p:spPr>
          <a:xfrm>
            <a:off x="677334" y="1360714"/>
            <a:ext cx="7487947" cy="646331"/>
          </a:xfrm>
          <a:prstGeom prst="rect">
            <a:avLst/>
          </a:prstGeom>
          <a:noFill/>
        </p:spPr>
        <p:txBody>
          <a:bodyPr wrap="none" rtlCol="0">
            <a:spAutoFit/>
          </a:bodyPr>
          <a:lstStyle/>
          <a:p>
            <a:r>
              <a:rPr kumimoji="1" lang="en-US" altLang="zh-CN" dirty="0"/>
              <a:t>1.</a:t>
            </a:r>
            <a:r>
              <a:rPr kumimoji="1" lang="zh-CN" altLang="en-US" dirty="0"/>
              <a:t>根据不同租户中的账户，操作的数据，写入不同的租户数据库。</a:t>
            </a:r>
            <a:endParaRPr kumimoji="1" lang="en-US" altLang="zh-CN" dirty="0"/>
          </a:p>
          <a:p>
            <a:r>
              <a:rPr kumimoji="1" lang="en-US" altLang="zh-CN" dirty="0"/>
              <a:t>2.</a:t>
            </a:r>
            <a:r>
              <a:rPr kumimoji="1" lang="zh-CN" altLang="en-US" dirty="0"/>
              <a:t>可以通过登录域名或账户前缀或遍历租户数据库的方式进行账户登录。</a:t>
            </a:r>
          </a:p>
        </p:txBody>
      </p:sp>
    </p:spTree>
    <p:extLst>
      <p:ext uri="{BB962C8B-B14F-4D97-AF65-F5344CB8AC3E}">
        <p14:creationId xmlns:p14="http://schemas.microsoft.com/office/powerpoint/2010/main" val="405814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D3D9A-7314-2706-8422-8916762A4F6D}"/>
              </a:ext>
            </a:extLst>
          </p:cNvPr>
          <p:cNvSpPr>
            <a:spLocks noGrp="1"/>
          </p:cNvSpPr>
          <p:nvPr>
            <p:ph type="title"/>
          </p:nvPr>
        </p:nvSpPr>
        <p:spPr>
          <a:xfrm>
            <a:off x="677334" y="609600"/>
            <a:ext cx="8596668" cy="718457"/>
          </a:xfrm>
        </p:spPr>
        <p:txBody>
          <a:bodyPr/>
          <a:lstStyle/>
          <a:p>
            <a:r>
              <a:rPr kumimoji="1" lang="zh-CN" altLang="en-US" dirty="0"/>
              <a:t>用户登录逻辑</a:t>
            </a:r>
          </a:p>
        </p:txBody>
      </p:sp>
      <p:pic>
        <p:nvPicPr>
          <p:cNvPr id="4" name="图片 3">
            <a:extLst>
              <a:ext uri="{FF2B5EF4-FFF2-40B4-BE49-F238E27FC236}">
                <a16:creationId xmlns:a16="http://schemas.microsoft.com/office/drawing/2014/main" id="{37F92E5F-B21D-20A7-7D9A-BB6793BEE26F}"/>
              </a:ext>
            </a:extLst>
          </p:cNvPr>
          <p:cNvPicPr>
            <a:picLocks noChangeAspect="1"/>
          </p:cNvPicPr>
          <p:nvPr/>
        </p:nvPicPr>
        <p:blipFill>
          <a:blip r:embed="rId2"/>
          <a:stretch>
            <a:fillRect/>
          </a:stretch>
        </p:blipFill>
        <p:spPr>
          <a:xfrm>
            <a:off x="677334" y="2231571"/>
            <a:ext cx="6449327" cy="4430486"/>
          </a:xfrm>
          <a:prstGeom prst="rect">
            <a:avLst/>
          </a:prstGeom>
        </p:spPr>
      </p:pic>
      <p:sp>
        <p:nvSpPr>
          <p:cNvPr id="5" name="文本框 4">
            <a:extLst>
              <a:ext uri="{FF2B5EF4-FFF2-40B4-BE49-F238E27FC236}">
                <a16:creationId xmlns:a16="http://schemas.microsoft.com/office/drawing/2014/main" id="{8BC8E8E7-EB5B-CC5F-FE00-DD0DCBAC1CF8}"/>
              </a:ext>
            </a:extLst>
          </p:cNvPr>
          <p:cNvSpPr txBox="1"/>
          <p:nvPr/>
        </p:nvSpPr>
        <p:spPr>
          <a:xfrm>
            <a:off x="677334" y="1456648"/>
            <a:ext cx="8239756" cy="646331"/>
          </a:xfrm>
          <a:prstGeom prst="rect">
            <a:avLst/>
          </a:prstGeom>
          <a:noFill/>
        </p:spPr>
        <p:txBody>
          <a:bodyPr wrap="none" rtlCol="0">
            <a:spAutoFit/>
          </a:bodyPr>
          <a:lstStyle/>
          <a:p>
            <a:r>
              <a:rPr kumimoji="1" lang="en-US" altLang="zh-CN" dirty="0"/>
              <a:t>1.</a:t>
            </a:r>
            <a:r>
              <a:rPr kumimoji="1" lang="zh-CN" altLang="en-US" dirty="0"/>
              <a:t>主数据库中存了租户数据库相关的关联信息用于匹配账户所在的租户数据库。</a:t>
            </a:r>
            <a:endParaRPr kumimoji="1" lang="en-US" altLang="zh-CN" dirty="0"/>
          </a:p>
          <a:p>
            <a:r>
              <a:rPr kumimoji="1" lang="en-US" altLang="zh-CN" dirty="0"/>
              <a:t>2.</a:t>
            </a:r>
            <a:r>
              <a:rPr kumimoji="1" lang="zh-CN" altLang="en-US" dirty="0"/>
              <a:t>登录成功后，把账户</a:t>
            </a:r>
            <a:r>
              <a:rPr kumimoji="1" lang="en-US" altLang="zh-CN" dirty="0"/>
              <a:t>Token</a:t>
            </a:r>
            <a:r>
              <a:rPr kumimoji="1" lang="zh-CN" altLang="en-US" dirty="0"/>
              <a:t>关联的信息保存到</a:t>
            </a:r>
            <a:r>
              <a:rPr kumimoji="1" lang="en-US" altLang="zh-CN" dirty="0"/>
              <a:t>Redis</a:t>
            </a:r>
            <a:r>
              <a:rPr kumimoji="1" lang="zh-CN" altLang="en-US" dirty="0"/>
              <a:t>中。</a:t>
            </a:r>
          </a:p>
        </p:txBody>
      </p:sp>
    </p:spTree>
    <p:extLst>
      <p:ext uri="{BB962C8B-B14F-4D97-AF65-F5344CB8AC3E}">
        <p14:creationId xmlns:p14="http://schemas.microsoft.com/office/powerpoint/2010/main" val="318320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2D5EA-300D-CA20-C28A-3C181B1A1E6C}"/>
              </a:ext>
            </a:extLst>
          </p:cNvPr>
          <p:cNvSpPr>
            <a:spLocks noGrp="1"/>
          </p:cNvSpPr>
          <p:nvPr>
            <p:ph type="title"/>
          </p:nvPr>
        </p:nvSpPr>
        <p:spPr>
          <a:xfrm>
            <a:off x="677334" y="609600"/>
            <a:ext cx="8596668" cy="751114"/>
          </a:xfrm>
        </p:spPr>
        <p:txBody>
          <a:bodyPr/>
          <a:lstStyle/>
          <a:p>
            <a:r>
              <a:rPr kumimoji="1" lang="zh-CN" altLang="en-US" dirty="0"/>
              <a:t>开发平台租户管理界面</a:t>
            </a:r>
          </a:p>
        </p:txBody>
      </p:sp>
      <p:pic>
        <p:nvPicPr>
          <p:cNvPr id="4" name="内容占位符 3">
            <a:extLst>
              <a:ext uri="{FF2B5EF4-FFF2-40B4-BE49-F238E27FC236}">
                <a16:creationId xmlns:a16="http://schemas.microsoft.com/office/drawing/2014/main" id="{D5DCF075-72FC-5E36-870B-737C1376756A}"/>
              </a:ext>
            </a:extLst>
          </p:cNvPr>
          <p:cNvPicPr>
            <a:picLocks noGrp="1" noChangeAspect="1"/>
          </p:cNvPicPr>
          <p:nvPr>
            <p:ph idx="1"/>
          </p:nvPr>
        </p:nvPicPr>
        <p:blipFill>
          <a:blip r:embed="rId2"/>
          <a:stretch>
            <a:fillRect/>
          </a:stretch>
        </p:blipFill>
        <p:spPr>
          <a:xfrm>
            <a:off x="128682" y="1360714"/>
            <a:ext cx="6909653" cy="2753253"/>
          </a:xfrm>
          <a:prstGeom prst="rect">
            <a:avLst/>
          </a:prstGeom>
        </p:spPr>
      </p:pic>
      <p:sp>
        <p:nvSpPr>
          <p:cNvPr id="5" name="文本框 4">
            <a:extLst>
              <a:ext uri="{FF2B5EF4-FFF2-40B4-BE49-F238E27FC236}">
                <a16:creationId xmlns:a16="http://schemas.microsoft.com/office/drawing/2014/main" id="{B4A88798-08D6-E35C-0787-ED9B324B5A83}"/>
              </a:ext>
            </a:extLst>
          </p:cNvPr>
          <p:cNvSpPr txBox="1"/>
          <p:nvPr/>
        </p:nvSpPr>
        <p:spPr>
          <a:xfrm>
            <a:off x="1014791" y="4962592"/>
            <a:ext cx="4961615" cy="646331"/>
          </a:xfrm>
          <a:prstGeom prst="rect">
            <a:avLst/>
          </a:prstGeom>
          <a:noFill/>
        </p:spPr>
        <p:txBody>
          <a:bodyPr wrap="none" rtlCol="0">
            <a:spAutoFit/>
          </a:bodyPr>
          <a:lstStyle/>
          <a:p>
            <a:r>
              <a:rPr kumimoji="1" lang="zh-CN" altLang="en-US" dirty="0"/>
              <a:t>登录地址：</a:t>
            </a:r>
            <a:endParaRPr kumimoji="1" lang="en-US" altLang="zh-CN" dirty="0"/>
          </a:p>
          <a:p>
            <a:r>
              <a:rPr kumimoji="1" lang="en-US" altLang="zh-CN" dirty="0"/>
              <a:t>http://222.30.194.61/backstage/basic/login</a:t>
            </a:r>
            <a:endParaRPr kumimoji="1" lang="zh-CN" altLang="en-US" dirty="0"/>
          </a:p>
        </p:txBody>
      </p:sp>
      <p:pic>
        <p:nvPicPr>
          <p:cNvPr id="6" name="图片 5">
            <a:extLst>
              <a:ext uri="{FF2B5EF4-FFF2-40B4-BE49-F238E27FC236}">
                <a16:creationId xmlns:a16="http://schemas.microsoft.com/office/drawing/2014/main" id="{9C16AB6E-C5D7-9167-A27D-2101503736AE}"/>
              </a:ext>
            </a:extLst>
          </p:cNvPr>
          <p:cNvPicPr>
            <a:picLocks noChangeAspect="1"/>
          </p:cNvPicPr>
          <p:nvPr/>
        </p:nvPicPr>
        <p:blipFill>
          <a:blip r:embed="rId3"/>
          <a:stretch>
            <a:fillRect/>
          </a:stretch>
        </p:blipFill>
        <p:spPr>
          <a:xfrm>
            <a:off x="7038335" y="2642905"/>
            <a:ext cx="4903718" cy="3814643"/>
          </a:xfrm>
          <a:prstGeom prst="rect">
            <a:avLst/>
          </a:prstGeom>
        </p:spPr>
      </p:pic>
    </p:spTree>
    <p:extLst>
      <p:ext uri="{BB962C8B-B14F-4D97-AF65-F5344CB8AC3E}">
        <p14:creationId xmlns:p14="http://schemas.microsoft.com/office/powerpoint/2010/main" val="247431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CA937B-F721-111E-0879-729594004BFB}"/>
              </a:ext>
            </a:extLst>
          </p:cNvPr>
          <p:cNvSpPr>
            <a:spLocks noGrp="1"/>
          </p:cNvSpPr>
          <p:nvPr>
            <p:ph type="title"/>
          </p:nvPr>
        </p:nvSpPr>
        <p:spPr>
          <a:xfrm>
            <a:off x="677334" y="609600"/>
            <a:ext cx="8596668" cy="772886"/>
          </a:xfrm>
        </p:spPr>
        <p:txBody>
          <a:bodyPr/>
          <a:lstStyle/>
          <a:p>
            <a:r>
              <a:rPr kumimoji="1" lang="zh-CN" altLang="en-US" dirty="0"/>
              <a:t>统一认证中心（用户、角色、菜单）</a:t>
            </a:r>
          </a:p>
        </p:txBody>
      </p:sp>
      <p:pic>
        <p:nvPicPr>
          <p:cNvPr id="4" name="内容占位符 3">
            <a:extLst>
              <a:ext uri="{FF2B5EF4-FFF2-40B4-BE49-F238E27FC236}">
                <a16:creationId xmlns:a16="http://schemas.microsoft.com/office/drawing/2014/main" id="{1574C514-04AD-DFC9-27A7-64CA706B3571}"/>
              </a:ext>
            </a:extLst>
          </p:cNvPr>
          <p:cNvPicPr>
            <a:picLocks noGrp="1" noChangeAspect="1"/>
          </p:cNvPicPr>
          <p:nvPr>
            <p:ph idx="1"/>
          </p:nvPr>
        </p:nvPicPr>
        <p:blipFill>
          <a:blip r:embed="rId2"/>
          <a:stretch>
            <a:fillRect/>
          </a:stretch>
        </p:blipFill>
        <p:spPr>
          <a:xfrm>
            <a:off x="677334" y="3079384"/>
            <a:ext cx="6768139" cy="3329372"/>
          </a:xfrm>
          <a:prstGeom prst="rect">
            <a:avLst/>
          </a:prstGeom>
        </p:spPr>
      </p:pic>
      <p:sp>
        <p:nvSpPr>
          <p:cNvPr id="6" name="文本框 5">
            <a:extLst>
              <a:ext uri="{FF2B5EF4-FFF2-40B4-BE49-F238E27FC236}">
                <a16:creationId xmlns:a16="http://schemas.microsoft.com/office/drawing/2014/main" id="{2AB896DE-760C-F8C5-7A51-DA8CA2664903}"/>
              </a:ext>
            </a:extLst>
          </p:cNvPr>
          <p:cNvSpPr txBox="1"/>
          <p:nvPr/>
        </p:nvSpPr>
        <p:spPr>
          <a:xfrm>
            <a:off x="827314" y="1556657"/>
            <a:ext cx="4315605" cy="1200329"/>
          </a:xfrm>
          <a:prstGeom prst="rect">
            <a:avLst/>
          </a:prstGeom>
          <a:noFill/>
        </p:spPr>
        <p:txBody>
          <a:bodyPr wrap="none" rtlCol="0">
            <a:spAutoFit/>
          </a:bodyPr>
          <a:lstStyle/>
          <a:p>
            <a:r>
              <a:rPr kumimoji="1" lang="en-US" altLang="zh-CN" dirty="0"/>
              <a:t>1.</a:t>
            </a:r>
            <a:r>
              <a:rPr kumimoji="1" lang="zh-CN" altLang="en-US" dirty="0"/>
              <a:t>在应用管理中添加业务系统和菜单</a:t>
            </a:r>
            <a:endParaRPr kumimoji="1" lang="en-US" altLang="zh-CN" dirty="0"/>
          </a:p>
          <a:p>
            <a:r>
              <a:rPr kumimoji="1" lang="en-US" altLang="zh-CN" dirty="0"/>
              <a:t>2.</a:t>
            </a:r>
            <a:r>
              <a:rPr kumimoji="1" lang="zh-CN" altLang="en-US" dirty="0"/>
              <a:t>创建用户、角色</a:t>
            </a:r>
            <a:endParaRPr kumimoji="1" lang="en-US" altLang="zh-CN" dirty="0"/>
          </a:p>
          <a:p>
            <a:r>
              <a:rPr kumimoji="1" lang="en-US" altLang="zh-CN" dirty="0"/>
              <a:t>3.</a:t>
            </a:r>
            <a:r>
              <a:rPr kumimoji="1" lang="zh-CN" altLang="en-US" dirty="0"/>
              <a:t>用户、角色、菜单互相关联，形成权限</a:t>
            </a:r>
            <a:endParaRPr kumimoji="1" lang="en-US" altLang="zh-CN" dirty="0"/>
          </a:p>
          <a:p>
            <a:r>
              <a:rPr kumimoji="1" lang="en-US" altLang="zh-CN" dirty="0"/>
              <a:t>4.</a:t>
            </a:r>
            <a:r>
              <a:rPr kumimoji="1" lang="zh-CN" altLang="en-US" dirty="0"/>
              <a:t>最终去求账户权限的并集</a:t>
            </a:r>
          </a:p>
        </p:txBody>
      </p:sp>
      <p:pic>
        <p:nvPicPr>
          <p:cNvPr id="7" name="图片 6">
            <a:extLst>
              <a:ext uri="{FF2B5EF4-FFF2-40B4-BE49-F238E27FC236}">
                <a16:creationId xmlns:a16="http://schemas.microsoft.com/office/drawing/2014/main" id="{6C655399-BD5C-D637-6FB5-91D0D2B67872}"/>
              </a:ext>
            </a:extLst>
          </p:cNvPr>
          <p:cNvPicPr>
            <a:picLocks noChangeAspect="1"/>
          </p:cNvPicPr>
          <p:nvPr/>
        </p:nvPicPr>
        <p:blipFill>
          <a:blip r:embed="rId3"/>
          <a:stretch>
            <a:fillRect/>
          </a:stretch>
        </p:blipFill>
        <p:spPr>
          <a:xfrm>
            <a:off x="6683478" y="1260915"/>
            <a:ext cx="4681208" cy="3055399"/>
          </a:xfrm>
          <a:prstGeom prst="rect">
            <a:avLst/>
          </a:prstGeom>
        </p:spPr>
      </p:pic>
    </p:spTree>
    <p:extLst>
      <p:ext uri="{BB962C8B-B14F-4D97-AF65-F5344CB8AC3E}">
        <p14:creationId xmlns:p14="http://schemas.microsoft.com/office/powerpoint/2010/main" val="150651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FE6275-B952-F04F-A5D6-7B31181F1284}"/>
              </a:ext>
            </a:extLst>
          </p:cNvPr>
          <p:cNvSpPr>
            <a:spLocks noGrp="1"/>
          </p:cNvSpPr>
          <p:nvPr>
            <p:ph type="title"/>
          </p:nvPr>
        </p:nvSpPr>
        <p:spPr>
          <a:xfrm>
            <a:off x="677334" y="609600"/>
            <a:ext cx="8596668" cy="718457"/>
          </a:xfrm>
        </p:spPr>
        <p:txBody>
          <a:bodyPr/>
          <a:lstStyle/>
          <a:p>
            <a:r>
              <a:rPr kumimoji="1" lang="zh-CN" altLang="en-US" dirty="0"/>
              <a:t>统一认证中心</a:t>
            </a:r>
            <a:r>
              <a:rPr kumimoji="1" lang="en-US" altLang="zh-CN" dirty="0"/>
              <a:t>-</a:t>
            </a:r>
            <a:r>
              <a:rPr kumimoji="1" lang="zh-CN" altLang="en-US" dirty="0"/>
              <a:t>配置业务系统和菜单</a:t>
            </a:r>
            <a:r>
              <a:rPr kumimoji="1" lang="en-US" altLang="zh-CN" dirty="0"/>
              <a:t>1</a:t>
            </a:r>
            <a:endParaRPr kumimoji="1" lang="zh-CN" altLang="en-US" dirty="0"/>
          </a:p>
        </p:txBody>
      </p:sp>
      <p:pic>
        <p:nvPicPr>
          <p:cNvPr id="5" name="内容占位符 4">
            <a:extLst>
              <a:ext uri="{FF2B5EF4-FFF2-40B4-BE49-F238E27FC236}">
                <a16:creationId xmlns:a16="http://schemas.microsoft.com/office/drawing/2014/main" id="{166C2411-7BF3-D12D-762C-60B44E6CD844}"/>
              </a:ext>
            </a:extLst>
          </p:cNvPr>
          <p:cNvPicPr>
            <a:picLocks noGrp="1" noChangeAspect="1"/>
          </p:cNvPicPr>
          <p:nvPr>
            <p:ph idx="1"/>
          </p:nvPr>
        </p:nvPicPr>
        <p:blipFill>
          <a:blip r:embed="rId2"/>
          <a:stretch>
            <a:fillRect/>
          </a:stretch>
        </p:blipFill>
        <p:spPr>
          <a:xfrm>
            <a:off x="143935" y="3570513"/>
            <a:ext cx="6399239" cy="3143126"/>
          </a:xfrm>
          <a:prstGeom prst="rect">
            <a:avLst/>
          </a:prstGeom>
        </p:spPr>
      </p:pic>
      <p:pic>
        <p:nvPicPr>
          <p:cNvPr id="6" name="图片 5">
            <a:extLst>
              <a:ext uri="{FF2B5EF4-FFF2-40B4-BE49-F238E27FC236}">
                <a16:creationId xmlns:a16="http://schemas.microsoft.com/office/drawing/2014/main" id="{5F42B1BA-08B3-8D0B-B71D-32C91C2A6738}"/>
              </a:ext>
            </a:extLst>
          </p:cNvPr>
          <p:cNvPicPr>
            <a:picLocks noChangeAspect="1"/>
          </p:cNvPicPr>
          <p:nvPr/>
        </p:nvPicPr>
        <p:blipFill>
          <a:blip r:embed="rId3"/>
          <a:stretch>
            <a:fillRect/>
          </a:stretch>
        </p:blipFill>
        <p:spPr>
          <a:xfrm>
            <a:off x="3501300" y="3287487"/>
            <a:ext cx="7005619" cy="2860325"/>
          </a:xfrm>
          <a:prstGeom prst="rect">
            <a:avLst/>
          </a:prstGeom>
        </p:spPr>
      </p:pic>
      <p:sp>
        <p:nvSpPr>
          <p:cNvPr id="7" name="文本框 6">
            <a:extLst>
              <a:ext uri="{FF2B5EF4-FFF2-40B4-BE49-F238E27FC236}">
                <a16:creationId xmlns:a16="http://schemas.microsoft.com/office/drawing/2014/main" id="{A61B1D1D-2474-14E0-E8D9-8EDE272936BA}"/>
              </a:ext>
            </a:extLst>
          </p:cNvPr>
          <p:cNvSpPr txBox="1"/>
          <p:nvPr/>
        </p:nvSpPr>
        <p:spPr>
          <a:xfrm>
            <a:off x="696686" y="1491343"/>
            <a:ext cx="5238935" cy="1477328"/>
          </a:xfrm>
          <a:prstGeom prst="rect">
            <a:avLst/>
          </a:prstGeom>
          <a:noFill/>
        </p:spPr>
        <p:txBody>
          <a:bodyPr wrap="none" rtlCol="0">
            <a:spAutoFit/>
          </a:bodyPr>
          <a:lstStyle/>
          <a:p>
            <a:r>
              <a:rPr kumimoji="1" lang="en-US" altLang="zh-CN" dirty="0"/>
              <a:t>1.</a:t>
            </a:r>
            <a:r>
              <a:rPr kumimoji="1" lang="zh-CN" altLang="en-US" dirty="0"/>
              <a:t>添加的练习业务系统都放到“开发培训”分组中</a:t>
            </a:r>
            <a:endParaRPr kumimoji="1" lang="en-US" altLang="zh-CN" dirty="0"/>
          </a:p>
          <a:p>
            <a:r>
              <a:rPr kumimoji="1" lang="en-US" altLang="zh-CN" dirty="0"/>
              <a:t>2.</a:t>
            </a:r>
            <a:r>
              <a:rPr kumimoji="1" lang="zh-CN" altLang="en-US" dirty="0"/>
              <a:t>添加业务系统需要注意系统唯一码</a:t>
            </a:r>
            <a:endParaRPr kumimoji="1" lang="en-US" altLang="zh-CN" dirty="0"/>
          </a:p>
          <a:p>
            <a:pPr marL="342900" indent="-342900">
              <a:buFont typeface="+mj-ea"/>
              <a:buAutoNum type="circleNumDbPlain"/>
            </a:pPr>
            <a:r>
              <a:rPr kumimoji="1" lang="zh-CN" altLang="en-US" dirty="0"/>
              <a:t>必须唯一</a:t>
            </a:r>
            <a:endParaRPr kumimoji="1" lang="en-US" altLang="zh-CN" dirty="0"/>
          </a:p>
          <a:p>
            <a:r>
              <a:rPr kumimoji="1" lang="zh-CN" altLang="en-US" dirty="0"/>
              <a:t>例子： </a:t>
            </a:r>
            <a:r>
              <a:rPr kumimoji="1" lang="en-US" altLang="zh-CN" dirty="0"/>
              <a:t>/backstage/test-one/page/pc/</a:t>
            </a:r>
          </a:p>
          <a:p>
            <a:r>
              <a:rPr kumimoji="1" lang="en-US" altLang="zh-CN" dirty="0" err="1"/>
              <a:t>angualr</a:t>
            </a:r>
            <a:endParaRPr kumimoji="1" lang="en-US" altLang="zh-CN" dirty="0"/>
          </a:p>
        </p:txBody>
      </p:sp>
      <p:pic>
        <p:nvPicPr>
          <p:cNvPr id="8" name="图片 7">
            <a:extLst>
              <a:ext uri="{FF2B5EF4-FFF2-40B4-BE49-F238E27FC236}">
                <a16:creationId xmlns:a16="http://schemas.microsoft.com/office/drawing/2014/main" id="{060532D0-D8CD-76AC-47BF-2FB04FF82179}"/>
              </a:ext>
            </a:extLst>
          </p:cNvPr>
          <p:cNvPicPr>
            <a:picLocks noChangeAspect="1"/>
          </p:cNvPicPr>
          <p:nvPr/>
        </p:nvPicPr>
        <p:blipFill>
          <a:blip r:embed="rId4"/>
          <a:stretch>
            <a:fillRect/>
          </a:stretch>
        </p:blipFill>
        <p:spPr>
          <a:xfrm>
            <a:off x="7539461" y="1262298"/>
            <a:ext cx="4247636" cy="2539766"/>
          </a:xfrm>
          <a:prstGeom prst="rect">
            <a:avLst/>
          </a:prstGeom>
        </p:spPr>
      </p:pic>
    </p:spTree>
    <p:extLst>
      <p:ext uri="{BB962C8B-B14F-4D97-AF65-F5344CB8AC3E}">
        <p14:creationId xmlns:p14="http://schemas.microsoft.com/office/powerpoint/2010/main" val="237115589"/>
      </p:ext>
    </p:extLst>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60</TotalTime>
  <Words>479</Words>
  <Application>Microsoft Macintosh PowerPoint</Application>
  <PresentationFormat>宽屏</PresentationFormat>
  <Paragraphs>57</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Chinese Quote</vt:lpstr>
      <vt:lpstr>Arial</vt:lpstr>
      <vt:lpstr>Trebuchet MS</vt:lpstr>
      <vt:lpstr>Wingdings 3</vt:lpstr>
      <vt:lpstr>平面</vt:lpstr>
      <vt:lpstr>平台架构和项目开发</vt:lpstr>
      <vt:lpstr>开发平台部署架构</vt:lpstr>
      <vt:lpstr>开发平台</vt:lpstr>
      <vt:lpstr>k8s + istio</vt:lpstr>
      <vt:lpstr>多租户软件架构</vt:lpstr>
      <vt:lpstr>用户登录逻辑</vt:lpstr>
      <vt:lpstr>开发平台租户管理界面</vt:lpstr>
      <vt:lpstr>统一认证中心（用户、角色、菜单）</vt:lpstr>
      <vt:lpstr>统一认证中心-配置业务系统和菜单1</vt:lpstr>
      <vt:lpstr>统一认证中心-配置业务系统和菜单2</vt:lpstr>
      <vt:lpstr>统一认证中心-角色1</vt:lpstr>
      <vt:lpstr>统一认证中心-角色2</vt:lpstr>
      <vt:lpstr>统一认证中心-部门和账户</vt:lpstr>
      <vt:lpstr>开发环境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平台架构和项目开发</dc:title>
  <dc:creator>Microsoft Office User</dc:creator>
  <cp:lastModifiedBy>Microsoft Office User</cp:lastModifiedBy>
  <cp:revision>4</cp:revision>
  <dcterms:created xsi:type="dcterms:W3CDTF">2023-03-03T05:38:57Z</dcterms:created>
  <dcterms:modified xsi:type="dcterms:W3CDTF">2023-03-03T07:12:13Z</dcterms:modified>
</cp:coreProperties>
</file>