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830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 Speak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音声で当てる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1270000" y="976085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稼働環境</a:t>
            </a:r>
          </a:p>
        </p:txBody>
      </p:sp>
      <p:pic>
        <p:nvPicPr>
          <p:cNvPr id="12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5431170" y="4168538"/>
            <a:ext cx="2142460" cy="352234"/>
          </a:xfrm>
          <a:prstGeom prst="rect">
            <a:avLst/>
          </a:prstGeom>
        </p:spPr>
      </p:pic>
      <p:sp>
        <p:nvSpPr>
          <p:cNvPr id="125" name="Shape 125"/>
          <p:cNvSpPr/>
          <p:nvPr/>
        </p:nvSpPr>
        <p:spPr>
          <a:xfrm>
            <a:off x="4488542" y="5675085"/>
            <a:ext cx="4027716" cy="12700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26" name="Shape 126"/>
          <p:cNvSpPr/>
          <p:nvPr/>
        </p:nvSpPr>
        <p:spPr>
          <a:xfrm>
            <a:off x="4781549" y="5941786"/>
            <a:ext cx="34417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D11FF"/>
                </a:solidFill>
              </a:defRPr>
            </a:lvl1pPr>
          </a:lstStyle>
          <a:p>
            <a:pPr/>
            <a:r>
              <a:t>Webアプリ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500" y="254000"/>
            <a:ext cx="11099800" cy="1866107"/>
          </a:xfrm>
          <a:prstGeom prst="rect">
            <a:avLst/>
          </a:prstGeom>
        </p:spPr>
        <p:txBody>
          <a:bodyPr/>
          <a:lstStyle/>
          <a:p>
            <a:pPr/>
            <a:r>
              <a:t>システム</a:t>
            </a:r>
          </a:p>
        </p:txBody>
      </p:sp>
      <p:sp>
        <p:nvSpPr>
          <p:cNvPr id="129" name="Shape 129"/>
          <p:cNvSpPr/>
          <p:nvPr/>
        </p:nvSpPr>
        <p:spPr>
          <a:xfrm>
            <a:off x="9423400" y="3240314"/>
            <a:ext cx="1270000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9695651" y="3595914"/>
            <a:ext cx="72549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AI</a:t>
            </a:r>
          </a:p>
        </p:txBody>
      </p:sp>
      <p:sp>
        <p:nvSpPr>
          <p:cNvPr id="131" name="Shape 131"/>
          <p:cNvSpPr/>
          <p:nvPr/>
        </p:nvSpPr>
        <p:spPr>
          <a:xfrm>
            <a:off x="2311400" y="3240314"/>
            <a:ext cx="1270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2" name="Shape 132"/>
          <p:cNvSpPr/>
          <p:nvPr/>
        </p:nvSpPr>
        <p:spPr>
          <a:xfrm>
            <a:off x="2583651" y="3595914"/>
            <a:ext cx="72549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人</a:t>
            </a:r>
          </a:p>
        </p:txBody>
      </p:sp>
      <p:sp>
        <p:nvSpPr>
          <p:cNvPr id="133" name="Shape 133"/>
          <p:cNvSpPr/>
          <p:nvPr/>
        </p:nvSpPr>
        <p:spPr>
          <a:xfrm>
            <a:off x="2311400" y="6061528"/>
            <a:ext cx="1270000" cy="73251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音声</a:t>
            </a:r>
          </a:p>
        </p:txBody>
      </p:sp>
      <p:sp>
        <p:nvSpPr>
          <p:cNvPr id="134" name="Shape 134"/>
          <p:cNvSpPr/>
          <p:nvPr/>
        </p:nvSpPr>
        <p:spPr>
          <a:xfrm>
            <a:off x="3668357" y="6439732"/>
            <a:ext cx="554794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5" name="Shape 135"/>
          <p:cNvSpPr/>
          <p:nvPr/>
        </p:nvSpPr>
        <p:spPr>
          <a:xfrm>
            <a:off x="9303260" y="5987408"/>
            <a:ext cx="1510280" cy="904649"/>
          </a:xfrm>
          <a:prstGeom prst="roundRect">
            <a:avLst>
              <a:gd name="adj" fmla="val 25042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6" name="Shape 136"/>
          <p:cNvSpPr/>
          <p:nvPr/>
        </p:nvSpPr>
        <p:spPr>
          <a:xfrm>
            <a:off x="3668357" y="6651171"/>
            <a:ext cx="5668086" cy="105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音声データを文字列に変換し、文字列の意味を解説する</a:t>
            </a:r>
          </a:p>
        </p:txBody>
      </p:sp>
      <p:sp>
        <p:nvSpPr>
          <p:cNvPr id="137" name="Shape 137"/>
          <p:cNvSpPr/>
          <p:nvPr/>
        </p:nvSpPr>
        <p:spPr>
          <a:xfrm flipV="1">
            <a:off x="2946400" y="4686300"/>
            <a:ext cx="1" cy="119924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38" name="Shape 138"/>
          <p:cNvSpPr/>
          <p:nvPr/>
        </p:nvSpPr>
        <p:spPr>
          <a:xfrm>
            <a:off x="1735364" y="5006521"/>
            <a:ext cx="10287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話す</a:t>
            </a:r>
          </a:p>
        </p:txBody>
      </p:sp>
      <p:sp>
        <p:nvSpPr>
          <p:cNvPr id="139" name="Shape 139"/>
          <p:cNvSpPr/>
          <p:nvPr/>
        </p:nvSpPr>
        <p:spPr>
          <a:xfrm>
            <a:off x="9594849" y="6185732"/>
            <a:ext cx="9271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説明</a:t>
            </a:r>
          </a:p>
        </p:txBody>
      </p:sp>
      <p:sp>
        <p:nvSpPr>
          <p:cNvPr id="140" name="Shape 140"/>
          <p:cNvSpPr/>
          <p:nvPr/>
        </p:nvSpPr>
        <p:spPr>
          <a:xfrm flipV="1">
            <a:off x="10098314" y="4708533"/>
            <a:ext cx="1" cy="108065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1" name="Shape 141"/>
          <p:cNvSpPr/>
          <p:nvPr/>
        </p:nvSpPr>
        <p:spPr>
          <a:xfrm>
            <a:off x="10298793" y="4639261"/>
            <a:ext cx="246176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説明文を判別し、実際の物を当ててみる</a:t>
            </a:r>
          </a:p>
        </p:txBody>
      </p:sp>
      <p:sp>
        <p:nvSpPr>
          <p:cNvPr id="142" name="Shape 142"/>
          <p:cNvSpPr/>
          <p:nvPr/>
        </p:nvSpPr>
        <p:spPr>
          <a:xfrm>
            <a:off x="6003525" y="3240314"/>
            <a:ext cx="1270001" cy="1270001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正しい物</a:t>
            </a:r>
          </a:p>
        </p:txBody>
      </p:sp>
      <p:sp>
        <p:nvSpPr>
          <p:cNvPr id="143" name="Shape 143"/>
          <p:cNvSpPr/>
          <p:nvPr/>
        </p:nvSpPr>
        <p:spPr>
          <a:xfrm flipH="1">
            <a:off x="7418631" y="3960567"/>
            <a:ext cx="1859663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4" name="Shape 144"/>
          <p:cNvSpPr/>
          <p:nvPr/>
        </p:nvSpPr>
        <p:spPr>
          <a:xfrm>
            <a:off x="7418631" y="2599418"/>
            <a:ext cx="1859663" cy="11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正しい物と比べる、同じであればbingo</a:t>
            </a:r>
          </a:p>
        </p:txBody>
      </p:sp>
      <p:sp>
        <p:nvSpPr>
          <p:cNvPr id="145" name="Shape 145"/>
          <p:cNvSpPr/>
          <p:nvPr/>
        </p:nvSpPr>
        <p:spPr>
          <a:xfrm>
            <a:off x="613908" y="1938394"/>
            <a:ext cx="1165684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952500" y="254000"/>
            <a:ext cx="11099800" cy="1486638"/>
          </a:xfrm>
          <a:prstGeom prst="rect">
            <a:avLst/>
          </a:prstGeom>
        </p:spPr>
        <p:txBody>
          <a:bodyPr/>
          <a:lstStyle/>
          <a:p>
            <a:pPr/>
            <a:r>
              <a:t>音声入力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ボタンを押している時に話して、ボタンを外した時に音声データの変換します。（具体的にどんな感じのコントロールはまた検討）</a:t>
            </a:r>
          </a:p>
          <a:p>
            <a:pPr/>
            <a:r>
              <a:t>入力した音声データを文字列に変換し、この文字列は正しい答えと当てるかどうかはAIに任せる</a:t>
            </a:r>
          </a:p>
        </p:txBody>
      </p:sp>
      <p:sp>
        <p:nvSpPr>
          <p:cNvPr id="149" name="Shape 149"/>
          <p:cNvSpPr/>
          <p:nvPr/>
        </p:nvSpPr>
        <p:spPr>
          <a:xfrm>
            <a:off x="673978" y="1768928"/>
            <a:ext cx="1165684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ゲーム要素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みんなに考えてもらう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930878" y="1930400"/>
            <a:ext cx="514304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AIに単語を当ててみよう</a:t>
            </a:r>
          </a:p>
        </p:txBody>
      </p:sp>
      <p:sp>
        <p:nvSpPr>
          <p:cNvPr id="155" name="Shape 155"/>
          <p:cNvSpPr/>
          <p:nvPr/>
        </p:nvSpPr>
        <p:spPr>
          <a:xfrm>
            <a:off x="2692400" y="2773289"/>
            <a:ext cx="7620000" cy="50800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6" name="Shape 156"/>
          <p:cNvSpPr/>
          <p:nvPr/>
        </p:nvSpPr>
        <p:spPr>
          <a:xfrm>
            <a:off x="5867400" y="3175000"/>
            <a:ext cx="1270000" cy="797422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りんご</a:t>
            </a:r>
          </a:p>
        </p:txBody>
      </p:sp>
      <p:sp>
        <p:nvSpPr>
          <p:cNvPr id="157" name="Shape 157"/>
          <p:cNvSpPr/>
          <p:nvPr/>
        </p:nvSpPr>
        <p:spPr>
          <a:xfrm>
            <a:off x="6117381" y="6744295"/>
            <a:ext cx="770038" cy="79742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8" name="Shape 158"/>
          <p:cNvSpPr/>
          <p:nvPr/>
        </p:nvSpPr>
        <p:spPr>
          <a:xfrm flipH="1">
            <a:off x="7043886" y="7143005"/>
            <a:ext cx="770038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9" name="Shape 159"/>
          <p:cNvSpPr/>
          <p:nvPr/>
        </p:nvSpPr>
        <p:spPr>
          <a:xfrm>
            <a:off x="7970391" y="6939806"/>
            <a:ext cx="1333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音声入力</a:t>
            </a:r>
          </a:p>
        </p:txBody>
      </p:sp>
      <p:sp>
        <p:nvSpPr>
          <p:cNvPr id="160" name="Shape 160"/>
          <p:cNvSpPr/>
          <p:nvPr/>
        </p:nvSpPr>
        <p:spPr>
          <a:xfrm flipH="1">
            <a:off x="7349430" y="3625812"/>
            <a:ext cx="770038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1" name="Shape 161"/>
          <p:cNvSpPr/>
          <p:nvPr/>
        </p:nvSpPr>
        <p:spPr>
          <a:xfrm>
            <a:off x="8331497" y="3422612"/>
            <a:ext cx="16383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正しい単語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3865760" y="4069458"/>
            <a:ext cx="5273279" cy="2487663"/>
            <a:chOff x="0" y="0"/>
            <a:chExt cx="5273278" cy="2487662"/>
          </a:xfrm>
        </p:grpSpPr>
        <p:sp>
          <p:nvSpPr>
            <p:cNvPr id="163" name="Shape 163"/>
            <p:cNvSpPr/>
            <p:nvPr/>
          </p:nvSpPr>
          <p:spPr>
            <a:xfrm>
              <a:off x="25400" y="25400"/>
              <a:ext cx="5222479" cy="2436863"/>
            </a:xfrm>
            <a:prstGeom prst="rect">
              <a:avLst/>
            </a:prstGeom>
            <a:solidFill>
              <a:srgbClr val="FFFFFF">
                <a:alpha val="71000"/>
              </a:srgb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pic>
          <p:nvPicPr>
            <p:cNvPr id="162" name=""/>
            <p:cNvPicPr>
              <a:picLocks noChangeAspect="0"/>
            </p:cNvPicPr>
            <p:nvPr/>
          </p:nvPicPr>
          <p:blipFill>
            <a:blip r:embed="rId3">
              <a:alphaModFix amt="71000"/>
              <a:extLst/>
            </a:blip>
            <a:stretch>
              <a:fillRect/>
            </a:stretch>
          </p:blipFill>
          <p:spPr>
            <a:xfrm>
              <a:off x="-1" y="-1"/>
              <a:ext cx="5273280" cy="2487664"/>
            </a:xfrm>
            <a:prstGeom prst="rect">
              <a:avLst/>
            </a:prstGeom>
            <a:effectLst/>
          </p:spPr>
        </p:pic>
      </p:grpSp>
      <p:sp>
        <p:nvSpPr>
          <p:cNvPr id="165" name="Shape 165"/>
          <p:cNvSpPr/>
          <p:nvPr/>
        </p:nvSpPr>
        <p:spPr>
          <a:xfrm>
            <a:off x="4146422" y="5135489"/>
            <a:ext cx="4711955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ここにAIが試しに当ててみた単語を表示</a:t>
            </a:r>
          </a:p>
        </p:txBody>
      </p:sp>
      <p:pic>
        <p:nvPicPr>
          <p:cNvPr id="166" name=""/>
          <p:cNvPicPr>
            <a:picLocks noChangeAspect="0"/>
          </p:cNvPicPr>
          <p:nvPr/>
        </p:nvPicPr>
        <p:blipFill>
          <a:blip r:embed="rId4">
            <a:alphaModFix amt="71000"/>
            <a:extLst/>
          </a:blip>
          <a:stretch>
            <a:fillRect/>
          </a:stretch>
        </p:blipFill>
        <p:spPr>
          <a:xfrm>
            <a:off x="1473199" y="1734457"/>
            <a:ext cx="10058402" cy="6691880"/>
          </a:xfrm>
          <a:prstGeom prst="rect">
            <a:avLst/>
          </a:prstGeom>
        </p:spPr>
      </p:pic>
      <p:sp>
        <p:nvSpPr>
          <p:cNvPr id="168" name="Shape 168"/>
          <p:cNvSpPr/>
          <p:nvPr/>
        </p:nvSpPr>
        <p:spPr>
          <a:xfrm>
            <a:off x="6117513" y="418230"/>
            <a:ext cx="7697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169" name="Shape 169"/>
          <p:cNvSpPr/>
          <p:nvPr/>
        </p:nvSpPr>
        <p:spPr>
          <a:xfrm>
            <a:off x="673978" y="1231900"/>
            <a:ext cx="1165684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-2092099" y="-402772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必要な知識</a:t>
            </a:r>
          </a:p>
        </p:txBody>
      </p:sp>
      <p:sp>
        <p:nvSpPr>
          <p:cNvPr id="172" name="Shape 172"/>
          <p:cNvSpPr/>
          <p:nvPr/>
        </p:nvSpPr>
        <p:spPr>
          <a:xfrm>
            <a:off x="2862942" y="2659742"/>
            <a:ext cx="2877005" cy="2620057"/>
          </a:xfrm>
          <a:prstGeom prst="roundRect">
            <a:avLst>
              <a:gd name="adj" fmla="val 7271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r>
              <a:t>Webページ作成</a:t>
            </a:r>
          </a:p>
          <a:p>
            <a:pPr>
              <a:defRPr sz="2600"/>
            </a:pPr>
            <a:r>
              <a:t>HTML</a:t>
            </a:r>
          </a:p>
          <a:p>
            <a:pPr>
              <a:defRPr sz="2600"/>
            </a:pPr>
            <a:r>
              <a:t>CSS</a:t>
            </a:r>
          </a:p>
          <a:p>
            <a:pPr>
              <a:defRPr sz="2600"/>
            </a:pPr>
            <a:r>
              <a:t>PHP</a:t>
            </a:r>
          </a:p>
        </p:txBody>
      </p:sp>
      <p:sp>
        <p:nvSpPr>
          <p:cNvPr id="173" name="Shape 173"/>
          <p:cNvSpPr/>
          <p:nvPr/>
        </p:nvSpPr>
        <p:spPr>
          <a:xfrm>
            <a:off x="6622142" y="4011442"/>
            <a:ext cx="3154194" cy="2587286"/>
          </a:xfrm>
          <a:prstGeom prst="roundRect">
            <a:avLst>
              <a:gd name="adj" fmla="val 12126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r>
              <a:t>Database関係</a:t>
            </a:r>
          </a:p>
          <a:p>
            <a:pPr>
              <a:defRPr sz="2600"/>
            </a:pPr>
            <a:r>
              <a:t>SQL</a:t>
            </a:r>
          </a:p>
          <a:p>
            <a:pPr>
              <a:defRPr sz="2600"/>
            </a:pPr>
            <a:r>
              <a:t>機械学習</a:t>
            </a:r>
          </a:p>
        </p:txBody>
      </p:sp>
      <p:sp>
        <p:nvSpPr>
          <p:cNvPr id="174" name="Shape 174"/>
          <p:cNvSpPr/>
          <p:nvPr/>
        </p:nvSpPr>
        <p:spPr>
          <a:xfrm>
            <a:off x="2862942" y="6172199"/>
            <a:ext cx="2877005" cy="2375412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FF2600"/>
                </a:solidFill>
              </a:defRPr>
            </a:pPr>
            <a:r>
              <a:t>音声データ転換</a:t>
            </a:r>
          </a:p>
          <a:p>
            <a:pPr>
              <a:defRPr sz="2600"/>
            </a:pPr>
            <a:r>
              <a:t>？？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635567" y="4508500"/>
            <a:ext cx="7733666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一緒にAIを作りましょうか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