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18" r:id="rId2"/>
    <p:sldId id="521" r:id="rId3"/>
    <p:sldId id="519" r:id="rId4"/>
    <p:sldId id="524" r:id="rId5"/>
    <p:sldId id="522" r:id="rId6"/>
    <p:sldId id="525" r:id="rId7"/>
    <p:sldId id="526" r:id="rId8"/>
    <p:sldId id="520" r:id="rId9"/>
    <p:sldId id="5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0C58-C145-4BE7-ABE2-202F58B6C98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E5A3-4409-43DD-ABA8-A1DB54482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0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4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1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6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6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1F3B7-FD22-4992-BA6D-E8987965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7BFB4-0B25-4C7A-B206-97F8BA605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43BF1-C313-43BB-8FC8-613129D6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0F33-8A65-4CFF-A53D-524715D6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31E1B-C308-4F43-B934-FAC574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D018C-8C00-41FD-A7C4-BE5AFF1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1B4F-9331-406D-B1E3-A7E925C1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3808B-C275-43EC-B380-8B5F6BDC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306BC-5C4F-44EF-A3B2-FCC5FBAE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CC6F-6787-4D8F-935C-D97D37ED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C82A0-4217-4BCE-8594-05BAE7A9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618F3-703C-4B50-8668-AC593956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03252-28E8-4BD3-A215-EDA5A700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03F8-E5CD-4861-A1CC-799F8556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ADE4-2F6C-4134-8ABA-BC348066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8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49CF0-3A5F-4272-AB43-2E7B69B8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84EC4-BC35-4726-B399-19FCA10A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3D851-DA2A-4529-9FDA-2362A5B1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7C2EF-3EFD-415D-A167-C5D1B5FB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D57D7-BF68-4D7D-8602-744D79AE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1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A65ED-A7B5-46FE-BD59-B835594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CE8B5-93F6-4858-ACF0-6DF9C2D7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44CF0-B113-4D17-AD8F-618F3C04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0CA8D-8E7C-4568-8F17-8E2C1739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DFAA7-429E-43F3-A76C-9E5D9487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7D3F1-B326-4801-9F01-9ABCB70C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2ED7C-E0B4-45B3-A551-F902F00A1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A434C-49D2-494A-9BB3-1A6E5DEF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D68F4-36D4-4096-93FA-1E2B662A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C777B-54F5-4E0F-84DA-E36E80C9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0824-2D27-4440-9D7A-6041CCC0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EDDC-C44B-4489-AC5F-E7D99D44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9CD68-DA53-4500-89FC-33FAA95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6DC0D-197F-40CA-BCB2-0B173401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7F3B3C-FA0B-4045-9FC7-7B63EA37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3AEBF-DCC1-4671-8DBB-AE7EB8B32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6F737-7E7A-46F4-95C1-57F6FB9C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888C33-D211-4A99-842F-772F8EB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B5D9F-2734-42CC-86B6-AF8275ED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3C06B-C3C2-46F1-BFAE-6188A00D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A52B5-BF31-4DD5-BCF6-1458A82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3E5C2-A583-4B5A-BF6C-8DBCB81D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66842-CC23-4A1F-9309-D746AAE0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6A035-7868-48E2-A184-F5A2F9A5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AF440D-B946-4891-B4A4-B06F1DA2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499AD-A385-4B5A-8613-07A5235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16149-0946-4705-9B17-3C5C7EF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62230-DC90-4B8A-9925-C779D603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6E0B7-76C1-47DB-A575-01B25B3B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3D9B3-069B-404E-8797-DFECA5F6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91AA2-C8EF-4C4A-BA82-9CF84AEF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0BB3C-9552-4397-BE26-EEC3A85D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043E-DEB3-4C3C-84F2-0BC1270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86543-2E7D-46BD-9F22-50E9D8B8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A3C5CA-9818-4E66-BC74-7F72862B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C9AB8-9D33-45FF-A939-E392534D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FDCE-0692-40AF-BB35-F302E0E8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2CE45-2150-43EE-9DBC-0A97F11A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D27C8-0571-497D-8310-73914331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E4023-5B74-45DD-84F0-3C5709D1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4215D-7646-4E6A-BD83-D399C87D2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212E-9D4D-40B3-9E4C-D59503BBDC4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10A5A-5F34-40C0-B6D7-B4987AF28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EE6C4-5A13-49CE-B5EF-8B84DD9BF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2785-2AA9-4634-8BCD-78AB60E09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dubuque精美钢琴曲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8241" y="-1396136"/>
            <a:ext cx="609459" cy="6094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C8486A-1735-492A-A4DE-46868381E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" y="1240"/>
            <a:ext cx="12187592" cy="685552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9994B17B-374E-40FB-90C4-FF913F62F189}"/>
              </a:ext>
            </a:extLst>
          </p:cNvPr>
          <p:cNvSpPr txBox="1"/>
          <p:nvPr/>
        </p:nvSpPr>
        <p:spPr>
          <a:xfrm>
            <a:off x="5451109" y="4599563"/>
            <a:ext cx="2466629" cy="461558"/>
          </a:xfrm>
          <a:prstGeom prst="rect">
            <a:avLst/>
          </a:prstGeom>
          <a:solidFill>
            <a:srgbClr val="8A896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1751233 </a:t>
            </a:r>
            <a:r>
              <a:rPr lang="zh-CN" altLang="en-US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刘焕铠</a:t>
            </a:r>
            <a:endParaRPr lang="en-US" altLang="zh-CN" sz="1200" b="1" spc="600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/>
            <a:r>
              <a:rPr lang="en-US" altLang="zh-CN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1753294 </a:t>
            </a:r>
            <a:r>
              <a:rPr lang="zh-CN" altLang="en-US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吉筠柏</a:t>
            </a:r>
            <a:endParaRPr lang="en-US" altLang="zh-CN" sz="1200" b="1" spc="600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3" name="_14">
            <a:extLst>
              <a:ext uri="{FF2B5EF4-FFF2-40B4-BE49-F238E27FC236}">
                <a16:creationId xmlns:a16="http://schemas.microsoft.com/office/drawing/2014/main" id="{3288C98F-DD48-4C8B-928B-F4BDFC53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707" y="1793617"/>
            <a:ext cx="5518425" cy="139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endParaRPr lang="zh-CN" altLang="en-US" sz="5999" spc="600" dirty="0">
              <a:solidFill>
                <a:srgbClr val="8A896E"/>
              </a:solidFill>
              <a:latin typeface="Tw Cen MT" panose="020B0602020104020603" pitchFamily="34" charset="0"/>
              <a:ea typeface="方正汉真广标简体" panose="02000000000000000000" pitchFamily="2" charset="-122"/>
            </a:endParaRPr>
          </a:p>
        </p:txBody>
      </p:sp>
      <p:sp>
        <p:nvSpPr>
          <p:cNvPr id="31" name="_14">
            <a:extLst>
              <a:ext uri="{FF2B5EF4-FFF2-40B4-BE49-F238E27FC236}">
                <a16:creationId xmlns:a16="http://schemas.microsoft.com/office/drawing/2014/main" id="{5D1DD17C-CCC1-4BA5-8EB4-4B5F0A037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708" y="2161387"/>
            <a:ext cx="6501622" cy="210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999" spc="600" dirty="0">
                <a:solidFill>
                  <a:srgbClr val="8A8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流浪猫信息平台</a:t>
            </a:r>
            <a:endParaRPr lang="en-US" altLang="zh-CN" sz="3999" spc="600" dirty="0">
              <a:solidFill>
                <a:srgbClr val="8A8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999" spc="600" dirty="0">
                <a:solidFill>
                  <a:srgbClr val="8A8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——</a:t>
            </a:r>
            <a:r>
              <a:rPr lang="zh-CN" altLang="en-US" sz="3999" spc="600" dirty="0">
                <a:solidFill>
                  <a:srgbClr val="8A89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期末答辩</a:t>
            </a:r>
            <a:endParaRPr lang="en-US" altLang="zh-CN" sz="3999" spc="600" dirty="0">
              <a:solidFill>
                <a:srgbClr val="8A89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E1DCAE-1F5C-430D-AA6D-99F887B877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73" y="1624975"/>
            <a:ext cx="3490588" cy="35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000">
        <p14:warp dir="in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>
                <p:cTn id="4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  <p:bldLst>
      <p:bldP spid="21" grpId="0" animBg="1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9" y="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3352148" y="1831141"/>
            <a:ext cx="5445778" cy="903454"/>
            <a:chOff x="6141190" y="1908016"/>
            <a:chExt cx="3196860" cy="530359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7668" y="2006690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  <p:grpSp>
        <p:nvGrpSpPr>
          <p:cNvPr id="11" name="组合 4">
            <a:extLst>
              <a:ext uri="{FF2B5EF4-FFF2-40B4-BE49-F238E27FC236}">
                <a16:creationId xmlns:a16="http://schemas.microsoft.com/office/drawing/2014/main" id="{E98E197A-009F-47B2-A10A-9554F8349AEF}"/>
              </a:ext>
            </a:extLst>
          </p:cNvPr>
          <p:cNvGrpSpPr>
            <a:grpSpLocks/>
          </p:cNvGrpSpPr>
          <p:nvPr/>
        </p:nvGrpSpPr>
        <p:grpSpPr bwMode="auto">
          <a:xfrm>
            <a:off x="3442526" y="3032659"/>
            <a:ext cx="584319" cy="584200"/>
            <a:chOff x="4607" y="0"/>
            <a:chExt cx="432048" cy="432048"/>
          </a:xfrm>
        </p:grpSpPr>
        <p:sp>
          <p:nvSpPr>
            <p:cNvPr id="12" name="泪滴形 6">
              <a:extLst>
                <a:ext uri="{FF2B5EF4-FFF2-40B4-BE49-F238E27FC236}">
                  <a16:creationId xmlns:a16="http://schemas.microsoft.com/office/drawing/2014/main" id="{8BCEB79B-8AD3-45E4-A101-6BD13F95D4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07" y="0"/>
              <a:ext cx="432048" cy="432048"/>
            </a:xfrm>
            <a:custGeom>
              <a:avLst/>
              <a:gdLst>
                <a:gd name="T0" fmla="*/ 0 w 432048"/>
                <a:gd name="T1" fmla="*/ 216024 h 432048"/>
                <a:gd name="T2" fmla="*/ 216024 w 432048"/>
                <a:gd name="T3" fmla="*/ 0 h 432048"/>
                <a:gd name="T4" fmla="*/ 419348 w 432048"/>
                <a:gd name="T5" fmla="*/ 12700 h 432048"/>
                <a:gd name="T6" fmla="*/ 432048 w 432048"/>
                <a:gd name="T7" fmla="*/ 216024 h 432048"/>
                <a:gd name="T8" fmla="*/ 216024 w 432048"/>
                <a:gd name="T9" fmla="*/ 432048 h 432048"/>
                <a:gd name="T10" fmla="*/ 0 w 432048"/>
                <a:gd name="T11" fmla="*/ 216024 h 4320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cubicBezTo>
                    <a:pt x="283799" y="0"/>
                    <a:pt x="351573" y="4233"/>
                    <a:pt x="419348" y="12700"/>
                  </a:cubicBezTo>
                  <a:cubicBezTo>
                    <a:pt x="427815" y="80475"/>
                    <a:pt x="432048" y="148249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3020AFCC-6003-4AFE-B85F-144729B46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8" y="107094"/>
              <a:ext cx="376727" cy="271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50">
            <a:extLst>
              <a:ext uri="{FF2B5EF4-FFF2-40B4-BE49-F238E27FC236}">
                <a16:creationId xmlns:a16="http://schemas.microsoft.com/office/drawing/2014/main" id="{E6791654-2A32-4B23-8808-C2935E16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61" y="306287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需求变更</a:t>
            </a:r>
            <a:endParaRPr lang="en-US" altLang="zh-CN" sz="2800" b="1" dirty="0">
              <a:solidFill>
                <a:srgbClr val="ECAC1E"/>
              </a:solidFill>
              <a:cs typeface="Calibri" panose="020F0502020204030204" pitchFamily="34" charset="0"/>
            </a:endParaRPr>
          </a:p>
        </p:txBody>
      </p:sp>
      <p:grpSp>
        <p:nvGrpSpPr>
          <p:cNvPr id="25" name="组合 21">
            <a:extLst>
              <a:ext uri="{FF2B5EF4-FFF2-40B4-BE49-F238E27FC236}">
                <a16:creationId xmlns:a16="http://schemas.microsoft.com/office/drawing/2014/main" id="{2B9609A4-EA7C-4906-B33E-DFA77F65E033}"/>
              </a:ext>
            </a:extLst>
          </p:cNvPr>
          <p:cNvGrpSpPr>
            <a:grpSpLocks/>
          </p:cNvGrpSpPr>
          <p:nvPr/>
        </p:nvGrpSpPr>
        <p:grpSpPr bwMode="auto">
          <a:xfrm>
            <a:off x="4856421" y="3847095"/>
            <a:ext cx="633230" cy="606966"/>
            <a:chOff x="0" y="0"/>
            <a:chExt cx="468332" cy="448885"/>
          </a:xfrm>
        </p:grpSpPr>
        <p:sp>
          <p:nvSpPr>
            <p:cNvPr id="26" name="泪滴形 22">
              <a:extLst>
                <a:ext uri="{FF2B5EF4-FFF2-40B4-BE49-F238E27FC236}">
                  <a16:creationId xmlns:a16="http://schemas.microsoft.com/office/drawing/2014/main" id="{24917081-D1CB-407C-8BA8-6F2763FF8E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0"/>
              <a:ext cx="432048" cy="432048"/>
            </a:xfrm>
            <a:custGeom>
              <a:avLst/>
              <a:gdLst>
                <a:gd name="T0" fmla="*/ 0 w 432048"/>
                <a:gd name="T1" fmla="*/ 216024 h 432048"/>
                <a:gd name="T2" fmla="*/ 216024 w 432048"/>
                <a:gd name="T3" fmla="*/ 0 h 432048"/>
                <a:gd name="T4" fmla="*/ 419348 w 432048"/>
                <a:gd name="T5" fmla="*/ 12700 h 432048"/>
                <a:gd name="T6" fmla="*/ 432048 w 432048"/>
                <a:gd name="T7" fmla="*/ 216024 h 432048"/>
                <a:gd name="T8" fmla="*/ 216024 w 432048"/>
                <a:gd name="T9" fmla="*/ 432048 h 432048"/>
                <a:gd name="T10" fmla="*/ 0 w 432048"/>
                <a:gd name="T11" fmla="*/ 216024 h 4320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cubicBezTo>
                    <a:pt x="283799" y="0"/>
                    <a:pt x="351573" y="4233"/>
                    <a:pt x="419348" y="12700"/>
                  </a:cubicBezTo>
                  <a:cubicBezTo>
                    <a:pt x="427815" y="80475"/>
                    <a:pt x="432048" y="148249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Box 75">
              <a:extLst>
                <a:ext uri="{FF2B5EF4-FFF2-40B4-BE49-F238E27FC236}">
                  <a16:creationId xmlns:a16="http://schemas.microsoft.com/office/drawing/2014/main" id="{500E4253-E6B8-46F6-AF5A-4C0272DB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2" y="110331"/>
              <a:ext cx="4379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4">
            <a:extLst>
              <a:ext uri="{FF2B5EF4-FFF2-40B4-BE49-F238E27FC236}">
                <a16:creationId xmlns:a16="http://schemas.microsoft.com/office/drawing/2014/main" id="{38C1F674-4CB0-4DF6-A5A6-99E397A46866}"/>
              </a:ext>
            </a:extLst>
          </p:cNvPr>
          <p:cNvGrpSpPr>
            <a:grpSpLocks/>
          </p:cNvGrpSpPr>
          <p:nvPr/>
        </p:nvGrpSpPr>
        <p:grpSpPr bwMode="auto">
          <a:xfrm>
            <a:off x="6560608" y="4664481"/>
            <a:ext cx="664807" cy="593507"/>
            <a:chOff x="10895" y="0"/>
            <a:chExt cx="492027" cy="438931"/>
          </a:xfrm>
        </p:grpSpPr>
        <p:sp>
          <p:nvSpPr>
            <p:cNvPr id="29" name="泪滴形 25">
              <a:extLst>
                <a:ext uri="{FF2B5EF4-FFF2-40B4-BE49-F238E27FC236}">
                  <a16:creationId xmlns:a16="http://schemas.microsoft.com/office/drawing/2014/main" id="{DB116E67-0EEF-49DA-BBA3-5569F20A578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95" y="0"/>
              <a:ext cx="432048" cy="432048"/>
            </a:xfrm>
            <a:custGeom>
              <a:avLst/>
              <a:gdLst>
                <a:gd name="T0" fmla="*/ 0 w 432048"/>
                <a:gd name="T1" fmla="*/ 216024 h 432048"/>
                <a:gd name="T2" fmla="*/ 216024 w 432048"/>
                <a:gd name="T3" fmla="*/ 0 h 432048"/>
                <a:gd name="T4" fmla="*/ 419348 w 432048"/>
                <a:gd name="T5" fmla="*/ 12700 h 432048"/>
                <a:gd name="T6" fmla="*/ 432048 w 432048"/>
                <a:gd name="T7" fmla="*/ 216024 h 432048"/>
                <a:gd name="T8" fmla="*/ 216024 w 432048"/>
                <a:gd name="T9" fmla="*/ 432048 h 432048"/>
                <a:gd name="T10" fmla="*/ 0 w 432048"/>
                <a:gd name="T11" fmla="*/ 216024 h 4320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cubicBezTo>
                    <a:pt x="283799" y="0"/>
                    <a:pt x="351573" y="4233"/>
                    <a:pt x="419348" y="12700"/>
                  </a:cubicBezTo>
                  <a:cubicBezTo>
                    <a:pt x="427815" y="80475"/>
                    <a:pt x="432048" y="148249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Box 79">
              <a:extLst>
                <a:ext uri="{FF2B5EF4-FFF2-40B4-BE49-F238E27FC236}">
                  <a16:creationId xmlns:a16="http://schemas.microsoft.com/office/drawing/2014/main" id="{A8A45B00-9F09-4C86-B11F-4D9E7C89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82" y="100377"/>
              <a:ext cx="4379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89">
            <a:extLst>
              <a:ext uri="{FF2B5EF4-FFF2-40B4-BE49-F238E27FC236}">
                <a16:creationId xmlns:a16="http://schemas.microsoft.com/office/drawing/2014/main" id="{F63BC008-4811-41DF-841B-F169855D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861" y="387758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具体实现介绍</a:t>
            </a:r>
            <a:endParaRPr lang="en-US" altLang="zh-CN" sz="2800" b="1" dirty="0">
              <a:solidFill>
                <a:srgbClr val="FC6D13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Box 92">
            <a:extLst>
              <a:ext uri="{FF2B5EF4-FFF2-40B4-BE49-F238E27FC236}">
                <a16:creationId xmlns:a16="http://schemas.microsoft.com/office/drawing/2014/main" id="{88084775-689C-4524-BA92-553233CB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501" y="469230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项目实际演示</a:t>
            </a:r>
            <a:endParaRPr lang="en-US" altLang="zh-CN" sz="2800" b="1" dirty="0">
              <a:solidFill>
                <a:srgbClr val="FC6D13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25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6" dur="125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25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3" dur="125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25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125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25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6" dur="125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250" tmFilter="0, 0; .2, .5; .8, .5; 1, 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3" dur="125" autoRev="1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repeatCount="2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250" tmFilter="0, 0; .2, .5; .8, .5; 1, 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125" autoRev="1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2807061" y="1832334"/>
            <a:ext cx="6577877" cy="950468"/>
            <a:chOff x="5476609" y="1901362"/>
            <a:chExt cx="3861441" cy="557958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232" y="2009995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需求变更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ECE737B-D512-446F-93BE-9E0607F98EF7}"/>
                </a:ext>
              </a:extLst>
            </p:cNvPr>
            <p:cNvGrpSpPr/>
            <p:nvPr/>
          </p:nvGrpSpPr>
          <p:grpSpPr>
            <a:xfrm>
              <a:off x="5476609" y="1901362"/>
              <a:ext cx="544548" cy="557958"/>
              <a:chOff x="2511588" y="3604589"/>
              <a:chExt cx="544548" cy="557958"/>
            </a:xfrm>
            <a:solidFill>
              <a:srgbClr val="8A896E"/>
            </a:solidFill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FCEF24AE-7F90-44E9-AC09-D916B26E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588" y="3604589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46" tIns="34273" rIns="68546" bIns="34273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106">
                <a:extLst>
                  <a:ext uri="{FF2B5EF4-FFF2-40B4-BE49-F238E27FC236}">
                    <a16:creationId xmlns:a16="http://schemas.microsoft.com/office/drawing/2014/main" id="{EA254D77-D85A-4393-9683-94F466A8C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479" y="3670474"/>
                <a:ext cx="377825" cy="4019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68546" tIns="34273" rIns="68546" bIns="34273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9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39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3450805" y="503569"/>
            <a:ext cx="5445779" cy="903454"/>
            <a:chOff x="6141190" y="1908016"/>
            <a:chExt cx="3196860" cy="530359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643" y="2008373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需求变更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546F41-2701-45EB-AD2C-7902BF8C1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520" y="1626697"/>
            <a:ext cx="6133333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6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2807061" y="1832334"/>
            <a:ext cx="6577877" cy="950468"/>
            <a:chOff x="5476609" y="1901362"/>
            <a:chExt cx="3861441" cy="557958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232" y="2009995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具体实现介绍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ECE737B-D512-446F-93BE-9E0607F98EF7}"/>
                </a:ext>
              </a:extLst>
            </p:cNvPr>
            <p:cNvGrpSpPr/>
            <p:nvPr/>
          </p:nvGrpSpPr>
          <p:grpSpPr>
            <a:xfrm>
              <a:off x="5476609" y="1901362"/>
              <a:ext cx="544548" cy="557958"/>
              <a:chOff x="2511588" y="3604589"/>
              <a:chExt cx="544548" cy="557958"/>
            </a:xfrm>
            <a:solidFill>
              <a:srgbClr val="8A896E"/>
            </a:solidFill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FCEF24AE-7F90-44E9-AC09-D916B26E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588" y="3604589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46" tIns="34273" rIns="68546" bIns="34273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106">
                <a:extLst>
                  <a:ext uri="{FF2B5EF4-FFF2-40B4-BE49-F238E27FC236}">
                    <a16:creationId xmlns:a16="http://schemas.microsoft.com/office/drawing/2014/main" id="{EA254D77-D85A-4393-9683-94F466A8C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479" y="3670474"/>
                <a:ext cx="377825" cy="4019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68546" tIns="34273" rIns="68546" bIns="34273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9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39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3450805" y="503569"/>
            <a:ext cx="5445779" cy="903454"/>
            <a:chOff x="6141190" y="1908016"/>
            <a:chExt cx="3196860" cy="530359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643" y="2008373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项目架构设计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6E786D-E542-4334-96AB-610DF45267A0}"/>
              </a:ext>
            </a:extLst>
          </p:cNvPr>
          <p:cNvGrpSpPr/>
          <p:nvPr/>
        </p:nvGrpSpPr>
        <p:grpSpPr>
          <a:xfrm>
            <a:off x="3480651" y="1827585"/>
            <a:ext cx="4974010" cy="2384207"/>
            <a:chOff x="7115309" y="561520"/>
            <a:chExt cx="3027819" cy="220889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D2D89A-8FEE-42ED-8F07-3B38C4E3F82E}"/>
                </a:ext>
              </a:extLst>
            </p:cNvPr>
            <p:cNvSpPr txBox="1"/>
            <p:nvPr/>
          </p:nvSpPr>
          <p:spPr>
            <a:xfrm>
              <a:off x="7117333" y="561520"/>
              <a:ext cx="30257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+mn-ea"/>
                </a:rPr>
                <a:t>MV</a:t>
              </a:r>
              <a:r>
                <a:rPr lang="en-US" altLang="zh-CN" sz="3200" b="1" dirty="0">
                  <a:latin typeface="+mn-ea"/>
                </a:rPr>
                <a:t>P</a:t>
              </a:r>
              <a:endParaRPr lang="zh-CN" altLang="en-US" sz="3200" b="1" dirty="0"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B1B07C-CEE9-41BF-8391-5A15F448AEC7}"/>
                </a:ext>
              </a:extLst>
            </p:cNvPr>
            <p:cNvSpPr txBox="1"/>
            <p:nvPr/>
          </p:nvSpPr>
          <p:spPr>
            <a:xfrm>
              <a:off x="7115309" y="1145085"/>
              <a:ext cx="3025795" cy="162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模型与视图完全分离。</a:t>
              </a:r>
              <a:endParaRPr lang="en-US" altLang="zh-CN" dirty="0"/>
            </a:p>
            <a:p>
              <a:r>
                <a:rPr lang="zh-CN" altLang="en-US" dirty="0"/>
                <a:t>可以更高效地使用模型。</a:t>
              </a:r>
            </a:p>
            <a:p>
              <a:r>
                <a:rPr lang="zh-CN" altLang="en-US" dirty="0"/>
                <a:t>我们可以将一个</a:t>
              </a:r>
              <a:r>
                <a:rPr lang="en-US" altLang="zh-CN" dirty="0"/>
                <a:t>Presenter</a:t>
              </a:r>
              <a:r>
                <a:rPr lang="zh-CN" altLang="en-US" dirty="0"/>
                <a:t>用于多个视图，而不需要改变</a:t>
              </a:r>
              <a:r>
                <a:rPr lang="en-US" altLang="zh-CN" dirty="0"/>
                <a:t>Presenter</a:t>
              </a:r>
              <a:r>
                <a:rPr lang="zh-CN" altLang="en-US" dirty="0"/>
                <a:t>的逻辑。</a:t>
              </a:r>
            </a:p>
            <a:p>
              <a:r>
                <a:rPr lang="zh-CN" altLang="en-US" dirty="0"/>
                <a:t>可以脱离用户接口来测试这些逻辑（单元测试）。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F9B059-84E6-4788-B8E1-D1D7E5C980F3}"/>
              </a:ext>
            </a:extLst>
          </p:cNvPr>
          <p:cNvGrpSpPr/>
          <p:nvPr/>
        </p:nvGrpSpPr>
        <p:grpSpPr>
          <a:xfrm>
            <a:off x="3485895" y="4663796"/>
            <a:ext cx="5215802" cy="1196876"/>
            <a:chOff x="7117313" y="551995"/>
            <a:chExt cx="3108259" cy="119687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EA06AF-568C-4FC3-B505-3E2292C302E2}"/>
                </a:ext>
              </a:extLst>
            </p:cNvPr>
            <p:cNvSpPr txBox="1"/>
            <p:nvPr/>
          </p:nvSpPr>
          <p:spPr>
            <a:xfrm>
              <a:off x="7117333" y="551995"/>
              <a:ext cx="30257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+mn-ea"/>
                </a:rPr>
                <a:t>前端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FE0379-8670-4CFB-B7FE-B62A9D1439D3}"/>
                </a:ext>
              </a:extLst>
            </p:cNvPr>
            <p:cNvSpPr txBox="1"/>
            <p:nvPr/>
          </p:nvSpPr>
          <p:spPr>
            <a:xfrm>
              <a:off x="7117313" y="1102540"/>
              <a:ext cx="310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latin typeface="+mn-ea"/>
                </a:rPr>
                <a:t>前端采用</a:t>
              </a:r>
              <a:r>
                <a:rPr lang="en-US" altLang="zh-CN" dirty="0">
                  <a:latin typeface="+mn-ea"/>
                </a:rPr>
                <a:t>Fragment</a:t>
              </a:r>
              <a:r>
                <a:rPr lang="zh-CN" altLang="en-US" dirty="0">
                  <a:latin typeface="+mn-ea"/>
                </a:rPr>
                <a:t>内嵌套</a:t>
              </a:r>
              <a:r>
                <a:rPr lang="en-US" altLang="zh-CN" dirty="0" err="1">
                  <a:latin typeface="+mn-ea"/>
                </a:rPr>
                <a:t>RecyclerView</a:t>
              </a:r>
              <a:r>
                <a:rPr lang="zh-CN" altLang="en-US" dirty="0">
                  <a:latin typeface="+mn-ea"/>
                </a:rPr>
                <a:t>来实现主体页面的设计，信息页通过设计</a:t>
              </a:r>
              <a:r>
                <a:rPr lang="en-US" altLang="zh-CN" dirty="0">
                  <a:latin typeface="+mn-ea"/>
                </a:rPr>
                <a:t>Activity</a:t>
              </a:r>
              <a:r>
                <a:rPr lang="zh-CN" altLang="en-US" dirty="0">
                  <a:latin typeface="+mn-ea"/>
                </a:rPr>
                <a:t>来具体实现。</a:t>
              </a:r>
              <a:endParaRPr lang="en-US" altLang="zh-CN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6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3450805" y="503569"/>
            <a:ext cx="5445779" cy="903454"/>
            <a:chOff x="6141190" y="1908016"/>
            <a:chExt cx="3196860" cy="530359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643" y="2008373"/>
              <a:ext cx="2103904" cy="32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关于功能测试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8" y="253903"/>
            <a:ext cx="2454614" cy="2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" y="124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3117779" y="2953766"/>
            <a:ext cx="6577877" cy="950468"/>
            <a:chOff x="5476609" y="1901362"/>
            <a:chExt cx="3861441" cy="557958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8172" y="2009995"/>
              <a:ext cx="2300965" cy="329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199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ECE737B-D512-446F-93BE-9E0607F98EF7}"/>
                </a:ext>
              </a:extLst>
            </p:cNvPr>
            <p:cNvGrpSpPr/>
            <p:nvPr/>
          </p:nvGrpSpPr>
          <p:grpSpPr>
            <a:xfrm>
              <a:off x="5476609" y="1901362"/>
              <a:ext cx="544548" cy="557958"/>
              <a:chOff x="2511588" y="3604589"/>
              <a:chExt cx="544548" cy="557958"/>
            </a:xfrm>
            <a:solidFill>
              <a:srgbClr val="8A896E"/>
            </a:solidFill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FCEF24AE-7F90-44E9-AC09-D916B26E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588" y="3604589"/>
                <a:ext cx="544548" cy="5579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46" tIns="34273" rIns="68546" bIns="34273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106">
                <a:extLst>
                  <a:ext uri="{FF2B5EF4-FFF2-40B4-BE49-F238E27FC236}">
                    <a16:creationId xmlns:a16="http://schemas.microsoft.com/office/drawing/2014/main" id="{EA254D77-D85A-4393-9683-94F466A8C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479" y="3670474"/>
                <a:ext cx="377825" cy="4019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68546" tIns="34273" rIns="68546" bIns="34273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999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399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29" y="1524742"/>
            <a:ext cx="2454614" cy="2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F01CF-B755-46CC-B152-1F6BEEAD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" y="1240"/>
            <a:ext cx="12187592" cy="685552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AB865B1-8CBD-4F6C-B29D-2BCE938AFAFA}"/>
              </a:ext>
            </a:extLst>
          </p:cNvPr>
          <p:cNvGrpSpPr/>
          <p:nvPr/>
        </p:nvGrpSpPr>
        <p:grpSpPr>
          <a:xfrm>
            <a:off x="2980372" y="2977274"/>
            <a:ext cx="5445779" cy="903454"/>
            <a:chOff x="6141190" y="1908016"/>
            <a:chExt cx="3196860" cy="530359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D5BF309-EE82-4B75-AD56-2964B122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190" y="1908016"/>
              <a:ext cx="3196860" cy="530359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8A896E"/>
              </a:solidFill>
              <a:round/>
              <a:headEnd/>
              <a:tailEnd/>
            </a:ln>
          </p:spPr>
          <p:txBody>
            <a:bodyPr lIns="68546" tIns="34273" rIns="68546" bIns="34273"/>
            <a:lstStyle/>
            <a:p>
              <a:endParaRPr lang="zh-CN" altLang="en-US" sz="1400"/>
            </a:p>
          </p:txBody>
        </p: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B2B8F0A5-49A9-4522-B48E-6534389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137" y="1936067"/>
              <a:ext cx="2300965" cy="474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6" tIns="34273" rIns="68546" bIns="3427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谢谢大家！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02C728E-26C7-40D0-8571-E7E5AF952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29" y="1524742"/>
            <a:ext cx="2454614" cy="2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362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139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1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15" tmFilter="0, 0; 0.125,0.2665; 0.25,0.4; 0.375,0.465; 0.5,0.5;  0.625,0.535; 0.75,0.6; 0.875,0.7335; 1,1">
                                              <p:stCondLst>
                                                <p:cond delay="41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7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3" tmFilter="0, 0; 0.125,0.2665; 0.25,0.4; 0.375,0.465; 0.5,0.5;  0.625,0.535; 0.75,0.6; 0.875,0.7335; 1,1">
                                              <p:stCondLst>
                                                <p:cond delay="1035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16">
                                              <p:stCondLst>
                                                <p:cond delay="40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04" decel="50000">
                                              <p:stCondLst>
                                                <p:cond delay="423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16">
                                              <p:stCondLst>
                                                <p:cond delay="82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04" decel="50000">
                                              <p:stCondLst>
                                                <p:cond delay="83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16">
                                              <p:stCondLst>
                                                <p:cond delay="102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04" decel="50000">
                                              <p:stCondLst>
                                                <p:cond delay="1042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16">
                                              <p:stCondLst>
                                                <p:cond delay="113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04" decel="50000">
                                              <p:stCondLst>
                                                <p:cond delay="1146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121</Words>
  <Application>Microsoft Office PowerPoint</Application>
  <PresentationFormat>宽屏</PresentationFormat>
  <Paragraphs>37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Lato Black</vt:lpstr>
      <vt:lpstr>等线</vt:lpstr>
      <vt:lpstr>等线 Light</vt:lpstr>
      <vt:lpstr>微软雅黑</vt:lpstr>
      <vt:lpstr>Arial</vt:lpstr>
      <vt:lpstr>Calibri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筠柏 吉</dc:creator>
  <cp:lastModifiedBy>筠柏 吉</cp:lastModifiedBy>
  <cp:revision>38</cp:revision>
  <dcterms:created xsi:type="dcterms:W3CDTF">2019-11-17T10:02:33Z</dcterms:created>
  <dcterms:modified xsi:type="dcterms:W3CDTF">2019-12-23T03:51:30Z</dcterms:modified>
</cp:coreProperties>
</file>