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36" y="-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0D3E-4042-4FF4-85E1-1EC738BD2D9E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3FDB-DDA3-4839-8109-1A19075A4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09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0D3E-4042-4FF4-85E1-1EC738BD2D9E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3FDB-DDA3-4839-8109-1A19075A4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1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0D3E-4042-4FF4-85E1-1EC738BD2D9E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3FDB-DDA3-4839-8109-1A19075A4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0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0D3E-4042-4FF4-85E1-1EC738BD2D9E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3FDB-DDA3-4839-8109-1A19075A4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39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0D3E-4042-4FF4-85E1-1EC738BD2D9E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3FDB-DDA3-4839-8109-1A19075A4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24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0D3E-4042-4FF4-85E1-1EC738BD2D9E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3FDB-DDA3-4839-8109-1A19075A4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46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0D3E-4042-4FF4-85E1-1EC738BD2D9E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3FDB-DDA3-4839-8109-1A19075A4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93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0D3E-4042-4FF4-85E1-1EC738BD2D9E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3FDB-DDA3-4839-8109-1A19075A4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61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0D3E-4042-4FF4-85E1-1EC738BD2D9E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3FDB-DDA3-4839-8109-1A19075A4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18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0D3E-4042-4FF4-85E1-1EC738BD2D9E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3FDB-DDA3-4839-8109-1A19075A4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8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0D3E-4042-4FF4-85E1-1EC738BD2D9E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3FDB-DDA3-4839-8109-1A19075A4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78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E0D3E-4042-4FF4-85E1-1EC738BD2D9E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83FDB-DDA3-4839-8109-1A19075A4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10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40808" y="1125580"/>
            <a:ext cx="606567" cy="604115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7" name="椭圆 6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29638" y="1242971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h1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543683" y="1125580"/>
            <a:ext cx="606567" cy="604115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11" name="椭圆 10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274166" y="1125580"/>
            <a:ext cx="606567" cy="604115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14" name="椭圆 13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004649" y="1147869"/>
            <a:ext cx="606567" cy="604115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17" name="椭圆 16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2636231" y="1241491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h2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108296" y="1242417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h4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362996" y="1220128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h3</a:t>
            </a:r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7735132" y="1125580"/>
            <a:ext cx="606567" cy="604115"/>
            <a:chOff x="1366" y="1803466"/>
            <a:chExt cx="1811734" cy="1811734"/>
          </a:xfrm>
          <a:solidFill>
            <a:schemeClr val="accent2"/>
          </a:solidFill>
        </p:grpSpPr>
        <p:sp>
          <p:nvSpPr>
            <p:cNvPr id="24" name="椭圆 23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7823962" y="1242971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</a:t>
            </a:r>
            <a:r>
              <a:rPr lang="en-US" altLang="zh-CN" smtClean="0"/>
              <a:t>1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419766" y="1259500"/>
                <a:ext cx="962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mtClean="0"/>
                  <a:t> +</a:t>
                </a:r>
                <a:endParaRPr lang="zh-CN" altLang="en-US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766" y="1259500"/>
                <a:ext cx="96269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696" t="-10000" r="-443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3133405" y="1244677"/>
                <a:ext cx="962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mtClean="0"/>
                  <a:t> +</a:t>
                </a:r>
                <a:endParaRPr lang="zh-CN" altLang="en-US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405" y="1244677"/>
                <a:ext cx="96269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063" t="-8197" r="-506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4833684" y="1275602"/>
                <a:ext cx="962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13 </m:t>
                        </m:r>
                      </m:sub>
                    </m:sSub>
                  </m:oMath>
                </a14:m>
                <a:r>
                  <a:rPr lang="en-US" altLang="zh-CN" smtClean="0"/>
                  <a:t> +</a:t>
                </a:r>
                <a:endParaRPr lang="zh-CN" altLang="en-US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684" y="1275602"/>
                <a:ext cx="96269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696" t="-8197" r="-443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6609973" y="1312535"/>
                <a:ext cx="962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14 </m:t>
                        </m:r>
                      </m:sub>
                    </m:sSub>
                  </m:oMath>
                </a14:m>
                <a:r>
                  <a:rPr lang="en-US" altLang="zh-CN" smtClean="0"/>
                  <a:t> =</a:t>
                </a:r>
                <a:endParaRPr lang="zh-CN" altLang="en-US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973" y="1312535"/>
                <a:ext cx="96269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063" t="-8197" r="-506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/>
          <p:cNvGrpSpPr/>
          <p:nvPr/>
        </p:nvGrpSpPr>
        <p:grpSpPr>
          <a:xfrm>
            <a:off x="744516" y="2052896"/>
            <a:ext cx="606567" cy="604115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38" name="椭圆 37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833346" y="2170287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h1</a:t>
            </a:r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2547391" y="2052896"/>
            <a:ext cx="606567" cy="604115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42" name="椭圆 41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277874" y="2052896"/>
            <a:ext cx="606567" cy="604115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45" name="椭圆 44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008357" y="2075185"/>
            <a:ext cx="606567" cy="604115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48" name="椭圆 47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2639939" y="2168807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h2</a:t>
            </a:r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6112004" y="2169733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h4</a:t>
            </a:r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4366704" y="2147444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h3</a:t>
            </a:r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7738840" y="2052896"/>
            <a:ext cx="606567" cy="604115"/>
            <a:chOff x="1366" y="1803466"/>
            <a:chExt cx="1811734" cy="1811734"/>
          </a:xfrm>
          <a:solidFill>
            <a:schemeClr val="accent2"/>
          </a:solidFill>
        </p:grpSpPr>
        <p:sp>
          <p:nvSpPr>
            <p:cNvPr id="54" name="椭圆 53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827670" y="2170287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</a:t>
            </a:r>
            <a:r>
              <a:rPr lang="en-US" altLang="zh-CN"/>
              <a:t>2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1423474" y="2186816"/>
                <a:ext cx="10044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21 </m:t>
                        </m:r>
                      </m:sub>
                    </m:sSub>
                  </m:oMath>
                </a14:m>
                <a:r>
                  <a:rPr lang="en-US" altLang="zh-CN" smtClean="0"/>
                  <a:t> +</a:t>
                </a:r>
                <a:endParaRPr lang="zh-CN" altLang="en-US"/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474" y="2186816"/>
                <a:ext cx="100447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5488" t="-10000" r="-122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/>
              <p:cNvSpPr txBox="1"/>
              <p:nvPr/>
            </p:nvSpPr>
            <p:spPr>
              <a:xfrm>
                <a:off x="3137112" y="2171993"/>
                <a:ext cx="974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22 </m:t>
                        </m:r>
                      </m:sub>
                    </m:sSub>
                  </m:oMath>
                </a14:m>
                <a:r>
                  <a:rPr lang="en-US" altLang="zh-CN" smtClean="0"/>
                  <a:t> +</a:t>
                </a:r>
                <a:endParaRPr lang="zh-CN" altLang="en-US"/>
              </a:p>
            </p:txBody>
          </p:sp>
        </mc:Choice>
        <mc:Fallback xmlns=""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112" y="2171993"/>
                <a:ext cx="97427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5660" t="-8197" r="-440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/>
              <p:cNvSpPr txBox="1"/>
              <p:nvPr/>
            </p:nvSpPr>
            <p:spPr>
              <a:xfrm>
                <a:off x="4837392" y="2202918"/>
                <a:ext cx="10085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23 </m:t>
                        </m:r>
                      </m:sub>
                    </m:sSub>
                  </m:oMath>
                </a14:m>
                <a:r>
                  <a:rPr lang="en-US" altLang="zh-CN" smtClean="0"/>
                  <a:t> +</a:t>
                </a:r>
                <a:endParaRPr lang="zh-CN" altLang="en-US"/>
              </a:p>
            </p:txBody>
          </p:sp>
        </mc:Choice>
        <mc:Fallback xmlns=""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392" y="2202918"/>
                <a:ext cx="100850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5455" t="-8197" r="-60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6613681" y="2239851"/>
                <a:ext cx="1036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24 </m:t>
                        </m:r>
                      </m:sub>
                    </m:sSub>
                  </m:oMath>
                </a14:m>
                <a:r>
                  <a:rPr lang="en-US" altLang="zh-CN" smtClean="0"/>
                  <a:t> =</a:t>
                </a:r>
                <a:endParaRPr lang="zh-CN" altLang="en-US"/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681" y="2239851"/>
                <a:ext cx="103633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529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组合 84"/>
          <p:cNvGrpSpPr/>
          <p:nvPr/>
        </p:nvGrpSpPr>
        <p:grpSpPr>
          <a:xfrm>
            <a:off x="740808" y="3034858"/>
            <a:ext cx="606567" cy="604115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86" name="椭圆 85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7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829638" y="3152249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h1</a:t>
            </a:r>
            <a:endParaRPr lang="zh-CN" altLang="en-US"/>
          </a:p>
        </p:txBody>
      </p:sp>
      <p:grpSp>
        <p:nvGrpSpPr>
          <p:cNvPr id="89" name="组合 88"/>
          <p:cNvGrpSpPr/>
          <p:nvPr/>
        </p:nvGrpSpPr>
        <p:grpSpPr>
          <a:xfrm>
            <a:off x="2543683" y="3034858"/>
            <a:ext cx="606567" cy="604115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90" name="椭圆 89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1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4274166" y="3034858"/>
            <a:ext cx="606567" cy="604115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93" name="椭圆 92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004649" y="3057147"/>
            <a:ext cx="606567" cy="604115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96" name="椭圆 95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7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sp>
        <p:nvSpPr>
          <p:cNvPr id="98" name="文本框 97"/>
          <p:cNvSpPr txBox="1"/>
          <p:nvPr/>
        </p:nvSpPr>
        <p:spPr>
          <a:xfrm>
            <a:off x="2636231" y="3150769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h2</a:t>
            </a:r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6108296" y="3151695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h4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4362996" y="3129406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h3</a:t>
            </a:r>
            <a:endParaRPr lang="zh-CN" altLang="en-US"/>
          </a:p>
        </p:txBody>
      </p:sp>
      <p:grpSp>
        <p:nvGrpSpPr>
          <p:cNvPr id="101" name="组合 100"/>
          <p:cNvGrpSpPr/>
          <p:nvPr/>
        </p:nvGrpSpPr>
        <p:grpSpPr>
          <a:xfrm>
            <a:off x="7735132" y="3034858"/>
            <a:ext cx="606567" cy="604115"/>
            <a:chOff x="1366" y="1803466"/>
            <a:chExt cx="1811734" cy="1811734"/>
          </a:xfrm>
          <a:solidFill>
            <a:schemeClr val="accent2"/>
          </a:solidFill>
        </p:grpSpPr>
        <p:sp>
          <p:nvSpPr>
            <p:cNvPr id="102" name="椭圆 101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3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7823962" y="3152249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</a:t>
            </a:r>
            <a:r>
              <a:rPr lang="en-US" altLang="zh-CN"/>
              <a:t>3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/>
              <p:cNvSpPr txBox="1"/>
              <p:nvPr/>
            </p:nvSpPr>
            <p:spPr>
              <a:xfrm>
                <a:off x="1419766" y="3168778"/>
                <a:ext cx="1035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31 </m:t>
                        </m:r>
                      </m:sub>
                    </m:sSub>
                  </m:oMath>
                </a14:m>
                <a:r>
                  <a:rPr lang="en-US" altLang="zh-CN" smtClean="0"/>
                  <a:t> +</a:t>
                </a:r>
                <a:endParaRPr lang="zh-CN" altLang="en-US"/>
              </a:p>
            </p:txBody>
          </p:sp>
        </mc:Choice>
        <mc:Fallback xmlns="">
          <p:sp>
            <p:nvSpPr>
              <p:cNvPr id="105" name="文本框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766" y="3168778"/>
                <a:ext cx="1035088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5294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/>
              <p:cNvSpPr txBox="1"/>
              <p:nvPr/>
            </p:nvSpPr>
            <p:spPr>
              <a:xfrm>
                <a:off x="3133405" y="3153955"/>
                <a:ext cx="10519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32 </m:t>
                        </m:r>
                      </m:sub>
                    </m:sSub>
                  </m:oMath>
                </a14:m>
                <a:r>
                  <a:rPr lang="en-US" altLang="zh-CN" smtClean="0"/>
                  <a:t> +</a:t>
                </a:r>
                <a:endParaRPr lang="zh-CN" altLang="en-US"/>
              </a:p>
            </p:txBody>
          </p:sp>
        </mc:Choice>
        <mc:Fallback xmlns="">
          <p:sp>
            <p:nvSpPr>
              <p:cNvPr id="106" name="文本框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405" y="3153955"/>
                <a:ext cx="1051932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462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/>
              <p:cNvSpPr txBox="1"/>
              <p:nvPr/>
            </p:nvSpPr>
            <p:spPr>
              <a:xfrm>
                <a:off x="4833684" y="3184880"/>
                <a:ext cx="10122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33 </m:t>
                        </m:r>
                      </m:sub>
                    </m:sSub>
                  </m:oMath>
                </a14:m>
                <a:r>
                  <a:rPr lang="en-US" altLang="zh-CN" smtClean="0"/>
                  <a:t> +</a:t>
                </a:r>
                <a:endParaRPr lang="zh-CN" altLang="en-US"/>
              </a:p>
            </p:txBody>
          </p:sp>
        </mc:Choice>
        <mc:Fallback xmlns="">
          <p:sp>
            <p:nvSpPr>
              <p:cNvPr id="107" name="文本框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684" y="3184880"/>
                <a:ext cx="1012210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542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/>
              <p:cNvSpPr txBox="1"/>
              <p:nvPr/>
            </p:nvSpPr>
            <p:spPr>
              <a:xfrm>
                <a:off x="6609972" y="3221813"/>
                <a:ext cx="10511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34 </m:t>
                        </m:r>
                      </m:sub>
                    </m:sSub>
                  </m:oMath>
                </a14:m>
                <a:r>
                  <a:rPr lang="en-US" altLang="zh-CN" smtClean="0"/>
                  <a:t> =</a:t>
                </a:r>
                <a:endParaRPr lang="zh-CN" altLang="en-US"/>
              </a:p>
            </p:txBody>
          </p:sp>
        </mc:Choice>
        <mc:Fallback xmlns="">
          <p:sp>
            <p:nvSpPr>
              <p:cNvPr id="108" name="文本框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972" y="3221813"/>
                <a:ext cx="1051147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4624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文本框 108"/>
          <p:cNvSpPr txBox="1"/>
          <p:nvPr/>
        </p:nvSpPr>
        <p:spPr>
          <a:xfrm>
            <a:off x="737523" y="60914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偷盗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2483555" y="60462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自行车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4270881" y="60462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判刑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6004649" y="60462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多久</a:t>
            </a:r>
          </a:p>
        </p:txBody>
      </p:sp>
      <p:sp>
        <p:nvSpPr>
          <p:cNvPr id="113" name="文本框 112"/>
          <p:cNvSpPr txBox="1"/>
          <p:nvPr/>
        </p:nvSpPr>
        <p:spPr>
          <a:xfrm>
            <a:off x="8756164" y="129027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盗窃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财物罪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8756163" y="221839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量刑标准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8756162" y="3190297"/>
            <a:ext cx="615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stop</a:t>
            </a:r>
            <a:endParaRPr lang="zh-CN" altLang="en-US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840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2912750" y="2591271"/>
            <a:ext cx="367726" cy="350149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26" name="椭圆 25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602930" y="1291703"/>
            <a:ext cx="367726" cy="350149"/>
            <a:chOff x="1366" y="1803466"/>
            <a:chExt cx="1811734" cy="1811734"/>
          </a:xfrm>
          <a:solidFill>
            <a:srgbClr val="0070C0"/>
          </a:solidFill>
        </p:grpSpPr>
        <p:sp>
          <p:nvSpPr>
            <p:cNvPr id="53" name="椭圆 52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816756" y="1291703"/>
            <a:ext cx="367726" cy="350149"/>
            <a:chOff x="1366" y="1803466"/>
            <a:chExt cx="1811734" cy="1811734"/>
          </a:xfrm>
          <a:solidFill>
            <a:srgbClr val="0070C0"/>
          </a:solidFill>
        </p:grpSpPr>
        <p:sp>
          <p:nvSpPr>
            <p:cNvPr id="56" name="椭圆 55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30582" y="1291703"/>
            <a:ext cx="367726" cy="350149"/>
            <a:chOff x="1366" y="1803466"/>
            <a:chExt cx="1811734" cy="1811734"/>
          </a:xfrm>
          <a:solidFill>
            <a:srgbClr val="0070C0"/>
          </a:solidFill>
        </p:grpSpPr>
        <p:sp>
          <p:nvSpPr>
            <p:cNvPr id="59" name="椭圆 58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159287" y="3937524"/>
            <a:ext cx="367726" cy="350149"/>
            <a:chOff x="1366" y="1803466"/>
            <a:chExt cx="1811734" cy="1811734"/>
          </a:xfrm>
          <a:solidFill>
            <a:srgbClr val="FFC000"/>
          </a:solidFill>
        </p:grpSpPr>
        <p:sp>
          <p:nvSpPr>
            <p:cNvPr id="62" name="椭圆 61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6381068" y="3929965"/>
            <a:ext cx="367726" cy="350149"/>
            <a:chOff x="1366" y="1803466"/>
            <a:chExt cx="1811734" cy="1811734"/>
          </a:xfrm>
          <a:solidFill>
            <a:srgbClr val="FFC000"/>
          </a:solidFill>
        </p:grpSpPr>
        <p:sp>
          <p:nvSpPr>
            <p:cNvPr id="65" name="椭圆 64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634434" y="3929965"/>
            <a:ext cx="367726" cy="350149"/>
            <a:chOff x="1366" y="1803466"/>
            <a:chExt cx="1811734" cy="1811734"/>
          </a:xfrm>
          <a:solidFill>
            <a:srgbClr val="FFC000"/>
          </a:solidFill>
        </p:grpSpPr>
        <p:sp>
          <p:nvSpPr>
            <p:cNvPr id="68" name="椭圆 67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510243" y="3929966"/>
            <a:ext cx="367726" cy="350149"/>
            <a:chOff x="1366" y="1803466"/>
            <a:chExt cx="1811734" cy="1811734"/>
          </a:xfrm>
          <a:solidFill>
            <a:srgbClr val="FF0000"/>
          </a:solidFill>
        </p:grpSpPr>
        <p:sp>
          <p:nvSpPr>
            <p:cNvPr id="71" name="椭圆 70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3708299" y="3937524"/>
            <a:ext cx="367726" cy="350149"/>
            <a:chOff x="1366" y="1803466"/>
            <a:chExt cx="1811734" cy="1811734"/>
          </a:xfrm>
          <a:solidFill>
            <a:srgbClr val="FF0000"/>
          </a:solidFill>
        </p:grpSpPr>
        <p:sp>
          <p:nvSpPr>
            <p:cNvPr id="74" name="椭圆 73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2912750" y="3929965"/>
            <a:ext cx="367726" cy="350149"/>
            <a:chOff x="1366" y="1803466"/>
            <a:chExt cx="1811734" cy="1811734"/>
          </a:xfrm>
          <a:solidFill>
            <a:srgbClr val="FF0000"/>
          </a:solidFill>
        </p:grpSpPr>
        <p:sp>
          <p:nvSpPr>
            <p:cNvPr id="77" name="椭圆 76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7603780" y="2591269"/>
            <a:ext cx="367726" cy="350149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80" name="椭圆 79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831068" y="2591269"/>
            <a:ext cx="367726" cy="350149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83" name="椭圆 82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4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6030582" y="2591270"/>
            <a:ext cx="367726" cy="350149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86" name="椭圆 85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7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488410" y="2591269"/>
            <a:ext cx="367726" cy="350149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89" name="椭圆 88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3700580" y="2591271"/>
            <a:ext cx="367726" cy="350149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92" name="椭圆 91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cxnSp>
        <p:nvCxnSpPr>
          <p:cNvPr id="95" name="直接箭头连接符 94"/>
          <p:cNvCxnSpPr>
            <a:stCxn id="26" idx="6"/>
            <a:endCxn id="92" idx="2"/>
          </p:cNvCxnSpPr>
          <p:nvPr/>
        </p:nvCxnSpPr>
        <p:spPr>
          <a:xfrm>
            <a:off x="3280476" y="2766346"/>
            <a:ext cx="450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4060243" y="2766343"/>
            <a:ext cx="450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6395413" y="2766343"/>
            <a:ext cx="450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7159287" y="2766343"/>
            <a:ext cx="450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endCxn id="86" idx="2"/>
          </p:cNvCxnSpPr>
          <p:nvPr/>
        </p:nvCxnSpPr>
        <p:spPr>
          <a:xfrm>
            <a:off x="4856136" y="2766343"/>
            <a:ext cx="1174446" cy="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77" idx="0"/>
            <a:endCxn id="26" idx="4"/>
          </p:cNvCxnSpPr>
          <p:nvPr/>
        </p:nvCxnSpPr>
        <p:spPr>
          <a:xfrm flipV="1">
            <a:off x="3096613" y="2941420"/>
            <a:ext cx="0" cy="98854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3892162" y="2941418"/>
            <a:ext cx="0" cy="98854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4672273" y="2941418"/>
            <a:ext cx="0" cy="98854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V="1">
            <a:off x="6214445" y="1602724"/>
            <a:ext cx="0" cy="98854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7786793" y="1602723"/>
            <a:ext cx="0" cy="98854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 flipV="1">
            <a:off x="7014931" y="1602724"/>
            <a:ext cx="0" cy="98854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肘形连接符 112"/>
          <p:cNvCxnSpPr>
            <a:stCxn id="68" idx="0"/>
            <a:endCxn id="86" idx="3"/>
          </p:cNvCxnSpPr>
          <p:nvPr/>
        </p:nvCxnSpPr>
        <p:spPr>
          <a:xfrm rot="5400000" flipH="1" flipV="1">
            <a:off x="5431453" y="3276985"/>
            <a:ext cx="1039824" cy="266137"/>
          </a:xfrm>
          <a:prstGeom prst="bentConnector3">
            <a:avLst>
              <a:gd name="adj1" fmla="val 10067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连接符 117"/>
          <p:cNvCxnSpPr>
            <a:stCxn id="65" idx="0"/>
            <a:endCxn id="83" idx="3"/>
          </p:cNvCxnSpPr>
          <p:nvPr/>
        </p:nvCxnSpPr>
        <p:spPr>
          <a:xfrm rot="5400000" flipH="1" flipV="1">
            <a:off x="6205013" y="3250059"/>
            <a:ext cx="1039825" cy="319989"/>
          </a:xfrm>
          <a:prstGeom prst="bentConnector3">
            <a:avLst>
              <a:gd name="adj1" fmla="val 9993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连接符 121"/>
          <p:cNvCxnSpPr>
            <a:stCxn id="62" idx="0"/>
            <a:endCxn id="80" idx="3"/>
          </p:cNvCxnSpPr>
          <p:nvPr/>
        </p:nvCxnSpPr>
        <p:spPr>
          <a:xfrm rot="5400000" flipH="1" flipV="1">
            <a:off x="6976699" y="3256591"/>
            <a:ext cx="1047384" cy="314482"/>
          </a:xfrm>
          <a:prstGeom prst="bentConnector3">
            <a:avLst>
              <a:gd name="adj1" fmla="val 10105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线连接符 125"/>
          <p:cNvCxnSpPr>
            <a:stCxn id="26" idx="5"/>
            <a:endCxn id="69" idx="1"/>
          </p:cNvCxnSpPr>
          <p:nvPr/>
        </p:nvCxnSpPr>
        <p:spPr>
          <a:xfrm rot="16200000" flipH="1">
            <a:off x="3850006" y="2266760"/>
            <a:ext cx="1214898" cy="2461662"/>
          </a:xfrm>
          <a:prstGeom prst="curvedConnector2">
            <a:avLst/>
          </a:prstGeom>
          <a:ln w="19050" cap="rnd">
            <a:solidFill>
              <a:schemeClr val="accent1"/>
            </a:solidFill>
            <a:prstDash val="dash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曲线连接符 135"/>
          <p:cNvCxnSpPr>
            <a:stCxn id="92" idx="5"/>
            <a:endCxn id="68" idx="1"/>
          </p:cNvCxnSpPr>
          <p:nvPr/>
        </p:nvCxnSpPr>
        <p:spPr>
          <a:xfrm rot="16200000" flipH="1">
            <a:off x="4305820" y="2598776"/>
            <a:ext cx="1091101" cy="1673832"/>
          </a:xfrm>
          <a:prstGeom prst="curvedConnector3">
            <a:avLst>
              <a:gd name="adj1" fmla="val 50000"/>
            </a:avLst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曲线连接符 141"/>
          <p:cNvCxnSpPr>
            <a:stCxn id="89" idx="6"/>
            <a:endCxn id="68" idx="0"/>
          </p:cNvCxnSpPr>
          <p:nvPr/>
        </p:nvCxnSpPr>
        <p:spPr>
          <a:xfrm>
            <a:off x="4856136" y="2766344"/>
            <a:ext cx="962161" cy="1163621"/>
          </a:xfrm>
          <a:prstGeom prst="curved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/>
          <p:cNvSpPr txBox="1"/>
          <p:nvPr/>
        </p:nvSpPr>
        <p:spPr>
          <a:xfrm>
            <a:off x="2106309" y="2170659"/>
            <a:ext cx="54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h1</a:t>
            </a:r>
            <a:endParaRPr lang="zh-CN" altLang="en-US"/>
          </a:p>
        </p:txBody>
      </p:sp>
      <p:grpSp>
        <p:nvGrpSpPr>
          <p:cNvPr id="145" name="组合 144"/>
          <p:cNvGrpSpPr/>
          <p:nvPr/>
        </p:nvGrpSpPr>
        <p:grpSpPr>
          <a:xfrm>
            <a:off x="2106309" y="2591269"/>
            <a:ext cx="367726" cy="350149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146" name="椭圆 145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7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2106309" y="3929963"/>
            <a:ext cx="367726" cy="350149"/>
            <a:chOff x="1366" y="1803466"/>
            <a:chExt cx="1811734" cy="1811734"/>
          </a:xfrm>
          <a:solidFill>
            <a:srgbClr val="FF0000"/>
          </a:solidFill>
        </p:grpSpPr>
        <p:sp>
          <p:nvSpPr>
            <p:cNvPr id="149" name="椭圆 148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0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cxnSp>
        <p:nvCxnSpPr>
          <p:cNvPr id="151" name="直接箭头连接符 150"/>
          <p:cNvCxnSpPr>
            <a:stCxn id="149" idx="0"/>
            <a:endCxn id="146" idx="4"/>
          </p:cNvCxnSpPr>
          <p:nvPr/>
        </p:nvCxnSpPr>
        <p:spPr>
          <a:xfrm flipV="1">
            <a:off x="2290172" y="2941418"/>
            <a:ext cx="0" cy="98854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2462750" y="2766343"/>
            <a:ext cx="450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/>
          <p:cNvSpPr txBox="1"/>
          <p:nvPr/>
        </p:nvSpPr>
        <p:spPr>
          <a:xfrm>
            <a:off x="2878170" y="2170659"/>
            <a:ext cx="54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h2</a:t>
            </a:r>
            <a:endParaRPr lang="zh-CN" altLang="en-US"/>
          </a:p>
        </p:txBody>
      </p:sp>
      <p:sp>
        <p:nvSpPr>
          <p:cNvPr id="154" name="文本框 153"/>
          <p:cNvSpPr txBox="1"/>
          <p:nvPr/>
        </p:nvSpPr>
        <p:spPr>
          <a:xfrm>
            <a:off x="3620994" y="2149421"/>
            <a:ext cx="54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h3</a:t>
            </a:r>
            <a:endParaRPr lang="zh-CN" altLang="en-US"/>
          </a:p>
        </p:txBody>
      </p:sp>
      <p:sp>
        <p:nvSpPr>
          <p:cNvPr id="155" name="文本框 154"/>
          <p:cNvSpPr txBox="1"/>
          <p:nvPr/>
        </p:nvSpPr>
        <p:spPr>
          <a:xfrm>
            <a:off x="4425645" y="2149889"/>
            <a:ext cx="54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h4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/>
              <p:cNvSpPr txBox="1"/>
              <p:nvPr/>
            </p:nvSpPr>
            <p:spPr>
              <a:xfrm>
                <a:off x="4934297" y="2941418"/>
                <a:ext cx="543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14 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6" name="文本框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297" y="2941418"/>
                <a:ext cx="543764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文本框 156"/>
          <p:cNvSpPr txBox="1"/>
          <p:nvPr/>
        </p:nvSpPr>
        <p:spPr>
          <a:xfrm>
            <a:off x="6348531" y="4418457"/>
            <a:ext cx="54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58" name="文本框 157"/>
          <p:cNvSpPr txBox="1"/>
          <p:nvPr/>
        </p:nvSpPr>
        <p:spPr>
          <a:xfrm>
            <a:off x="7130630" y="4425972"/>
            <a:ext cx="54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c3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/>
              <p:cNvSpPr txBox="1"/>
              <p:nvPr/>
            </p:nvSpPr>
            <p:spPr>
              <a:xfrm>
                <a:off x="3949350" y="3803903"/>
                <a:ext cx="543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12 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9" name="文本框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350" y="3803903"/>
                <a:ext cx="543764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11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曲线连接符 160"/>
          <p:cNvCxnSpPr>
            <a:stCxn id="146" idx="5"/>
            <a:endCxn id="68" idx="4"/>
          </p:cNvCxnSpPr>
          <p:nvPr/>
        </p:nvCxnSpPr>
        <p:spPr>
          <a:xfrm rot="16200000" flipH="1">
            <a:off x="3424253" y="1886070"/>
            <a:ext cx="1389974" cy="3398114"/>
          </a:xfrm>
          <a:prstGeom prst="curvedConnector3">
            <a:avLst>
              <a:gd name="adj1" fmla="val 116446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/>
              <p:cNvSpPr txBox="1"/>
              <p:nvPr/>
            </p:nvSpPr>
            <p:spPr>
              <a:xfrm>
                <a:off x="3428697" y="4493808"/>
                <a:ext cx="593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11 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63" name="文本框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697" y="4493808"/>
                <a:ext cx="593475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/>
              <p:cNvSpPr txBox="1"/>
              <p:nvPr/>
            </p:nvSpPr>
            <p:spPr>
              <a:xfrm>
                <a:off x="4726125" y="3410053"/>
                <a:ext cx="543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13 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64" name="文本框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125" y="3410053"/>
                <a:ext cx="543764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2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文本框 164"/>
          <p:cNvSpPr txBox="1"/>
          <p:nvPr/>
        </p:nvSpPr>
        <p:spPr>
          <a:xfrm>
            <a:off x="5589304" y="4425972"/>
            <a:ext cx="54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</a:t>
            </a:r>
            <a:r>
              <a:rPr lang="en-US" altLang="zh-CN" smtClean="0"/>
              <a:t>1</a:t>
            </a:r>
            <a:endParaRPr lang="zh-CN" altLang="en-US"/>
          </a:p>
        </p:txBody>
      </p:sp>
      <p:cxnSp>
        <p:nvCxnSpPr>
          <p:cNvPr id="166" name="直接箭头连接符 165"/>
          <p:cNvCxnSpPr/>
          <p:nvPr/>
        </p:nvCxnSpPr>
        <p:spPr>
          <a:xfrm>
            <a:off x="7970656" y="2766343"/>
            <a:ext cx="84788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26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434" y="0"/>
            <a:ext cx="5911877" cy="31164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434" y="3137584"/>
            <a:ext cx="6070169" cy="242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8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12889" y="1629353"/>
            <a:ext cx="739471" cy="469128"/>
          </a:xfrm>
          <a:prstGeom prst="rect">
            <a:avLst/>
          </a:prstGeom>
          <a:solidFill>
            <a:schemeClr val="bg1"/>
          </a:solidFill>
          <a:ln w="2286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smtClean="0">
                <a:solidFill>
                  <a:schemeClr val="tx1"/>
                </a:solidFill>
              </a:rPr>
              <a:t>1</a:t>
            </a:r>
            <a:endParaRPr lang="zh-CN" altLang="en-US" sz="2000" baseline="-25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12889" y="2495383"/>
            <a:ext cx="739471" cy="469128"/>
          </a:xfrm>
          <a:prstGeom prst="rect">
            <a:avLst/>
          </a:prstGeom>
          <a:solidFill>
            <a:schemeClr val="bg1"/>
          </a:solidFill>
          <a:ln w="2286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smtClean="0">
                <a:solidFill>
                  <a:schemeClr val="tx1"/>
                </a:solidFill>
              </a:rPr>
              <a:t>2</a:t>
            </a:r>
            <a:endParaRPr lang="zh-CN" altLang="en-US" sz="2000" baseline="-25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812889" y="3361413"/>
            <a:ext cx="739471" cy="469128"/>
          </a:xfrm>
          <a:prstGeom prst="rect">
            <a:avLst/>
          </a:prstGeom>
          <a:solidFill>
            <a:schemeClr val="bg1"/>
          </a:solidFill>
          <a:ln w="2286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smtClean="0">
                <a:solidFill>
                  <a:schemeClr val="tx1"/>
                </a:solidFill>
              </a:rPr>
              <a:t>3</a:t>
            </a:r>
            <a:endParaRPr lang="zh-CN" altLang="en-US" sz="2000" baseline="-25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12889" y="4227443"/>
            <a:ext cx="739471" cy="469128"/>
          </a:xfrm>
          <a:prstGeom prst="rect">
            <a:avLst/>
          </a:prstGeom>
          <a:solidFill>
            <a:schemeClr val="bg1"/>
          </a:solidFill>
          <a:ln w="2286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smtClean="0">
                <a:solidFill>
                  <a:schemeClr val="tx1"/>
                </a:solidFill>
              </a:rPr>
              <a:t>4</a:t>
            </a:r>
            <a:endParaRPr lang="zh-CN" altLang="en-US" sz="2000" baseline="-250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73743" y="449249"/>
            <a:ext cx="1017771" cy="469128"/>
          </a:xfrm>
          <a:prstGeom prst="rect">
            <a:avLst/>
          </a:prstGeom>
          <a:solidFill>
            <a:schemeClr val="bg1"/>
          </a:solidFill>
          <a:ln w="2286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输入</a:t>
            </a:r>
            <a:endParaRPr lang="zh-CN" altLang="en-US" sz="1600" baseline="-250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" name="直接箭头连接符 3"/>
          <p:cNvCxnSpPr>
            <a:stCxn id="25" idx="2"/>
            <a:endCxn id="2" idx="0"/>
          </p:cNvCxnSpPr>
          <p:nvPr/>
        </p:nvCxnSpPr>
        <p:spPr>
          <a:xfrm flipH="1">
            <a:off x="2182625" y="918377"/>
            <a:ext cx="4" cy="710976"/>
          </a:xfrm>
          <a:prstGeom prst="straightConnector1">
            <a:avLst/>
          </a:prstGeom>
          <a:ln w="2286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562181" y="1089329"/>
            <a:ext cx="659958" cy="4039262"/>
          </a:xfrm>
          <a:prstGeom prst="rect">
            <a:avLst/>
          </a:prstGeom>
          <a:solidFill>
            <a:schemeClr val="bg1"/>
          </a:solidFill>
          <a:ln w="2286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3706302" y="1688960"/>
            <a:ext cx="371722" cy="349914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28" name="椭圆 27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706301" y="2554990"/>
            <a:ext cx="371722" cy="349914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32" name="椭圆 31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06300" y="3424360"/>
            <a:ext cx="371722" cy="349914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35" name="椭圆 34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706300" y="4290390"/>
            <a:ext cx="371722" cy="349914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38" name="椭圆 37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cxnSp>
        <p:nvCxnSpPr>
          <p:cNvPr id="41" name="直接箭头连接符 40"/>
          <p:cNvCxnSpPr>
            <a:stCxn id="2" idx="3"/>
            <a:endCxn id="28" idx="2"/>
          </p:cNvCxnSpPr>
          <p:nvPr/>
        </p:nvCxnSpPr>
        <p:spPr>
          <a:xfrm>
            <a:off x="2552360" y="1863917"/>
            <a:ext cx="115394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8" idx="3"/>
            <a:endCxn id="32" idx="2"/>
          </p:cNvCxnSpPr>
          <p:nvPr/>
        </p:nvCxnSpPr>
        <p:spPr>
          <a:xfrm>
            <a:off x="2552360" y="2729947"/>
            <a:ext cx="1153941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3" idx="3"/>
            <a:endCxn id="36" idx="1"/>
          </p:cNvCxnSpPr>
          <p:nvPr/>
        </p:nvCxnSpPr>
        <p:spPr>
          <a:xfrm>
            <a:off x="2552360" y="3595977"/>
            <a:ext cx="1208377" cy="334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4" idx="3"/>
            <a:endCxn id="38" idx="2"/>
          </p:cNvCxnSpPr>
          <p:nvPr/>
        </p:nvCxnSpPr>
        <p:spPr>
          <a:xfrm>
            <a:off x="2552360" y="4462007"/>
            <a:ext cx="1153940" cy="334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5231960" y="2495383"/>
            <a:ext cx="3005593" cy="14974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>
            <a:stCxn id="51" idx="0"/>
            <a:endCxn id="51" idx="4"/>
          </p:cNvCxnSpPr>
          <p:nvPr/>
        </p:nvCxnSpPr>
        <p:spPr>
          <a:xfrm>
            <a:off x="6734757" y="2495383"/>
            <a:ext cx="0" cy="14974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8" idx="6"/>
            <a:endCxn id="51" idx="2"/>
          </p:cNvCxnSpPr>
          <p:nvPr/>
        </p:nvCxnSpPr>
        <p:spPr>
          <a:xfrm>
            <a:off x="4078024" y="1863917"/>
            <a:ext cx="1153936" cy="138021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2" idx="6"/>
            <a:endCxn id="51" idx="2"/>
          </p:cNvCxnSpPr>
          <p:nvPr/>
        </p:nvCxnSpPr>
        <p:spPr>
          <a:xfrm>
            <a:off x="4078023" y="2729947"/>
            <a:ext cx="1153937" cy="51418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35" idx="6"/>
            <a:endCxn id="51" idx="2"/>
          </p:cNvCxnSpPr>
          <p:nvPr/>
        </p:nvCxnSpPr>
        <p:spPr>
          <a:xfrm flipV="1">
            <a:off x="4078022" y="3244131"/>
            <a:ext cx="1153938" cy="35518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8" idx="6"/>
            <a:endCxn id="51" idx="2"/>
          </p:cNvCxnSpPr>
          <p:nvPr/>
        </p:nvCxnSpPr>
        <p:spPr>
          <a:xfrm flipV="1">
            <a:off x="4078022" y="3244131"/>
            <a:ext cx="1153938" cy="122121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3492050" y="535159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输入层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4292269" y="191636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6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265022" y="302552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6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6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262773" y="362682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6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6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262773" y="251201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6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918661" y="2882374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endParaRPr lang="zh-CN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7167490" y="2902415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32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232055" y="180529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黑体" panose="02010609060101010101" pitchFamily="49" charset="-122"/>
                <a:ea typeface="黑体" panose="02010609060101010101" pitchFamily="49" charset="-122"/>
              </a:rPr>
              <a:t>神经细胞</a:t>
            </a:r>
            <a:endParaRPr lang="zh-CN" altLang="en-US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 flipV="1">
            <a:off x="5740842" y="3965375"/>
            <a:ext cx="349857" cy="6749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H="1" flipV="1">
            <a:off x="7488414" y="3891651"/>
            <a:ext cx="359523" cy="7326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5443324" y="475558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聚合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7488412" y="469657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激励函数</a:t>
            </a:r>
          </a:p>
        </p:txBody>
      </p:sp>
      <p:sp>
        <p:nvSpPr>
          <p:cNvPr id="83" name="矩形 82"/>
          <p:cNvSpPr/>
          <p:nvPr/>
        </p:nvSpPr>
        <p:spPr>
          <a:xfrm>
            <a:off x="9740350" y="3017574"/>
            <a:ext cx="739471" cy="469128"/>
          </a:xfrm>
          <a:prstGeom prst="rect">
            <a:avLst/>
          </a:prstGeom>
          <a:solidFill>
            <a:schemeClr val="bg1"/>
          </a:solidFill>
          <a:ln w="2286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000" baseline="-25000">
              <a:solidFill>
                <a:schemeClr val="tx1"/>
              </a:solidFill>
            </a:endParaRPr>
          </a:p>
        </p:txBody>
      </p:sp>
      <p:cxnSp>
        <p:nvCxnSpPr>
          <p:cNvPr id="84" name="直接箭头连接符 83"/>
          <p:cNvCxnSpPr>
            <a:endCxn id="83" idx="1"/>
          </p:cNvCxnSpPr>
          <p:nvPr/>
        </p:nvCxnSpPr>
        <p:spPr>
          <a:xfrm>
            <a:off x="8237553" y="3252138"/>
            <a:ext cx="1502797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9601199" y="1569746"/>
            <a:ext cx="1017771" cy="469128"/>
          </a:xfrm>
          <a:prstGeom prst="rect">
            <a:avLst/>
          </a:prstGeom>
          <a:solidFill>
            <a:schemeClr val="bg1"/>
          </a:solidFill>
          <a:ln w="2286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输</a:t>
            </a:r>
            <a:r>
              <a:rPr lang="zh-CN" altLang="en-US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出</a:t>
            </a:r>
            <a:endParaRPr lang="zh-CN" altLang="en-US" sz="1600" baseline="-250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7" name="直接箭头连接符 86"/>
          <p:cNvCxnSpPr>
            <a:endCxn id="83" idx="0"/>
          </p:cNvCxnSpPr>
          <p:nvPr/>
        </p:nvCxnSpPr>
        <p:spPr>
          <a:xfrm flipH="1">
            <a:off x="10110086" y="2038874"/>
            <a:ext cx="12922" cy="978700"/>
          </a:xfrm>
          <a:prstGeom prst="straightConnector1">
            <a:avLst/>
          </a:prstGeom>
          <a:ln w="2286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97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联系 4"/>
          <p:cNvSpPr/>
          <p:nvPr/>
        </p:nvSpPr>
        <p:spPr>
          <a:xfrm>
            <a:off x="4446192" y="3108749"/>
            <a:ext cx="742450" cy="722798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4565378" y="1770699"/>
            <a:ext cx="504075" cy="520317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4562926" y="5652866"/>
            <a:ext cx="504075" cy="520317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2645192" y="4462457"/>
            <a:ext cx="504075" cy="520317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2645193" y="406461"/>
            <a:ext cx="504075" cy="520317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6164367" y="3209987"/>
            <a:ext cx="504075" cy="520317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09457" y="374904"/>
            <a:ext cx="4093095" cy="5952744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5588653" y="3364545"/>
            <a:ext cx="209812" cy="211203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联系 12"/>
          <p:cNvSpPr/>
          <p:nvPr/>
        </p:nvSpPr>
        <p:spPr>
          <a:xfrm>
            <a:off x="4720179" y="556891"/>
            <a:ext cx="209812" cy="211203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联系 13"/>
          <p:cNvSpPr/>
          <p:nvPr/>
        </p:nvSpPr>
        <p:spPr>
          <a:xfrm>
            <a:off x="4712509" y="4619875"/>
            <a:ext cx="209812" cy="211203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5" idx="0"/>
            <a:endCxn id="6" idx="4"/>
          </p:cNvCxnSpPr>
          <p:nvPr/>
        </p:nvCxnSpPr>
        <p:spPr>
          <a:xfrm flipH="1" flipV="1">
            <a:off x="4817416" y="2291016"/>
            <a:ext cx="1" cy="8177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13" idx="4"/>
          </p:cNvCxnSpPr>
          <p:nvPr/>
        </p:nvCxnSpPr>
        <p:spPr>
          <a:xfrm flipV="1">
            <a:off x="4817416" y="768094"/>
            <a:ext cx="7669" cy="10173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6"/>
            <a:endCxn id="13" idx="2"/>
          </p:cNvCxnSpPr>
          <p:nvPr/>
        </p:nvCxnSpPr>
        <p:spPr>
          <a:xfrm flipV="1">
            <a:off x="3149268" y="662493"/>
            <a:ext cx="1570911" cy="41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048256" y="118872"/>
            <a:ext cx="561201" cy="3901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901952" y="611756"/>
            <a:ext cx="7075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1990424" y="739772"/>
            <a:ext cx="597643" cy="3575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3" idx="1"/>
          </p:cNvCxnSpPr>
          <p:nvPr/>
        </p:nvCxnSpPr>
        <p:spPr>
          <a:xfrm flipH="1" flipV="1">
            <a:off x="4565378" y="146980"/>
            <a:ext cx="185527" cy="4408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4825085" y="74228"/>
            <a:ext cx="4574" cy="502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4922321" y="145781"/>
            <a:ext cx="192223" cy="4742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0" idx="2"/>
            <a:endCxn id="12" idx="6"/>
          </p:cNvCxnSpPr>
          <p:nvPr/>
        </p:nvCxnSpPr>
        <p:spPr>
          <a:xfrm flipH="1">
            <a:off x="5798465" y="3470146"/>
            <a:ext cx="36590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 flipV="1">
            <a:off x="4817414" y="3831547"/>
            <a:ext cx="1" cy="8177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8" idx="6"/>
            <a:endCxn id="14" idx="2"/>
          </p:cNvCxnSpPr>
          <p:nvPr/>
        </p:nvCxnSpPr>
        <p:spPr>
          <a:xfrm>
            <a:off x="3149267" y="4722616"/>
            <a:ext cx="1563242" cy="28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 flipV="1">
            <a:off x="4817413" y="4839260"/>
            <a:ext cx="1" cy="8177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2026866" y="4229732"/>
            <a:ext cx="561201" cy="3901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1880562" y="4722616"/>
            <a:ext cx="7075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2005915" y="4804020"/>
            <a:ext cx="597643" cy="3575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endCxn id="11" idx="3"/>
          </p:cNvCxnSpPr>
          <p:nvPr/>
        </p:nvCxnSpPr>
        <p:spPr>
          <a:xfrm flipH="1">
            <a:off x="6702552" y="3108749"/>
            <a:ext cx="561201" cy="2425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6694244" y="3461186"/>
            <a:ext cx="715813" cy="8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 flipV="1">
            <a:off x="6723942" y="3575748"/>
            <a:ext cx="539811" cy="255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endCxn id="5" idx="6"/>
          </p:cNvCxnSpPr>
          <p:nvPr/>
        </p:nvCxnSpPr>
        <p:spPr>
          <a:xfrm flipH="1">
            <a:off x="5188642" y="3470145"/>
            <a:ext cx="431364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曲线连接符 73"/>
          <p:cNvCxnSpPr>
            <a:stCxn id="5" idx="7"/>
            <a:endCxn id="12" idx="1"/>
          </p:cNvCxnSpPr>
          <p:nvPr/>
        </p:nvCxnSpPr>
        <p:spPr>
          <a:xfrm rot="16200000" flipH="1">
            <a:off x="5259208" y="3035304"/>
            <a:ext cx="180875" cy="539466"/>
          </a:xfrm>
          <a:prstGeom prst="curvedConnector3">
            <a:avLst>
              <a:gd name="adj1" fmla="val -43354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曲线连接符 75"/>
          <p:cNvCxnSpPr>
            <a:stCxn id="12" idx="4"/>
            <a:endCxn id="5" idx="5"/>
          </p:cNvCxnSpPr>
          <p:nvPr/>
        </p:nvCxnSpPr>
        <p:spPr>
          <a:xfrm rot="5400000">
            <a:off x="5311762" y="3343899"/>
            <a:ext cx="149948" cy="613646"/>
          </a:xfrm>
          <a:prstGeom prst="curvedConnector3">
            <a:avLst>
              <a:gd name="adj1" fmla="val 152298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2760412" y="4537949"/>
            <a:ext cx="26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4658509" y="18314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6270258" y="3285479"/>
            <a:ext cx="26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4666044" y="57340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4548562" y="324220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endParaRPr lang="zh-CN" altLang="en-US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直接箭头连接符 86"/>
          <p:cNvCxnSpPr>
            <a:stCxn id="5" idx="1"/>
            <a:endCxn id="9" idx="5"/>
          </p:cNvCxnSpPr>
          <p:nvPr/>
        </p:nvCxnSpPr>
        <p:spPr>
          <a:xfrm flipH="1" flipV="1">
            <a:off x="3075448" y="850579"/>
            <a:ext cx="1479473" cy="236402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5" idx="3"/>
            <a:endCxn id="8" idx="7"/>
          </p:cNvCxnSpPr>
          <p:nvPr/>
        </p:nvCxnSpPr>
        <p:spPr>
          <a:xfrm flipH="1">
            <a:off x="3075447" y="3725696"/>
            <a:ext cx="1479474" cy="81296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线连接符 95"/>
          <p:cNvCxnSpPr>
            <a:stCxn id="5" idx="5"/>
            <a:endCxn id="10" idx="4"/>
          </p:cNvCxnSpPr>
          <p:nvPr/>
        </p:nvCxnSpPr>
        <p:spPr>
          <a:xfrm rot="16200000" flipH="1">
            <a:off x="5745855" y="3059754"/>
            <a:ext cx="4608" cy="1336492"/>
          </a:xfrm>
          <a:prstGeom prst="curvedConnector3">
            <a:avLst>
              <a:gd name="adj1" fmla="val 10234614"/>
            </a:avLst>
          </a:prstGeom>
          <a:ln w="28575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2858045" y="5001643"/>
            <a:ext cx="118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Input Gate</a:t>
            </a:r>
            <a:endParaRPr lang="zh-CN" altLang="en-US"/>
          </a:p>
        </p:txBody>
      </p:sp>
      <p:sp>
        <p:nvSpPr>
          <p:cNvPr id="108" name="文本框 107"/>
          <p:cNvSpPr txBox="1"/>
          <p:nvPr/>
        </p:nvSpPr>
        <p:spPr>
          <a:xfrm>
            <a:off x="3110216" y="735348"/>
            <a:ext cx="135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Output Gate</a:t>
            </a:r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5442437" y="2715839"/>
            <a:ext cx="128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Forget Gate</a:t>
            </a:r>
            <a:endParaRPr lang="zh-CN" altLang="en-US"/>
          </a:p>
        </p:txBody>
      </p:sp>
      <p:cxnSp>
        <p:nvCxnSpPr>
          <p:cNvPr id="110" name="直接箭头连接符 109"/>
          <p:cNvCxnSpPr/>
          <p:nvPr/>
        </p:nvCxnSpPr>
        <p:spPr>
          <a:xfrm flipV="1">
            <a:off x="4407561" y="6133868"/>
            <a:ext cx="304832" cy="4498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endCxn id="7" idx="4"/>
          </p:cNvCxnSpPr>
          <p:nvPr/>
        </p:nvCxnSpPr>
        <p:spPr>
          <a:xfrm flipV="1">
            <a:off x="4799076" y="6173183"/>
            <a:ext cx="15888" cy="4792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 flipH="1" flipV="1">
            <a:off x="4893116" y="6132629"/>
            <a:ext cx="295526" cy="4229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13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209675"/>
            <a:ext cx="11811000" cy="46583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12464" y="3777353"/>
            <a:ext cx="53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spc="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="1" spc="1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endParaRPr lang="zh-CN" altLang="en-US" b="1" spc="1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21480" y="3344537"/>
            <a:ext cx="334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spc="1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spc="100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b="1" spc="1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85944" y="3359777"/>
            <a:ext cx="32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spc="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spc="1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b="1" spc="1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27120" y="3129093"/>
            <a:ext cx="391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spc="10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000" b="1" spc="100" baseline="-25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000" b="1" spc="1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071047"/>
              </p:ext>
            </p:extLst>
          </p:nvPr>
        </p:nvGraphicFramePr>
        <p:xfrm>
          <a:off x="5871464" y="3210695"/>
          <a:ext cx="319024" cy="518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4" imgW="203040" imgH="330120" progId="Equation.DSMT4">
                  <p:embed/>
                </p:oleObj>
              </mc:Choice>
              <mc:Fallback>
                <p:oleObj name="Equation" r:id="rId4" imgW="2030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71464" y="3210695"/>
                        <a:ext cx="319024" cy="5184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4423124" y="4383086"/>
            <a:ext cx="347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pc="100" baseline="-2500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遗</a:t>
            </a:r>
            <a:endParaRPr lang="en-US" altLang="zh-CN" b="1" spc="100" baseline="-2500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spc="100" baseline="-2500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忘</a:t>
            </a:r>
            <a:endParaRPr lang="en-US" altLang="zh-CN" b="1" spc="100" baseline="-2500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spc="100" baseline="-2500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门</a:t>
            </a:r>
            <a:endParaRPr lang="zh-CN" altLang="en-US" b="1" spc="100" baseline="-2500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91565" y="4372703"/>
            <a:ext cx="3470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pc="100" baseline="-2500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输</a:t>
            </a:r>
            <a:endParaRPr lang="en-US" altLang="zh-CN" b="1" spc="100" baseline="-2500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spc="100" baseline="-2500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入</a:t>
            </a:r>
            <a:endParaRPr lang="en-US" altLang="zh-CN" b="1" spc="100" baseline="-2500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spc="100" baseline="-2500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门</a:t>
            </a:r>
            <a:endParaRPr lang="en-US" altLang="zh-CN" b="1" spc="100" baseline="-2500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b="1" spc="100" baseline="-2500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12444" y="4364719"/>
            <a:ext cx="3470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pc="100" baseline="-2500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记</a:t>
            </a:r>
            <a:endParaRPr lang="en-US" altLang="zh-CN" b="1" spc="100" baseline="-2500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spc="100" baseline="-2500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忆</a:t>
            </a:r>
            <a:endParaRPr lang="en-US" altLang="zh-CN" b="1" spc="100" baseline="-2500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spc="100" baseline="-2500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单</a:t>
            </a:r>
            <a:endParaRPr lang="en-US" altLang="zh-CN" b="1" spc="100" baseline="-2500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spc="100" baseline="-2500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endParaRPr lang="en-US" altLang="zh-CN" b="1" spc="100" baseline="-2500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27080" y="4364720"/>
            <a:ext cx="347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pc="100" baseline="-25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输</a:t>
            </a:r>
            <a:endParaRPr lang="en-US" altLang="zh-CN" b="1" spc="100" baseline="-2500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spc="100" baseline="-25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出</a:t>
            </a:r>
            <a:endParaRPr lang="en-US" altLang="zh-CN" b="1" spc="100" baseline="-2500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spc="100" baseline="-2500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门</a:t>
            </a:r>
            <a:endParaRPr lang="zh-CN" altLang="en-US" b="1" spc="100" baseline="-2500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618013" y="2526879"/>
            <a:ext cx="41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spc="10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spc="1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b="1" spc="1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686816" y="2432785"/>
            <a:ext cx="55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spc="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spc="1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endParaRPr lang="zh-CN" altLang="en-US" b="1" spc="1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56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140</Words>
  <Application>Microsoft Office PowerPoint</Application>
  <PresentationFormat>宽屏</PresentationFormat>
  <Paragraphs>90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黑体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主题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刘嘉挺</dc:creator>
  <cp:lastModifiedBy>刘嘉挺</cp:lastModifiedBy>
  <cp:revision>55</cp:revision>
  <dcterms:created xsi:type="dcterms:W3CDTF">2019-05-16T11:35:28Z</dcterms:created>
  <dcterms:modified xsi:type="dcterms:W3CDTF">2019-05-25T15:40:49Z</dcterms:modified>
</cp:coreProperties>
</file>