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S4ND: Single-Shot Single-Scale Lung Nodule Detection </a:t>
            </a:r>
            <a:endParaRPr 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E31E028-1D3F-F641-A2D9-430859150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陈浩宇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2020.04.23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5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A211-DCC5-8D41-BCBE-87D470FD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Contributions </a:t>
            </a:r>
            <a:endParaRPr kumimoji="1" lang="zh-CN" alt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2CFF1-03AC-A04D-8C42-04FAB183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Latin Modern Roman 10" pitchFamily="2" charset="0"/>
              </a:rPr>
              <a:t>A</a:t>
            </a:r>
            <a:r>
              <a:rPr lang="zh-CN" altLang="en-US" sz="2400" dirty="0">
                <a:latin typeface="Latin Modern Roman 10" pitchFamily="2" charset="0"/>
              </a:rPr>
              <a:t> </a:t>
            </a:r>
            <a:r>
              <a:rPr lang="en" altLang="zh-CN" sz="2400" dirty="0">
                <a:latin typeface="Latin Modern Roman 10" pitchFamily="2" charset="0"/>
              </a:rPr>
              <a:t>completely 3D deep network architecture designed to detect lung nodules in a single shot using a single-scale network</a:t>
            </a:r>
            <a:r>
              <a:rPr lang="en-US" altLang="zh-CN" sz="2400" dirty="0">
                <a:latin typeface="Latin Modern Roman 10" pitchFamily="2" charset="0"/>
              </a:rPr>
              <a:t>,</a:t>
            </a:r>
            <a:r>
              <a:rPr lang="zh-CN" altLang="en-US" sz="2400" dirty="0">
                <a:latin typeface="Latin Modern Roman 10" pitchFamily="2" charset="0"/>
              </a:rPr>
              <a:t> </a:t>
            </a:r>
            <a:r>
              <a:rPr lang="en" altLang="zh-CN" sz="2400" dirty="0">
                <a:latin typeface="Latin Modern Roman 10" pitchFamily="2" charset="0"/>
              </a:rPr>
              <a:t>without the need for additional FP removal and user guidance for refinement of detection process </a:t>
            </a:r>
          </a:p>
          <a:p>
            <a:r>
              <a:rPr lang="en-US" altLang="zh-CN" sz="2400" dirty="0">
                <a:latin typeface="Latin Modern Roman 10" pitchFamily="2" charset="0"/>
              </a:rPr>
              <a:t>F</a:t>
            </a:r>
            <a:r>
              <a:rPr lang="en" altLang="zh-CN" sz="2400" dirty="0" err="1">
                <a:latin typeface="Latin Modern Roman 10" pitchFamily="2" charset="0"/>
              </a:rPr>
              <a:t>irst</a:t>
            </a:r>
            <a:r>
              <a:rPr lang="en" altLang="zh-CN" sz="2400" dirty="0">
                <a:latin typeface="Latin Modern Roman 10" pitchFamily="2" charset="0"/>
              </a:rPr>
              <a:t> study to perform lung nodule detection in one step</a:t>
            </a:r>
            <a:r>
              <a:rPr lang="en-US" altLang="zh-CN" sz="2400" dirty="0">
                <a:latin typeface="Latin Modern Roman 10" pitchFamily="2" charset="0"/>
              </a:rPr>
              <a:t>.</a:t>
            </a:r>
            <a:r>
              <a:rPr lang="en" altLang="zh-CN" sz="2400" dirty="0">
                <a:latin typeface="Latin Modern Roman 10" pitchFamily="2" charset="0"/>
              </a:rPr>
              <a:t> </a:t>
            </a:r>
          </a:p>
          <a:p>
            <a:r>
              <a:rPr lang="en" altLang="zh-CN" sz="2400" dirty="0">
                <a:latin typeface="Latin Modern Roman 10" pitchFamily="2" charset="0"/>
              </a:rPr>
              <a:t>We also critically analyzed the role of densely connected layers as well as max</a:t>
            </a:r>
            <a:r>
              <a:rPr lang="zh-CN" altLang="en-US" sz="2400" dirty="0">
                <a:latin typeface="Latin Modern Roman 10" pitchFamily="2" charset="0"/>
              </a:rPr>
              <a:t> </a:t>
            </a:r>
            <a:r>
              <a:rPr lang="en" altLang="zh-CN" sz="2400" dirty="0">
                <a:latin typeface="Latin Modern Roman 10" pitchFamily="2" charset="0"/>
              </a:rPr>
              <a:t>pooling, average pooling and fully convolutional down sampling in detection process. </a:t>
            </a:r>
          </a:p>
          <a:p>
            <a:endParaRPr lang="en" altLang="zh-CN" sz="2400" dirty="0">
              <a:latin typeface="Latin Modern Roman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6D794-5797-9C4E-8207-74B65687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Method </a:t>
            </a:r>
            <a:endParaRPr kumimoji="1" lang="zh-CN" alt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945FAE-E690-3345-8D6D-1628A5FF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13" y="3672528"/>
            <a:ext cx="7186773" cy="27016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D310CB-6390-C94C-A845-E4618152B0B3}"/>
              </a:ext>
            </a:extLst>
          </p:cNvPr>
          <p:cNvSpPr txBox="1"/>
          <p:nvPr/>
        </p:nvSpPr>
        <p:spPr>
          <a:xfrm>
            <a:off x="978613" y="1417638"/>
            <a:ext cx="718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Latin Modern Roman 10" pitchFamily="2" charset="0"/>
              </a:rPr>
              <a:t>3D densely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in Modern Roman 10" pitchFamily="2" charset="0"/>
              </a:rPr>
              <a:t>D</a:t>
            </a:r>
            <a:r>
              <a:rPr lang="en" altLang="zh-CN" sz="2400" dirty="0" err="1">
                <a:latin typeface="Latin Modern Roman 10" pitchFamily="2" charset="0"/>
              </a:rPr>
              <a:t>ivides</a:t>
            </a:r>
            <a:r>
              <a:rPr lang="en" altLang="zh-CN" sz="2400" dirty="0">
                <a:latin typeface="Latin Modern Roman 10" pitchFamily="2" charset="0"/>
              </a:rPr>
              <a:t> the input volume into a grid of size S × S × T </a:t>
            </a:r>
            <a:r>
              <a:rPr lang="en-US" altLang="zh-CN" sz="2400" dirty="0">
                <a:latin typeface="Latin Modern Roman 10" pitchFamily="2" charset="0"/>
              </a:rPr>
              <a:t>(16</a:t>
            </a:r>
            <a:r>
              <a:rPr lang="en" altLang="zh-CN" sz="2400" dirty="0">
                <a:latin typeface="Latin Modern Roman 10" pitchFamily="2" charset="0"/>
              </a:rPr>
              <a:t> ×</a:t>
            </a:r>
            <a:r>
              <a:rPr lang="en-US" altLang="zh-CN" sz="2400" dirty="0">
                <a:latin typeface="Latin Modern Roman 10" pitchFamily="2" charset="0"/>
              </a:rPr>
              <a:t>16</a:t>
            </a:r>
            <a:r>
              <a:rPr lang="en" altLang="zh-CN" sz="2400" dirty="0">
                <a:latin typeface="Latin Modern Roman 10" pitchFamily="2" charset="0"/>
              </a:rPr>
              <a:t> ×</a:t>
            </a:r>
            <a:r>
              <a:rPr lang="en-US" altLang="zh-CN" sz="2400" dirty="0">
                <a:latin typeface="Latin Modern Roman 10" pitchFamily="2" charset="0"/>
              </a:rPr>
              <a:t>8)</a:t>
            </a:r>
            <a:r>
              <a:rPr lang="zh-CN" altLang="en-US" sz="2400" dirty="0">
                <a:latin typeface="Latin Modern Roman 10" pitchFamily="2" charset="0"/>
              </a:rPr>
              <a:t> </a:t>
            </a:r>
            <a:r>
              <a:rPr lang="en" altLang="zh-CN" sz="2400" dirty="0">
                <a:latin typeface="Latin Modern Roman 10" pitchFamily="2" charset="0"/>
              </a:rPr>
              <a:t>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in Modern Roman 10" pitchFamily="2" charset="0"/>
              </a:rPr>
              <a:t>M</a:t>
            </a:r>
            <a:r>
              <a:rPr lang="en" altLang="zh-CN" sz="2400" dirty="0" err="1">
                <a:latin typeface="Latin Modern Roman 10" pitchFamily="2" charset="0"/>
              </a:rPr>
              <a:t>odel</a:t>
            </a:r>
            <a:r>
              <a:rPr lang="en" altLang="zh-CN" sz="2400" dirty="0">
                <a:latin typeface="Latin Modern Roman 10" pitchFamily="2" charset="0"/>
              </a:rPr>
              <a:t> lung nodule detection as a cell-wise classification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dirty="0">
              <a:latin typeface="Latin Modern Roman 1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Latin Modern Roman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1125-C943-F14D-860F-DD974C9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3D Deep Network Architecture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FDCF91-103B-9748-ACD8-92F1F7D5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8" y="1600200"/>
            <a:ext cx="7296164" cy="4525963"/>
          </a:xfrm>
        </p:spPr>
      </p:pic>
    </p:spTree>
    <p:extLst>
      <p:ext uri="{BB962C8B-B14F-4D97-AF65-F5344CB8AC3E}">
        <p14:creationId xmlns:p14="http://schemas.microsoft.com/office/powerpoint/2010/main" val="184848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0682-6237-424E-8E5C-8AF35159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Experiments and Results </a:t>
            </a:r>
            <a:endParaRPr kumimoji="1" lang="zh-CN" alt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E078-2438-694B-ABB0-15D4F981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Latin Modern Roman 10" pitchFamily="2" charset="0"/>
              </a:rPr>
              <a:t>Dataset:</a:t>
            </a:r>
            <a:r>
              <a:rPr kumimoji="1" lang="zh-CN" altLang="en-US" sz="2800" dirty="0">
                <a:latin typeface="Latin Modern Roman 10" pitchFamily="2" charset="0"/>
              </a:rPr>
              <a:t> </a:t>
            </a:r>
            <a:r>
              <a:rPr lang="en" altLang="zh-CN" sz="2800" dirty="0">
                <a:latin typeface="Latin Modern Roman 10" pitchFamily="2" charset="0"/>
              </a:rPr>
              <a:t>LUNA16 </a:t>
            </a:r>
          </a:p>
          <a:p>
            <a:pPr>
              <a:lnSpc>
                <a:spcPct val="150000"/>
              </a:lnSpc>
            </a:pPr>
            <a:r>
              <a:rPr lang="en" altLang="zh-CN" sz="2800" dirty="0">
                <a:latin typeface="Latin Modern Roman 10" pitchFamily="2" charset="0"/>
              </a:rPr>
              <a:t>Comparisons</a:t>
            </a:r>
            <a:r>
              <a:rPr lang="en-US" altLang="zh-CN" sz="2800" dirty="0">
                <a:latin typeface="Latin Modern Roman 10" pitchFamily="2" charset="0"/>
              </a:rPr>
              <a:t>:</a:t>
            </a:r>
            <a:r>
              <a:rPr lang="zh-CN" altLang="en-US" sz="2800" dirty="0">
                <a:latin typeface="Latin Modern Roman 10" pitchFamily="2" charset="0"/>
              </a:rPr>
              <a:t> </a:t>
            </a:r>
            <a:endParaRPr lang="en-US" altLang="zh-CN" sz="2800" dirty="0">
              <a:latin typeface="Latin Modern Roman 1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Latin Modern Roman 10" pitchFamily="2" charset="0"/>
              </a:rPr>
              <a:t>improved</a:t>
            </a:r>
            <a:r>
              <a:rPr lang="zh-CN" altLang="en-US" sz="2400" dirty="0">
                <a:latin typeface="Latin Modern Roman 10" pitchFamily="2" charset="0"/>
              </a:rPr>
              <a:t> </a:t>
            </a:r>
            <a:r>
              <a:rPr lang="en" altLang="zh-CN" sz="2400" dirty="0">
                <a:latin typeface="Latin Modern Roman 10" pitchFamily="2" charset="0"/>
              </a:rPr>
              <a:t>SSD </a:t>
            </a:r>
          </a:p>
          <a:p>
            <a:pPr lvl="2">
              <a:lnSpc>
                <a:spcPct val="150000"/>
              </a:lnSpc>
            </a:pPr>
            <a:r>
              <a:rPr lang="en" altLang="zh-CN" sz="2000" dirty="0">
                <a:latin typeface="Latin Modern Roman 10" pitchFamily="2" charset="0"/>
              </a:rPr>
              <a:t>average pooling </a:t>
            </a:r>
          </a:p>
          <a:p>
            <a:pPr lvl="2">
              <a:lnSpc>
                <a:spcPct val="150000"/>
              </a:lnSpc>
            </a:pPr>
            <a:r>
              <a:rPr lang="en" altLang="zh-CN" sz="2000" dirty="0">
                <a:latin typeface="Latin Modern Roman 10" pitchFamily="2" charset="0"/>
              </a:rPr>
              <a:t>convolution layers with kernel size 3 × 3 and stride 2 </a:t>
            </a:r>
          </a:p>
          <a:p>
            <a:pPr lvl="2">
              <a:lnSpc>
                <a:spcPct val="150000"/>
              </a:lnSpc>
            </a:pPr>
            <a:r>
              <a:rPr lang="en" altLang="zh-CN" sz="2000" b="1" dirty="0">
                <a:latin typeface="Latin Modern Roman 10" pitchFamily="2" charset="0"/>
              </a:rPr>
              <a:t>max pooling</a:t>
            </a:r>
          </a:p>
          <a:p>
            <a:pPr lvl="1">
              <a:lnSpc>
                <a:spcPct val="150000"/>
              </a:lnSpc>
            </a:pPr>
            <a:r>
              <a:rPr lang="en" altLang="zh-CN" sz="2400" dirty="0">
                <a:latin typeface="Latin Modern Roman 10" pitchFamily="2" charset="0"/>
              </a:rPr>
              <a:t>3D DCNN </a:t>
            </a:r>
          </a:p>
          <a:p>
            <a:pPr>
              <a:lnSpc>
                <a:spcPct val="150000"/>
              </a:lnSpc>
            </a:pPr>
            <a:endParaRPr lang="en" altLang="zh-CN" sz="2800" dirty="0">
              <a:latin typeface="Latin Modern Roman 10" pitchFamily="2" charset="0"/>
            </a:endParaRPr>
          </a:p>
          <a:p>
            <a:pPr>
              <a:lnSpc>
                <a:spcPct val="150000"/>
              </a:lnSpc>
            </a:pPr>
            <a:endParaRPr lang="en" altLang="zh-CN" sz="2800" dirty="0">
              <a:latin typeface="Latin Modern Roman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6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E231A-7063-0248-B085-2E5EBD6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002060"/>
                </a:solidFill>
                <a:latin typeface="Latin Modern Roman 10" pitchFamily="2" charset="0"/>
              </a:rPr>
              <a:t>Experiments and Results</a:t>
            </a:r>
            <a:endParaRPr kumimoji="1" lang="zh-CN" alt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EAE7F7-FD57-214B-9D19-93A7123B5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6287"/>
            <a:ext cx="8229600" cy="4453788"/>
          </a:xfrm>
        </p:spPr>
      </p:pic>
    </p:spTree>
    <p:extLst>
      <p:ext uri="{BB962C8B-B14F-4D97-AF65-F5344CB8AC3E}">
        <p14:creationId xmlns:p14="http://schemas.microsoft.com/office/powerpoint/2010/main" val="38275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7D7B-6686-1A48-B854-D1AC2AE7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dirty="0">
                <a:solidFill>
                  <a:srgbClr val="002060"/>
                </a:solidFill>
                <a:latin typeface="Latin Modern Roman 10" pitchFamily="2" charset="0"/>
              </a:rPr>
              <a:t>Conclusion </a:t>
            </a:r>
            <a:endParaRPr kumimoji="1" lang="zh-CN" altLang="en-US" dirty="0">
              <a:solidFill>
                <a:srgbClr val="002060"/>
              </a:solidFill>
              <a:latin typeface="Latin Modern Roman 1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DF776-DE54-6C48-A6C9-5F4B8248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Latin Modern Roman 10" pitchFamily="2" charset="0"/>
              </a:rPr>
              <a:t>S</a:t>
            </a:r>
            <a:r>
              <a:rPr lang="en" altLang="zh-CN" sz="2800" dirty="0">
                <a:latin typeface="Latin Modern Roman 10" pitchFamily="2" charset="0"/>
              </a:rPr>
              <a:t>ingle-shot single-scale fast lung nodule detection al- </a:t>
            </a:r>
            <a:r>
              <a:rPr lang="en" altLang="zh-CN" sz="2800" dirty="0" err="1">
                <a:latin typeface="Latin Modern Roman 10" pitchFamily="2" charset="0"/>
              </a:rPr>
              <a:t>gorithm</a:t>
            </a:r>
            <a:r>
              <a:rPr lang="en" altLang="zh-CN" sz="2800" dirty="0">
                <a:latin typeface="Latin Modern Roman 10" pitchFamily="2" charset="0"/>
              </a:rPr>
              <a:t> without the need for additional FP removal and user guidance</a:t>
            </a:r>
            <a:r>
              <a:rPr lang="en-US" altLang="zh-CN" sz="2800" dirty="0">
                <a:latin typeface="Latin Modern Roman 10" pitchFamily="2" charset="0"/>
              </a:rPr>
              <a:t>.</a:t>
            </a:r>
            <a:r>
              <a:rPr lang="en" altLang="zh-CN" sz="2800" dirty="0">
                <a:latin typeface="Latin Modern Roman 1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zh-CN" sz="2800" dirty="0">
                <a:latin typeface="Latin Modern Roman 10" pitchFamily="2" charset="0"/>
              </a:rPr>
              <a:t>3D densely CNN</a:t>
            </a:r>
            <a:r>
              <a:rPr lang="en-US" altLang="zh-CN" sz="2800" dirty="0">
                <a:latin typeface="Latin Modern Roman 10" pitchFamily="2" charset="0"/>
              </a:rPr>
              <a:t>.</a:t>
            </a:r>
            <a:endParaRPr lang="en" altLang="zh-CN" sz="2800" dirty="0">
              <a:latin typeface="Latin Modern Roman 1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Latin Modern Roman 10" pitchFamily="2" charset="0"/>
              </a:rPr>
              <a:t>M</a:t>
            </a:r>
            <a:r>
              <a:rPr lang="en" altLang="zh-CN" sz="2800" dirty="0" err="1">
                <a:latin typeface="Latin Modern Roman 10" pitchFamily="2" charset="0"/>
              </a:rPr>
              <a:t>odel</a:t>
            </a:r>
            <a:r>
              <a:rPr lang="en" altLang="zh-CN" sz="2800" dirty="0">
                <a:latin typeface="Latin Modern Roman 10" pitchFamily="2" charset="0"/>
              </a:rPr>
              <a:t> lung nodule detection as a cell-wise classification problem</a:t>
            </a:r>
            <a:r>
              <a:rPr lang="en-US" altLang="zh-CN" sz="2800" dirty="0">
                <a:latin typeface="Latin Modern Roman 10" pitchFamily="2" charset="0"/>
              </a:rPr>
              <a:t>.</a:t>
            </a:r>
            <a:r>
              <a:rPr lang="en" altLang="zh-CN" sz="2800" dirty="0">
                <a:latin typeface="Latin Modern Roman 1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Latin Modern Roman 10" pitchFamily="2" charset="0"/>
              </a:rPr>
              <a:t>Max</a:t>
            </a:r>
            <a:r>
              <a:rPr kumimoji="1" lang="zh-CN" altLang="en-US" sz="2800" dirty="0">
                <a:latin typeface="Latin Modern Roman 10" pitchFamily="2" charset="0"/>
              </a:rPr>
              <a:t> </a:t>
            </a:r>
            <a:r>
              <a:rPr kumimoji="1" lang="en-US" altLang="zh-CN" sz="2800" dirty="0">
                <a:latin typeface="Latin Modern Roman 10" pitchFamily="2" charset="0"/>
              </a:rPr>
              <a:t>pooling</a:t>
            </a:r>
            <a:r>
              <a:rPr kumimoji="1" lang="zh-CN" altLang="en-US" sz="2800" dirty="0">
                <a:latin typeface="Latin Modern Roman 10" pitchFamily="2" charset="0"/>
              </a:rPr>
              <a:t> </a:t>
            </a:r>
            <a:r>
              <a:rPr kumimoji="1" lang="en-US" altLang="zh-CN" sz="2800" dirty="0">
                <a:latin typeface="Latin Modern Roman 10" pitchFamily="2" charset="0"/>
              </a:rPr>
              <a:t>is</a:t>
            </a:r>
            <a:r>
              <a:rPr kumimoji="1" lang="zh-CN" altLang="en-US" sz="2800" dirty="0">
                <a:latin typeface="Latin Modern Roman 10" pitchFamily="2" charset="0"/>
              </a:rPr>
              <a:t> </a:t>
            </a:r>
            <a:r>
              <a:rPr kumimoji="1" lang="en-US" altLang="zh-CN" sz="2800" dirty="0">
                <a:latin typeface="Latin Modern Roman 10" pitchFamily="2" charset="0"/>
              </a:rPr>
              <a:t>best,</a:t>
            </a:r>
            <a:r>
              <a:rPr lang="en" altLang="zh-CN" sz="2800" dirty="0">
                <a:latin typeface="Latin Modern Roman 10" pitchFamily="2" charset="0"/>
              </a:rPr>
              <a:t> convolution with</a:t>
            </a:r>
            <a:r>
              <a:rPr lang="zh-CN" altLang="en-US" sz="2800" dirty="0">
                <a:latin typeface="Latin Modern Roman 10" pitchFamily="2" charset="0"/>
              </a:rPr>
              <a:t> </a:t>
            </a:r>
            <a:r>
              <a:rPr lang="en" altLang="zh-CN" sz="2800" dirty="0">
                <a:latin typeface="Latin Modern Roman 10" pitchFamily="2" charset="0"/>
              </a:rPr>
              <a:t>stride 2</a:t>
            </a:r>
            <a:r>
              <a:rPr lang="zh-CN" altLang="en-US" sz="2800" dirty="0">
                <a:latin typeface="Latin Modern Roman 10" pitchFamily="2" charset="0"/>
              </a:rPr>
              <a:t> </a:t>
            </a:r>
            <a:r>
              <a:rPr lang="en" altLang="zh-CN" sz="2800" dirty="0">
                <a:latin typeface="Latin Modern Roman 10" pitchFamily="2" charset="0"/>
              </a:rPr>
              <a:t>outperforms the average pooling</a:t>
            </a:r>
            <a:r>
              <a:rPr lang="en-US" altLang="zh-CN" sz="2800" dirty="0">
                <a:latin typeface="Latin Modern Roman 10" pitchFamily="2" charset="0"/>
              </a:rPr>
              <a:t>.</a:t>
            </a:r>
            <a:r>
              <a:rPr lang="en" altLang="zh-CN" sz="2800" dirty="0">
                <a:latin typeface="Latin Modern Roman 10" pitchFamily="2" charset="0"/>
              </a:rPr>
              <a:t> </a:t>
            </a:r>
            <a:endParaRPr kumimoji="1" lang="en-US" altLang="zh-CN" sz="2800" dirty="0">
              <a:latin typeface="Latin Modern Roman 10" pitchFamily="2" charset="0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Latin Modern Roman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207</Words>
  <Application>Microsoft Macintosh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SimSun</vt:lpstr>
      <vt:lpstr>Arial</vt:lpstr>
      <vt:lpstr>Calibri</vt:lpstr>
      <vt:lpstr>Latin Modern Roman 10</vt:lpstr>
      <vt:lpstr>Office Theme</vt:lpstr>
      <vt:lpstr>S4ND: Single-Shot Single-Scale Lung Nodule Detection </vt:lpstr>
      <vt:lpstr>Contributions </vt:lpstr>
      <vt:lpstr>Method </vt:lpstr>
      <vt:lpstr>3D Deep Network Architecture </vt:lpstr>
      <vt:lpstr>Experiments and Results </vt:lpstr>
      <vt:lpstr>Experiments and 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User</cp:lastModifiedBy>
  <cp:revision>11</cp:revision>
  <dcterms:created xsi:type="dcterms:W3CDTF">2014-01-14T12:05:24Z</dcterms:created>
  <dcterms:modified xsi:type="dcterms:W3CDTF">2020-04-24T06:54:54Z</dcterms:modified>
</cp:coreProperties>
</file>